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495" r:id="rId3"/>
    <p:sldId id="496" r:id="rId4"/>
    <p:sldId id="497" r:id="rId5"/>
    <p:sldId id="498" r:id="rId6"/>
    <p:sldId id="328" r:id="rId7"/>
    <p:sldId id="347" r:id="rId8"/>
    <p:sldId id="358" r:id="rId9"/>
    <p:sldId id="359" r:id="rId10"/>
    <p:sldId id="259" r:id="rId11"/>
    <p:sldId id="331" r:id="rId12"/>
    <p:sldId id="332" r:id="rId13"/>
    <p:sldId id="333" r:id="rId14"/>
    <p:sldId id="334" r:id="rId15"/>
    <p:sldId id="335" r:id="rId16"/>
    <p:sldId id="336" r:id="rId17"/>
    <p:sldId id="361" r:id="rId18"/>
    <p:sldId id="363" r:id="rId19"/>
    <p:sldId id="362" r:id="rId20"/>
    <p:sldId id="366" r:id="rId21"/>
    <p:sldId id="263" r:id="rId22"/>
    <p:sldId id="264" r:id="rId23"/>
    <p:sldId id="499" r:id="rId24"/>
    <p:sldId id="492" r:id="rId25"/>
    <p:sldId id="367" r:id="rId26"/>
    <p:sldId id="266" r:id="rId27"/>
    <p:sldId id="368" r:id="rId28"/>
    <p:sldId id="369" r:id="rId29"/>
    <p:sldId id="265" r:id="rId30"/>
    <p:sldId id="370" r:id="rId31"/>
    <p:sldId id="276" r:id="rId32"/>
    <p:sldId id="267" r:id="rId33"/>
    <p:sldId id="268" r:id="rId34"/>
    <p:sldId id="376" r:id="rId35"/>
    <p:sldId id="273" r:id="rId36"/>
    <p:sldId id="500" r:id="rId37"/>
    <p:sldId id="371" r:id="rId38"/>
    <p:sldId id="277" r:id="rId39"/>
    <p:sldId id="279" r:id="rId40"/>
    <p:sldId id="348" r:id="rId41"/>
    <p:sldId id="372" r:id="rId42"/>
    <p:sldId id="280" r:id="rId43"/>
    <p:sldId id="373" r:id="rId44"/>
    <p:sldId id="281" r:id="rId45"/>
    <p:sldId id="374" r:id="rId46"/>
    <p:sldId id="282" r:id="rId47"/>
    <p:sldId id="375" r:id="rId48"/>
    <p:sldId id="501" r:id="rId49"/>
    <p:sldId id="502" r:id="rId50"/>
    <p:sldId id="503" r:id="rId51"/>
    <p:sldId id="504" r:id="rId52"/>
    <p:sldId id="350" r:id="rId53"/>
    <p:sldId id="351" r:id="rId54"/>
    <p:sldId id="505" r:id="rId55"/>
    <p:sldId id="352" r:id="rId56"/>
    <p:sldId id="506" r:id="rId57"/>
    <p:sldId id="353" r:id="rId58"/>
    <p:sldId id="305" r:id="rId59"/>
    <p:sldId id="513" r:id="rId60"/>
    <p:sldId id="306" r:id="rId61"/>
    <p:sldId id="514" r:id="rId62"/>
    <p:sldId id="310" r:id="rId63"/>
    <p:sldId id="311" r:id="rId64"/>
    <p:sldId id="515" r:id="rId65"/>
    <p:sldId id="298" r:id="rId66"/>
    <p:sldId id="517" r:id="rId67"/>
    <p:sldId id="303" r:id="rId68"/>
    <p:sldId id="518" r:id="rId69"/>
    <p:sldId id="299" r:id="rId70"/>
    <p:sldId id="519" r:id="rId71"/>
    <p:sldId id="516" r:id="rId72"/>
    <p:sldId id="509" r:id="rId73"/>
    <p:sldId id="288" r:id="rId74"/>
    <p:sldId id="511" r:id="rId75"/>
    <p:sldId id="287" r:id="rId76"/>
    <p:sldId id="510" r:id="rId77"/>
    <p:sldId id="507" r:id="rId78"/>
    <p:sldId id="291" r:id="rId79"/>
    <p:sldId id="292" r:id="rId80"/>
    <p:sldId id="290" r:id="rId81"/>
    <p:sldId id="293" r:id="rId82"/>
    <p:sldId id="294" r:id="rId83"/>
    <p:sldId id="295" r:id="rId84"/>
    <p:sldId id="296" r:id="rId85"/>
    <p:sldId id="297" r:id="rId86"/>
    <p:sldId id="354" r:id="rId87"/>
    <p:sldId id="304" r:id="rId88"/>
    <p:sldId id="512" r:id="rId89"/>
    <p:sldId id="300" r:id="rId90"/>
    <p:sldId id="520" r:id="rId91"/>
    <p:sldId id="301" r:id="rId92"/>
    <p:sldId id="521" r:id="rId93"/>
    <p:sldId id="302" r:id="rId94"/>
    <p:sldId id="355" r:id="rId95"/>
    <p:sldId id="508" r:id="rId96"/>
    <p:sldId id="470" r:id="rId97"/>
    <p:sldId id="469" r:id="rId98"/>
    <p:sldId id="309" r:id="rId99"/>
    <p:sldId id="307" r:id="rId100"/>
    <p:sldId id="308" r:id="rId101"/>
    <p:sldId id="343" r:id="rId102"/>
    <p:sldId id="484" r:id="rId103"/>
    <p:sldId id="523" r:id="rId104"/>
    <p:sldId id="524" r:id="rId105"/>
    <p:sldId id="525" r:id="rId106"/>
    <p:sldId id="474" r:id="rId107"/>
    <p:sldId id="527" r:id="rId108"/>
    <p:sldId id="528" r:id="rId109"/>
    <p:sldId id="381" r:id="rId110"/>
    <p:sldId id="356" r:id="rId111"/>
    <p:sldId id="386"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381" autoAdjust="0"/>
  </p:normalViewPr>
  <p:slideViewPr>
    <p:cSldViewPr snapToGrid="0">
      <p:cViewPr varScale="1">
        <p:scale>
          <a:sx n="68" d="100"/>
          <a:sy n="68" d="100"/>
        </p:scale>
        <p:origin x="79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0" d="100"/>
          <a:sy n="50" d="100"/>
        </p:scale>
        <p:origin x="2708" y="4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F6DD4-D3E8-40AF-82D8-9C291EA803EB}" type="datetimeFigureOut">
              <a:rPr lang="en-IN" smtClean="0"/>
              <a:t>04-08-2022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F9DC-BABF-43C6-A1C4-C7C0F87E45EF}" type="slidenum">
              <a:rPr lang="en-IN" smtClean="0"/>
              <a:t>‹#›</a:t>
            </a:fld>
            <a:endParaRPr lang="en-IN"/>
          </a:p>
        </p:txBody>
      </p:sp>
    </p:spTree>
    <p:extLst>
      <p:ext uri="{BB962C8B-B14F-4D97-AF65-F5344CB8AC3E}">
        <p14:creationId xmlns:p14="http://schemas.microsoft.com/office/powerpoint/2010/main" val="97877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5368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https://www.youtube.com/watch?v=DcY0KEdBA2A&amp;t=1s</a:t>
            </a:r>
          </a:p>
        </p:txBody>
      </p:sp>
      <p:sp>
        <p:nvSpPr>
          <p:cNvPr id="4" name="Slide Number Placeholder 3"/>
          <p:cNvSpPr>
            <a:spLocks noGrp="1"/>
          </p:cNvSpPr>
          <p:nvPr>
            <p:ph type="sldNum" sz="quarter" idx="10"/>
          </p:nvPr>
        </p:nvSpPr>
        <p:spPr/>
        <p:txBody>
          <a:bodyPr/>
          <a:lstStyle/>
          <a:p>
            <a:fld id="{B0B7DB2D-E289-4AF5-8538-CD1DABD2587C}" type="slidenum">
              <a:rPr lang="en-IN" smtClean="0"/>
              <a:t>34</a:t>
            </a:fld>
            <a:endParaRPr lang="en-IN"/>
          </a:p>
        </p:txBody>
      </p:sp>
    </p:spTree>
    <p:extLst>
      <p:ext uri="{BB962C8B-B14F-4D97-AF65-F5344CB8AC3E}">
        <p14:creationId xmlns:p14="http://schemas.microsoft.com/office/powerpoint/2010/main" val="440825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t>
            </a:r>
          </a:p>
        </p:txBody>
      </p:sp>
      <p:sp>
        <p:nvSpPr>
          <p:cNvPr id="4" name="Slide Number Placeholder 3"/>
          <p:cNvSpPr>
            <a:spLocks noGrp="1"/>
          </p:cNvSpPr>
          <p:nvPr>
            <p:ph type="sldNum" sz="quarter" idx="10"/>
          </p:nvPr>
        </p:nvSpPr>
        <p:spPr/>
        <p:txBody>
          <a:bodyPr/>
          <a:lstStyle/>
          <a:p>
            <a:fld id="{6906F9DC-BABF-43C6-A1C4-C7C0F87E45EF}" type="slidenum">
              <a:rPr lang="en-IN" smtClean="0"/>
              <a:t>35</a:t>
            </a:fld>
            <a:endParaRPr lang="en-IN"/>
          </a:p>
        </p:txBody>
      </p:sp>
    </p:spTree>
    <p:extLst>
      <p:ext uri="{BB962C8B-B14F-4D97-AF65-F5344CB8AC3E}">
        <p14:creationId xmlns:p14="http://schemas.microsoft.com/office/powerpoint/2010/main" val="392719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7233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t>
            </a:r>
          </a:p>
        </p:txBody>
      </p:sp>
      <p:sp>
        <p:nvSpPr>
          <p:cNvPr id="4" name="Slide Number Placeholder 3"/>
          <p:cNvSpPr>
            <a:spLocks noGrp="1"/>
          </p:cNvSpPr>
          <p:nvPr>
            <p:ph type="sldNum" sz="quarter" idx="10"/>
          </p:nvPr>
        </p:nvSpPr>
        <p:spPr/>
        <p:txBody>
          <a:bodyPr/>
          <a:lstStyle/>
          <a:p>
            <a:fld id="{6906F9DC-BABF-43C6-A1C4-C7C0F87E45EF}" type="slidenum">
              <a:rPr lang="en-IN" smtClean="0"/>
              <a:t>37</a:t>
            </a:fld>
            <a:endParaRPr lang="en-IN"/>
          </a:p>
        </p:txBody>
      </p:sp>
    </p:spTree>
    <p:extLst>
      <p:ext uri="{BB962C8B-B14F-4D97-AF65-F5344CB8AC3E}">
        <p14:creationId xmlns:p14="http://schemas.microsoft.com/office/powerpoint/2010/main" val="2798381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39</a:t>
            </a:fld>
            <a:endParaRPr lang="en-IN"/>
          </a:p>
        </p:txBody>
      </p:sp>
    </p:spTree>
    <p:extLst>
      <p:ext uri="{BB962C8B-B14F-4D97-AF65-F5344CB8AC3E}">
        <p14:creationId xmlns:p14="http://schemas.microsoft.com/office/powerpoint/2010/main" val="460550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40</a:t>
            </a:fld>
            <a:endParaRPr lang="en-IN"/>
          </a:p>
        </p:txBody>
      </p:sp>
    </p:spTree>
    <p:extLst>
      <p:ext uri="{BB962C8B-B14F-4D97-AF65-F5344CB8AC3E}">
        <p14:creationId xmlns:p14="http://schemas.microsoft.com/office/powerpoint/2010/main" val="151095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41</a:t>
            </a:fld>
            <a:endParaRPr lang="en-IN"/>
          </a:p>
        </p:txBody>
      </p:sp>
    </p:spTree>
    <p:extLst>
      <p:ext uri="{BB962C8B-B14F-4D97-AF65-F5344CB8AC3E}">
        <p14:creationId xmlns:p14="http://schemas.microsoft.com/office/powerpoint/2010/main" val="959603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42</a:t>
            </a:fld>
            <a:endParaRPr lang="en-IN"/>
          </a:p>
        </p:txBody>
      </p:sp>
    </p:spTree>
    <p:extLst>
      <p:ext uri="{BB962C8B-B14F-4D97-AF65-F5344CB8AC3E}">
        <p14:creationId xmlns:p14="http://schemas.microsoft.com/office/powerpoint/2010/main" val="3758558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43</a:t>
            </a:fld>
            <a:endParaRPr lang="en-IN"/>
          </a:p>
        </p:txBody>
      </p:sp>
    </p:spTree>
    <p:extLst>
      <p:ext uri="{BB962C8B-B14F-4D97-AF65-F5344CB8AC3E}">
        <p14:creationId xmlns:p14="http://schemas.microsoft.com/office/powerpoint/2010/main" val="358553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44</a:t>
            </a:fld>
            <a:endParaRPr lang="en-IN"/>
          </a:p>
        </p:txBody>
      </p:sp>
    </p:spTree>
    <p:extLst>
      <p:ext uri="{BB962C8B-B14F-4D97-AF65-F5344CB8AC3E}">
        <p14:creationId xmlns:p14="http://schemas.microsoft.com/office/powerpoint/2010/main" val="305894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26</a:t>
            </a:fld>
            <a:endParaRPr lang="en-IN"/>
          </a:p>
        </p:txBody>
      </p:sp>
    </p:spTree>
    <p:extLst>
      <p:ext uri="{BB962C8B-B14F-4D97-AF65-F5344CB8AC3E}">
        <p14:creationId xmlns:p14="http://schemas.microsoft.com/office/powerpoint/2010/main" val="7886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45</a:t>
            </a:fld>
            <a:endParaRPr lang="en-IN"/>
          </a:p>
        </p:txBody>
      </p:sp>
    </p:spTree>
    <p:extLst>
      <p:ext uri="{BB962C8B-B14F-4D97-AF65-F5344CB8AC3E}">
        <p14:creationId xmlns:p14="http://schemas.microsoft.com/office/powerpoint/2010/main" val="2803246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46</a:t>
            </a:fld>
            <a:endParaRPr lang="en-IN"/>
          </a:p>
        </p:txBody>
      </p:sp>
    </p:spTree>
    <p:extLst>
      <p:ext uri="{BB962C8B-B14F-4D97-AF65-F5344CB8AC3E}">
        <p14:creationId xmlns:p14="http://schemas.microsoft.com/office/powerpoint/2010/main" val="3655397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47</a:t>
            </a:fld>
            <a:endParaRPr lang="en-IN"/>
          </a:p>
        </p:txBody>
      </p:sp>
    </p:spTree>
    <p:extLst>
      <p:ext uri="{BB962C8B-B14F-4D97-AF65-F5344CB8AC3E}">
        <p14:creationId xmlns:p14="http://schemas.microsoft.com/office/powerpoint/2010/main" val="2230036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t>
            </a:r>
          </a:p>
        </p:txBody>
      </p:sp>
      <p:sp>
        <p:nvSpPr>
          <p:cNvPr id="4" name="Slide Number Placeholder 3"/>
          <p:cNvSpPr>
            <a:spLocks noGrp="1"/>
          </p:cNvSpPr>
          <p:nvPr>
            <p:ph type="sldNum" sz="quarter" idx="10"/>
          </p:nvPr>
        </p:nvSpPr>
        <p:spPr/>
        <p:txBody>
          <a:bodyPr/>
          <a:lstStyle/>
          <a:p>
            <a:fld id="{6906F9DC-BABF-43C6-A1C4-C7C0F87E45EF}" type="slidenum">
              <a:rPr lang="en-IN" smtClean="0"/>
              <a:t>48</a:t>
            </a:fld>
            <a:endParaRPr lang="en-IN"/>
          </a:p>
        </p:txBody>
      </p:sp>
    </p:spTree>
    <p:extLst>
      <p:ext uri="{BB962C8B-B14F-4D97-AF65-F5344CB8AC3E}">
        <p14:creationId xmlns:p14="http://schemas.microsoft.com/office/powerpoint/2010/main" val="2820756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9137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t>
            </a:r>
          </a:p>
        </p:txBody>
      </p:sp>
      <p:sp>
        <p:nvSpPr>
          <p:cNvPr id="4" name="Slide Number Placeholder 3"/>
          <p:cNvSpPr>
            <a:spLocks noGrp="1"/>
          </p:cNvSpPr>
          <p:nvPr>
            <p:ph type="sldNum" sz="quarter" idx="10"/>
          </p:nvPr>
        </p:nvSpPr>
        <p:spPr/>
        <p:txBody>
          <a:bodyPr/>
          <a:lstStyle/>
          <a:p>
            <a:fld id="{6906F9DC-BABF-43C6-A1C4-C7C0F87E45EF}" type="slidenum">
              <a:rPr lang="en-IN" smtClean="0"/>
              <a:t>50</a:t>
            </a:fld>
            <a:endParaRPr lang="en-IN"/>
          </a:p>
        </p:txBody>
      </p:sp>
    </p:spTree>
    <p:extLst>
      <p:ext uri="{BB962C8B-B14F-4D97-AF65-F5344CB8AC3E}">
        <p14:creationId xmlns:p14="http://schemas.microsoft.com/office/powerpoint/2010/main" val="2928089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52</a:t>
            </a:fld>
            <a:endParaRPr lang="en-IN"/>
          </a:p>
        </p:txBody>
      </p:sp>
    </p:spTree>
    <p:extLst>
      <p:ext uri="{BB962C8B-B14F-4D97-AF65-F5344CB8AC3E}">
        <p14:creationId xmlns:p14="http://schemas.microsoft.com/office/powerpoint/2010/main" val="1316711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53</a:t>
            </a:fld>
            <a:endParaRPr lang="en-IN"/>
          </a:p>
        </p:txBody>
      </p:sp>
    </p:spTree>
    <p:extLst>
      <p:ext uri="{BB962C8B-B14F-4D97-AF65-F5344CB8AC3E}">
        <p14:creationId xmlns:p14="http://schemas.microsoft.com/office/powerpoint/2010/main" val="4047971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54</a:t>
            </a:fld>
            <a:endParaRPr lang="en-IN"/>
          </a:p>
        </p:txBody>
      </p:sp>
    </p:spTree>
    <p:extLst>
      <p:ext uri="{BB962C8B-B14F-4D97-AF65-F5344CB8AC3E}">
        <p14:creationId xmlns:p14="http://schemas.microsoft.com/office/powerpoint/2010/main" val="1224403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55</a:t>
            </a:fld>
            <a:endParaRPr lang="en-IN"/>
          </a:p>
        </p:txBody>
      </p:sp>
    </p:spTree>
    <p:extLst>
      <p:ext uri="{BB962C8B-B14F-4D97-AF65-F5344CB8AC3E}">
        <p14:creationId xmlns:p14="http://schemas.microsoft.com/office/powerpoint/2010/main" val="150518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27</a:t>
            </a:fld>
            <a:endParaRPr lang="en-IN"/>
          </a:p>
        </p:txBody>
      </p:sp>
    </p:spTree>
    <p:extLst>
      <p:ext uri="{BB962C8B-B14F-4D97-AF65-F5344CB8AC3E}">
        <p14:creationId xmlns:p14="http://schemas.microsoft.com/office/powerpoint/2010/main" val="3678491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56</a:t>
            </a:fld>
            <a:endParaRPr lang="en-IN"/>
          </a:p>
        </p:txBody>
      </p:sp>
    </p:spTree>
    <p:extLst>
      <p:ext uri="{BB962C8B-B14F-4D97-AF65-F5344CB8AC3E}">
        <p14:creationId xmlns:p14="http://schemas.microsoft.com/office/powerpoint/2010/main" val="289585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57</a:t>
            </a:fld>
            <a:endParaRPr lang="en-IN"/>
          </a:p>
        </p:txBody>
      </p:sp>
    </p:spTree>
    <p:extLst>
      <p:ext uri="{BB962C8B-B14F-4D97-AF65-F5344CB8AC3E}">
        <p14:creationId xmlns:p14="http://schemas.microsoft.com/office/powerpoint/2010/main" val="16577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58</a:t>
            </a:fld>
            <a:endParaRPr lang="en-IN"/>
          </a:p>
        </p:txBody>
      </p:sp>
    </p:spTree>
    <p:extLst>
      <p:ext uri="{BB962C8B-B14F-4D97-AF65-F5344CB8AC3E}">
        <p14:creationId xmlns:p14="http://schemas.microsoft.com/office/powerpoint/2010/main" val="2046951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59</a:t>
            </a:fld>
            <a:endParaRPr lang="en-IN"/>
          </a:p>
        </p:txBody>
      </p:sp>
    </p:spTree>
    <p:extLst>
      <p:ext uri="{BB962C8B-B14F-4D97-AF65-F5344CB8AC3E}">
        <p14:creationId xmlns:p14="http://schemas.microsoft.com/office/powerpoint/2010/main" val="2725783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effectLst/>
                <a:latin typeface="Times New Roman" panose="02020603050405020304" pitchFamily="18" charset="0"/>
                <a:cs typeface="Times New Roman" panose="02020603050405020304" pitchFamily="18" charset="0"/>
              </a:rPr>
              <a:t>To avail the scheme, each cluster or group must have </a:t>
            </a:r>
            <a:r>
              <a:rPr lang="en-US" sz="1200" b="1" i="0" dirty="0">
                <a:effectLst/>
                <a:latin typeface="Times New Roman" panose="02020603050405020304" pitchFamily="18" charset="0"/>
                <a:cs typeface="Times New Roman" panose="02020603050405020304" pitchFamily="18" charset="0"/>
              </a:rPr>
              <a:t>50 farmers willing to take up organic farming under the PKVY and possess a total area of at least 50 acres</a:t>
            </a:r>
            <a:r>
              <a:rPr lang="en-US" sz="1200" b="0" i="0" dirty="0">
                <a:effectLst/>
                <a:latin typeface="Times New Roman" panose="02020603050405020304" pitchFamily="18" charset="0"/>
                <a:cs typeface="Times New Roman" panose="02020603050405020304" pitchFamily="18" charset="0"/>
              </a:rPr>
              <a:t>. Each farmer enrolling in the scheme will be provided INR </a:t>
            </a:r>
            <a:r>
              <a:rPr lang="en-US" sz="1200" b="1" i="0" dirty="0">
                <a:effectLst/>
                <a:latin typeface="Times New Roman" panose="02020603050405020304" pitchFamily="18" charset="0"/>
                <a:cs typeface="Times New Roman" panose="02020603050405020304" pitchFamily="18" charset="0"/>
              </a:rPr>
              <a:t>20,000 per acre by the government spread over three years time</a:t>
            </a:r>
            <a:r>
              <a:rPr lang="en-US" sz="1200" b="0" i="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60</a:t>
            </a:fld>
            <a:endParaRPr lang="en-IN"/>
          </a:p>
        </p:txBody>
      </p:sp>
    </p:spTree>
    <p:extLst>
      <p:ext uri="{BB962C8B-B14F-4D97-AF65-F5344CB8AC3E}">
        <p14:creationId xmlns:p14="http://schemas.microsoft.com/office/powerpoint/2010/main" val="561831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61</a:t>
            </a:fld>
            <a:endParaRPr lang="en-IN"/>
          </a:p>
        </p:txBody>
      </p:sp>
    </p:spTree>
    <p:extLst>
      <p:ext uri="{BB962C8B-B14F-4D97-AF65-F5344CB8AC3E}">
        <p14:creationId xmlns:p14="http://schemas.microsoft.com/office/powerpoint/2010/main" val="430632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62</a:t>
            </a:fld>
            <a:endParaRPr lang="en-IN"/>
          </a:p>
        </p:txBody>
      </p:sp>
    </p:spTree>
    <p:extLst>
      <p:ext uri="{BB962C8B-B14F-4D97-AF65-F5344CB8AC3E}">
        <p14:creationId xmlns:p14="http://schemas.microsoft.com/office/powerpoint/2010/main" val="3004341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https://krishijagran.com/agripedia/important-government-schemes-programmes-in-agriculture/</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63</a:t>
            </a:fld>
            <a:endParaRPr lang="en-IN"/>
          </a:p>
        </p:txBody>
      </p:sp>
    </p:spTree>
    <p:extLst>
      <p:ext uri="{BB962C8B-B14F-4D97-AF65-F5344CB8AC3E}">
        <p14:creationId xmlns:p14="http://schemas.microsoft.com/office/powerpoint/2010/main" val="3634972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https://krishijagran.com/agripedia/important-government-schemes-programmes-in-agriculture/</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64</a:t>
            </a:fld>
            <a:endParaRPr lang="en-IN"/>
          </a:p>
        </p:txBody>
      </p:sp>
    </p:spTree>
    <p:extLst>
      <p:ext uri="{BB962C8B-B14F-4D97-AF65-F5344CB8AC3E}">
        <p14:creationId xmlns:p14="http://schemas.microsoft.com/office/powerpoint/2010/main" val="3024451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https://cleartax.in/s/antyodaya-anna-yojana-aay</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65</a:t>
            </a:fld>
            <a:endParaRPr lang="en-IN"/>
          </a:p>
        </p:txBody>
      </p:sp>
    </p:spTree>
    <p:extLst>
      <p:ext uri="{BB962C8B-B14F-4D97-AF65-F5344CB8AC3E}">
        <p14:creationId xmlns:p14="http://schemas.microsoft.com/office/powerpoint/2010/main" val="126433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28</a:t>
            </a:fld>
            <a:endParaRPr lang="en-IN"/>
          </a:p>
        </p:txBody>
      </p:sp>
    </p:spTree>
    <p:extLst>
      <p:ext uri="{BB962C8B-B14F-4D97-AF65-F5344CB8AC3E}">
        <p14:creationId xmlns:p14="http://schemas.microsoft.com/office/powerpoint/2010/main" val="966736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https://cleartax.in/s/antyodaya-anna-yojana-aay</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66</a:t>
            </a:fld>
            <a:endParaRPr lang="en-IN"/>
          </a:p>
        </p:txBody>
      </p:sp>
    </p:spTree>
    <p:extLst>
      <p:ext uri="{BB962C8B-B14F-4D97-AF65-F5344CB8AC3E}">
        <p14:creationId xmlns:p14="http://schemas.microsoft.com/office/powerpoint/2010/main" val="2780861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67</a:t>
            </a:fld>
            <a:endParaRPr lang="en-IN"/>
          </a:p>
        </p:txBody>
      </p:sp>
    </p:spTree>
    <p:extLst>
      <p:ext uri="{BB962C8B-B14F-4D97-AF65-F5344CB8AC3E}">
        <p14:creationId xmlns:p14="http://schemas.microsoft.com/office/powerpoint/2010/main" val="2101476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68</a:t>
            </a:fld>
            <a:endParaRPr lang="en-IN"/>
          </a:p>
        </p:txBody>
      </p:sp>
    </p:spTree>
    <p:extLst>
      <p:ext uri="{BB962C8B-B14F-4D97-AF65-F5344CB8AC3E}">
        <p14:creationId xmlns:p14="http://schemas.microsoft.com/office/powerpoint/2010/main" val="78943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69</a:t>
            </a:fld>
            <a:endParaRPr lang="en-IN"/>
          </a:p>
        </p:txBody>
      </p:sp>
    </p:spTree>
    <p:extLst>
      <p:ext uri="{BB962C8B-B14F-4D97-AF65-F5344CB8AC3E}">
        <p14:creationId xmlns:p14="http://schemas.microsoft.com/office/powerpoint/2010/main" val="2932937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70</a:t>
            </a:fld>
            <a:endParaRPr lang="en-IN"/>
          </a:p>
        </p:txBody>
      </p:sp>
    </p:spTree>
    <p:extLst>
      <p:ext uri="{BB962C8B-B14F-4D97-AF65-F5344CB8AC3E}">
        <p14:creationId xmlns:p14="http://schemas.microsoft.com/office/powerpoint/2010/main" val="8657673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https://krishijagran.com/agripedia/important-government-schemes-programmes-in-agriculture/</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71</a:t>
            </a:fld>
            <a:endParaRPr lang="en-IN"/>
          </a:p>
        </p:txBody>
      </p:sp>
    </p:spTree>
    <p:extLst>
      <p:ext uri="{BB962C8B-B14F-4D97-AF65-F5344CB8AC3E}">
        <p14:creationId xmlns:p14="http://schemas.microsoft.com/office/powerpoint/2010/main" val="10436354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1156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https://www.youtube.com/watch?v=FZeSl_BVJMs</a:t>
            </a:r>
          </a:p>
          <a:p>
            <a:pPr marL="228600" indent="-228600">
              <a:buFont typeface="+mj-lt"/>
              <a:buAutoNum type="arabicPeriod"/>
            </a:pPr>
            <a:r>
              <a:rPr lang="en-IN" dirty="0"/>
              <a:t>https://www.youtube.com/watch?v=RCuTVSjdrrg </a:t>
            </a:r>
          </a:p>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73</a:t>
            </a:fld>
            <a:endParaRPr lang="en-IN"/>
          </a:p>
        </p:txBody>
      </p:sp>
    </p:spTree>
    <p:extLst>
      <p:ext uri="{BB962C8B-B14F-4D97-AF65-F5344CB8AC3E}">
        <p14:creationId xmlns:p14="http://schemas.microsoft.com/office/powerpoint/2010/main" val="316320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https://www.youtube.com/watch?v=FZeSl_BVJMs</a:t>
            </a:r>
          </a:p>
          <a:p>
            <a:pPr marL="228600" indent="-228600">
              <a:buFont typeface="+mj-lt"/>
              <a:buAutoNum type="arabicPeriod"/>
            </a:pPr>
            <a:r>
              <a:rPr lang="en-IN" dirty="0"/>
              <a:t>https://www.youtube.com/watch?v=RCuTVSjdrrg </a:t>
            </a:r>
          </a:p>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75</a:t>
            </a:fld>
            <a:endParaRPr lang="en-IN"/>
          </a:p>
        </p:txBody>
      </p:sp>
    </p:spTree>
    <p:extLst>
      <p:ext uri="{BB962C8B-B14F-4D97-AF65-F5344CB8AC3E}">
        <p14:creationId xmlns:p14="http://schemas.microsoft.com/office/powerpoint/2010/main" val="27465434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t>
            </a:r>
          </a:p>
        </p:txBody>
      </p:sp>
      <p:sp>
        <p:nvSpPr>
          <p:cNvPr id="4" name="Slide Number Placeholder 3"/>
          <p:cNvSpPr>
            <a:spLocks noGrp="1"/>
          </p:cNvSpPr>
          <p:nvPr>
            <p:ph type="sldNum" sz="quarter" idx="10"/>
          </p:nvPr>
        </p:nvSpPr>
        <p:spPr/>
        <p:txBody>
          <a:bodyPr/>
          <a:lstStyle/>
          <a:p>
            <a:fld id="{6906F9DC-BABF-43C6-A1C4-C7C0F87E45EF}" type="slidenum">
              <a:rPr lang="en-IN" smtClean="0"/>
              <a:t>76</a:t>
            </a:fld>
            <a:endParaRPr lang="en-IN"/>
          </a:p>
        </p:txBody>
      </p:sp>
    </p:spTree>
    <p:extLst>
      <p:ext uri="{BB962C8B-B14F-4D97-AF65-F5344CB8AC3E}">
        <p14:creationId xmlns:p14="http://schemas.microsoft.com/office/powerpoint/2010/main" val="364880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29</a:t>
            </a:fld>
            <a:endParaRPr lang="en-IN"/>
          </a:p>
        </p:txBody>
      </p:sp>
    </p:spTree>
    <p:extLst>
      <p:ext uri="{BB962C8B-B14F-4D97-AF65-F5344CB8AC3E}">
        <p14:creationId xmlns:p14="http://schemas.microsoft.com/office/powerpoint/2010/main" val="3341687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77</a:t>
            </a:fld>
            <a:endParaRPr lang="en-IN"/>
          </a:p>
        </p:txBody>
      </p:sp>
    </p:spTree>
    <p:extLst>
      <p:ext uri="{BB962C8B-B14F-4D97-AF65-F5344CB8AC3E}">
        <p14:creationId xmlns:p14="http://schemas.microsoft.com/office/powerpoint/2010/main" val="5739055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78</a:t>
            </a:fld>
            <a:endParaRPr lang="en-IN"/>
          </a:p>
        </p:txBody>
      </p:sp>
    </p:spTree>
    <p:extLst>
      <p:ext uri="{BB962C8B-B14F-4D97-AF65-F5344CB8AC3E}">
        <p14:creationId xmlns:p14="http://schemas.microsoft.com/office/powerpoint/2010/main" val="42940244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b="0" i="0" u="none" strike="noStrike" dirty="0">
                <a:solidFill>
                  <a:srgbClr val="000000"/>
                </a:solidFill>
                <a:effectLst/>
                <a:latin typeface="Times New Roman" panose="02020603050405020304" pitchFamily="18" charset="0"/>
                <a:cs typeface="Times New Roman" panose="02020603050405020304" pitchFamily="18" charset="0"/>
              </a:rPr>
              <a:t>iii) The implementation of SGSY scheme was so far monitored by Director of Rural Development and Panchayat Raj, whereas, the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Mahalir</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Thittam</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Vazhundhu</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Kattuvom</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Project that also focus on the empowerment of women, are monitored by the Managing Director of Tamil Nadu Corporation for Development of Women. In order to ensure that there is a convergence of activities taken up under SGSY scheme,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Mahalir</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Thittam</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and the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Vazhundhu</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Kattuvom</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Project, the monitoring of SGSY scheme has now been ordered to be transferred to the Managing Director, Tamil Nadu Corporation for Development of Women</a:t>
            </a:r>
            <a:r>
              <a:rPr lang="en-US" sz="1200" b="0" i="0" dirty="0">
                <a:solidFill>
                  <a:srgbClr val="000000"/>
                </a:solidFill>
                <a:effectLst/>
                <a:latin typeface="Times New Roman" panose="02020603050405020304" pitchFamily="18" charset="0"/>
                <a:cs typeface="Times New Roman" panose="02020603050405020304" pitchFamily="18" charset="0"/>
              </a:rPr>
              <a:t>.</a:t>
            </a: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79</a:t>
            </a:fld>
            <a:endParaRPr lang="en-IN"/>
          </a:p>
        </p:txBody>
      </p:sp>
    </p:spTree>
    <p:extLst>
      <p:ext uri="{BB962C8B-B14F-4D97-AF65-F5344CB8AC3E}">
        <p14:creationId xmlns:p14="http://schemas.microsoft.com/office/powerpoint/2010/main" val="1291827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https://swachhbharat.mygov.in/sbm-data</a:t>
            </a:r>
          </a:p>
          <a:p>
            <a:pPr marL="171450" indent="-171450">
              <a:buFont typeface="Arial" panose="020B0604020202020204" pitchFamily="34" charset="0"/>
              <a:buChar char="•"/>
            </a:pPr>
            <a:r>
              <a:rPr lang="en-IN" dirty="0"/>
              <a:t>https://sbm.gov.in/sbmReport/Report/Physical/SBM_TargetVsAchievementWithout1314.aspx</a:t>
            </a:r>
          </a:p>
          <a:p>
            <a:pPr marL="171450" indent="-171450">
              <a:buFont typeface="Arial" panose="020B0604020202020204" pitchFamily="34" charset="0"/>
              <a:buChar char="•"/>
            </a:pPr>
            <a:r>
              <a:rPr lang="en-IN" dirty="0"/>
              <a:t>https://swachhbharat.mygov.in/basic-page/take-pledge</a:t>
            </a:r>
          </a:p>
          <a:p>
            <a:pPr marL="171450" indent="-171450">
              <a:buFont typeface="Arial" panose="020B0604020202020204" pitchFamily="34" charset="0"/>
              <a:buChar char="•"/>
            </a:pPr>
            <a:r>
              <a:rPr lang="en-IN" dirty="0"/>
              <a:t>https://www.youtube.com/watch?v=9IEeA-Ft7kk</a:t>
            </a:r>
          </a:p>
        </p:txBody>
      </p:sp>
      <p:sp>
        <p:nvSpPr>
          <p:cNvPr id="4" name="Slide Number Placeholder 3"/>
          <p:cNvSpPr>
            <a:spLocks noGrp="1"/>
          </p:cNvSpPr>
          <p:nvPr>
            <p:ph type="sldNum" sz="quarter" idx="10"/>
          </p:nvPr>
        </p:nvSpPr>
        <p:spPr/>
        <p:txBody>
          <a:bodyPr/>
          <a:lstStyle/>
          <a:p>
            <a:fld id="{B0B7DB2D-E289-4AF5-8538-CD1DABD2587C}" type="slidenum">
              <a:rPr lang="en-IN" smtClean="0"/>
              <a:t>80</a:t>
            </a:fld>
            <a:endParaRPr lang="en-IN"/>
          </a:p>
        </p:txBody>
      </p:sp>
    </p:spTree>
    <p:extLst>
      <p:ext uri="{BB962C8B-B14F-4D97-AF65-F5344CB8AC3E}">
        <p14:creationId xmlns:p14="http://schemas.microsoft.com/office/powerpoint/2010/main" val="634334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According to latest figures made available by the State Governments under a survey to identify Core Network as part of the PMGSY </a:t>
            </a:r>
            <a:r>
              <a:rPr lang="en-US" sz="1200" dirty="0" err="1">
                <a:latin typeface="Times New Roman" panose="02020603050405020304" pitchFamily="18" charset="0"/>
                <a:cs typeface="Times New Roman" panose="02020603050405020304" pitchFamily="18" charset="0"/>
              </a:rPr>
              <a:t>programme</a:t>
            </a:r>
            <a:r>
              <a:rPr lang="en-US" sz="1200" dirty="0">
                <a:latin typeface="Times New Roman" panose="02020603050405020304" pitchFamily="18" charset="0"/>
                <a:cs typeface="Times New Roman" panose="02020603050405020304" pitchFamily="18" charset="0"/>
              </a:rPr>
              <a:t>, about 1.67 lakh Unconnected Habitations are eligible for coverage under the </a:t>
            </a:r>
            <a:r>
              <a:rPr lang="en-US" sz="1200" dirty="0" err="1">
                <a:latin typeface="Times New Roman" panose="02020603050405020304" pitchFamily="18" charset="0"/>
                <a:cs typeface="Times New Roman" panose="02020603050405020304" pitchFamily="18" charset="0"/>
              </a:rPr>
              <a:t>programme</a:t>
            </a:r>
            <a:r>
              <a:rPr lang="en-US" sz="1200" dirty="0">
                <a:latin typeface="Times New Roman" panose="02020603050405020304" pitchFamily="18" charset="0"/>
                <a:cs typeface="Times New Roman" panose="02020603050405020304" pitchFamily="18" charset="0"/>
              </a:rPr>
              <a:t>. This involves construction of about 3.71 lakh km. of roads for New Connectivity and 3.68 lakh km. under upgradation</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81</a:t>
            </a:fld>
            <a:endParaRPr lang="en-IN"/>
          </a:p>
        </p:txBody>
      </p:sp>
    </p:spTree>
    <p:extLst>
      <p:ext uri="{BB962C8B-B14F-4D97-AF65-F5344CB8AC3E}">
        <p14:creationId xmlns:p14="http://schemas.microsoft.com/office/powerpoint/2010/main" val="4281550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dirty="0"/>
          </a:p>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82</a:t>
            </a:fld>
            <a:endParaRPr lang="en-IN"/>
          </a:p>
        </p:txBody>
      </p:sp>
    </p:spTree>
    <p:extLst>
      <p:ext uri="{BB962C8B-B14F-4D97-AF65-F5344CB8AC3E}">
        <p14:creationId xmlns:p14="http://schemas.microsoft.com/office/powerpoint/2010/main" val="9848917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83</a:t>
            </a:fld>
            <a:endParaRPr lang="en-IN"/>
          </a:p>
        </p:txBody>
      </p:sp>
    </p:spTree>
    <p:extLst>
      <p:ext uri="{BB962C8B-B14F-4D97-AF65-F5344CB8AC3E}">
        <p14:creationId xmlns:p14="http://schemas.microsoft.com/office/powerpoint/2010/main" val="14691227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84</a:t>
            </a:fld>
            <a:endParaRPr lang="en-IN"/>
          </a:p>
        </p:txBody>
      </p:sp>
    </p:spTree>
    <p:extLst>
      <p:ext uri="{BB962C8B-B14F-4D97-AF65-F5344CB8AC3E}">
        <p14:creationId xmlns:p14="http://schemas.microsoft.com/office/powerpoint/2010/main" val="13978836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85</a:t>
            </a:fld>
            <a:endParaRPr lang="en-IN"/>
          </a:p>
        </p:txBody>
      </p:sp>
    </p:spTree>
    <p:extLst>
      <p:ext uri="{BB962C8B-B14F-4D97-AF65-F5344CB8AC3E}">
        <p14:creationId xmlns:p14="http://schemas.microsoft.com/office/powerpoint/2010/main" val="36105563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86</a:t>
            </a:fld>
            <a:endParaRPr lang="en-IN"/>
          </a:p>
        </p:txBody>
      </p:sp>
    </p:spTree>
    <p:extLst>
      <p:ext uri="{BB962C8B-B14F-4D97-AF65-F5344CB8AC3E}">
        <p14:creationId xmlns:p14="http://schemas.microsoft.com/office/powerpoint/2010/main" val="111907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30</a:t>
            </a:fld>
            <a:endParaRPr lang="en-IN"/>
          </a:p>
        </p:txBody>
      </p:sp>
    </p:spTree>
    <p:extLst>
      <p:ext uri="{BB962C8B-B14F-4D97-AF65-F5344CB8AC3E}">
        <p14:creationId xmlns:p14="http://schemas.microsoft.com/office/powerpoint/2010/main" val="40697177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87</a:t>
            </a:fld>
            <a:endParaRPr lang="en-IN"/>
          </a:p>
        </p:txBody>
      </p:sp>
    </p:spTree>
    <p:extLst>
      <p:ext uri="{BB962C8B-B14F-4D97-AF65-F5344CB8AC3E}">
        <p14:creationId xmlns:p14="http://schemas.microsoft.com/office/powerpoint/2010/main" val="11993848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88</a:t>
            </a:fld>
            <a:endParaRPr lang="en-IN"/>
          </a:p>
        </p:txBody>
      </p:sp>
    </p:spTree>
    <p:extLst>
      <p:ext uri="{BB962C8B-B14F-4D97-AF65-F5344CB8AC3E}">
        <p14:creationId xmlns:p14="http://schemas.microsoft.com/office/powerpoint/2010/main" val="30813077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https://labour.gov.in/schemes/aam-admi-beema-yojana</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89</a:t>
            </a:fld>
            <a:endParaRPr lang="en-IN"/>
          </a:p>
        </p:txBody>
      </p:sp>
    </p:spTree>
    <p:extLst>
      <p:ext uri="{BB962C8B-B14F-4D97-AF65-F5344CB8AC3E}">
        <p14:creationId xmlns:p14="http://schemas.microsoft.com/office/powerpoint/2010/main" val="35095167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https://labour.gov.in/schemes/aam-admi-beema-yojana</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90</a:t>
            </a:fld>
            <a:endParaRPr lang="en-IN"/>
          </a:p>
        </p:txBody>
      </p:sp>
    </p:spTree>
    <p:extLst>
      <p:ext uri="{BB962C8B-B14F-4D97-AF65-F5344CB8AC3E}">
        <p14:creationId xmlns:p14="http://schemas.microsoft.com/office/powerpoint/2010/main" val="12542591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http://haryanarural.gov.in/en/mahatma-gandhi-national-rural-employment-guarantee-scheme-mgnregs</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91</a:t>
            </a:fld>
            <a:endParaRPr lang="en-IN"/>
          </a:p>
        </p:txBody>
      </p:sp>
    </p:spTree>
    <p:extLst>
      <p:ext uri="{BB962C8B-B14F-4D97-AF65-F5344CB8AC3E}">
        <p14:creationId xmlns:p14="http://schemas.microsoft.com/office/powerpoint/2010/main" val="24508102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http://haryanarural.gov.in/en/mahatma-gandhi-national-rural-employment-guarantee-scheme-mgnregs</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92</a:t>
            </a:fld>
            <a:endParaRPr lang="en-IN"/>
          </a:p>
        </p:txBody>
      </p:sp>
    </p:spTree>
    <p:extLst>
      <p:ext uri="{BB962C8B-B14F-4D97-AF65-F5344CB8AC3E}">
        <p14:creationId xmlns:p14="http://schemas.microsoft.com/office/powerpoint/2010/main" val="24060612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93</a:t>
            </a:fld>
            <a:endParaRPr lang="en-IN"/>
          </a:p>
        </p:txBody>
      </p:sp>
    </p:spTree>
    <p:extLst>
      <p:ext uri="{BB962C8B-B14F-4D97-AF65-F5344CB8AC3E}">
        <p14:creationId xmlns:p14="http://schemas.microsoft.com/office/powerpoint/2010/main" val="29267752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https://krishijagran.com/agripedia/important-government-schemes-programmes-in-agriculture/</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94</a:t>
            </a:fld>
            <a:endParaRPr lang="en-IN"/>
          </a:p>
        </p:txBody>
      </p:sp>
    </p:spTree>
    <p:extLst>
      <p:ext uri="{BB962C8B-B14F-4D97-AF65-F5344CB8AC3E}">
        <p14:creationId xmlns:p14="http://schemas.microsoft.com/office/powerpoint/2010/main" val="13164137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t>
            </a:r>
          </a:p>
        </p:txBody>
      </p:sp>
      <p:sp>
        <p:nvSpPr>
          <p:cNvPr id="4" name="Slide Number Placeholder 3"/>
          <p:cNvSpPr>
            <a:spLocks noGrp="1"/>
          </p:cNvSpPr>
          <p:nvPr>
            <p:ph type="sldNum" sz="quarter" idx="10"/>
          </p:nvPr>
        </p:nvSpPr>
        <p:spPr/>
        <p:txBody>
          <a:bodyPr/>
          <a:lstStyle/>
          <a:p>
            <a:fld id="{6906F9DC-BABF-43C6-A1C4-C7C0F87E45EF}" type="slidenum">
              <a:rPr lang="en-IN" smtClean="0"/>
              <a:t>95</a:t>
            </a:fld>
            <a:endParaRPr lang="en-IN"/>
          </a:p>
        </p:txBody>
      </p:sp>
    </p:spTree>
    <p:extLst>
      <p:ext uri="{BB962C8B-B14F-4D97-AF65-F5344CB8AC3E}">
        <p14:creationId xmlns:p14="http://schemas.microsoft.com/office/powerpoint/2010/main" val="40851319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98</a:t>
            </a:fld>
            <a:endParaRPr lang="en-IN"/>
          </a:p>
        </p:txBody>
      </p:sp>
    </p:spTree>
    <p:extLst>
      <p:ext uri="{BB962C8B-B14F-4D97-AF65-F5344CB8AC3E}">
        <p14:creationId xmlns:p14="http://schemas.microsoft.com/office/powerpoint/2010/main" val="6147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31</a:t>
            </a:fld>
            <a:endParaRPr lang="en-IN"/>
          </a:p>
        </p:txBody>
      </p:sp>
    </p:spTree>
    <p:extLst>
      <p:ext uri="{BB962C8B-B14F-4D97-AF65-F5344CB8AC3E}">
        <p14:creationId xmlns:p14="http://schemas.microsoft.com/office/powerpoint/2010/main" val="10356741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https://commerceschool.in/mcqs-of-rural-development-chapter-of-economics-class-12/</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99</a:t>
            </a:fld>
            <a:endParaRPr lang="en-IN"/>
          </a:p>
        </p:txBody>
      </p:sp>
    </p:spTree>
    <p:extLst>
      <p:ext uri="{BB962C8B-B14F-4D97-AF65-F5344CB8AC3E}">
        <p14:creationId xmlns:p14="http://schemas.microsoft.com/office/powerpoint/2010/main" val="5910303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IN" dirty="0"/>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100</a:t>
            </a:fld>
            <a:endParaRPr lang="en-IN"/>
          </a:p>
        </p:txBody>
      </p:sp>
    </p:spTree>
    <p:extLst>
      <p:ext uri="{BB962C8B-B14F-4D97-AF65-F5344CB8AC3E}">
        <p14:creationId xmlns:p14="http://schemas.microsoft.com/office/powerpoint/2010/main" val="31865430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https://krishijagran.com/agripedia/important-government-schemes-programmes-in-agriculture/</a:t>
            </a:r>
          </a:p>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110</a:t>
            </a:fld>
            <a:endParaRPr lang="en-IN"/>
          </a:p>
        </p:txBody>
      </p:sp>
    </p:spTree>
    <p:extLst>
      <p:ext uri="{BB962C8B-B14F-4D97-AF65-F5344CB8AC3E}">
        <p14:creationId xmlns:p14="http://schemas.microsoft.com/office/powerpoint/2010/main" val="31854160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t>111</a:t>
            </a:fld>
            <a:endParaRPr lang="en-IN"/>
          </a:p>
        </p:txBody>
      </p:sp>
    </p:spTree>
    <p:extLst>
      <p:ext uri="{BB962C8B-B14F-4D97-AF65-F5344CB8AC3E}">
        <p14:creationId xmlns:p14="http://schemas.microsoft.com/office/powerpoint/2010/main" val="107915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7DB2D-E289-4AF5-8538-CD1DABD2587C}" type="slidenum">
              <a:rPr lang="en-IN" smtClean="0"/>
              <a:t>32</a:t>
            </a:fld>
            <a:endParaRPr lang="en-IN"/>
          </a:p>
        </p:txBody>
      </p:sp>
    </p:spTree>
    <p:extLst>
      <p:ext uri="{BB962C8B-B14F-4D97-AF65-F5344CB8AC3E}">
        <p14:creationId xmlns:p14="http://schemas.microsoft.com/office/powerpoint/2010/main" val="275446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https://www.youtube.com/watch?v=DcY0KEdBA2A&amp;t=1s</a:t>
            </a:r>
          </a:p>
        </p:txBody>
      </p:sp>
      <p:sp>
        <p:nvSpPr>
          <p:cNvPr id="4" name="Slide Number Placeholder 3"/>
          <p:cNvSpPr>
            <a:spLocks noGrp="1"/>
          </p:cNvSpPr>
          <p:nvPr>
            <p:ph type="sldNum" sz="quarter" idx="10"/>
          </p:nvPr>
        </p:nvSpPr>
        <p:spPr/>
        <p:txBody>
          <a:bodyPr/>
          <a:lstStyle/>
          <a:p>
            <a:fld id="{B0B7DB2D-E289-4AF5-8538-CD1DABD2587C}" type="slidenum">
              <a:rPr lang="en-IN" smtClean="0"/>
              <a:t>33</a:t>
            </a:fld>
            <a:endParaRPr lang="en-IN"/>
          </a:p>
        </p:txBody>
      </p:sp>
    </p:spTree>
    <p:extLst>
      <p:ext uri="{BB962C8B-B14F-4D97-AF65-F5344CB8AC3E}">
        <p14:creationId xmlns:p14="http://schemas.microsoft.com/office/powerpoint/2010/main" val="123770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30/08/2021</a:t>
            </a:r>
            <a:endParaRPr lang="en-IN"/>
          </a:p>
        </p:txBody>
      </p:sp>
      <p:sp>
        <p:nvSpPr>
          <p:cNvPr id="5" name="Footer Placeholder 4"/>
          <p:cNvSpPr>
            <a:spLocks noGrp="1"/>
          </p:cNvSpPr>
          <p:nvPr>
            <p:ph type="ftr" sz="quarter" idx="11"/>
          </p:nvPr>
        </p:nvSpPr>
        <p:spPr/>
        <p:txBody>
          <a:bodyPr/>
          <a:lstStyle/>
          <a:p>
            <a:r>
              <a:rPr lang="sv-SE"/>
              <a:t>Simran Kaur                 KHU 701_RD                      Unit-1</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56546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30/08/2021</a:t>
            </a:r>
            <a:endParaRPr lang="en-IN"/>
          </a:p>
        </p:txBody>
      </p:sp>
      <p:sp>
        <p:nvSpPr>
          <p:cNvPr id="5" name="Footer Placeholder 4"/>
          <p:cNvSpPr>
            <a:spLocks noGrp="1"/>
          </p:cNvSpPr>
          <p:nvPr>
            <p:ph type="ftr" sz="quarter" idx="11"/>
          </p:nvPr>
        </p:nvSpPr>
        <p:spPr/>
        <p:txBody>
          <a:bodyPr/>
          <a:lstStyle/>
          <a:p>
            <a:r>
              <a:rPr lang="sv-SE"/>
              <a:t>Simran Kaur                 KHU 701_RD                      Unit-1</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329215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30/08/2021</a:t>
            </a:r>
            <a:endParaRPr lang="en-IN"/>
          </a:p>
        </p:txBody>
      </p:sp>
      <p:sp>
        <p:nvSpPr>
          <p:cNvPr id="5" name="Footer Placeholder 4"/>
          <p:cNvSpPr>
            <a:spLocks noGrp="1"/>
          </p:cNvSpPr>
          <p:nvPr>
            <p:ph type="ftr" sz="quarter" idx="11"/>
          </p:nvPr>
        </p:nvSpPr>
        <p:spPr/>
        <p:txBody>
          <a:bodyPr/>
          <a:lstStyle/>
          <a:p>
            <a:r>
              <a:rPr lang="sv-SE"/>
              <a:t>Simran Kaur                 KHU 701_RD                      Unit-1</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3834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30/08/2021</a:t>
            </a:r>
            <a:endParaRPr lang="en-IN"/>
          </a:p>
        </p:txBody>
      </p:sp>
      <p:sp>
        <p:nvSpPr>
          <p:cNvPr id="5" name="Footer Placeholder 4"/>
          <p:cNvSpPr>
            <a:spLocks noGrp="1"/>
          </p:cNvSpPr>
          <p:nvPr>
            <p:ph type="ftr" sz="quarter" idx="11"/>
          </p:nvPr>
        </p:nvSpPr>
        <p:spPr/>
        <p:txBody>
          <a:bodyPr/>
          <a:lstStyle/>
          <a:p>
            <a:r>
              <a:rPr lang="sv-SE"/>
              <a:t>Simran Kaur                 KHU 701_RD                      Unit-1</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37161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30/08/2021</a:t>
            </a:r>
            <a:endParaRPr lang="en-IN"/>
          </a:p>
        </p:txBody>
      </p:sp>
      <p:sp>
        <p:nvSpPr>
          <p:cNvPr id="5" name="Footer Placeholder 4"/>
          <p:cNvSpPr>
            <a:spLocks noGrp="1"/>
          </p:cNvSpPr>
          <p:nvPr>
            <p:ph type="ftr" sz="quarter" idx="11"/>
          </p:nvPr>
        </p:nvSpPr>
        <p:spPr/>
        <p:txBody>
          <a:bodyPr/>
          <a:lstStyle/>
          <a:p>
            <a:r>
              <a:rPr lang="sv-SE"/>
              <a:t>Simran Kaur                 KHU 701_RD                      Unit-1</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218302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30/08/2021</a:t>
            </a:r>
            <a:endParaRPr lang="en-IN"/>
          </a:p>
        </p:txBody>
      </p:sp>
      <p:sp>
        <p:nvSpPr>
          <p:cNvPr id="6" name="Footer Placeholder 5"/>
          <p:cNvSpPr>
            <a:spLocks noGrp="1"/>
          </p:cNvSpPr>
          <p:nvPr>
            <p:ph type="ftr" sz="quarter" idx="11"/>
          </p:nvPr>
        </p:nvSpPr>
        <p:spPr/>
        <p:txBody>
          <a:bodyPr/>
          <a:lstStyle/>
          <a:p>
            <a:r>
              <a:rPr lang="sv-SE"/>
              <a:t>Simran Kaur                 KHU 701_RD                      Unit-1</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422921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30/08/2021</a:t>
            </a:r>
            <a:endParaRPr lang="en-IN"/>
          </a:p>
        </p:txBody>
      </p:sp>
      <p:sp>
        <p:nvSpPr>
          <p:cNvPr id="8" name="Footer Placeholder 7"/>
          <p:cNvSpPr>
            <a:spLocks noGrp="1"/>
          </p:cNvSpPr>
          <p:nvPr>
            <p:ph type="ftr" sz="quarter" idx="11"/>
          </p:nvPr>
        </p:nvSpPr>
        <p:spPr/>
        <p:txBody>
          <a:bodyPr/>
          <a:lstStyle/>
          <a:p>
            <a:r>
              <a:rPr lang="sv-SE"/>
              <a:t>Simran Kaur                 KHU 701_RD                      Unit-1</a:t>
            </a:r>
            <a:endParaRPr lang="en-IN"/>
          </a:p>
        </p:txBody>
      </p:sp>
      <p:sp>
        <p:nvSpPr>
          <p:cNvPr id="9" name="Slide Number Placeholder 8"/>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338470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30/08/2021</a:t>
            </a:r>
            <a:endParaRPr lang="en-IN"/>
          </a:p>
        </p:txBody>
      </p:sp>
      <p:sp>
        <p:nvSpPr>
          <p:cNvPr id="4" name="Footer Placeholder 3"/>
          <p:cNvSpPr>
            <a:spLocks noGrp="1"/>
          </p:cNvSpPr>
          <p:nvPr>
            <p:ph type="ftr" sz="quarter" idx="11"/>
          </p:nvPr>
        </p:nvSpPr>
        <p:spPr/>
        <p:txBody>
          <a:bodyPr/>
          <a:lstStyle/>
          <a:p>
            <a:r>
              <a:rPr lang="sv-SE"/>
              <a:t>Simran Kaur                 KHU 701_RD                      Unit-1</a:t>
            </a:r>
            <a:endParaRPr lang="en-IN"/>
          </a:p>
        </p:txBody>
      </p:sp>
      <p:sp>
        <p:nvSpPr>
          <p:cNvPr id="5" name="Slide Number Placeholder 4"/>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218952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30/08/2021</a:t>
            </a:r>
            <a:endParaRPr lang="en-IN"/>
          </a:p>
        </p:txBody>
      </p:sp>
      <p:sp>
        <p:nvSpPr>
          <p:cNvPr id="3" name="Footer Placeholder 2"/>
          <p:cNvSpPr>
            <a:spLocks noGrp="1"/>
          </p:cNvSpPr>
          <p:nvPr>
            <p:ph type="ftr" sz="quarter" idx="11"/>
          </p:nvPr>
        </p:nvSpPr>
        <p:spPr/>
        <p:txBody>
          <a:bodyPr/>
          <a:lstStyle/>
          <a:p>
            <a:r>
              <a:rPr lang="sv-SE"/>
              <a:t>Simran Kaur                 KHU 701_RD                      Unit-1</a:t>
            </a:r>
            <a:endParaRPr lang="en-IN"/>
          </a:p>
        </p:txBody>
      </p:sp>
      <p:sp>
        <p:nvSpPr>
          <p:cNvPr id="4" name="Slide Number Placeholder 3"/>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42495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30/08/2021</a:t>
            </a:r>
            <a:endParaRPr lang="en-IN"/>
          </a:p>
        </p:txBody>
      </p:sp>
      <p:sp>
        <p:nvSpPr>
          <p:cNvPr id="6" name="Footer Placeholder 5"/>
          <p:cNvSpPr>
            <a:spLocks noGrp="1"/>
          </p:cNvSpPr>
          <p:nvPr>
            <p:ph type="ftr" sz="quarter" idx="11"/>
          </p:nvPr>
        </p:nvSpPr>
        <p:spPr/>
        <p:txBody>
          <a:bodyPr/>
          <a:lstStyle/>
          <a:p>
            <a:r>
              <a:rPr lang="sv-SE"/>
              <a:t>Simran Kaur                 KHU 701_RD                      Unit-1</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275796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30/08/2021</a:t>
            </a:r>
            <a:endParaRPr lang="en-IN"/>
          </a:p>
        </p:txBody>
      </p:sp>
      <p:sp>
        <p:nvSpPr>
          <p:cNvPr id="6" name="Footer Placeholder 5"/>
          <p:cNvSpPr>
            <a:spLocks noGrp="1"/>
          </p:cNvSpPr>
          <p:nvPr>
            <p:ph type="ftr" sz="quarter" idx="11"/>
          </p:nvPr>
        </p:nvSpPr>
        <p:spPr/>
        <p:txBody>
          <a:bodyPr/>
          <a:lstStyle/>
          <a:p>
            <a:r>
              <a:rPr lang="sv-SE"/>
              <a:t>Simran Kaur                 KHU 701_RD                      Unit-1</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52125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30/08/2021</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Simran Kaur                 KHU 701_RD                      Unit-1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0AC07-F616-467E-8B31-40CC0ED88310}" type="slidenum">
              <a:rPr lang="en-IN" smtClean="0"/>
              <a:t>‹#›</a:t>
            </a:fld>
            <a:endParaRPr lang="en-IN"/>
          </a:p>
        </p:txBody>
      </p:sp>
    </p:spTree>
    <p:extLst>
      <p:ext uri="{BB962C8B-B14F-4D97-AF65-F5344CB8AC3E}">
        <p14:creationId xmlns:p14="http://schemas.microsoft.com/office/powerpoint/2010/main" val="3079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forms.office.com/r/XL59kjtWUQ"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forms.office.com/r/PPDMVxSwnr"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hyperlink" Target="https://byjus.com/free-ias-prep/sovereign-gold-bond-scheme/" TargetMode="External"/></Relationships>
</file>

<file path=ppt/slides/_rels/slide1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7BIz-jX46GY&amp;list=PL8kNpySS1WHp6UPvnTb6rFOI9h4il6Hbd"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youtube.com/watch?v=7BIz-jX46GY&amp;list=PL8kNpySS1WHp6UPvnTb6rFOI9h4il6Hbd" TargetMode="External"/><Relationship Id="rId7" Type="http://schemas.openxmlformats.org/officeDocument/2006/relationships/hyperlink" Target="https://www.youtube.com/watch?v=uYc41eebacI"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youtube.com/watch?v=CUOn4bpr0HQ" TargetMode="External"/><Relationship Id="rId5" Type="http://schemas.openxmlformats.org/officeDocument/2006/relationships/hyperlink" Target="https://www.youtube.com/watch?v=x1wQ0OpOmc0" TargetMode="External"/><Relationship Id="rId4" Type="http://schemas.openxmlformats.org/officeDocument/2006/relationships/hyperlink" Target="https://www.youtube.com/watch?v=BDWDZEs68IM"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3"/>
          <p:cNvSpPr txBox="1">
            <a:spLocks noGrp="1"/>
          </p:cNvSpPr>
          <p:nvPr>
            <p:ph type="ctrTitle"/>
          </p:nvPr>
        </p:nvSpPr>
        <p:spPr>
          <a:xfrm>
            <a:off x="2175162" y="131762"/>
            <a:ext cx="9350087" cy="685800"/>
          </a:xfr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p>
            <a:pPr eaLnBrk="1" fontAlgn="auto" hangingPunct="1">
              <a:buSzPts val="2400"/>
              <a:buFont typeface="Calibri"/>
              <a:buNone/>
              <a:defRPr/>
            </a:pPr>
            <a:r>
              <a:rPr lang="en-US" sz="2200" b="1" dirty="0">
                <a:solidFill>
                  <a:schemeClr val="dk1"/>
                </a:solidFill>
                <a:latin typeface="Times New Roman" panose="02020603050405020304" pitchFamily="18" charset="0"/>
                <a:ea typeface="Calibri"/>
                <a:cs typeface="Times New Roman" panose="02020603050405020304" pitchFamily="18" charset="0"/>
                <a:sym typeface="Calibri"/>
              </a:rPr>
              <a:t>Noida Institute of Engineering and Technology, Greater Noida</a:t>
            </a:r>
            <a:endParaRPr sz="2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90;p13"/>
          <p:cNvSpPr txBox="1">
            <a:spLocks noGrp="1"/>
          </p:cNvSpPr>
          <p:nvPr>
            <p:ph type="subTitle" idx="1"/>
          </p:nvPr>
        </p:nvSpPr>
        <p:spPr>
          <a:xfrm>
            <a:off x="2708563" y="1122362"/>
            <a:ext cx="6400800" cy="1353559"/>
          </a:xfrm>
          <a:solidFill>
            <a:schemeClr val="lt1"/>
          </a:solidFill>
          <a:ln w="25400" cap="flat">
            <a:solidFill>
              <a:schemeClr val="accent5"/>
            </a:solidFill>
            <a:round/>
            <a:headEnd type="none" w="sm" len="sm"/>
            <a:tailEnd type="none" w="sm" len="sm"/>
          </a:ln>
        </p:spPr>
        <p:txBody>
          <a:bodyPr>
            <a:normAutofit/>
          </a:bodyPr>
          <a:lstStyle/>
          <a:p>
            <a:pPr>
              <a:spcBef>
                <a:spcPts val="0"/>
              </a:spcBef>
              <a:buClr>
                <a:srgbClr val="000000"/>
              </a:buClr>
              <a:defRPr/>
            </a:pPr>
            <a:endParaRPr lang="en-IN" dirty="0">
              <a:latin typeface="Times New Roman" panose="02020603050405020304" pitchFamily="18" charset="0"/>
              <a:cs typeface="Times New Roman" panose="02020603050405020304" pitchFamily="18" charset="0"/>
            </a:endParaRPr>
          </a:p>
          <a:p>
            <a:pPr>
              <a:spcBef>
                <a:spcPts val="0"/>
              </a:spcBef>
              <a:buClr>
                <a:srgbClr val="000000"/>
              </a:buClr>
              <a:defRPr/>
            </a:pPr>
            <a:r>
              <a:rPr lang="en-IN" dirty="0">
                <a:latin typeface="Times New Roman" panose="02020603050405020304" pitchFamily="18" charset="0"/>
                <a:cs typeface="Times New Roman" panose="02020603050405020304" pitchFamily="18" charset="0"/>
              </a:rPr>
              <a:t>Rural Planning &amp; Development</a:t>
            </a:r>
            <a:endParaRPr lang="en-IN"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 name="Google Shape;92;p13"/>
          <p:cNvSpPr txBox="1"/>
          <p:nvPr/>
        </p:nvSpPr>
        <p:spPr>
          <a:xfrm>
            <a:off x="7051962" y="4045528"/>
            <a:ext cx="4073237" cy="1856508"/>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ct val="20000"/>
              </a:spcBef>
              <a:spcAft>
                <a:spcPts val="0"/>
              </a:spcAft>
              <a:buFont typeface="Arial"/>
              <a:buNone/>
              <a:defRPr/>
            </a:pPr>
            <a:r>
              <a:rPr lang="en-US" sz="2400" kern="0" dirty="0">
                <a:latin typeface="Times New Roman" panose="02020603050405020304" pitchFamily="18" charset="0"/>
                <a:ea typeface="Arial"/>
                <a:cs typeface="Times New Roman" panose="02020603050405020304" pitchFamily="18" charset="0"/>
                <a:sym typeface="Arial"/>
              </a:rPr>
              <a:t>Simran Kaur</a:t>
            </a:r>
            <a:endParaRPr lang="en-US" sz="2400" kern="0" dirty="0">
              <a:solidFill>
                <a:schemeClr val="tx1"/>
              </a:solidFill>
              <a:latin typeface="Times New Roman" panose="02020603050405020304" pitchFamily="18" charset="0"/>
              <a:ea typeface="Arial"/>
              <a:cs typeface="Times New Roman" panose="02020603050405020304" pitchFamily="18" charset="0"/>
              <a:sym typeface="Arial"/>
            </a:endParaRPr>
          </a:p>
          <a:p>
            <a:pPr algn="ctr" fontAlgn="auto">
              <a:spcBef>
                <a:spcPct val="20000"/>
              </a:spcBef>
              <a:spcAft>
                <a:spcPts val="0"/>
              </a:spcAft>
              <a:buFont typeface="Arial"/>
              <a:buNone/>
              <a:defRPr/>
            </a:pPr>
            <a:r>
              <a:rPr lang="en-US" sz="2400" dirty="0">
                <a:solidFill>
                  <a:schemeClr val="tx1"/>
                </a:solidFill>
                <a:latin typeface="Times New Roman" panose="02020603050405020304" pitchFamily="18" charset="0"/>
                <a:ea typeface="Arial"/>
                <a:cs typeface="Times New Roman" panose="02020603050405020304" pitchFamily="18" charset="0"/>
                <a:sym typeface="Arial"/>
              </a:rPr>
              <a:t>MBA</a:t>
            </a:r>
          </a:p>
          <a:p>
            <a:pPr algn="ctr" fontAlgn="auto">
              <a:spcBef>
                <a:spcPct val="20000"/>
              </a:spcBef>
              <a:spcAft>
                <a:spcPts val="0"/>
              </a:spcAft>
              <a:buFont typeface="Arial"/>
              <a:buNone/>
              <a:defRPr/>
            </a:pPr>
            <a:r>
              <a:rPr lang="en-US" sz="2400" kern="0" dirty="0">
                <a:solidFill>
                  <a:schemeClr val="tx1"/>
                </a:solidFill>
                <a:latin typeface="Times New Roman" panose="02020603050405020304" pitchFamily="18" charset="0"/>
                <a:ea typeface="Arial"/>
                <a:cs typeface="Times New Roman" panose="02020603050405020304" pitchFamily="18" charset="0"/>
                <a:sym typeface="Arial"/>
              </a:rPr>
              <a:t>Department</a:t>
            </a: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p:txBody>
      </p:sp>
      <p:sp>
        <p:nvSpPr>
          <p:cNvPr id="10" name="Google Shape;94;p13"/>
          <p:cNvSpPr>
            <a:spLocks noGrp="1"/>
          </p:cNvSpPr>
          <p:nvPr>
            <p:ph type="dt" sz="quarter" idx="11"/>
          </p:nvPr>
        </p:nvSpPr>
        <p:spPr>
          <a:xfrm>
            <a:off x="1641763" y="6492875"/>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Google Shape;95;p13"/>
          <p:cNvSpPr>
            <a:spLocks noGrp="1"/>
          </p:cNvSpPr>
          <p:nvPr>
            <p:ph type="sldNum" sz="quarter" idx="4294967295"/>
          </p:nvPr>
        </p:nvSpPr>
        <p:spPr>
          <a:xfrm>
            <a:off x="7813963"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52C53F2A-D625-46E8-9038-FFF079A50FDE}"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2" name="Google Shape;96;p13" descr="C:\Users\Manks\Downloads\speak.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6580" y="265827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Google Shape;97;p13"/>
          <p:cNvSpPr txBox="1"/>
          <p:nvPr/>
        </p:nvSpPr>
        <p:spPr>
          <a:xfrm>
            <a:off x="1413163" y="2971800"/>
            <a:ext cx="2057400" cy="5334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chemeClr val="dk1"/>
              </a:buClr>
              <a:buSzPts val="2500"/>
              <a:buFont typeface="Arial"/>
              <a:buNone/>
              <a:defRPr/>
            </a:pPr>
            <a:r>
              <a:rPr lang="en-US" sz="2200" kern="0" dirty="0">
                <a:solidFill>
                  <a:schemeClr val="dk1"/>
                </a:solidFill>
                <a:latin typeface="Times New Roman" panose="02020603050405020304" pitchFamily="18" charset="0"/>
                <a:ea typeface="Calibri"/>
                <a:cs typeface="Times New Roman" panose="02020603050405020304" pitchFamily="18" charset="0"/>
                <a:sym typeface="Calibri"/>
              </a:rPr>
              <a:t>Unit: 1</a:t>
            </a:r>
            <a:endParaRPr sz="2200"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99;p13"/>
          <p:cNvSpPr txBox="1"/>
          <p:nvPr/>
        </p:nvSpPr>
        <p:spPr>
          <a:xfrm>
            <a:off x="1375063" y="3847521"/>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rgbClr val="000000"/>
              </a:buClr>
              <a:buFont typeface="Arial"/>
              <a:buNone/>
              <a:defRPr/>
            </a:pPr>
            <a:r>
              <a:rPr lang="en-IN" sz="2200" dirty="0">
                <a:latin typeface="Times New Roman" panose="02020603050405020304" pitchFamily="18" charset="0"/>
                <a:cs typeface="Times New Roman" panose="02020603050405020304" pitchFamily="18" charset="0"/>
              </a:rPr>
              <a:t>Rural Development: Administration and Planning</a:t>
            </a:r>
            <a:endParaRPr sz="2200"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00;p13"/>
          <p:cNvSpPr txBox="1"/>
          <p:nvPr/>
        </p:nvSpPr>
        <p:spPr>
          <a:xfrm>
            <a:off x="1413163" y="48768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chemeClr val="dk1"/>
              </a:buClr>
              <a:buSzPts val="2000"/>
              <a:buFont typeface="Arial"/>
              <a:buNone/>
              <a:defRPr/>
            </a:pPr>
            <a:endParaRPr lang="en-US" sz="2000" dirty="0">
              <a:latin typeface="Times New Roman" panose="02020603050405020304" pitchFamily="18" charset="0"/>
              <a:ea typeface="Arial"/>
              <a:cs typeface="Times New Roman" panose="02020603050405020304" pitchFamily="18" charset="0"/>
              <a:sym typeface="Arial"/>
            </a:endParaRPr>
          </a:p>
          <a:p>
            <a:pPr algn="ctr" fontAlgn="auto">
              <a:spcBef>
                <a:spcPts val="0"/>
              </a:spcBef>
              <a:spcAft>
                <a:spcPts val="0"/>
              </a:spcAft>
              <a:buClr>
                <a:schemeClr val="dk1"/>
              </a:buClr>
              <a:buSzPts val="2000"/>
              <a:buFont typeface="Arial"/>
              <a:buNone/>
              <a:defRPr/>
            </a:pPr>
            <a:r>
              <a:rPr lang="en-US" sz="2000" dirty="0">
                <a:latin typeface="Times New Roman" panose="02020603050405020304" pitchFamily="18" charset="0"/>
                <a:ea typeface="Arial"/>
                <a:cs typeface="Times New Roman" panose="02020603050405020304" pitchFamily="18" charset="0"/>
                <a:sym typeface="Arial"/>
              </a:rPr>
              <a:t>BTECH 4</a:t>
            </a:r>
            <a:r>
              <a:rPr lang="en-US" sz="2000" baseline="30000" dirty="0">
                <a:latin typeface="Times New Roman" panose="02020603050405020304" pitchFamily="18" charset="0"/>
                <a:ea typeface="Arial"/>
                <a:cs typeface="Times New Roman" panose="02020603050405020304" pitchFamily="18" charset="0"/>
                <a:sym typeface="Arial"/>
              </a:rPr>
              <a:t>TH</a:t>
            </a:r>
            <a:r>
              <a:rPr lang="en-US" sz="2000" dirty="0">
                <a:latin typeface="Times New Roman" panose="02020603050405020304" pitchFamily="18" charset="0"/>
                <a:ea typeface="Arial"/>
                <a:cs typeface="Times New Roman" panose="02020603050405020304" pitchFamily="18" charset="0"/>
                <a:sym typeface="Arial"/>
              </a:rPr>
              <a:t> </a:t>
            </a:r>
            <a:r>
              <a:rPr lang="en-US" sz="2000" dirty="0">
                <a:solidFill>
                  <a:schemeClr val="tx1"/>
                </a:solidFill>
                <a:latin typeface="Times New Roman" panose="02020603050405020304" pitchFamily="18" charset="0"/>
                <a:ea typeface="Arial"/>
                <a:cs typeface="Times New Roman" panose="02020603050405020304" pitchFamily="18" charset="0"/>
                <a:sym typeface="Arial"/>
              </a:rPr>
              <a:t>Year (</a:t>
            </a:r>
            <a:r>
              <a:rPr lang="en-US" sz="2000" dirty="0">
                <a:latin typeface="Times New Roman" panose="02020603050405020304" pitchFamily="18" charset="0"/>
                <a:ea typeface="Arial"/>
                <a:cs typeface="Times New Roman" panose="02020603050405020304" pitchFamily="18" charset="0"/>
                <a:sym typeface="Arial"/>
              </a:rPr>
              <a:t>7</a:t>
            </a:r>
            <a:r>
              <a:rPr lang="en-US" sz="2000" baseline="30000" dirty="0">
                <a:latin typeface="Times New Roman" panose="02020603050405020304" pitchFamily="18" charset="0"/>
                <a:ea typeface="Arial"/>
                <a:cs typeface="Times New Roman" panose="02020603050405020304" pitchFamily="18" charset="0"/>
                <a:sym typeface="Arial"/>
              </a:rPr>
              <a:t>TH</a:t>
            </a:r>
            <a:r>
              <a:rPr lang="en-US" sz="2000" dirty="0">
                <a:latin typeface="Times New Roman" panose="02020603050405020304" pitchFamily="18" charset="0"/>
                <a:ea typeface="Arial"/>
                <a:cs typeface="Times New Roman" panose="02020603050405020304" pitchFamily="18" charset="0"/>
                <a:sym typeface="Arial"/>
              </a:rPr>
              <a:t> </a:t>
            </a:r>
            <a:r>
              <a:rPr lang="en-US" sz="2000" dirty="0">
                <a:solidFill>
                  <a:schemeClr val="tx1"/>
                </a:solidFill>
                <a:latin typeface="Times New Roman" panose="02020603050405020304" pitchFamily="18" charset="0"/>
                <a:ea typeface="Arial"/>
                <a:cs typeface="Times New Roman" panose="02020603050405020304" pitchFamily="18" charset="0"/>
                <a:sym typeface="Arial"/>
              </a:rPr>
              <a:t>Sem)</a:t>
            </a:r>
          </a:p>
        </p:txBody>
      </p:sp>
      <p:pic>
        <p:nvPicPr>
          <p:cNvPr id="17" name="Picture 2" descr="NIET, Greater Noida: Cutoff, Placements, Courses, Fees, Admission 2022">
            <a:extLst>
              <a:ext uri="{FF2B5EF4-FFF2-40B4-BE49-F238E27FC236}">
                <a16:creationId xmlns:a16="http://schemas.microsoft.com/office/drawing/2014/main" id="{6E55F601-3B3B-A999-D791-75DD9A9FF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31762"/>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7BB379E-264A-321E-8D24-839BD7038019}"/>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223002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94855" y="6088928"/>
            <a:ext cx="2230582" cy="632547"/>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87837"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2C219524-DD39-41D6-9660-0A1DBA7FBDC9}"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78984580"/>
              </p:ext>
            </p:extLst>
          </p:nvPr>
        </p:nvGraphicFramePr>
        <p:xfrm>
          <a:off x="602673" y="1252141"/>
          <a:ext cx="10986655" cy="3552767"/>
        </p:xfrm>
        <a:graphic>
          <a:graphicData uri="http://schemas.openxmlformats.org/drawingml/2006/table">
            <a:tbl>
              <a:tblPr firstRow="1" bandRow="1">
                <a:tableStyleId>{BC89EF96-8CEA-46FF-86C4-4CE0E7609802}</a:tableStyleId>
              </a:tblPr>
              <a:tblGrid>
                <a:gridCol w="7415992">
                  <a:extLst>
                    <a:ext uri="{9D8B030D-6E8A-4147-A177-3AD203B41FA5}">
                      <a16:colId xmlns:a16="http://schemas.microsoft.com/office/drawing/2014/main" val="20000"/>
                    </a:ext>
                  </a:extLst>
                </a:gridCol>
                <a:gridCol w="3570663">
                  <a:extLst>
                    <a:ext uri="{9D8B030D-6E8A-4147-A177-3AD203B41FA5}">
                      <a16:colId xmlns:a16="http://schemas.microsoft.com/office/drawing/2014/main" val="20001"/>
                    </a:ext>
                  </a:extLst>
                </a:gridCol>
              </a:tblGrid>
              <a:tr h="9428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CO1: </a:t>
                      </a:r>
                      <a:r>
                        <a:rPr lang="en-IN" sz="2000" b="0" dirty="0">
                          <a:latin typeface="Times New Roman" panose="02020603050405020304" pitchFamily="18" charset="0"/>
                          <a:cs typeface="Times New Roman" panose="02020603050405020304" pitchFamily="18" charset="0"/>
                        </a:rPr>
                        <a:t>Understand the definitions, concepts and components of Rural Development</a:t>
                      </a: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Understand ( K 2) 	</a:t>
                      </a: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76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baseline="0" dirty="0">
                          <a:latin typeface="Times New Roman" panose="02020603050405020304" pitchFamily="18" charset="0"/>
                          <a:cs typeface="Times New Roman" panose="02020603050405020304" pitchFamily="18" charset="0"/>
                        </a:rPr>
                        <a:t>CO2: </a:t>
                      </a:r>
                      <a:r>
                        <a:rPr lang="en-IN" sz="2000" b="0" baseline="0" dirty="0">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now the importance, structure, significance, resources of Indian rural economy.</a:t>
                      </a: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Apply ( K 3) 	</a:t>
                      </a:r>
                    </a:p>
                  </a:txBody>
                  <a:tcPr/>
                </a:tc>
                <a:extLst>
                  <a:ext uri="{0D108BD9-81ED-4DB2-BD59-A6C34878D82A}">
                    <a16:rowId xmlns:a16="http://schemas.microsoft.com/office/drawing/2014/main" val="10001"/>
                  </a:ext>
                </a:extLst>
              </a:tr>
              <a:tr h="840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CO3: </a:t>
                      </a: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Develop the ability to </a:t>
                      </a:r>
                      <a:r>
                        <a:rPr lang="en-IN" sz="2000" dirty="0">
                          <a:latin typeface="Times New Roman" panose="02020603050405020304" pitchFamily="18" charset="0"/>
                          <a:cs typeface="Times New Roman" panose="02020603050405020304" pitchFamily="18" charset="0"/>
                        </a:rPr>
                        <a:t>have a clear idea about the area development programmes and its impact.</a:t>
                      </a: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IN" sz="20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Analyzing</a:t>
                      </a: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 K 4) 	</a:t>
                      </a:r>
                    </a:p>
                  </a:txBody>
                  <a:tcPr/>
                </a:tc>
                <a:extLst>
                  <a:ext uri="{0D108BD9-81ED-4DB2-BD59-A6C34878D82A}">
                    <a16:rowId xmlns:a16="http://schemas.microsoft.com/office/drawing/2014/main" val="10002"/>
                  </a:ext>
                </a:extLst>
              </a:tr>
              <a:tr h="692262">
                <a:tc>
                  <a:txBody>
                    <a:bodyPr/>
                    <a:lstStyle/>
                    <a:p>
                      <a:r>
                        <a:rPr lang="en-US" sz="2000" b="1" dirty="0">
                          <a:latin typeface="Times New Roman" panose="02020603050405020304" pitchFamily="18" charset="0"/>
                          <a:cs typeface="Times New Roman" panose="02020603050405020304" pitchFamily="18" charset="0"/>
                        </a:rPr>
                        <a:t>CO4: </a:t>
                      </a:r>
                      <a:r>
                        <a:rPr lang="en-IN" sz="2000" b="0"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ble to acquire knowledge about rural entrepreneurship. </a:t>
                      </a: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Applying ( K 3) 	</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10210641"/>
              </p:ext>
            </p:extLst>
          </p:nvPr>
        </p:nvGraphicFramePr>
        <p:xfrm>
          <a:off x="602673" y="4804908"/>
          <a:ext cx="10986654" cy="1005840"/>
        </p:xfrm>
        <a:graphic>
          <a:graphicData uri="http://schemas.openxmlformats.org/drawingml/2006/table">
            <a:tbl>
              <a:tblPr firstRow="1" bandRow="1">
                <a:tableStyleId>{BC89EF96-8CEA-46FF-86C4-4CE0E7609802}</a:tableStyleId>
              </a:tblPr>
              <a:tblGrid>
                <a:gridCol w="7415991">
                  <a:extLst>
                    <a:ext uri="{9D8B030D-6E8A-4147-A177-3AD203B41FA5}">
                      <a16:colId xmlns:a16="http://schemas.microsoft.com/office/drawing/2014/main" val="2247249839"/>
                    </a:ext>
                  </a:extLst>
                </a:gridCol>
                <a:gridCol w="3570663">
                  <a:extLst>
                    <a:ext uri="{9D8B030D-6E8A-4147-A177-3AD203B41FA5}">
                      <a16:colId xmlns:a16="http://schemas.microsoft.com/office/drawing/2014/main" val="3703913721"/>
                    </a:ext>
                  </a:extLst>
                </a:gridCol>
              </a:tblGrid>
              <a:tr h="809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CO5: </a:t>
                      </a:r>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Understand </a:t>
                      </a:r>
                      <a:r>
                        <a:rPr lang="en-IN" sz="2000" b="0" dirty="0">
                          <a:latin typeface="Times New Roman" panose="02020603050405020304" pitchFamily="18" charset="0"/>
                          <a:cs typeface="Times New Roman" panose="02020603050405020304" pitchFamily="18" charset="0"/>
                        </a:rPr>
                        <a:t>about the using of different methods for human resource planning</a:t>
                      </a:r>
                      <a:endPar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r>
                        <a:rPr lang="en-IN"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Understand ( K 2) 	</a:t>
                      </a:r>
                    </a:p>
                  </a:txBody>
                  <a:tcPr/>
                </a:tc>
                <a:extLst>
                  <a:ext uri="{0D108BD9-81ED-4DB2-BD59-A6C34878D82A}">
                    <a16:rowId xmlns:a16="http://schemas.microsoft.com/office/drawing/2014/main" val="1189803330"/>
                  </a:ext>
                </a:extLst>
              </a:tr>
            </a:tbl>
          </a:graphicData>
        </a:graphic>
      </p:graphicFrame>
      <p:sp>
        <p:nvSpPr>
          <p:cNvPr id="9" name="Google Shape;89;p13">
            <a:extLst>
              <a:ext uri="{FF2B5EF4-FFF2-40B4-BE49-F238E27FC236}">
                <a16:creationId xmlns:a16="http://schemas.microsoft.com/office/drawing/2014/main" id="{6E16E830-9B11-AF88-29A8-E93763095228}"/>
              </a:ext>
            </a:extLst>
          </p:cNvPr>
          <p:cNvSpPr txBox="1">
            <a:spLocks/>
          </p:cNvSpPr>
          <p:nvPr/>
        </p:nvSpPr>
        <p:spPr>
          <a:xfrm>
            <a:off x="2209799" y="13176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latin typeface="+mn-lt"/>
                <a:cs typeface="Times New Roman" panose="02020603050405020304" pitchFamily="18" charset="0"/>
                <a:sym typeface="Arial"/>
              </a:rPr>
              <a:t>Course Outcomes</a:t>
            </a:r>
          </a:p>
        </p:txBody>
      </p:sp>
      <p:pic>
        <p:nvPicPr>
          <p:cNvPr id="12" name="Picture 2" descr="NIET, Greater Noida: Cutoff, Placements, Courses, Fees, Admission 2022">
            <a:extLst>
              <a:ext uri="{FF2B5EF4-FFF2-40B4-BE49-F238E27FC236}">
                <a16:creationId xmlns:a16="http://schemas.microsoft.com/office/drawing/2014/main" id="{7331C94C-773D-54D9-4C34-29B231C77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88" y="131762"/>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49B4C6A-3B7B-8F06-6B05-C95712AF7BA3}"/>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1241834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100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000" dirty="0"/>
              <a:t>MCQS</a:t>
            </a:r>
          </a:p>
        </p:txBody>
      </p:sp>
      <p:sp>
        <p:nvSpPr>
          <p:cNvPr id="8" name="Footer Placeholder 12"/>
          <p:cNvSpPr txBox="1">
            <a:spLocks/>
          </p:cNvSpPr>
          <p:nvPr/>
        </p:nvSpPr>
        <p:spPr>
          <a:xfrm>
            <a:off x="1884218" y="5994538"/>
            <a:ext cx="8894618" cy="433971"/>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9" name="TextBox 8">
            <a:extLst>
              <a:ext uri="{FF2B5EF4-FFF2-40B4-BE49-F238E27FC236}">
                <a16:creationId xmlns:a16="http://schemas.microsoft.com/office/drawing/2014/main" id="{A762E051-F222-42E2-AD57-2BF8BBF5D667}"/>
              </a:ext>
            </a:extLst>
          </p:cNvPr>
          <p:cNvSpPr txBox="1"/>
          <p:nvPr/>
        </p:nvSpPr>
        <p:spPr>
          <a:xfrm>
            <a:off x="554182" y="921616"/>
            <a:ext cx="10709564" cy="5601533"/>
          </a:xfrm>
          <a:prstGeom prst="rect">
            <a:avLst/>
          </a:prstGeom>
          <a:noFill/>
        </p:spPr>
        <p:txBody>
          <a:bodyPr wrap="square">
            <a:spAutoFit/>
          </a:bodyPr>
          <a:lstStyle/>
          <a:p>
            <a:pPr algn="l"/>
            <a:r>
              <a:rPr lang="en-US" sz="2000" i="0" dirty="0">
                <a:effectLst/>
                <a:latin typeface="Times New Roman" panose="02020603050405020304" pitchFamily="18" charset="0"/>
                <a:cs typeface="Times New Roman" panose="02020603050405020304" pitchFamily="18" charset="0"/>
              </a:rPr>
              <a:t>6</a:t>
            </a:r>
            <a:r>
              <a:rPr lang="en-US" sz="2000" b="1" i="0" dirty="0">
                <a:effectLst/>
                <a:latin typeface="Times New Roman" panose="02020603050405020304" pitchFamily="18" charset="0"/>
                <a:cs typeface="Times New Roman" panose="02020603050405020304" pitchFamily="18" charset="0"/>
              </a:rPr>
              <a:t>. Which of the following is false regarding NABARD?</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It helps farmers directly</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It helps the flow of credit through co-operative banks, RRB’s </a:t>
            </a:r>
            <a:r>
              <a:rPr lang="en-US" sz="2000" i="0" dirty="0" err="1">
                <a:effectLst/>
                <a:latin typeface="Times New Roman" panose="02020603050405020304" pitchFamily="18" charset="0"/>
                <a:cs typeface="Times New Roman" panose="02020603050405020304" pitchFamily="18" charset="0"/>
              </a:rPr>
              <a:t>etc</a:t>
            </a:r>
            <a:endParaRPr lang="en-US" sz="2000" i="0" dirty="0">
              <a:effectLst/>
              <a:latin typeface="Times New Roman" panose="02020603050405020304" pitchFamily="18" charset="0"/>
              <a:cs typeface="Times New Roman" panose="02020603050405020304" pitchFamily="18" charset="0"/>
            </a:endParaRP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Maintain a research and development fund to promote research in agriculture</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It perform all the functions of RBI with regards to agriculture credit</a:t>
            </a:r>
          </a:p>
          <a:p>
            <a:pPr algn="l"/>
            <a:endParaRPr lang="en-US" sz="2000" dirty="0">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7. Micro  credit  </a:t>
            </a:r>
            <a:r>
              <a:rPr lang="en-US" sz="2000" b="1" i="0" dirty="0" err="1">
                <a:effectLst/>
                <a:latin typeface="Times New Roman" panose="02020603050405020304" pitchFamily="18" charset="0"/>
                <a:cs typeface="Times New Roman" panose="02020603050405020304" pitchFamily="18" charset="0"/>
              </a:rPr>
              <a:t>programme</a:t>
            </a:r>
            <a:endParaRPr lang="en-US" sz="2000" b="1" i="0" dirty="0">
              <a:effectLst/>
              <a:latin typeface="Times New Roman" panose="02020603050405020304" pitchFamily="18" charset="0"/>
              <a:cs typeface="Times New Roman" panose="02020603050405020304" pitchFamily="18" charset="0"/>
            </a:endParaRP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None</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Credit provisions made by self help group to its members</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Credit provision made by large farmers</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Credit provision made by small farmers</a:t>
            </a:r>
          </a:p>
          <a:p>
            <a:pPr marL="457200" indent="-457200" algn="l">
              <a:buFont typeface="+mj-lt"/>
              <a:buAutoNum type="alphaLcParenR"/>
            </a:pPr>
            <a:endParaRPr lang="en-US" sz="200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8. SHG was introduced in</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1985</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1984</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1992</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1995</a:t>
            </a:r>
          </a:p>
          <a:p>
            <a:pPr algn="l"/>
            <a:endParaRPr lang="en-US" b="0" i="0" dirty="0">
              <a:solidFill>
                <a:srgbClr val="333333"/>
              </a:solidFill>
              <a:effectLst/>
              <a:latin typeface="Helvetica Neue"/>
            </a:endParaRPr>
          </a:p>
        </p:txBody>
      </p:sp>
      <p:pic>
        <p:nvPicPr>
          <p:cNvPr id="10" name="Picture 0" descr="Logo New.png">
            <a:extLst>
              <a:ext uri="{FF2B5EF4-FFF2-40B4-BE49-F238E27FC236}">
                <a16:creationId xmlns:a16="http://schemas.microsoft.com/office/drawing/2014/main" id="{DA634BCF-2864-2FEF-A70A-4E0D414667A6}"/>
              </a:ext>
            </a:extLst>
          </p:cNvPr>
          <p:cNvPicPr>
            <a:picLocks noChangeAspect="1" noChangeArrowheads="1"/>
          </p:cNvPicPr>
          <p:nvPr/>
        </p:nvPicPr>
        <p:blipFill>
          <a:blip r:embed="rId3"/>
          <a:srcRect/>
          <a:stretch>
            <a:fillRect/>
          </a:stretch>
        </p:blipFill>
        <p:spPr bwMode="auto">
          <a:xfrm>
            <a:off x="280554" y="49336"/>
            <a:ext cx="1295400" cy="681789"/>
          </a:xfrm>
          <a:prstGeom prst="rect">
            <a:avLst/>
          </a:prstGeom>
          <a:noFill/>
          <a:ln w="9525">
            <a:noFill/>
            <a:miter lim="800000"/>
            <a:headEnd/>
            <a:tailEnd/>
          </a:ln>
        </p:spPr>
      </p:pic>
    </p:spTree>
    <p:extLst>
      <p:ext uri="{BB962C8B-B14F-4D97-AF65-F5344CB8AC3E}">
        <p14:creationId xmlns:p14="http://schemas.microsoft.com/office/powerpoint/2010/main" val="2154508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41" y="62514"/>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B861AF6-D0FC-4CB1-B327-517D8617CEE8}"/>
              </a:ext>
            </a:extLst>
          </p:cNvPr>
          <p:cNvSpPr/>
          <p:nvPr/>
        </p:nvSpPr>
        <p:spPr>
          <a:xfrm>
            <a:off x="2133600" y="1143001"/>
            <a:ext cx="8001000" cy="685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0" dirty="0">
                <a:solidFill>
                  <a:srgbClr val="525252"/>
                </a:solidFill>
                <a:effectLst/>
                <a:latin typeface="Times New Roman" panose="02020603050405020304" pitchFamily="18" charset="0"/>
                <a:cs typeface="Times New Roman" panose="02020603050405020304" pitchFamily="18" charset="0"/>
              </a:rPr>
              <a:t>Swachh Bharat, </a:t>
            </a:r>
            <a:r>
              <a:rPr lang="en-IN" b="1" dirty="0">
                <a:latin typeface="Times New Roman" panose="02020603050405020304" pitchFamily="18" charset="0"/>
                <a:cs typeface="Times New Roman" panose="02020603050405020304" pitchFamily="18" charset="0"/>
              </a:rPr>
              <a:t>NABARD, National Rural health, Self help groups,</a:t>
            </a:r>
            <a:r>
              <a:rPr lang="en-US" sz="1800" b="1" i="0" dirty="0">
                <a:effectLst/>
                <a:latin typeface="Times New Roman" panose="02020603050405020304" pitchFamily="18" charset="0"/>
                <a:cs typeface="Times New Roman" panose="02020603050405020304" pitchFamily="18" charset="0"/>
              </a:rPr>
              <a:t> </a:t>
            </a:r>
            <a:r>
              <a:rPr lang="en-US" sz="1800" b="1" i="0" dirty="0" err="1">
                <a:effectLst/>
                <a:latin typeface="Times New Roman" panose="02020603050405020304" pitchFamily="18" charset="0"/>
                <a:cs typeface="Times New Roman" panose="02020603050405020304" pitchFamily="18" charset="0"/>
              </a:rPr>
              <a:t>Paramparagat</a:t>
            </a:r>
            <a:r>
              <a:rPr lang="en-US" sz="1800" b="1" i="0" dirty="0">
                <a:effectLst/>
                <a:latin typeface="Times New Roman" panose="02020603050405020304" pitchFamily="18" charset="0"/>
                <a:cs typeface="Times New Roman" panose="02020603050405020304" pitchFamily="18" charset="0"/>
              </a:rPr>
              <a:t> Krishi Vikas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E26A46-DC11-4107-B565-54D697326DB5}"/>
              </a:ext>
            </a:extLst>
          </p:cNvPr>
          <p:cNvSpPr txBox="1"/>
          <p:nvPr/>
        </p:nvSpPr>
        <p:spPr>
          <a:xfrm>
            <a:off x="2139593" y="2127238"/>
            <a:ext cx="7620000" cy="2862322"/>
          </a:xfrm>
          <a:prstGeom prst="rect">
            <a:avLst/>
          </a:prstGeom>
          <a:noFill/>
        </p:spPr>
        <p:txBody>
          <a:bodyPr wrap="square" rtlCol="0">
            <a:spAutoFit/>
          </a:bodyPr>
          <a:lstStyle/>
          <a:p>
            <a:pPr marL="342900" indent="-342900" algn="just">
              <a:buAutoNum type="arabicPeriod"/>
            </a:pPr>
            <a:r>
              <a:rPr lang="en-US" sz="2000" i="0" dirty="0">
                <a:solidFill>
                  <a:srgbClr val="192A3D"/>
                </a:solidFill>
                <a:effectLst/>
                <a:latin typeface="Times New Roman" panose="02020603050405020304" pitchFamily="18" charset="0"/>
                <a:cs typeface="Times New Roman" panose="02020603050405020304" pitchFamily="18" charset="0"/>
              </a:rPr>
              <a:t>The Scheme of “Micro Finance” is </a:t>
            </a:r>
            <a:r>
              <a:rPr lang="en-US" sz="2000" i="0" dirty="0" err="1">
                <a:solidFill>
                  <a:srgbClr val="192A3D"/>
                </a:solidFill>
                <a:effectLst/>
                <a:latin typeface="Times New Roman" panose="02020603050405020304" pitchFamily="18" charset="0"/>
                <a:cs typeface="Times New Roman" panose="02020603050405020304" pitchFamily="18" charset="0"/>
              </a:rPr>
              <a:t>entended</a:t>
            </a:r>
            <a:r>
              <a:rPr lang="en-US" sz="2000" i="0" dirty="0">
                <a:solidFill>
                  <a:srgbClr val="192A3D"/>
                </a:solidFill>
                <a:effectLst/>
                <a:latin typeface="Times New Roman" panose="02020603050405020304" pitchFamily="18" charset="0"/>
                <a:cs typeface="Times New Roman" panose="02020603050405020304" pitchFamily="18" charset="0"/>
              </a:rPr>
              <a:t> through ______</a:t>
            </a: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i="0" dirty="0">
                <a:solidFill>
                  <a:srgbClr val="192A3D"/>
                </a:solidFill>
                <a:effectLst/>
                <a:latin typeface="Times New Roman" panose="02020603050405020304" pitchFamily="18" charset="0"/>
                <a:cs typeface="Times New Roman" panose="02020603050405020304" pitchFamily="18" charset="0"/>
              </a:rPr>
              <a:t>_________is the apex body which coordinates the functioning of different financial institutions working for the expansion of rural credit.</a:t>
            </a:r>
            <a:r>
              <a:rPr lang="en-IN" sz="2000" dirty="0">
                <a:latin typeface="Times New Roman" panose="02020603050405020304" pitchFamily="18" charset="0"/>
                <a:cs typeface="Times New Roman" panose="02020603050405020304" pitchFamily="18" charset="0"/>
              </a:rPr>
              <a:t> </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The  _______ Mission  seeks  to provide  universal  access  to  equitable,  affordable  and  quality  health  care.</a:t>
            </a:r>
          </a:p>
          <a:p>
            <a:pPr marL="342900" indent="-342900" algn="just">
              <a:buAutoNum type="arabicPeriod"/>
            </a:pPr>
            <a:r>
              <a:rPr lang="en-US" sz="2000" i="0" dirty="0">
                <a:solidFill>
                  <a:srgbClr val="525252"/>
                </a:solidFill>
                <a:effectLst/>
                <a:latin typeface="Times New Roman" panose="02020603050405020304" pitchFamily="18" charset="0"/>
                <a:cs typeface="Times New Roman" panose="02020603050405020304" pitchFamily="18" charset="0"/>
              </a:rPr>
              <a:t>On 2nd October 2014, __________ Mission was launched.</a:t>
            </a:r>
            <a:endParaRPr lang="en-IN"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i="0" dirty="0">
                <a:effectLst/>
                <a:latin typeface="Times New Roman" panose="02020603050405020304" pitchFamily="18" charset="0"/>
                <a:cs typeface="Times New Roman" panose="02020603050405020304" pitchFamily="18" charset="0"/>
              </a:rPr>
              <a:t>The ________ Yojana is an initiative to promote organic farming in the country.</a:t>
            </a:r>
            <a:endParaRPr lang="en-IN" sz="2000" dirty="0">
              <a:latin typeface="Times New Roman" panose="02020603050405020304" pitchFamily="18" charset="0"/>
              <a:cs typeface="Times New Roman" panose="02020603050405020304" pitchFamily="18" charset="0"/>
            </a:endParaRPr>
          </a:p>
        </p:txBody>
      </p:sp>
      <p:sp>
        <p:nvSpPr>
          <p:cNvPr id="10" name="Google Shape;160;p19">
            <a:extLst>
              <a:ext uri="{FF2B5EF4-FFF2-40B4-BE49-F238E27FC236}">
                <a16:creationId xmlns:a16="http://schemas.microsoft.com/office/drawing/2014/main" id="{F6954DD3-C3F7-5A9C-E60E-894E8F725AA0}"/>
              </a:ext>
            </a:extLst>
          </p:cNvPr>
          <p:cNvSpPr txBox="1"/>
          <p:nvPr/>
        </p:nvSpPr>
        <p:spPr>
          <a:xfrm>
            <a:off x="2219325" y="-548"/>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Glossary</a:t>
            </a:r>
          </a:p>
        </p:txBody>
      </p:sp>
    </p:spTree>
    <p:extLst>
      <p:ext uri="{BB962C8B-B14F-4D97-AF65-F5344CB8AC3E}">
        <p14:creationId xmlns:p14="http://schemas.microsoft.com/office/powerpoint/2010/main" val="18431700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27" y="92813"/>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87BFC50-6B18-C814-BD6E-F9A06408DA4F}"/>
              </a:ext>
            </a:extLst>
          </p:cNvPr>
          <p:cNvSpPr txBox="1"/>
          <p:nvPr/>
        </p:nvSpPr>
        <p:spPr>
          <a:xfrm>
            <a:off x="3090771" y="1610710"/>
            <a:ext cx="4572000" cy="1600438"/>
          </a:xfrm>
          <a:prstGeom prst="rect">
            <a:avLst/>
          </a:prstGeom>
          <a:noFill/>
        </p:spPr>
        <p:txBody>
          <a:bodyPr wrap="square">
            <a:spAutoFit/>
          </a:bodyPr>
          <a:lstStyle/>
          <a:p>
            <a:r>
              <a:rPr lang="en-US" sz="2000" dirty="0"/>
              <a:t>Link for MCQs </a:t>
            </a:r>
            <a:r>
              <a:rPr lang="en-US" sz="2000" dirty="0">
                <a:hlinkClick r:id="rId3"/>
              </a:rPr>
              <a:t>https://forms.office.com/r/XL59kjtWUQ</a:t>
            </a:r>
            <a:endParaRPr lang="en-US" sz="2000" dirty="0"/>
          </a:p>
          <a:p>
            <a:r>
              <a:rPr lang="en-US" sz="2000" dirty="0"/>
              <a:t>LINK FOR SUBJECTIVE: </a:t>
            </a:r>
            <a:r>
              <a:rPr lang="en-US" sz="2000" dirty="0">
                <a:hlinkClick r:id="rId4"/>
              </a:rPr>
              <a:t>https://forms.office.com/r/PPDMVxSwnr</a:t>
            </a:r>
            <a:endParaRPr lang="en-US" sz="2000" dirty="0"/>
          </a:p>
          <a:p>
            <a:endParaRPr lang="en-IN" dirty="0"/>
          </a:p>
        </p:txBody>
      </p:sp>
      <p:sp>
        <p:nvSpPr>
          <p:cNvPr id="9" name="Google Shape;160;p19">
            <a:extLst>
              <a:ext uri="{FF2B5EF4-FFF2-40B4-BE49-F238E27FC236}">
                <a16:creationId xmlns:a16="http://schemas.microsoft.com/office/drawing/2014/main" id="{23C344CC-0289-ABF9-3E2D-92ECA2C89F22}"/>
              </a:ext>
            </a:extLst>
          </p:cNvPr>
          <p:cNvSpPr txBox="1"/>
          <p:nvPr/>
        </p:nvSpPr>
        <p:spPr>
          <a:xfrm>
            <a:off x="2219325" y="-548"/>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lvl="0" algn="ctr">
              <a:spcBef>
                <a:spcPct val="0"/>
              </a:spcBef>
              <a:defRPr/>
            </a:pPr>
            <a:r>
              <a:rPr lang="en-US" sz="2400" dirty="0"/>
              <a:t>Sessional Question paper (Online)  </a:t>
            </a:r>
          </a:p>
        </p:txBody>
      </p:sp>
    </p:spTree>
    <p:extLst>
      <p:ext uri="{BB962C8B-B14F-4D97-AF65-F5344CB8AC3E}">
        <p14:creationId xmlns:p14="http://schemas.microsoft.com/office/powerpoint/2010/main" val="28983912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27" y="92813"/>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60;p19">
            <a:extLst>
              <a:ext uri="{FF2B5EF4-FFF2-40B4-BE49-F238E27FC236}">
                <a16:creationId xmlns:a16="http://schemas.microsoft.com/office/drawing/2014/main" id="{23C344CC-0289-ABF9-3E2D-92ECA2C89F22}"/>
              </a:ext>
            </a:extLst>
          </p:cNvPr>
          <p:cNvSpPr txBox="1"/>
          <p:nvPr/>
        </p:nvSpPr>
        <p:spPr>
          <a:xfrm>
            <a:off x="2219325" y="-548"/>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lvl="0" algn="ctr">
              <a:spcBef>
                <a:spcPct val="0"/>
              </a:spcBef>
              <a:defRPr/>
            </a:pPr>
            <a:r>
              <a:rPr lang="en-US" sz="2400" dirty="0"/>
              <a:t>Sessional Question paper (PUT)  </a:t>
            </a:r>
          </a:p>
        </p:txBody>
      </p:sp>
      <p:pic>
        <p:nvPicPr>
          <p:cNvPr id="3" name="Picture 2">
            <a:extLst>
              <a:ext uri="{FF2B5EF4-FFF2-40B4-BE49-F238E27FC236}">
                <a16:creationId xmlns:a16="http://schemas.microsoft.com/office/drawing/2014/main" id="{CCE4C0E3-2013-3A53-2A52-55F4FB61C731}"/>
              </a:ext>
            </a:extLst>
          </p:cNvPr>
          <p:cNvPicPr>
            <a:picLocks noChangeAspect="1"/>
          </p:cNvPicPr>
          <p:nvPr/>
        </p:nvPicPr>
        <p:blipFill>
          <a:blip r:embed="rId3"/>
          <a:stretch>
            <a:fillRect/>
          </a:stretch>
        </p:blipFill>
        <p:spPr>
          <a:xfrm>
            <a:off x="1460938" y="1168284"/>
            <a:ext cx="8954814" cy="4521432"/>
          </a:xfrm>
          <a:prstGeom prst="rect">
            <a:avLst/>
          </a:prstGeom>
        </p:spPr>
      </p:pic>
    </p:spTree>
    <p:extLst>
      <p:ext uri="{BB962C8B-B14F-4D97-AF65-F5344CB8AC3E}">
        <p14:creationId xmlns:p14="http://schemas.microsoft.com/office/powerpoint/2010/main" val="25819000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27" y="92813"/>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60;p19">
            <a:extLst>
              <a:ext uri="{FF2B5EF4-FFF2-40B4-BE49-F238E27FC236}">
                <a16:creationId xmlns:a16="http://schemas.microsoft.com/office/drawing/2014/main" id="{23C344CC-0289-ABF9-3E2D-92ECA2C89F22}"/>
              </a:ext>
            </a:extLst>
          </p:cNvPr>
          <p:cNvSpPr txBox="1"/>
          <p:nvPr/>
        </p:nvSpPr>
        <p:spPr>
          <a:xfrm>
            <a:off x="2219325" y="-548"/>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lvl="0" algn="ctr">
              <a:spcBef>
                <a:spcPct val="0"/>
              </a:spcBef>
              <a:defRPr/>
            </a:pPr>
            <a:r>
              <a:rPr lang="en-US" sz="2400" dirty="0"/>
              <a:t>Sessional Question paper (PUT)  </a:t>
            </a:r>
          </a:p>
        </p:txBody>
      </p:sp>
      <p:pic>
        <p:nvPicPr>
          <p:cNvPr id="3" name="Picture 2">
            <a:extLst>
              <a:ext uri="{FF2B5EF4-FFF2-40B4-BE49-F238E27FC236}">
                <a16:creationId xmlns:a16="http://schemas.microsoft.com/office/drawing/2014/main" id="{2D325A36-2060-A8B4-09FA-D00FA93D7828}"/>
              </a:ext>
            </a:extLst>
          </p:cNvPr>
          <p:cNvPicPr>
            <a:picLocks noChangeAspect="1"/>
          </p:cNvPicPr>
          <p:nvPr/>
        </p:nvPicPr>
        <p:blipFill>
          <a:blip r:embed="rId3"/>
          <a:stretch>
            <a:fillRect/>
          </a:stretch>
        </p:blipFill>
        <p:spPr>
          <a:xfrm>
            <a:off x="2028496" y="1139707"/>
            <a:ext cx="7788165" cy="4578585"/>
          </a:xfrm>
          <a:prstGeom prst="rect">
            <a:avLst/>
          </a:prstGeom>
        </p:spPr>
      </p:pic>
    </p:spTree>
    <p:extLst>
      <p:ext uri="{BB962C8B-B14F-4D97-AF65-F5344CB8AC3E}">
        <p14:creationId xmlns:p14="http://schemas.microsoft.com/office/powerpoint/2010/main" val="33288069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27" y="92813"/>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60;p19">
            <a:extLst>
              <a:ext uri="{FF2B5EF4-FFF2-40B4-BE49-F238E27FC236}">
                <a16:creationId xmlns:a16="http://schemas.microsoft.com/office/drawing/2014/main" id="{23C344CC-0289-ABF9-3E2D-92ECA2C89F22}"/>
              </a:ext>
            </a:extLst>
          </p:cNvPr>
          <p:cNvSpPr txBox="1"/>
          <p:nvPr/>
        </p:nvSpPr>
        <p:spPr>
          <a:xfrm>
            <a:off x="2219325" y="-548"/>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lvl="0" algn="ctr">
              <a:spcBef>
                <a:spcPct val="0"/>
              </a:spcBef>
              <a:defRPr/>
            </a:pPr>
            <a:r>
              <a:rPr lang="en-US" sz="2400" dirty="0"/>
              <a:t>Sessional Question paper (PUT)  </a:t>
            </a:r>
          </a:p>
        </p:txBody>
      </p:sp>
      <p:pic>
        <p:nvPicPr>
          <p:cNvPr id="7" name="Picture 6">
            <a:extLst>
              <a:ext uri="{FF2B5EF4-FFF2-40B4-BE49-F238E27FC236}">
                <a16:creationId xmlns:a16="http://schemas.microsoft.com/office/drawing/2014/main" id="{E279AAB7-93EE-B3CD-6103-6162620B7DA1}"/>
              </a:ext>
            </a:extLst>
          </p:cNvPr>
          <p:cNvPicPr>
            <a:picLocks noChangeAspect="1"/>
          </p:cNvPicPr>
          <p:nvPr/>
        </p:nvPicPr>
        <p:blipFill>
          <a:blip r:embed="rId3"/>
          <a:stretch>
            <a:fillRect/>
          </a:stretch>
        </p:blipFill>
        <p:spPr>
          <a:xfrm>
            <a:off x="1418897" y="909976"/>
            <a:ext cx="8860219" cy="5259595"/>
          </a:xfrm>
          <a:prstGeom prst="rect">
            <a:avLst/>
          </a:prstGeom>
        </p:spPr>
      </p:pic>
    </p:spTree>
    <p:extLst>
      <p:ext uri="{BB962C8B-B14F-4D97-AF65-F5344CB8AC3E}">
        <p14:creationId xmlns:p14="http://schemas.microsoft.com/office/powerpoint/2010/main" val="18442424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36525"/>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60;p19">
            <a:extLst>
              <a:ext uri="{FF2B5EF4-FFF2-40B4-BE49-F238E27FC236}">
                <a16:creationId xmlns:a16="http://schemas.microsoft.com/office/drawing/2014/main" id="{01606B92-B5A6-E00B-E488-327F5672E42D}"/>
              </a:ext>
            </a:extLst>
          </p:cNvPr>
          <p:cNvSpPr txBox="1"/>
          <p:nvPr/>
        </p:nvSpPr>
        <p:spPr>
          <a:xfrm>
            <a:off x="2219325" y="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lvl="0" algn="ctr">
              <a:spcBef>
                <a:spcPct val="0"/>
              </a:spcBef>
              <a:defRPr/>
            </a:pPr>
            <a:r>
              <a:rPr lang="en-US" sz="2400" dirty="0"/>
              <a:t>End Semester Question paper  </a:t>
            </a:r>
          </a:p>
        </p:txBody>
      </p:sp>
      <p:pic>
        <p:nvPicPr>
          <p:cNvPr id="3" name="Picture 2">
            <a:extLst>
              <a:ext uri="{FF2B5EF4-FFF2-40B4-BE49-F238E27FC236}">
                <a16:creationId xmlns:a16="http://schemas.microsoft.com/office/drawing/2014/main" id="{E4638F13-8B11-10CB-A731-FEF167B606AB}"/>
              </a:ext>
            </a:extLst>
          </p:cNvPr>
          <p:cNvPicPr>
            <a:picLocks noChangeAspect="1"/>
          </p:cNvPicPr>
          <p:nvPr/>
        </p:nvPicPr>
        <p:blipFill rotWithShape="1">
          <a:blip r:embed="rId3"/>
          <a:srcRect b="37471"/>
          <a:stretch/>
        </p:blipFill>
        <p:spPr>
          <a:xfrm>
            <a:off x="2343807" y="953688"/>
            <a:ext cx="7525407" cy="52659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570662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36525"/>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60;p19">
            <a:extLst>
              <a:ext uri="{FF2B5EF4-FFF2-40B4-BE49-F238E27FC236}">
                <a16:creationId xmlns:a16="http://schemas.microsoft.com/office/drawing/2014/main" id="{01606B92-B5A6-E00B-E488-327F5672E42D}"/>
              </a:ext>
            </a:extLst>
          </p:cNvPr>
          <p:cNvSpPr txBox="1"/>
          <p:nvPr/>
        </p:nvSpPr>
        <p:spPr>
          <a:xfrm>
            <a:off x="2219325" y="-548"/>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lvl="0" algn="ctr">
              <a:spcBef>
                <a:spcPct val="0"/>
              </a:spcBef>
              <a:defRPr/>
            </a:pPr>
            <a:r>
              <a:rPr lang="en-US" sz="2400" dirty="0"/>
              <a:t>End Semester Question paper  </a:t>
            </a:r>
          </a:p>
        </p:txBody>
      </p:sp>
      <p:pic>
        <p:nvPicPr>
          <p:cNvPr id="3" name="Picture 2">
            <a:extLst>
              <a:ext uri="{FF2B5EF4-FFF2-40B4-BE49-F238E27FC236}">
                <a16:creationId xmlns:a16="http://schemas.microsoft.com/office/drawing/2014/main" id="{1E9A4161-3F6B-2A0B-22F2-5CECF5E3C4B4}"/>
              </a:ext>
            </a:extLst>
          </p:cNvPr>
          <p:cNvPicPr>
            <a:picLocks noChangeAspect="1"/>
          </p:cNvPicPr>
          <p:nvPr/>
        </p:nvPicPr>
        <p:blipFill rotWithShape="1">
          <a:blip r:embed="rId3"/>
          <a:srcRect t="61149"/>
          <a:stretch/>
        </p:blipFill>
        <p:spPr>
          <a:xfrm>
            <a:off x="1871662" y="1219200"/>
            <a:ext cx="8733275" cy="468761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628342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36525"/>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60;p19">
            <a:extLst>
              <a:ext uri="{FF2B5EF4-FFF2-40B4-BE49-F238E27FC236}">
                <a16:creationId xmlns:a16="http://schemas.microsoft.com/office/drawing/2014/main" id="{01606B92-B5A6-E00B-E488-327F5672E42D}"/>
              </a:ext>
            </a:extLst>
          </p:cNvPr>
          <p:cNvSpPr txBox="1"/>
          <p:nvPr/>
        </p:nvSpPr>
        <p:spPr>
          <a:xfrm>
            <a:off x="2219325" y="-548"/>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lvl="0" algn="ctr">
              <a:spcBef>
                <a:spcPct val="0"/>
              </a:spcBef>
              <a:defRPr/>
            </a:pPr>
            <a:r>
              <a:rPr lang="en-US" sz="2400" dirty="0"/>
              <a:t>End Semester Question paper </a:t>
            </a:r>
          </a:p>
        </p:txBody>
      </p:sp>
      <p:pic>
        <p:nvPicPr>
          <p:cNvPr id="3" name="Picture 2">
            <a:extLst>
              <a:ext uri="{FF2B5EF4-FFF2-40B4-BE49-F238E27FC236}">
                <a16:creationId xmlns:a16="http://schemas.microsoft.com/office/drawing/2014/main" id="{0028BE00-BF6A-2EEC-2F29-54FFDBC80D4E}"/>
              </a:ext>
            </a:extLst>
          </p:cNvPr>
          <p:cNvPicPr>
            <a:picLocks noChangeAspect="1"/>
          </p:cNvPicPr>
          <p:nvPr/>
        </p:nvPicPr>
        <p:blipFill rotWithShape="1">
          <a:blip r:embed="rId3"/>
          <a:srcRect b="31495"/>
          <a:stretch/>
        </p:blipFill>
        <p:spPr>
          <a:xfrm>
            <a:off x="1625970" y="1079938"/>
            <a:ext cx="9087205" cy="469812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61385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8305800" cy="5257800"/>
          </a:xfrm>
        </p:spPr>
        <p:txBody>
          <a:bodyPr>
            <a:norm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Define rural development.</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Name the key initiatives required for agricultural development in rural areas.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Discuss what has happened to the agriculture output during 2007-12?</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Explain micro-credit </a:t>
            </a:r>
            <a:r>
              <a:rPr lang="en-US" sz="2000" dirty="0" err="1">
                <a:latin typeface="Times New Roman" panose="02020603050405020304" pitchFamily="18" charset="0"/>
                <a:cs typeface="Times New Roman" panose="02020603050405020304" pitchFamily="18" charset="0"/>
              </a:rPr>
              <a:t>programme</a:t>
            </a: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Define sustainable livelihood.</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 Explain why is rural development important.</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 Discuss the changes that have taken place in Indian agriculture and rural sector since initiation of reforms.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 Discuss the essential elements of rural development?</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Discuss salient features of Mahatma Gandhi National Employment Scheme.</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Write a detailed note on the different schemes for social security in India.</a:t>
            </a:r>
          </a:p>
        </p:txBody>
      </p:sp>
      <p:sp>
        <p:nvSpPr>
          <p:cNvPr id="4" name="Date Placeholder 3"/>
          <p:cNvSpPr>
            <a:spLocks noGrp="1"/>
          </p:cNvSpPr>
          <p:nvPr>
            <p:ph type="dt" sz="half" idx="10"/>
          </p:nvPr>
        </p:nvSpPr>
        <p:spPr/>
        <p:txBody>
          <a:bodyPr/>
          <a:lstStyle/>
          <a:p>
            <a:r>
              <a:rPr lang="en-US"/>
              <a:t>30/08/2021</a:t>
            </a:r>
            <a:endParaRPr lang="en-US" dirty="0"/>
          </a:p>
        </p:txBody>
      </p:sp>
      <p:sp>
        <p:nvSpPr>
          <p:cNvPr id="5" name="Footer Placeholder 4"/>
          <p:cNvSpPr>
            <a:spLocks noGrp="1"/>
          </p:cNvSpPr>
          <p:nvPr>
            <p:ph type="ftr" sz="quarter" idx="11"/>
          </p:nvPr>
        </p:nvSpPr>
        <p:spPr>
          <a:xfrm>
            <a:off x="3124200" y="6400801"/>
            <a:ext cx="5943600" cy="320674"/>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r>
              <a:rPr lang="en-US" dirty="0"/>
              <a:t>46</a:t>
            </a:r>
          </a:p>
        </p:txBody>
      </p:sp>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44" y="0"/>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09;p14"/>
          <p:cNvSpPr txBox="1"/>
          <p:nvPr/>
        </p:nvSpPr>
        <p:spPr>
          <a:xfrm>
            <a:off x="2548523" y="78982"/>
            <a:ext cx="8971503" cy="721117"/>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800" dirty="0">
                <a:latin typeface="Times New Roman" panose="02020603050405020304" pitchFamily="18" charset="0"/>
                <a:cs typeface="Times New Roman" panose="02020603050405020304" pitchFamily="18" charset="0"/>
              </a:rPr>
              <a:t>Expected questions for University Exams</a:t>
            </a:r>
          </a:p>
        </p:txBody>
      </p:sp>
    </p:spTree>
    <p:extLst>
      <p:ext uri="{BB962C8B-B14F-4D97-AF65-F5344CB8AC3E}">
        <p14:creationId xmlns:p14="http://schemas.microsoft.com/office/powerpoint/2010/main" val="119358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11" name="Content Placeholder 13"/>
          <p:cNvGraphicFramePr>
            <a:graphicFrameLocks noGrp="1"/>
          </p:cNvGraphicFramePr>
          <p:nvPr>
            <p:ph idx="1"/>
            <p:extLst>
              <p:ext uri="{D42A27DB-BD31-4B8C-83A1-F6EECF244321}">
                <p14:modId xmlns:p14="http://schemas.microsoft.com/office/powerpoint/2010/main" val="2930422021"/>
              </p:ext>
            </p:extLst>
          </p:nvPr>
        </p:nvGraphicFramePr>
        <p:xfrm>
          <a:off x="1981200" y="990603"/>
          <a:ext cx="8305800" cy="5433591"/>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val="20000"/>
                    </a:ext>
                  </a:extLst>
                </a:gridCol>
              </a:tblGrid>
              <a:tr h="1222744">
                <a:tc>
                  <a:txBody>
                    <a:bodyPr/>
                    <a:lstStyle/>
                    <a:p>
                      <a:r>
                        <a:rPr lang="en-US" sz="2000" b="1" dirty="0">
                          <a:latin typeface="Times New Roman" panose="02020603050405020304" pitchFamily="18" charset="0"/>
                          <a:cs typeface="Times New Roman" panose="02020603050405020304" pitchFamily="18" charset="0"/>
                        </a:rPr>
                        <a:t>1. Engineering knowledge: </a:t>
                      </a:r>
                      <a:r>
                        <a:rPr lang="en-US" sz="2000" dirty="0">
                          <a:latin typeface="Times New Roman" panose="02020603050405020304" pitchFamily="18" charset="0"/>
                          <a:cs typeface="Times New Roman" panose="02020603050405020304" pitchFamily="18" charset="0"/>
                        </a:rPr>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222744">
                <a:tc>
                  <a:txBody>
                    <a:bodyPr/>
                    <a:lstStyle/>
                    <a:p>
                      <a:r>
                        <a:rPr lang="en-US" sz="2000" b="1" dirty="0">
                          <a:latin typeface="Times New Roman" panose="02020603050405020304" pitchFamily="18" charset="0"/>
                          <a:cs typeface="Times New Roman" panose="02020603050405020304" pitchFamily="18" charset="0"/>
                        </a:rPr>
                        <a:t>2. Problem analysis:</a:t>
                      </a:r>
                      <a:r>
                        <a:rPr lang="en-US" sz="2000" dirty="0">
                          <a:latin typeface="Times New Roman" panose="02020603050405020304" pitchFamily="18" charset="0"/>
                          <a:cs typeface="Times New Roman" panose="02020603050405020304" pitchFamily="18" charset="0"/>
                        </a:rPr>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589567">
                <a:tc>
                  <a:txBody>
                    <a:bodyPr/>
                    <a:lstStyle/>
                    <a:p>
                      <a:r>
                        <a:rPr lang="en-US" sz="2000" b="1" dirty="0">
                          <a:latin typeface="Times New Roman" panose="02020603050405020304" pitchFamily="18" charset="0"/>
                          <a:cs typeface="Times New Roman" panose="02020603050405020304" pitchFamily="18" charset="0"/>
                        </a:rPr>
                        <a:t>3. Design/development of solutions:</a:t>
                      </a:r>
                      <a:r>
                        <a:rPr lang="en-US" sz="2000" dirty="0">
                          <a:latin typeface="Times New Roman" panose="02020603050405020304" pitchFamily="18" charset="0"/>
                          <a:cs typeface="Times New Roman" panose="02020603050405020304" pitchFamily="18" charset="0"/>
                        </a:rPr>
                        <a:t> Design solutions for complex engineering problems and design system components or processes that meet the specified needs with appropriate consideration for the public health and safety, and the cultural, societal, and environmental considerations.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222744">
                <a:tc>
                  <a:txBody>
                    <a:bodyPr/>
                    <a:lstStyle/>
                    <a:p>
                      <a:r>
                        <a:rPr lang="en-US" sz="2000" b="1" dirty="0">
                          <a:latin typeface="Times New Roman" panose="02020603050405020304" pitchFamily="18" charset="0"/>
                          <a:cs typeface="Times New Roman" panose="02020603050405020304" pitchFamily="18" charset="0"/>
                        </a:rPr>
                        <a:t>4. Conduct investigations of complex problems: </a:t>
                      </a:r>
                      <a:r>
                        <a:rPr lang="en-US" sz="2000" dirty="0">
                          <a:latin typeface="Times New Roman" panose="02020603050405020304" pitchFamily="18" charset="0"/>
                          <a:cs typeface="Times New Roman" panose="02020603050405020304" pitchFamily="18" charset="0"/>
                        </a:rPr>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322" y="131762"/>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p13">
            <a:extLst>
              <a:ext uri="{FF2B5EF4-FFF2-40B4-BE49-F238E27FC236}">
                <a16:creationId xmlns:a16="http://schemas.microsoft.com/office/drawing/2014/main" id="{33016560-60B0-48A8-D9EA-93E6585E205F}"/>
              </a:ext>
            </a:extLst>
          </p:cNvPr>
          <p:cNvSpPr txBox="1">
            <a:spLocks/>
          </p:cNvSpPr>
          <p:nvPr/>
        </p:nvSpPr>
        <p:spPr>
          <a:xfrm>
            <a:off x="2217684" y="131762"/>
            <a:ext cx="9307566"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Program Outcomes</a:t>
            </a:r>
          </a:p>
        </p:txBody>
      </p:sp>
    </p:spTree>
    <p:extLst>
      <p:ext uri="{BB962C8B-B14F-4D97-AF65-F5344CB8AC3E}">
        <p14:creationId xmlns:p14="http://schemas.microsoft.com/office/powerpoint/2010/main" val="38233774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110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r>
              <a:rPr lang="en-IN" sz="2400" b="0" i="0" dirty="0">
                <a:effectLst/>
                <a:cs typeface="Times New Roman" panose="02020603050405020304" pitchFamily="18" charset="0"/>
              </a:rPr>
              <a:t>Summary</a:t>
            </a:r>
          </a:p>
        </p:txBody>
      </p:sp>
      <p:pic>
        <p:nvPicPr>
          <p:cNvPr id="6" name="Google Shape;161;p19" descr="E:\NIET\Project\xLogo11.png.pagespeed.ic.pydHLuCQEZ.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709"/>
            <a:ext cx="1565564"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txBox="1">
            <a:spLocks/>
          </p:cNvSpPr>
          <p:nvPr/>
        </p:nvSpPr>
        <p:spPr>
          <a:xfrm>
            <a:off x="1884218" y="5994538"/>
            <a:ext cx="8894618" cy="433971"/>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9" name="TextBox 8">
            <a:extLst>
              <a:ext uri="{FF2B5EF4-FFF2-40B4-BE49-F238E27FC236}">
                <a16:creationId xmlns:a16="http://schemas.microsoft.com/office/drawing/2014/main" id="{6C1D433C-1E40-402C-949B-B92BA93D86E9}"/>
              </a:ext>
            </a:extLst>
          </p:cNvPr>
          <p:cNvSpPr txBox="1"/>
          <p:nvPr/>
        </p:nvSpPr>
        <p:spPr>
          <a:xfrm>
            <a:off x="457200" y="1225689"/>
            <a:ext cx="11101227" cy="5016758"/>
          </a:xfrm>
          <a:prstGeom prst="rect">
            <a:avLst/>
          </a:prstGeom>
          <a:noFill/>
        </p:spPr>
        <p:txBody>
          <a:bodyPr wrap="square">
            <a:spAutoFit/>
          </a:bodyPr>
          <a:lstStyle/>
          <a:p>
            <a:r>
              <a:rPr lang="en-IN" sz="2000" b="0" i="0" dirty="0">
                <a:effectLst/>
                <a:latin typeface="Roboto" panose="02000000000000000000" pitchFamily="2" charset="0"/>
              </a:rPr>
              <a:t>List of Social Security Schemes in India 2022</a:t>
            </a:r>
          </a:p>
          <a:p>
            <a:pPr algn="l"/>
            <a:endParaRPr lang="en-IN" sz="20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PM-KISAN (Pradhan Mantri Kisan Samman Nidhi) Scheme</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Pradhan Mantri Kisan </a:t>
            </a:r>
            <a:r>
              <a:rPr lang="en-IN" sz="2000" b="0" i="0" u="none" strike="noStrike" dirty="0" err="1">
                <a:effectLst/>
                <a:latin typeface="Times New Roman" panose="02020603050405020304" pitchFamily="18" charset="0"/>
                <a:cs typeface="Times New Roman" panose="02020603050405020304" pitchFamily="18" charset="0"/>
              </a:rPr>
              <a:t>Maan</a:t>
            </a:r>
            <a:r>
              <a:rPr lang="en-IN" sz="2000" b="0" i="0" u="none" strike="noStrike" dirty="0">
                <a:effectLst/>
                <a:latin typeface="Times New Roman" panose="02020603050405020304" pitchFamily="18" charset="0"/>
                <a:cs typeface="Times New Roman" panose="02020603050405020304" pitchFamily="18" charset="0"/>
              </a:rPr>
              <a:t> Dhan Yojana</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PM Garib Kalyan Yojana (PMGKY)</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Pradhan Mantri </a:t>
            </a:r>
            <a:r>
              <a:rPr lang="en-IN" sz="2000" b="0" i="0" u="none" strike="noStrike" dirty="0" err="1">
                <a:effectLst/>
                <a:latin typeface="Times New Roman" panose="02020603050405020304" pitchFamily="18" charset="0"/>
                <a:cs typeface="Times New Roman" panose="02020603050405020304" pitchFamily="18" charset="0"/>
              </a:rPr>
              <a:t>Shram</a:t>
            </a:r>
            <a:r>
              <a:rPr lang="en-IN" sz="2000" b="0" i="0" u="none" strike="noStrike" dirty="0">
                <a:effectLst/>
                <a:latin typeface="Times New Roman" panose="02020603050405020304" pitchFamily="18" charset="0"/>
                <a:cs typeface="Times New Roman" panose="02020603050405020304" pitchFamily="18" charset="0"/>
              </a:rPr>
              <a:t> Yogi </a:t>
            </a:r>
            <a:r>
              <a:rPr lang="en-IN" sz="2000" b="0" i="0" u="none" strike="noStrike" dirty="0" err="1">
                <a:effectLst/>
                <a:latin typeface="Times New Roman" panose="02020603050405020304" pitchFamily="18" charset="0"/>
                <a:cs typeface="Times New Roman" panose="02020603050405020304" pitchFamily="18" charset="0"/>
              </a:rPr>
              <a:t>Maan</a:t>
            </a:r>
            <a:r>
              <a:rPr lang="en-IN" sz="2000" b="0" i="0" u="none" strike="noStrike" dirty="0">
                <a:effectLst/>
                <a:latin typeface="Times New Roman" panose="02020603050405020304" pitchFamily="18" charset="0"/>
                <a:cs typeface="Times New Roman" panose="02020603050405020304" pitchFamily="18" charset="0"/>
              </a:rPr>
              <a:t>-Dhan</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Skill India Mission</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Make in India</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Swachh Bharat Mission</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Sukanya </a:t>
            </a:r>
            <a:r>
              <a:rPr lang="en-IN" sz="2000" b="0" i="0" u="none" strike="noStrike" dirty="0" err="1">
                <a:effectLst/>
                <a:latin typeface="Times New Roman" panose="02020603050405020304" pitchFamily="18" charset="0"/>
                <a:cs typeface="Times New Roman" panose="02020603050405020304" pitchFamily="18" charset="0"/>
              </a:rPr>
              <a:t>Samriddhi</a:t>
            </a:r>
            <a:r>
              <a:rPr lang="en-IN" sz="2000" b="0" i="0" u="none" strike="noStrike" dirty="0">
                <a:effectLst/>
                <a:latin typeface="Times New Roman" panose="02020603050405020304" pitchFamily="18" charset="0"/>
                <a:cs typeface="Times New Roman" panose="02020603050405020304" pitchFamily="18" charset="0"/>
              </a:rPr>
              <a:t> Scheme – Beti </a:t>
            </a:r>
            <a:r>
              <a:rPr lang="en-IN" sz="2000" b="0" i="0" u="none" strike="noStrike" dirty="0" err="1">
                <a:effectLst/>
                <a:latin typeface="Times New Roman" panose="02020603050405020304" pitchFamily="18" charset="0"/>
                <a:cs typeface="Times New Roman" panose="02020603050405020304" pitchFamily="18" charset="0"/>
              </a:rPr>
              <a:t>Bachao</a:t>
            </a:r>
            <a:r>
              <a:rPr lang="en-IN" sz="2000" b="0" i="0" u="none" strike="noStrike" dirty="0">
                <a:effectLst/>
                <a:latin typeface="Times New Roman" panose="02020603050405020304" pitchFamily="18" charset="0"/>
                <a:cs typeface="Times New Roman" panose="02020603050405020304" pitchFamily="18" charset="0"/>
              </a:rPr>
              <a:t> Beti </a:t>
            </a:r>
            <a:r>
              <a:rPr lang="en-IN" sz="2000" b="0" i="0" u="none" strike="noStrike" dirty="0" err="1">
                <a:effectLst/>
                <a:latin typeface="Times New Roman" panose="02020603050405020304" pitchFamily="18" charset="0"/>
                <a:cs typeface="Times New Roman" panose="02020603050405020304" pitchFamily="18" charset="0"/>
              </a:rPr>
              <a:t>Padhao</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PM Mudra </a:t>
            </a:r>
            <a:r>
              <a:rPr lang="en-IN" sz="2000" b="0" i="0" u="none" strike="noStrike" dirty="0" err="1">
                <a:effectLst/>
                <a:latin typeface="Times New Roman" panose="02020603050405020304" pitchFamily="18" charset="0"/>
                <a:cs typeface="Times New Roman" panose="02020603050405020304" pitchFamily="18" charset="0"/>
              </a:rPr>
              <a:t>Yojna</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err="1">
                <a:effectLst/>
                <a:latin typeface="Times New Roman" panose="02020603050405020304" pitchFamily="18" charset="0"/>
                <a:cs typeface="Times New Roman" panose="02020603050405020304" pitchFamily="18" charset="0"/>
              </a:rPr>
              <a:t>Ujala</a:t>
            </a:r>
            <a:r>
              <a:rPr lang="en-IN" sz="2000" b="0" i="0" u="none" strike="noStrike" dirty="0">
                <a:effectLst/>
                <a:latin typeface="Times New Roman" panose="02020603050405020304" pitchFamily="18" charset="0"/>
                <a:cs typeface="Times New Roman" panose="02020603050405020304" pitchFamily="18" charset="0"/>
              </a:rPr>
              <a:t> </a:t>
            </a:r>
            <a:r>
              <a:rPr lang="en-IN" sz="2000" b="0" i="0" u="none" strike="noStrike" dirty="0" err="1">
                <a:effectLst/>
                <a:latin typeface="Times New Roman" panose="02020603050405020304" pitchFamily="18" charset="0"/>
                <a:cs typeface="Times New Roman" panose="02020603050405020304" pitchFamily="18" charset="0"/>
              </a:rPr>
              <a:t>Yojna</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Atal Pension Yojana</a:t>
            </a:r>
          </a:p>
          <a:p>
            <a:pPr algn="l">
              <a:buFont typeface="+mj-lt"/>
              <a:buAutoNum type="arabicPeriod"/>
            </a:pPr>
            <a:r>
              <a:rPr lang="en-IN" sz="2000" b="0" i="0" u="none" strike="noStrike" dirty="0">
                <a:effectLst/>
                <a:latin typeface="Times New Roman" panose="02020603050405020304" pitchFamily="18" charset="0"/>
                <a:cs typeface="Times New Roman" panose="02020603050405020304" pitchFamily="18" charset="0"/>
              </a:rPr>
              <a:t>Prime Minister Jeevan Jyoti </a:t>
            </a:r>
            <a:r>
              <a:rPr lang="en-IN" sz="2000" b="0" i="0" u="none" strike="noStrike" dirty="0" err="1">
                <a:effectLst/>
                <a:latin typeface="Times New Roman" panose="02020603050405020304" pitchFamily="18" charset="0"/>
                <a:cs typeface="Times New Roman" panose="02020603050405020304" pitchFamily="18" charset="0"/>
              </a:rPr>
              <a:t>Bima</a:t>
            </a:r>
            <a:r>
              <a:rPr lang="en-IN" sz="2000" b="0" i="0" u="none" strike="noStrike" dirty="0">
                <a:effectLst/>
                <a:latin typeface="Times New Roman" panose="02020603050405020304" pitchFamily="18" charset="0"/>
                <a:cs typeface="Times New Roman" panose="02020603050405020304" pitchFamily="18" charset="0"/>
              </a:rPr>
              <a:t> Yojana</a:t>
            </a:r>
            <a:endParaRPr lang="en-IN" sz="2000" b="0" i="0" dirty="0">
              <a:effectLst/>
              <a:latin typeface="Times New Roman" panose="02020603050405020304" pitchFamily="18" charset="0"/>
              <a:cs typeface="Times New Roman" panose="02020603050405020304" pitchFamily="18" charset="0"/>
            </a:endParaRPr>
          </a:p>
          <a:p>
            <a:pPr algn="just"/>
            <a:endParaRPr lang="en-US" sz="2000" b="0" i="0" dirty="0">
              <a:effectLst/>
            </a:endParaRPr>
          </a:p>
          <a:p>
            <a:pPr algn="just"/>
            <a:endParaRPr lang="en-US" sz="2000" b="0" i="0" dirty="0">
              <a:effectLst/>
            </a:endParaRPr>
          </a:p>
        </p:txBody>
      </p:sp>
    </p:spTree>
    <p:extLst>
      <p:ext uri="{BB962C8B-B14F-4D97-AF65-F5344CB8AC3E}">
        <p14:creationId xmlns:p14="http://schemas.microsoft.com/office/powerpoint/2010/main" val="7531039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14" name="Rectangle 13"/>
          <p:cNvSpPr/>
          <p:nvPr/>
        </p:nvSpPr>
        <p:spPr>
          <a:xfrm>
            <a:off x="1119352" y="1199210"/>
            <a:ext cx="8534400" cy="2345322"/>
          </a:xfrm>
          <a:prstGeom prst="rect">
            <a:avLst/>
          </a:prstGeom>
        </p:spPr>
        <p:txBody>
          <a:bodyPr wrap="square">
            <a:spAutoFit/>
          </a:bodyPr>
          <a:lstStyle/>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Katar</a:t>
            </a:r>
            <a:r>
              <a:rPr lang="en-US" sz="2000" dirty="0">
                <a:latin typeface="Times New Roman" panose="02020603050405020304" pitchFamily="18" charset="0"/>
                <a:cs typeface="Times New Roman" panose="02020603050405020304" pitchFamily="18" charset="0"/>
              </a:rPr>
              <a:t> Singh: Rural Development in India – Theory History and Policy</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Arora R.C – Integrated Rural Development in India </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Dhandekar</a:t>
            </a:r>
            <a:r>
              <a:rPr lang="en-US" sz="2000" dirty="0">
                <a:latin typeface="Times New Roman" panose="02020603050405020304" pitchFamily="18" charset="0"/>
                <a:cs typeface="Times New Roman" panose="02020603050405020304" pitchFamily="18" charset="0"/>
              </a:rPr>
              <a:t> V.M and Rath N poverty in India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A.N.Agarwal</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KundanaLal</a:t>
            </a:r>
            <a:r>
              <a:rPr lang="en-US" sz="2000" dirty="0">
                <a:latin typeface="Times New Roman" panose="02020603050405020304" pitchFamily="18" charset="0"/>
                <a:cs typeface="Times New Roman" panose="02020603050405020304" pitchFamily="18" charset="0"/>
              </a:rPr>
              <a:t>: Rural Economy of India </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B.K.Prasad</a:t>
            </a:r>
            <a:r>
              <a:rPr lang="en-US" sz="2000" dirty="0">
                <a:latin typeface="Times New Roman" panose="02020603050405020304" pitchFamily="18" charset="0"/>
                <a:cs typeface="Times New Roman" panose="02020603050405020304" pitchFamily="18" charset="0"/>
              </a:rPr>
              <a:t>: Rural Development-</a:t>
            </a:r>
            <a:r>
              <a:rPr lang="en-US" sz="2000" dirty="0" err="1">
                <a:latin typeface="Times New Roman" panose="02020603050405020304" pitchFamily="18" charset="0"/>
                <a:cs typeface="Times New Roman" panose="02020603050405020304" pitchFamily="18" charset="0"/>
              </a:rPr>
              <a:t>Sarup</a:t>
            </a:r>
            <a:r>
              <a:rPr lang="en-US" sz="2000" dirty="0">
                <a:latin typeface="Times New Roman" panose="02020603050405020304" pitchFamily="18" charset="0"/>
                <a:cs typeface="Times New Roman" panose="02020603050405020304" pitchFamily="18" charset="0"/>
              </a:rPr>
              <a:t>&amp; Son’s Publications.</a:t>
            </a:r>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25" y="55785"/>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1933903" y="1"/>
            <a:ext cx="10064133" cy="74115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028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10" name="Content Placeholder 13"/>
          <p:cNvGraphicFramePr>
            <a:graphicFrameLocks noGrp="1"/>
          </p:cNvGraphicFramePr>
          <p:nvPr>
            <p:ph idx="1"/>
            <p:extLst>
              <p:ext uri="{D42A27DB-BD31-4B8C-83A1-F6EECF244321}">
                <p14:modId xmlns:p14="http://schemas.microsoft.com/office/powerpoint/2010/main" val="2743712516"/>
              </p:ext>
            </p:extLst>
          </p:nvPr>
        </p:nvGraphicFramePr>
        <p:xfrm>
          <a:off x="2057400" y="990600"/>
          <a:ext cx="8001000" cy="5090160"/>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val="20000"/>
                    </a:ext>
                  </a:extLst>
                </a:gridCol>
              </a:tblGrid>
              <a:tr h="1541386">
                <a:tc>
                  <a:txBody>
                    <a:bodyPr/>
                    <a:lstStyle/>
                    <a:p>
                      <a:r>
                        <a:rPr lang="en-US" sz="2000" b="1" dirty="0">
                          <a:latin typeface="Times New Roman" panose="02020603050405020304" pitchFamily="18" charset="0"/>
                          <a:cs typeface="Times New Roman" panose="02020603050405020304" pitchFamily="18" charset="0"/>
                        </a:rPr>
                        <a:t>5. Modern tool usage: </a:t>
                      </a:r>
                      <a:r>
                        <a:rPr lang="en-US" sz="2000" dirty="0">
                          <a:latin typeface="Times New Roman" panose="02020603050405020304" pitchFamily="18" charset="0"/>
                          <a:cs typeface="Times New Roman" panose="02020603050405020304" pitchFamily="18" charset="0"/>
                        </a:rPr>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541386">
                <a:tc>
                  <a:txBody>
                    <a:bodyPr/>
                    <a:lstStyle/>
                    <a:p>
                      <a:r>
                        <a:rPr lang="en-US" sz="2000" b="1" dirty="0">
                          <a:latin typeface="Times New Roman" panose="02020603050405020304" pitchFamily="18" charset="0"/>
                          <a:cs typeface="Times New Roman" panose="02020603050405020304" pitchFamily="18" charset="0"/>
                        </a:rPr>
                        <a:t>6. The engineer and society:</a:t>
                      </a:r>
                      <a:r>
                        <a:rPr lang="en-US" sz="2000" dirty="0">
                          <a:latin typeface="Times New Roman" panose="02020603050405020304" pitchFamily="18" charset="0"/>
                          <a:cs typeface="Times New Roman" panose="02020603050405020304" pitchFamily="18" charset="0"/>
                        </a:rPr>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182925">
                <a:tc>
                  <a:txBody>
                    <a:bodyPr/>
                    <a:lstStyle/>
                    <a:p>
                      <a:r>
                        <a:rPr lang="en-US" sz="2000" b="1" dirty="0">
                          <a:latin typeface="Times New Roman" panose="02020603050405020304" pitchFamily="18" charset="0"/>
                          <a:cs typeface="Times New Roman" panose="02020603050405020304" pitchFamily="18" charset="0"/>
                        </a:rPr>
                        <a:t>7. Environment and sustainability: </a:t>
                      </a:r>
                      <a:r>
                        <a:rPr lang="en-US" sz="2000" dirty="0">
                          <a:latin typeface="Times New Roman" panose="02020603050405020304" pitchFamily="18" charset="0"/>
                          <a:cs typeface="Times New Roman" panose="02020603050405020304" pitchFamily="18" charset="0"/>
                        </a:rPr>
                        <a:t>Understand the impact of the professional engineering solutions in societal and environmental contexts, and demonstrate the knowledge of, and need for sustainable development.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824463">
                <a:tc>
                  <a:txBody>
                    <a:bodyPr/>
                    <a:lstStyle/>
                    <a:p>
                      <a:r>
                        <a:rPr lang="en-US" sz="2000" b="1" dirty="0">
                          <a:latin typeface="Times New Roman" panose="02020603050405020304" pitchFamily="18" charset="0"/>
                          <a:cs typeface="Times New Roman" panose="02020603050405020304" pitchFamily="18" charset="0"/>
                        </a:rPr>
                        <a:t>8. Ethics:</a:t>
                      </a:r>
                      <a:r>
                        <a:rPr lang="en-US" sz="2000" dirty="0">
                          <a:latin typeface="Times New Roman" panose="02020603050405020304" pitchFamily="18" charset="0"/>
                          <a:cs typeface="Times New Roman" panose="02020603050405020304" pitchFamily="18" charset="0"/>
                        </a:rPr>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68" y="13717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a:extLst>
              <a:ext uri="{FF2B5EF4-FFF2-40B4-BE49-F238E27FC236}">
                <a16:creationId xmlns:a16="http://schemas.microsoft.com/office/drawing/2014/main" id="{DF9A595E-29BB-49F8-000E-3377DA7DBB87}"/>
              </a:ext>
            </a:extLst>
          </p:cNvPr>
          <p:cNvSpPr txBox="1">
            <a:spLocks/>
          </p:cNvSpPr>
          <p:nvPr/>
        </p:nvSpPr>
        <p:spPr>
          <a:xfrm>
            <a:off x="2217684" y="131762"/>
            <a:ext cx="9307566"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Program Outcomes</a:t>
            </a:r>
          </a:p>
        </p:txBody>
      </p:sp>
    </p:spTree>
    <p:extLst>
      <p:ext uri="{BB962C8B-B14F-4D97-AF65-F5344CB8AC3E}">
        <p14:creationId xmlns:p14="http://schemas.microsoft.com/office/powerpoint/2010/main" val="355119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10" name="Content Placeholder 13"/>
          <p:cNvGraphicFramePr>
            <a:graphicFrameLocks noGrp="1"/>
          </p:cNvGraphicFramePr>
          <p:nvPr>
            <p:ph idx="1"/>
            <p:extLst>
              <p:ext uri="{D42A27DB-BD31-4B8C-83A1-F6EECF244321}">
                <p14:modId xmlns:p14="http://schemas.microsoft.com/office/powerpoint/2010/main" val="278982223"/>
              </p:ext>
            </p:extLst>
          </p:nvPr>
        </p:nvGraphicFramePr>
        <p:xfrm>
          <a:off x="2081048" y="990601"/>
          <a:ext cx="8053552" cy="5229175"/>
        </p:xfrm>
        <a:graphic>
          <a:graphicData uri="http://schemas.openxmlformats.org/drawingml/2006/table">
            <a:tbl>
              <a:tblPr bandRow="1">
                <a:tableStyleId>{5C22544A-7EE6-4342-B048-85BDC9FD1C3A}</a:tableStyleId>
              </a:tblPr>
              <a:tblGrid>
                <a:gridCol w="8053552">
                  <a:extLst>
                    <a:ext uri="{9D8B030D-6E8A-4147-A177-3AD203B41FA5}">
                      <a16:colId xmlns:a16="http://schemas.microsoft.com/office/drawing/2014/main" val="20000"/>
                    </a:ext>
                  </a:extLst>
                </a:gridCol>
              </a:tblGrid>
              <a:tr h="841292">
                <a:tc>
                  <a:txBody>
                    <a:bodyPr/>
                    <a:lstStyle/>
                    <a:p>
                      <a:r>
                        <a:rPr lang="en-US" sz="2000" b="1" dirty="0">
                          <a:latin typeface="Times New Roman" panose="02020603050405020304" pitchFamily="18" charset="0"/>
                          <a:cs typeface="Times New Roman" panose="02020603050405020304" pitchFamily="18" charset="0"/>
                        </a:rPr>
                        <a:t>9. Individual and team work: </a:t>
                      </a:r>
                      <a:r>
                        <a:rPr lang="en-US" sz="2000" dirty="0">
                          <a:latin typeface="Times New Roman" panose="02020603050405020304" pitchFamily="18" charset="0"/>
                          <a:cs typeface="Times New Roman" panose="02020603050405020304" pitchFamily="18" charset="0"/>
                        </a:rPr>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567864">
                <a:tc>
                  <a:txBody>
                    <a:bodyPr/>
                    <a:lstStyle/>
                    <a:p>
                      <a:r>
                        <a:rPr lang="en-US" sz="2000" b="1" dirty="0">
                          <a:latin typeface="Times New Roman" panose="02020603050405020304" pitchFamily="18" charset="0"/>
                          <a:cs typeface="Times New Roman" panose="02020603050405020304" pitchFamily="18" charset="0"/>
                        </a:rPr>
                        <a:t>10. Communication: </a:t>
                      </a:r>
                      <a:r>
                        <a:rPr lang="en-US" sz="2000" dirty="0">
                          <a:latin typeface="Times New Roman" panose="02020603050405020304" pitchFamily="18" charset="0"/>
                          <a:cs typeface="Times New Roman" panose="02020603050405020304" pitchFamily="18"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567864">
                <a:tc>
                  <a:txBody>
                    <a:bodyPr/>
                    <a:lstStyle/>
                    <a:p>
                      <a:r>
                        <a:rPr lang="en-US" sz="2000" b="1" dirty="0">
                          <a:latin typeface="Times New Roman" panose="02020603050405020304" pitchFamily="18" charset="0"/>
                          <a:cs typeface="Times New Roman" panose="02020603050405020304" pitchFamily="18" charset="0"/>
                        </a:rPr>
                        <a:t>11. Project management and finance:</a:t>
                      </a:r>
                      <a:r>
                        <a:rPr lang="en-US" sz="2000" dirty="0">
                          <a:latin typeface="Times New Roman" panose="02020603050405020304" pitchFamily="18" charset="0"/>
                          <a:cs typeface="Times New Roman" panose="02020603050405020304" pitchFamily="18" charset="0"/>
                        </a:rPr>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204579">
                <a:tc>
                  <a:txBody>
                    <a:bodyPr/>
                    <a:lstStyle/>
                    <a:p>
                      <a:r>
                        <a:rPr lang="en-US" sz="2000" b="1" dirty="0">
                          <a:latin typeface="Times New Roman" panose="02020603050405020304" pitchFamily="18" charset="0"/>
                          <a:cs typeface="Times New Roman" panose="02020603050405020304" pitchFamily="18" charset="0"/>
                        </a:rPr>
                        <a:t>12. Life-long learning: </a:t>
                      </a:r>
                      <a:r>
                        <a:rPr lang="en-US" sz="2000" dirty="0">
                          <a:latin typeface="Times New Roman" panose="02020603050405020304" pitchFamily="18" charset="0"/>
                          <a:cs typeface="Times New Roman" panose="02020603050405020304" pitchFamily="18" charset="0"/>
                        </a:rPr>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31" y="86719"/>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a:extLst>
              <a:ext uri="{FF2B5EF4-FFF2-40B4-BE49-F238E27FC236}">
                <a16:creationId xmlns:a16="http://schemas.microsoft.com/office/drawing/2014/main" id="{B3A7D50B-C1C3-03F6-7ECA-A23189449947}"/>
              </a:ext>
            </a:extLst>
          </p:cNvPr>
          <p:cNvSpPr txBox="1">
            <a:spLocks/>
          </p:cNvSpPr>
          <p:nvPr/>
        </p:nvSpPr>
        <p:spPr>
          <a:xfrm>
            <a:off x="2217684" y="131762"/>
            <a:ext cx="9307566"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Program Outcomes</a:t>
            </a:r>
          </a:p>
        </p:txBody>
      </p:sp>
    </p:spTree>
    <p:extLst>
      <p:ext uri="{BB962C8B-B14F-4D97-AF65-F5344CB8AC3E}">
        <p14:creationId xmlns:p14="http://schemas.microsoft.com/office/powerpoint/2010/main" val="2864192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prstClr val="black">
                    <a:tint val="75000"/>
                  </a:prstClr>
                </a:solidFill>
              </a:rPr>
              <a:t>30/08/2021</a:t>
            </a:r>
            <a:endParaRPr lang="en-US" dirty="0">
              <a:solidFill>
                <a:prstClr val="black">
                  <a:tint val="75000"/>
                </a:prstClr>
              </a:solidFill>
            </a:endParaRPr>
          </a:p>
        </p:txBody>
      </p:sp>
      <p:sp>
        <p:nvSpPr>
          <p:cNvPr id="5" name="Footer Placeholder 4"/>
          <p:cNvSpPr>
            <a:spLocks noGrp="1"/>
          </p:cNvSpPr>
          <p:nvPr>
            <p:ph type="ftr" sz="quarter" idx="11"/>
          </p:nvPr>
        </p:nvSpPr>
        <p:spPr>
          <a:xfrm>
            <a:off x="3200400" y="6172205"/>
            <a:ext cx="6477000" cy="549275"/>
          </a:xfrm>
        </p:spPr>
        <p:txBody>
          <a:bodyPr/>
          <a:lstStyle/>
          <a:p>
            <a:r>
              <a:rPr lang="sv-SE">
                <a:solidFill>
                  <a:prstClr val="black"/>
                </a:solidFill>
              </a:rPr>
              <a:t>Simran Kaur                 KHU 701_RD                      Unit-1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745011679"/>
              </p:ext>
            </p:extLst>
          </p:nvPr>
        </p:nvGraphicFramePr>
        <p:xfrm>
          <a:off x="1597572" y="1229710"/>
          <a:ext cx="9350084" cy="4967045"/>
        </p:xfrm>
        <a:graphic>
          <a:graphicData uri="http://schemas.openxmlformats.org/drawingml/2006/table">
            <a:tbl>
              <a:tblPr firstRow="1" firstCol="1" bandRow="1">
                <a:tableStyleId>{5C22544A-7EE6-4342-B048-85BDC9FD1C3A}</a:tableStyleId>
              </a:tblPr>
              <a:tblGrid>
                <a:gridCol w="1146896">
                  <a:extLst>
                    <a:ext uri="{9D8B030D-6E8A-4147-A177-3AD203B41FA5}">
                      <a16:colId xmlns:a16="http://schemas.microsoft.com/office/drawing/2014/main" val="20000"/>
                    </a:ext>
                  </a:extLst>
                </a:gridCol>
                <a:gridCol w="543694">
                  <a:extLst>
                    <a:ext uri="{9D8B030D-6E8A-4147-A177-3AD203B41FA5}">
                      <a16:colId xmlns:a16="http://schemas.microsoft.com/office/drawing/2014/main" val="20001"/>
                    </a:ext>
                  </a:extLst>
                </a:gridCol>
                <a:gridCol w="543694">
                  <a:extLst>
                    <a:ext uri="{9D8B030D-6E8A-4147-A177-3AD203B41FA5}">
                      <a16:colId xmlns:a16="http://schemas.microsoft.com/office/drawing/2014/main" val="20002"/>
                    </a:ext>
                  </a:extLst>
                </a:gridCol>
                <a:gridCol w="543694">
                  <a:extLst>
                    <a:ext uri="{9D8B030D-6E8A-4147-A177-3AD203B41FA5}">
                      <a16:colId xmlns:a16="http://schemas.microsoft.com/office/drawing/2014/main" val="20003"/>
                    </a:ext>
                  </a:extLst>
                </a:gridCol>
                <a:gridCol w="563530">
                  <a:extLst>
                    <a:ext uri="{9D8B030D-6E8A-4147-A177-3AD203B41FA5}">
                      <a16:colId xmlns:a16="http://schemas.microsoft.com/office/drawing/2014/main" val="20004"/>
                    </a:ext>
                  </a:extLst>
                </a:gridCol>
                <a:gridCol w="751072">
                  <a:extLst>
                    <a:ext uri="{9D8B030D-6E8A-4147-A177-3AD203B41FA5}">
                      <a16:colId xmlns:a16="http://schemas.microsoft.com/office/drawing/2014/main" val="20005"/>
                    </a:ext>
                  </a:extLst>
                </a:gridCol>
                <a:gridCol w="751072">
                  <a:extLst>
                    <a:ext uri="{9D8B030D-6E8A-4147-A177-3AD203B41FA5}">
                      <a16:colId xmlns:a16="http://schemas.microsoft.com/office/drawing/2014/main" val="20006"/>
                    </a:ext>
                  </a:extLst>
                </a:gridCol>
                <a:gridCol w="751072">
                  <a:extLst>
                    <a:ext uri="{9D8B030D-6E8A-4147-A177-3AD203B41FA5}">
                      <a16:colId xmlns:a16="http://schemas.microsoft.com/office/drawing/2014/main" val="20007"/>
                    </a:ext>
                  </a:extLst>
                </a:gridCol>
                <a:gridCol w="751072">
                  <a:extLst>
                    <a:ext uri="{9D8B030D-6E8A-4147-A177-3AD203B41FA5}">
                      <a16:colId xmlns:a16="http://schemas.microsoft.com/office/drawing/2014/main" val="20008"/>
                    </a:ext>
                  </a:extLst>
                </a:gridCol>
                <a:gridCol w="751072">
                  <a:extLst>
                    <a:ext uri="{9D8B030D-6E8A-4147-A177-3AD203B41FA5}">
                      <a16:colId xmlns:a16="http://schemas.microsoft.com/office/drawing/2014/main" val="20009"/>
                    </a:ext>
                  </a:extLst>
                </a:gridCol>
                <a:gridCol w="751072">
                  <a:extLst>
                    <a:ext uri="{9D8B030D-6E8A-4147-A177-3AD203B41FA5}">
                      <a16:colId xmlns:a16="http://schemas.microsoft.com/office/drawing/2014/main" val="20010"/>
                    </a:ext>
                  </a:extLst>
                </a:gridCol>
                <a:gridCol w="751072">
                  <a:extLst>
                    <a:ext uri="{9D8B030D-6E8A-4147-A177-3AD203B41FA5}">
                      <a16:colId xmlns:a16="http://schemas.microsoft.com/office/drawing/2014/main" val="20011"/>
                    </a:ext>
                  </a:extLst>
                </a:gridCol>
                <a:gridCol w="751072">
                  <a:extLst>
                    <a:ext uri="{9D8B030D-6E8A-4147-A177-3AD203B41FA5}">
                      <a16:colId xmlns:a16="http://schemas.microsoft.com/office/drawing/2014/main" val="20012"/>
                    </a:ext>
                  </a:extLst>
                </a:gridCol>
              </a:tblGrid>
              <a:tr h="858603">
                <a:tc>
                  <a:txBody>
                    <a:bodyPr/>
                    <a:lstStyle/>
                    <a:p>
                      <a:pPr marL="0" marR="0">
                        <a:lnSpc>
                          <a:spcPct val="115000"/>
                        </a:lnSpc>
                        <a:spcBef>
                          <a:spcPts val="0"/>
                        </a:spcBef>
                        <a:spcAft>
                          <a:spcPts val="1000"/>
                        </a:spcAft>
                      </a:pPr>
                      <a:r>
                        <a:rPr lang="en-US" sz="2400" dirty="0">
                          <a:effectLst/>
                        </a:rPr>
                        <a:t>PO</a:t>
                      </a:r>
                    </a:p>
                    <a:p>
                      <a:pPr marL="0" marR="0">
                        <a:lnSpc>
                          <a:spcPct val="115000"/>
                        </a:lnSpc>
                        <a:spcBef>
                          <a:spcPts val="0"/>
                        </a:spcBef>
                        <a:spcAft>
                          <a:spcPts val="1000"/>
                        </a:spcAft>
                      </a:pPr>
                      <a:r>
                        <a:rPr lang="en-US" sz="2400" dirty="0">
                          <a:effectLst/>
                        </a:rPr>
                        <a:t>CO</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PO</a:t>
                      </a:r>
                    </a:p>
                    <a:p>
                      <a:pPr marL="0" marR="0" algn="ctr">
                        <a:lnSpc>
                          <a:spcPct val="115000"/>
                        </a:lnSpc>
                        <a:spcBef>
                          <a:spcPts val="0"/>
                        </a:spcBef>
                        <a:spcAft>
                          <a:spcPts val="1000"/>
                        </a:spcAft>
                      </a:pPr>
                      <a:r>
                        <a:rPr lang="en-US" sz="2400" dirty="0">
                          <a:effectLst/>
                          <a:latin typeface="Calibri"/>
                          <a:ea typeface="Calibri"/>
                          <a:cs typeface="Times New Roman"/>
                        </a:rPr>
                        <a:t>1</a:t>
                      </a:r>
                    </a:p>
                  </a:txBody>
                  <a:tcPr marL="51435" marR="51435" marT="0" marB="0"/>
                </a:tc>
                <a:tc>
                  <a:txBody>
                    <a:bodyPr/>
                    <a:lstStyle/>
                    <a:p>
                      <a:pPr marL="0" marR="0" algn="ctr">
                        <a:lnSpc>
                          <a:spcPct val="115000"/>
                        </a:lnSpc>
                        <a:spcBef>
                          <a:spcPts val="0"/>
                        </a:spcBef>
                        <a:spcAft>
                          <a:spcPts val="1000"/>
                        </a:spcAft>
                      </a:pPr>
                      <a:r>
                        <a:rPr lang="en-US" sz="2400" b="1" dirty="0">
                          <a:effectLst/>
                          <a:latin typeface="Calibri"/>
                          <a:ea typeface="Calibri"/>
                          <a:cs typeface="Times New Roman"/>
                        </a:rPr>
                        <a:t>PO</a:t>
                      </a:r>
                    </a:p>
                    <a:p>
                      <a:pPr marL="0" marR="0" algn="ctr">
                        <a:lnSpc>
                          <a:spcPct val="115000"/>
                        </a:lnSpc>
                        <a:spcBef>
                          <a:spcPts val="0"/>
                        </a:spcBef>
                        <a:spcAft>
                          <a:spcPts val="1000"/>
                        </a:spcAft>
                      </a:pPr>
                      <a:r>
                        <a:rPr lang="en-US" sz="2400" b="1" dirty="0">
                          <a:effectLst/>
                          <a:latin typeface="Calibri"/>
                          <a:ea typeface="Calibri"/>
                          <a:cs typeface="Times New Roman"/>
                        </a:rPr>
                        <a:t>2</a:t>
                      </a:r>
                    </a:p>
                  </a:txBody>
                  <a:tcPr marL="51435" marR="51435" marT="0" marB="0"/>
                </a:tc>
                <a:tc>
                  <a:txBody>
                    <a:bodyPr/>
                    <a:lstStyle/>
                    <a:p>
                      <a:pPr marL="0" marR="0" algn="ctr">
                        <a:lnSpc>
                          <a:spcPct val="115000"/>
                        </a:lnSpc>
                        <a:spcBef>
                          <a:spcPts val="0"/>
                        </a:spcBef>
                        <a:spcAft>
                          <a:spcPts val="1000"/>
                        </a:spcAft>
                      </a:pPr>
                      <a:r>
                        <a:rPr lang="en-US" sz="2400" dirty="0">
                          <a:effectLst/>
                        </a:rPr>
                        <a:t>PO</a:t>
                      </a:r>
                    </a:p>
                    <a:p>
                      <a:pPr marL="0" marR="0" algn="ctr">
                        <a:lnSpc>
                          <a:spcPct val="115000"/>
                        </a:lnSpc>
                        <a:spcBef>
                          <a:spcPts val="0"/>
                        </a:spcBef>
                        <a:spcAft>
                          <a:spcPts val="1000"/>
                        </a:spcAft>
                      </a:pPr>
                      <a:r>
                        <a:rPr lang="en-US" sz="2400" dirty="0">
                          <a:effectLst/>
                        </a:rPr>
                        <a:t>3</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PO</a:t>
                      </a:r>
                    </a:p>
                    <a:p>
                      <a:pPr marL="0" marR="0" algn="ctr">
                        <a:lnSpc>
                          <a:spcPct val="115000"/>
                        </a:lnSpc>
                        <a:spcBef>
                          <a:spcPts val="0"/>
                        </a:spcBef>
                        <a:spcAft>
                          <a:spcPts val="1000"/>
                        </a:spcAft>
                      </a:pPr>
                      <a:r>
                        <a:rPr lang="en-US" sz="2400" dirty="0">
                          <a:effectLst/>
                          <a:latin typeface="Calibri"/>
                          <a:ea typeface="Calibri"/>
                          <a:cs typeface="Times New Roman"/>
                        </a:rPr>
                        <a:t>4</a:t>
                      </a: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PO</a:t>
                      </a:r>
                    </a:p>
                    <a:p>
                      <a:pPr marL="0" marR="0" algn="ctr">
                        <a:lnSpc>
                          <a:spcPct val="115000"/>
                        </a:lnSpc>
                        <a:spcBef>
                          <a:spcPts val="0"/>
                        </a:spcBef>
                        <a:spcAft>
                          <a:spcPts val="1000"/>
                        </a:spcAft>
                      </a:pPr>
                      <a:r>
                        <a:rPr lang="en-US" sz="2400" dirty="0">
                          <a:effectLst/>
                          <a:latin typeface="Calibri"/>
                          <a:ea typeface="Calibri"/>
                          <a:cs typeface="Times New Roman"/>
                        </a:rPr>
                        <a:t>5</a:t>
                      </a:r>
                    </a:p>
                  </a:txBody>
                  <a:tcPr marL="51435" marR="51435" marT="0" marB="0"/>
                </a:tc>
                <a:tc>
                  <a:txBody>
                    <a:bodyPr/>
                    <a:lstStyle/>
                    <a:p>
                      <a:pPr marL="0" marR="0" algn="ctr">
                        <a:lnSpc>
                          <a:spcPct val="115000"/>
                        </a:lnSpc>
                        <a:spcBef>
                          <a:spcPts val="0"/>
                        </a:spcBef>
                        <a:spcAft>
                          <a:spcPts val="1000"/>
                        </a:spcAft>
                      </a:pPr>
                      <a:r>
                        <a:rPr lang="en-US" sz="2400" dirty="0">
                          <a:effectLst/>
                        </a:rPr>
                        <a:t>PO</a:t>
                      </a:r>
                    </a:p>
                    <a:p>
                      <a:pPr marL="0" marR="0" algn="ctr">
                        <a:lnSpc>
                          <a:spcPct val="115000"/>
                        </a:lnSpc>
                        <a:spcBef>
                          <a:spcPts val="0"/>
                        </a:spcBef>
                        <a:spcAft>
                          <a:spcPts val="1000"/>
                        </a:spcAft>
                      </a:pPr>
                      <a:r>
                        <a:rPr lang="en-US" sz="2400" dirty="0">
                          <a:effectLst/>
                        </a:rPr>
                        <a:t>6</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rPr>
                        <a:t>PO</a:t>
                      </a:r>
                    </a:p>
                    <a:p>
                      <a:pPr marL="0" marR="0" algn="ctr">
                        <a:lnSpc>
                          <a:spcPct val="115000"/>
                        </a:lnSpc>
                        <a:spcBef>
                          <a:spcPts val="0"/>
                        </a:spcBef>
                        <a:spcAft>
                          <a:spcPts val="1000"/>
                        </a:spcAft>
                      </a:pPr>
                      <a:r>
                        <a:rPr lang="en-US" sz="2400" dirty="0">
                          <a:effectLst/>
                        </a:rPr>
                        <a:t>7</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rPr>
                        <a:t>PO</a:t>
                      </a:r>
                    </a:p>
                    <a:p>
                      <a:pPr marL="0" marR="0" algn="ctr">
                        <a:lnSpc>
                          <a:spcPct val="115000"/>
                        </a:lnSpc>
                        <a:spcBef>
                          <a:spcPts val="0"/>
                        </a:spcBef>
                        <a:spcAft>
                          <a:spcPts val="1000"/>
                        </a:spcAft>
                      </a:pPr>
                      <a:r>
                        <a:rPr lang="en-US" sz="2400" dirty="0">
                          <a:effectLst/>
                        </a:rPr>
                        <a:t>8</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rPr>
                        <a:t>PO</a:t>
                      </a:r>
                    </a:p>
                    <a:p>
                      <a:pPr marL="0" marR="0" algn="ctr">
                        <a:lnSpc>
                          <a:spcPct val="115000"/>
                        </a:lnSpc>
                        <a:spcBef>
                          <a:spcPts val="0"/>
                        </a:spcBef>
                        <a:spcAft>
                          <a:spcPts val="1000"/>
                        </a:spcAft>
                      </a:pPr>
                      <a:r>
                        <a:rPr lang="en-US" sz="2400" dirty="0">
                          <a:effectLst/>
                        </a:rPr>
                        <a:t>9</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rPr>
                        <a:t>PO</a:t>
                      </a:r>
                    </a:p>
                    <a:p>
                      <a:pPr marL="0" marR="0" algn="ctr">
                        <a:lnSpc>
                          <a:spcPct val="115000"/>
                        </a:lnSpc>
                        <a:spcBef>
                          <a:spcPts val="0"/>
                        </a:spcBef>
                        <a:spcAft>
                          <a:spcPts val="1000"/>
                        </a:spcAft>
                      </a:pPr>
                      <a:r>
                        <a:rPr lang="en-US" sz="2400" dirty="0">
                          <a:effectLst/>
                        </a:rPr>
                        <a:t>10</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PO</a:t>
                      </a:r>
                    </a:p>
                    <a:p>
                      <a:pPr marL="0" marR="0" algn="ctr">
                        <a:lnSpc>
                          <a:spcPct val="115000"/>
                        </a:lnSpc>
                        <a:spcBef>
                          <a:spcPts val="0"/>
                        </a:spcBef>
                        <a:spcAft>
                          <a:spcPts val="1000"/>
                        </a:spcAft>
                      </a:pPr>
                      <a:r>
                        <a:rPr lang="en-US" sz="2400" dirty="0">
                          <a:effectLst/>
                          <a:latin typeface="Calibri"/>
                          <a:ea typeface="Calibri"/>
                          <a:cs typeface="Times New Roman"/>
                        </a:rPr>
                        <a:t>11</a:t>
                      </a: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PO</a:t>
                      </a:r>
                    </a:p>
                    <a:p>
                      <a:pPr marL="0" marR="0" algn="ctr">
                        <a:lnSpc>
                          <a:spcPct val="115000"/>
                        </a:lnSpc>
                        <a:spcBef>
                          <a:spcPts val="0"/>
                        </a:spcBef>
                        <a:spcAft>
                          <a:spcPts val="1000"/>
                        </a:spcAft>
                      </a:pPr>
                      <a:r>
                        <a:rPr lang="en-US" sz="2400" dirty="0">
                          <a:effectLst/>
                          <a:latin typeface="Calibri"/>
                          <a:ea typeface="Calibri"/>
                          <a:cs typeface="Times New Roman"/>
                        </a:rPr>
                        <a:t>12</a:t>
                      </a:r>
                    </a:p>
                  </a:txBody>
                  <a:tcPr marL="51435" marR="51435" marT="0" marB="0"/>
                </a:tc>
                <a:extLst>
                  <a:ext uri="{0D108BD9-81ED-4DB2-BD59-A6C34878D82A}">
                    <a16:rowId xmlns:a16="http://schemas.microsoft.com/office/drawing/2014/main" val="10000"/>
                  </a:ext>
                </a:extLst>
              </a:tr>
              <a:tr h="670583">
                <a:tc>
                  <a:txBody>
                    <a:bodyPr/>
                    <a:lstStyle/>
                    <a:p>
                      <a:pPr marL="0" marR="0">
                        <a:lnSpc>
                          <a:spcPct val="115000"/>
                        </a:lnSpc>
                        <a:spcBef>
                          <a:spcPts val="0"/>
                        </a:spcBef>
                        <a:spcAft>
                          <a:spcPts val="1000"/>
                        </a:spcAft>
                      </a:pPr>
                      <a:r>
                        <a:rPr lang="en-US" sz="2400" dirty="0">
                          <a:effectLst/>
                        </a:rPr>
                        <a:t>CO 1</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extLst>
                  <a:ext uri="{0D108BD9-81ED-4DB2-BD59-A6C34878D82A}">
                    <a16:rowId xmlns:a16="http://schemas.microsoft.com/office/drawing/2014/main" val="10001"/>
                  </a:ext>
                </a:extLst>
              </a:tr>
              <a:tr h="670583">
                <a:tc>
                  <a:txBody>
                    <a:bodyPr/>
                    <a:lstStyle/>
                    <a:p>
                      <a:pPr marL="0" marR="0">
                        <a:lnSpc>
                          <a:spcPct val="115000"/>
                        </a:lnSpc>
                        <a:spcBef>
                          <a:spcPts val="0"/>
                        </a:spcBef>
                        <a:spcAft>
                          <a:spcPts val="1000"/>
                        </a:spcAft>
                      </a:pPr>
                      <a:r>
                        <a:rPr lang="en-US" sz="2400" dirty="0">
                          <a:effectLst/>
                        </a:rPr>
                        <a:t>CO 2</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3</a:t>
                      </a: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3</a:t>
                      </a:r>
                    </a:p>
                  </a:txBody>
                  <a:tcPr marL="51435" marR="51435" marT="0" marB="0"/>
                </a:tc>
                <a:extLst>
                  <a:ext uri="{0D108BD9-81ED-4DB2-BD59-A6C34878D82A}">
                    <a16:rowId xmlns:a16="http://schemas.microsoft.com/office/drawing/2014/main" val="10002"/>
                  </a:ext>
                </a:extLst>
              </a:tr>
              <a:tr h="670583">
                <a:tc>
                  <a:txBody>
                    <a:bodyPr/>
                    <a:lstStyle/>
                    <a:p>
                      <a:pPr marL="0" marR="0">
                        <a:lnSpc>
                          <a:spcPct val="115000"/>
                        </a:lnSpc>
                        <a:spcBef>
                          <a:spcPts val="0"/>
                        </a:spcBef>
                        <a:spcAft>
                          <a:spcPts val="1000"/>
                        </a:spcAft>
                      </a:pPr>
                      <a:r>
                        <a:rPr lang="en-US" sz="2400" dirty="0">
                          <a:effectLst/>
                        </a:rPr>
                        <a:t>CO 3</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3</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extLst>
                  <a:ext uri="{0D108BD9-81ED-4DB2-BD59-A6C34878D82A}">
                    <a16:rowId xmlns:a16="http://schemas.microsoft.com/office/drawing/2014/main" val="10003"/>
                  </a:ext>
                </a:extLst>
              </a:tr>
              <a:tr h="670583">
                <a:tc>
                  <a:txBody>
                    <a:bodyPr/>
                    <a:lstStyle/>
                    <a:p>
                      <a:pPr marL="0" marR="0">
                        <a:lnSpc>
                          <a:spcPct val="115000"/>
                        </a:lnSpc>
                        <a:spcBef>
                          <a:spcPts val="0"/>
                        </a:spcBef>
                        <a:spcAft>
                          <a:spcPts val="1000"/>
                        </a:spcAft>
                      </a:pPr>
                      <a:r>
                        <a:rPr lang="en-US" sz="2400" dirty="0">
                          <a:effectLst/>
                        </a:rPr>
                        <a:t>CO 4</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3</a:t>
                      </a:r>
                    </a:p>
                  </a:txBody>
                  <a:tcPr marL="51435" marR="51435" marT="0" marB="0"/>
                </a:tc>
                <a:extLst>
                  <a:ext uri="{0D108BD9-81ED-4DB2-BD59-A6C34878D82A}">
                    <a16:rowId xmlns:a16="http://schemas.microsoft.com/office/drawing/2014/main" val="10004"/>
                  </a:ext>
                </a:extLst>
              </a:tr>
              <a:tr h="670583">
                <a:tc>
                  <a:txBody>
                    <a:bodyPr/>
                    <a:lstStyle/>
                    <a:p>
                      <a:pPr marL="0" marR="0">
                        <a:lnSpc>
                          <a:spcPct val="115000"/>
                        </a:lnSpc>
                        <a:spcBef>
                          <a:spcPts val="0"/>
                        </a:spcBef>
                        <a:spcAft>
                          <a:spcPts val="1000"/>
                        </a:spcAft>
                      </a:pPr>
                      <a:r>
                        <a:rPr lang="en-US" sz="2400" dirty="0">
                          <a:effectLst/>
                        </a:rPr>
                        <a:t>CO 5</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extLst>
                  <a:ext uri="{0D108BD9-81ED-4DB2-BD59-A6C34878D82A}">
                    <a16:rowId xmlns:a16="http://schemas.microsoft.com/office/drawing/2014/main" val="10005"/>
                  </a:ext>
                </a:extLst>
              </a:tr>
              <a:tr h="670583">
                <a:tc>
                  <a:txBody>
                    <a:bodyPr/>
                    <a:lstStyle/>
                    <a:p>
                      <a:pPr marL="0" marR="0">
                        <a:lnSpc>
                          <a:spcPct val="115000"/>
                        </a:lnSpc>
                        <a:spcBef>
                          <a:spcPts val="0"/>
                        </a:spcBef>
                        <a:spcAft>
                          <a:spcPts val="1000"/>
                        </a:spcAft>
                      </a:pPr>
                      <a:r>
                        <a:rPr lang="en-US" sz="2400" dirty="0">
                          <a:effectLst/>
                        </a:rPr>
                        <a:t>Avg.</a:t>
                      </a: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0.4</a:t>
                      </a: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0.4</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0.4</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1</a:t>
                      </a: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1</a:t>
                      </a: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0.4</a:t>
                      </a: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endParaRPr lang="en-US" sz="2400" dirty="0">
                        <a:effectLst/>
                        <a:latin typeface="Calibri"/>
                        <a:ea typeface="Calibri"/>
                        <a:cs typeface="Times New Roman"/>
                      </a:endParaRPr>
                    </a:p>
                  </a:txBody>
                  <a:tcPr marL="51435" marR="51435" marT="0" marB="0"/>
                </a:tc>
                <a:tc>
                  <a:txBody>
                    <a:bodyPr/>
                    <a:lstStyle/>
                    <a:p>
                      <a:pPr marL="0" marR="0" algn="ctr">
                        <a:lnSpc>
                          <a:spcPct val="115000"/>
                        </a:lnSpc>
                        <a:spcBef>
                          <a:spcPts val="0"/>
                        </a:spcBef>
                        <a:spcAft>
                          <a:spcPts val="1000"/>
                        </a:spcAft>
                      </a:pPr>
                      <a:r>
                        <a:rPr lang="en-US" sz="2400" dirty="0">
                          <a:effectLst/>
                          <a:latin typeface="Calibri"/>
                          <a:ea typeface="Calibri"/>
                          <a:cs typeface="Times New Roman"/>
                        </a:rPr>
                        <a:t>2</a:t>
                      </a:r>
                    </a:p>
                  </a:txBody>
                  <a:tcPr marL="51435" marR="51435" marT="0" marB="0"/>
                </a:tc>
                <a:extLst>
                  <a:ext uri="{0D108BD9-81ED-4DB2-BD59-A6C34878D82A}">
                    <a16:rowId xmlns:a16="http://schemas.microsoft.com/office/drawing/2014/main" val="10006"/>
                  </a:ext>
                </a:extLst>
              </a:tr>
            </a:tbl>
          </a:graphicData>
        </a:graphic>
      </p:graphicFrame>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1"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a:extLst>
              <a:ext uri="{FF2B5EF4-FFF2-40B4-BE49-F238E27FC236}">
                <a16:creationId xmlns:a16="http://schemas.microsoft.com/office/drawing/2014/main" id="{1FC82762-A42C-6F6B-C623-CD2EC8C3FB87}"/>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latin typeface="+mn-lt"/>
                <a:sym typeface="Arial"/>
              </a:rPr>
              <a:t>CO-PO Mapping</a:t>
            </a:r>
          </a:p>
        </p:txBody>
      </p:sp>
    </p:spTree>
    <p:extLst>
      <p:ext uri="{BB962C8B-B14F-4D97-AF65-F5344CB8AC3E}">
        <p14:creationId xmlns:p14="http://schemas.microsoft.com/office/powerpoint/2010/main" val="3901621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prstClr val="black">
                    <a:tint val="75000"/>
                  </a:prstClr>
                </a:solidFill>
              </a:rPr>
              <a:t>30/08/2021</a:t>
            </a:r>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sv-SE">
                <a:solidFill>
                  <a:prstClr val="black"/>
                </a:solidFill>
              </a:rPr>
              <a:t>Simran Kaur                 KHU 701_RD                      Unit-1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graphicFrame>
        <p:nvGraphicFramePr>
          <p:cNvPr id="10" name="Content Placeholder 9">
            <a:extLst>
              <a:ext uri="{FF2B5EF4-FFF2-40B4-BE49-F238E27FC236}">
                <a16:creationId xmlns:a16="http://schemas.microsoft.com/office/drawing/2014/main" id="{9B7B2F46-A80A-4D41-BF6C-EC3C83A5FA36}"/>
              </a:ext>
            </a:extLst>
          </p:cNvPr>
          <p:cNvGraphicFramePr>
            <a:graphicFrameLocks noGrp="1"/>
          </p:cNvGraphicFramePr>
          <p:nvPr>
            <p:ph idx="1"/>
            <p:extLst>
              <p:ext uri="{D42A27DB-BD31-4B8C-83A1-F6EECF244321}">
                <p14:modId xmlns:p14="http://schemas.microsoft.com/office/powerpoint/2010/main" val="1533645075"/>
              </p:ext>
            </p:extLst>
          </p:nvPr>
        </p:nvGraphicFramePr>
        <p:xfrm>
          <a:off x="829733" y="1253906"/>
          <a:ext cx="10363200" cy="4819253"/>
        </p:xfrm>
        <a:graphic>
          <a:graphicData uri="http://schemas.openxmlformats.org/drawingml/2006/table">
            <a:tbl>
              <a:tblPr firstRow="1" firstCol="1" bandRow="1">
                <a:tableStyleId>{5C22544A-7EE6-4342-B048-85BDC9FD1C3A}</a:tableStyleId>
              </a:tblPr>
              <a:tblGrid>
                <a:gridCol w="775748">
                  <a:extLst>
                    <a:ext uri="{9D8B030D-6E8A-4147-A177-3AD203B41FA5}">
                      <a16:colId xmlns:a16="http://schemas.microsoft.com/office/drawing/2014/main" val="3313054263"/>
                    </a:ext>
                  </a:extLst>
                </a:gridCol>
                <a:gridCol w="2052119">
                  <a:extLst>
                    <a:ext uri="{9D8B030D-6E8A-4147-A177-3AD203B41FA5}">
                      <a16:colId xmlns:a16="http://schemas.microsoft.com/office/drawing/2014/main" val="2527207106"/>
                    </a:ext>
                  </a:extLst>
                </a:gridCol>
                <a:gridCol w="7535333">
                  <a:extLst>
                    <a:ext uri="{9D8B030D-6E8A-4147-A177-3AD203B41FA5}">
                      <a16:colId xmlns:a16="http://schemas.microsoft.com/office/drawing/2014/main" val="1049617122"/>
                    </a:ext>
                  </a:extLst>
                </a:gridCol>
              </a:tblGrid>
              <a:tr h="337287">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S.NO.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Program Specific Outcomes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PSO Description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2594094787"/>
                  </a:ext>
                </a:extLst>
              </a:tr>
              <a:tr h="1382115">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gn="just">
                        <a:lnSpc>
                          <a:spcPct val="150000"/>
                        </a:lnSpc>
                        <a:spcAft>
                          <a:spcPts val="1000"/>
                        </a:spcAft>
                      </a:pPr>
                      <a:r>
                        <a:rPr lang="en-US" sz="2000" dirty="0">
                          <a:effectLst/>
                          <a:latin typeface="Times New Roman" panose="02020603050405020304" pitchFamily="18" charset="0"/>
                          <a:cs typeface="Times New Roman" panose="02020603050405020304" pitchFamily="18" charset="0"/>
                        </a:rPr>
                        <a:t>PSO1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Ability to design manufacturing processes, products, the equipment, tooling and necessary environment for the manufacture of products that meet specific material and other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1708199322"/>
                  </a:ext>
                </a:extLst>
              </a:tr>
              <a:tr h="1033839">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PSO2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Ability to use design, manufacturing and industrial engineering software packages to formulate and solve real time issues.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484187220"/>
                  </a:ext>
                </a:extLst>
              </a:tr>
              <a:tr h="1730389">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2000">
                          <a:effectLst/>
                          <a:latin typeface="Times New Roman" panose="02020603050405020304" pitchFamily="18" charset="0"/>
                          <a:cs typeface="Times New Roman" panose="02020603050405020304" pitchFamily="18" charset="0"/>
                        </a:rPr>
                        <a:t>PSO3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Ability to analyze, synthesis and control manufacturing operations using statistical methods and to create competitive advantage through the application of manufacturing planning, strategy, quality and control concepts.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499719729"/>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a:extLst>
              <a:ext uri="{FF2B5EF4-FFF2-40B4-BE49-F238E27FC236}">
                <a16:creationId xmlns:a16="http://schemas.microsoft.com/office/drawing/2014/main" id="{DC6F9A73-83C6-6820-3F61-578AB03C5F46}"/>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prstClr val="black"/>
                </a:solidFill>
                <a:latin typeface="Times New Roman" pitchFamily="18" charset="0"/>
                <a:cs typeface="Times New Roman" pitchFamily="18" charset="0"/>
              </a:rPr>
              <a:t>Program Specific Outcomes</a:t>
            </a:r>
          </a:p>
        </p:txBody>
      </p:sp>
    </p:spTree>
    <p:extLst>
      <p:ext uri="{BB962C8B-B14F-4D97-AF65-F5344CB8AC3E}">
        <p14:creationId xmlns:p14="http://schemas.microsoft.com/office/powerpoint/2010/main" val="169801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prstClr val="black">
                    <a:tint val="75000"/>
                  </a:prstClr>
                </a:solidFill>
              </a:rPr>
              <a:t>30/08/2021</a:t>
            </a:r>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sv-SE">
                <a:solidFill>
                  <a:prstClr val="black"/>
                </a:solidFill>
              </a:rPr>
              <a:t>Simran Kaur                 KHU 701_RD                      Unit-1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dirty="0">
              <a:solidFill>
                <a:prstClr val="black">
                  <a:tint val="75000"/>
                </a:prstClr>
              </a:solidFill>
            </a:endParaRPr>
          </a:p>
        </p:txBody>
      </p:sp>
      <p:sp>
        <p:nvSpPr>
          <p:cNvPr id="9" name="Content Placeholder 8">
            <a:extLst>
              <a:ext uri="{FF2B5EF4-FFF2-40B4-BE49-F238E27FC236}">
                <a16:creationId xmlns:a16="http://schemas.microsoft.com/office/drawing/2014/main" id="{546DE743-44E5-44C4-B057-BA51902AD446}"/>
              </a:ext>
            </a:extLst>
          </p:cNvPr>
          <p:cNvSpPr>
            <a:spLocks noGrp="1"/>
          </p:cNvSpPr>
          <p:nvPr>
            <p:ph idx="1"/>
          </p:nvPr>
        </p:nvSpPr>
        <p:spPr>
          <a:xfrm>
            <a:off x="609600" y="973668"/>
            <a:ext cx="10972800" cy="5071532"/>
          </a:xfrm>
        </p:spPr>
        <p:txBody>
          <a:bodyPr>
            <a:normAutofit/>
          </a:bodyPr>
          <a:lstStyle/>
          <a:p>
            <a:pPr marL="0" indent="0" algn="just">
              <a:lnSpc>
                <a:spcPct val="115000"/>
              </a:lnSpc>
              <a:spcAft>
                <a:spcPts val="1000"/>
              </a:spcAft>
              <a:buNone/>
            </a:pP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PEO1: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ble to apply sound knowledge in the field of information technology to fulfill the needs of IT industry.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PEO2: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ble to design innovative and interdisciplinary systems through latest digital technologies.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PEO3:     Able to inculcate professional and social ethics, team work and leadership for serving the society.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PEO4:    Able to inculcate lifelong learning in the field of computing for successful career in organizations and R&amp;D sectors.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92" y="136525"/>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9;p13">
            <a:extLst>
              <a:ext uri="{FF2B5EF4-FFF2-40B4-BE49-F238E27FC236}">
                <a16:creationId xmlns:a16="http://schemas.microsoft.com/office/drawing/2014/main" id="{B322D9C3-E2A8-7CEA-66B3-69BB56019319}"/>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prstClr val="black"/>
                </a:solidFill>
                <a:latin typeface="Times New Roman" pitchFamily="18" charset="0"/>
                <a:cs typeface="Times New Roman" pitchFamily="18" charset="0"/>
              </a:rPr>
              <a:t>Program Educational Objectives</a:t>
            </a:r>
          </a:p>
        </p:txBody>
      </p:sp>
    </p:spTree>
    <p:extLst>
      <p:ext uri="{BB962C8B-B14F-4D97-AF65-F5344CB8AC3E}">
        <p14:creationId xmlns:p14="http://schemas.microsoft.com/office/powerpoint/2010/main" val="39829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6553200" y="6555468"/>
            <a:ext cx="2133600" cy="166007"/>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17</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Footer Placeholder 12"/>
          <p:cNvSpPr txBox="1">
            <a:spLocks/>
          </p:cNvSpPr>
          <p:nvPr/>
        </p:nvSpPr>
        <p:spPr>
          <a:xfrm>
            <a:off x="1871663" y="6248400"/>
            <a:ext cx="9447501" cy="365125"/>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10" name="Google Shape;89;p13">
            <a:extLst>
              <a:ext uri="{FF2B5EF4-FFF2-40B4-BE49-F238E27FC236}">
                <a16:creationId xmlns:a16="http://schemas.microsoft.com/office/drawing/2014/main" id="{FB921617-DCD5-7E1C-326F-5AB6BAE86E9C}"/>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Result analysis</a:t>
            </a:r>
          </a:p>
        </p:txBody>
      </p:sp>
      <p:pic>
        <p:nvPicPr>
          <p:cNvPr id="11" name="Picture 2" descr="NIET, Greater Noida: Cutoff, Placements, Courses, Fees, Admission 2021">
            <a:extLst>
              <a:ext uri="{FF2B5EF4-FFF2-40B4-BE49-F238E27FC236}">
                <a16:creationId xmlns:a16="http://schemas.microsoft.com/office/drawing/2014/main" id="{36081318-0058-FBB3-E4AA-BDEB3BE7E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7" y="2063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F7F502-E4ED-021B-200A-8BAED25F09CE}"/>
              </a:ext>
            </a:extLst>
          </p:cNvPr>
          <p:cNvSpPr txBox="1"/>
          <p:nvPr/>
        </p:nvSpPr>
        <p:spPr>
          <a:xfrm>
            <a:off x="2971800" y="1676400"/>
            <a:ext cx="544068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Result Awaited</a:t>
            </a:r>
          </a:p>
        </p:txBody>
      </p:sp>
    </p:spTree>
    <p:extLst>
      <p:ext uri="{BB962C8B-B14F-4D97-AF65-F5344CB8AC3E}">
        <p14:creationId xmlns:p14="http://schemas.microsoft.com/office/powerpoint/2010/main" val="58127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6553200" y="6555468"/>
            <a:ext cx="2133600" cy="166007"/>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18</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Footer Placeholder 12"/>
          <p:cNvSpPr txBox="1">
            <a:spLocks/>
          </p:cNvSpPr>
          <p:nvPr/>
        </p:nvSpPr>
        <p:spPr>
          <a:xfrm>
            <a:off x="1871663" y="6248400"/>
            <a:ext cx="9447501" cy="365125"/>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pic>
        <p:nvPicPr>
          <p:cNvPr id="11" name="Picture 2" descr="NIET, Greater Noida: Cutoff, Placements, Courses, Fees, Admission 2021">
            <a:extLst>
              <a:ext uri="{FF2B5EF4-FFF2-40B4-BE49-F238E27FC236}">
                <a16:creationId xmlns:a16="http://schemas.microsoft.com/office/drawing/2014/main" id="{36081318-0058-FBB3-E4AA-BDEB3BE7E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7" y="2063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89;p13">
            <a:extLst>
              <a:ext uri="{FF2B5EF4-FFF2-40B4-BE49-F238E27FC236}">
                <a16:creationId xmlns:a16="http://schemas.microsoft.com/office/drawing/2014/main" id="{AABE7E2B-D139-5D93-76F8-F626BF1D15C1}"/>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End Semester Question Paper Template</a:t>
            </a:r>
          </a:p>
        </p:txBody>
      </p:sp>
      <p:pic>
        <p:nvPicPr>
          <p:cNvPr id="9" name="Content Placeholder 7" descr="temp2.png">
            <a:extLst>
              <a:ext uri="{FF2B5EF4-FFF2-40B4-BE49-F238E27FC236}">
                <a16:creationId xmlns:a16="http://schemas.microsoft.com/office/drawing/2014/main" id="{7B2C4C7C-494D-A063-AEE3-C47B57C348C5}"/>
              </a:ext>
            </a:extLst>
          </p:cNvPr>
          <p:cNvPicPr>
            <a:picLocks noChangeAspect="1"/>
          </p:cNvPicPr>
          <p:nvPr/>
        </p:nvPicPr>
        <p:blipFill>
          <a:blip r:embed="rId3"/>
          <a:stretch>
            <a:fillRect/>
          </a:stretch>
        </p:blipFill>
        <p:spPr>
          <a:xfrm>
            <a:off x="1828800" y="838200"/>
            <a:ext cx="8382000" cy="5486400"/>
          </a:xfrm>
          <a:prstGeom prst="rect">
            <a:avLst/>
          </a:prstGeom>
        </p:spPr>
      </p:pic>
    </p:spTree>
    <p:extLst>
      <p:ext uri="{BB962C8B-B14F-4D97-AF65-F5344CB8AC3E}">
        <p14:creationId xmlns:p14="http://schemas.microsoft.com/office/powerpoint/2010/main" val="347180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6553200" y="6555468"/>
            <a:ext cx="2133600" cy="166007"/>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Footer Placeholder 12"/>
          <p:cNvSpPr txBox="1">
            <a:spLocks/>
          </p:cNvSpPr>
          <p:nvPr/>
        </p:nvSpPr>
        <p:spPr>
          <a:xfrm>
            <a:off x="1871663" y="6248400"/>
            <a:ext cx="9447501" cy="365125"/>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pic>
        <p:nvPicPr>
          <p:cNvPr id="11" name="Picture 2" descr="NIET, Greater Noida: Cutoff, Placements, Courses, Fees, Admission 2021">
            <a:extLst>
              <a:ext uri="{FF2B5EF4-FFF2-40B4-BE49-F238E27FC236}">
                <a16:creationId xmlns:a16="http://schemas.microsoft.com/office/drawing/2014/main" id="{36081318-0058-FBB3-E4AA-BDEB3BE7E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7" y="2063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89;p13">
            <a:extLst>
              <a:ext uri="{FF2B5EF4-FFF2-40B4-BE49-F238E27FC236}">
                <a16:creationId xmlns:a16="http://schemas.microsoft.com/office/drawing/2014/main" id="{501EC5E2-651B-46F4-9E73-57535542741F}"/>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End Semester Question Paper Template</a:t>
            </a:r>
          </a:p>
        </p:txBody>
      </p:sp>
      <p:pic>
        <p:nvPicPr>
          <p:cNvPr id="9" name="Content Placeholder 7" descr="temp3.png">
            <a:extLst>
              <a:ext uri="{FF2B5EF4-FFF2-40B4-BE49-F238E27FC236}">
                <a16:creationId xmlns:a16="http://schemas.microsoft.com/office/drawing/2014/main" id="{EBEFB811-1476-D533-E8F1-87623156A5D4}"/>
              </a:ext>
            </a:extLst>
          </p:cNvPr>
          <p:cNvPicPr>
            <a:picLocks noChangeAspect="1"/>
          </p:cNvPicPr>
          <p:nvPr/>
        </p:nvPicPr>
        <p:blipFill>
          <a:blip r:embed="rId3"/>
          <a:stretch>
            <a:fillRect/>
          </a:stretch>
        </p:blipFill>
        <p:spPr>
          <a:xfrm>
            <a:off x="1828800" y="838201"/>
            <a:ext cx="8534400" cy="5465053"/>
          </a:xfrm>
          <a:prstGeom prst="rect">
            <a:avLst/>
          </a:prstGeom>
        </p:spPr>
      </p:pic>
    </p:spTree>
    <p:extLst>
      <p:ext uri="{BB962C8B-B14F-4D97-AF65-F5344CB8AC3E}">
        <p14:creationId xmlns:p14="http://schemas.microsoft.com/office/powerpoint/2010/main" val="157057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endParaRPr lang="en-US" dirty="0"/>
          </a:p>
        </p:txBody>
      </p:sp>
      <p:sp>
        <p:nvSpPr>
          <p:cNvPr id="5" name="Footer Placeholder 4"/>
          <p:cNvSpPr>
            <a:spLocks noGrp="1"/>
          </p:cNvSpPr>
          <p:nvPr>
            <p:ph type="ftr" sz="quarter" idx="11"/>
          </p:nvPr>
        </p:nvSpPr>
        <p:spPr>
          <a:xfrm>
            <a:off x="3276600" y="6356351"/>
            <a:ext cx="6400800" cy="365125"/>
          </a:xfrm>
        </p:spPr>
        <p:txBody>
          <a:bodyPr/>
          <a:lstStyle/>
          <a:p>
            <a:r>
              <a:rPr lang="sv-SE">
                <a:solidFill>
                  <a:schemeClr val="tx1"/>
                </a:solidFill>
              </a:rPr>
              <a:t>Simran Kaur                 KHU 701_RD                      Unit-1</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graphicFrame>
        <p:nvGraphicFramePr>
          <p:cNvPr id="12" name="Table 11"/>
          <p:cNvGraphicFramePr>
            <a:graphicFrameLocks noGrp="1"/>
          </p:cNvGraphicFramePr>
          <p:nvPr/>
        </p:nvGraphicFramePr>
        <p:xfrm>
          <a:off x="1714500" y="1066800"/>
          <a:ext cx="8763000" cy="5191104"/>
        </p:xfrm>
        <a:graphic>
          <a:graphicData uri="http://schemas.openxmlformats.org/drawingml/2006/table">
            <a:tbl>
              <a:tblPr firstRow="1" bandRow="1">
                <a:tableStyleId>{5C22544A-7EE6-4342-B048-85BDC9FD1C3A}</a:tableStyleId>
              </a:tblPr>
              <a:tblGrid>
                <a:gridCol w="1622778">
                  <a:extLst>
                    <a:ext uri="{9D8B030D-6E8A-4147-A177-3AD203B41FA5}">
                      <a16:colId xmlns:a16="http://schemas.microsoft.com/office/drawing/2014/main" val="20000"/>
                    </a:ext>
                  </a:extLst>
                </a:gridCol>
                <a:gridCol w="7140222">
                  <a:extLst>
                    <a:ext uri="{9D8B030D-6E8A-4147-A177-3AD203B41FA5}">
                      <a16:colId xmlns:a16="http://schemas.microsoft.com/office/drawing/2014/main" val="20001"/>
                    </a:ext>
                  </a:extLst>
                </a:gridCol>
              </a:tblGrid>
              <a:tr h="394581">
                <a:tc>
                  <a:txBody>
                    <a:bodyPr/>
                    <a:lstStyle/>
                    <a:p>
                      <a:r>
                        <a:rPr lang="en-US" sz="2000" dirty="0"/>
                        <a:t>S. No.</a:t>
                      </a:r>
                    </a:p>
                  </a:txBody>
                  <a:tcPr/>
                </a:tc>
                <a:tc>
                  <a:txBody>
                    <a:bodyPr/>
                    <a:lstStyle/>
                    <a:p>
                      <a:pPr algn="l"/>
                      <a:r>
                        <a:rPr lang="en-US" sz="2000" dirty="0"/>
                        <a:t>Index</a:t>
                      </a:r>
                    </a:p>
                  </a:txBody>
                  <a:tcPr/>
                </a:tc>
                <a:extLst>
                  <a:ext uri="{0D108BD9-81ED-4DB2-BD59-A6C34878D82A}">
                    <a16:rowId xmlns:a16="http://schemas.microsoft.com/office/drawing/2014/main" val="10000"/>
                  </a:ext>
                </a:extLst>
              </a:tr>
              <a:tr h="769785">
                <a:tc>
                  <a:txBody>
                    <a:bodyPr/>
                    <a:lstStyle/>
                    <a:p>
                      <a:r>
                        <a:rPr lang="en-US" sz="2000" b="0" dirty="0">
                          <a:latin typeface="Times New Roman" pitchFamily="18" charset="0"/>
                          <a:cs typeface="Times New Roman" pitchFamily="18" charset="0"/>
                        </a:rPr>
                        <a:t>1.</a:t>
                      </a:r>
                    </a:p>
                  </a:txBody>
                  <a:tcPr/>
                </a:tc>
                <a:tc>
                  <a:txBody>
                    <a:bodyPr/>
                    <a:lstStyle/>
                    <a:p>
                      <a:pPr algn="l" fontAlgn="ctr"/>
                      <a:r>
                        <a:rPr lang="en-US" sz="2000" b="0" i="0" u="none" strike="noStrike" dirty="0">
                          <a:solidFill>
                            <a:srgbClr val="000000"/>
                          </a:solidFill>
                          <a:latin typeface="+mn-lt"/>
                        </a:rPr>
                        <a:t>Name of Subject with code, Course and Subject Teacher</a:t>
                      </a:r>
                    </a:p>
                  </a:txBody>
                  <a:tcPr marL="9525" marR="9525" marT="9525" marB="0" anchor="ctr"/>
                </a:tc>
                <a:extLst>
                  <a:ext uri="{0D108BD9-81ED-4DB2-BD59-A6C34878D82A}">
                    <a16:rowId xmlns:a16="http://schemas.microsoft.com/office/drawing/2014/main" val="10001"/>
                  </a:ext>
                </a:extLst>
              </a:tr>
              <a:tr h="769785">
                <a:tc>
                  <a:txBody>
                    <a:bodyPr/>
                    <a:lstStyle/>
                    <a:p>
                      <a:r>
                        <a:rPr lang="en-US" sz="2000" b="0" dirty="0">
                          <a:latin typeface="Times New Roman" pitchFamily="18" charset="0"/>
                          <a:cs typeface="Times New Roman" pitchFamily="18" charset="0"/>
                        </a:rPr>
                        <a:t>2.</a:t>
                      </a:r>
                    </a:p>
                  </a:txBody>
                  <a:tcPr/>
                </a:tc>
                <a:tc>
                  <a:txBody>
                    <a:bodyPr/>
                    <a:lstStyle/>
                    <a:p>
                      <a:pPr algn="l" fontAlgn="ctr"/>
                      <a:r>
                        <a:rPr lang="en-US" sz="2000" b="0" i="0" u="none" strike="noStrike" dirty="0">
                          <a:solidFill>
                            <a:srgbClr val="000000"/>
                          </a:solidFill>
                          <a:latin typeface="+mn-lt"/>
                        </a:rPr>
                        <a:t>Brief Introduction of Faculty member with Photograph</a:t>
                      </a:r>
                    </a:p>
                  </a:txBody>
                  <a:tcPr marL="9525" marR="9525" marT="9525" marB="0" anchor="ctr"/>
                </a:tc>
                <a:extLst>
                  <a:ext uri="{0D108BD9-81ED-4DB2-BD59-A6C34878D82A}">
                    <a16:rowId xmlns:a16="http://schemas.microsoft.com/office/drawing/2014/main" val="10002"/>
                  </a:ext>
                </a:extLst>
              </a:tr>
              <a:tr h="465042">
                <a:tc>
                  <a:txBody>
                    <a:bodyPr/>
                    <a:lstStyle/>
                    <a:p>
                      <a:r>
                        <a:rPr lang="en-US" sz="2000" b="0" dirty="0">
                          <a:latin typeface="Times New Roman" pitchFamily="18" charset="0"/>
                          <a:cs typeface="Times New Roman" pitchFamily="18" charset="0"/>
                        </a:rPr>
                        <a:t>3.</a:t>
                      </a:r>
                    </a:p>
                  </a:txBody>
                  <a:tcPr/>
                </a:tc>
                <a:tc>
                  <a:txBody>
                    <a:bodyPr/>
                    <a:lstStyle/>
                    <a:p>
                      <a:pPr algn="l" fontAlgn="ctr"/>
                      <a:r>
                        <a:rPr lang="en-US" sz="2000" b="0" i="0" u="none" strike="noStrike" dirty="0">
                          <a:solidFill>
                            <a:srgbClr val="000000"/>
                          </a:solidFill>
                          <a:latin typeface="+mn-lt"/>
                        </a:rPr>
                        <a:t>Evaluation Scheme</a:t>
                      </a:r>
                    </a:p>
                  </a:txBody>
                  <a:tcPr marL="9525" marR="9525" marT="9525" marB="0" anchor="ctr"/>
                </a:tc>
                <a:extLst>
                  <a:ext uri="{0D108BD9-81ED-4DB2-BD59-A6C34878D82A}">
                    <a16:rowId xmlns:a16="http://schemas.microsoft.com/office/drawing/2014/main" val="10003"/>
                  </a:ext>
                </a:extLst>
              </a:tr>
              <a:tr h="465042">
                <a:tc>
                  <a:txBody>
                    <a:bodyPr/>
                    <a:lstStyle/>
                    <a:p>
                      <a:r>
                        <a:rPr lang="en-US" sz="2000" b="0" dirty="0">
                          <a:latin typeface="Times New Roman" pitchFamily="18" charset="0"/>
                          <a:cs typeface="Times New Roman" pitchFamily="18" charset="0"/>
                        </a:rPr>
                        <a:t>4.</a:t>
                      </a:r>
                    </a:p>
                  </a:txBody>
                  <a:tcPr/>
                </a:tc>
                <a:tc>
                  <a:txBody>
                    <a:bodyPr/>
                    <a:lstStyle/>
                    <a:p>
                      <a:r>
                        <a:rPr lang="en-US" sz="2000" b="0" dirty="0">
                          <a:latin typeface="+mn-lt"/>
                          <a:cs typeface="Times New Roman" pitchFamily="18" charset="0"/>
                        </a:rPr>
                        <a:t>Syllabus</a:t>
                      </a:r>
                    </a:p>
                  </a:txBody>
                  <a:tcPr/>
                </a:tc>
                <a:extLst>
                  <a:ext uri="{0D108BD9-81ED-4DB2-BD59-A6C34878D82A}">
                    <a16:rowId xmlns:a16="http://schemas.microsoft.com/office/drawing/2014/main" val="10004"/>
                  </a:ext>
                </a:extLst>
              </a:tr>
              <a:tr h="465042">
                <a:tc>
                  <a:txBody>
                    <a:bodyPr/>
                    <a:lstStyle/>
                    <a:p>
                      <a:r>
                        <a:rPr lang="en-US" sz="2000" b="0" dirty="0">
                          <a:latin typeface="Times New Roman" pitchFamily="18" charset="0"/>
                          <a:cs typeface="Times New Roman" pitchFamily="18" charset="0"/>
                        </a:rPr>
                        <a:t>5.</a:t>
                      </a:r>
                    </a:p>
                  </a:txBody>
                  <a:tcPr/>
                </a:tc>
                <a:tc>
                  <a:txBody>
                    <a:bodyPr/>
                    <a:lstStyle/>
                    <a:p>
                      <a:r>
                        <a:rPr lang="en-US" sz="2000" dirty="0">
                          <a:latin typeface="+mn-lt"/>
                        </a:rPr>
                        <a:t>Branch wise Application</a:t>
                      </a:r>
                    </a:p>
                  </a:txBody>
                  <a:tcPr/>
                </a:tc>
                <a:extLst>
                  <a:ext uri="{0D108BD9-81ED-4DB2-BD59-A6C34878D82A}">
                    <a16:rowId xmlns:a16="http://schemas.microsoft.com/office/drawing/2014/main" val="10005"/>
                  </a:ext>
                </a:extLst>
              </a:tr>
              <a:tr h="465042">
                <a:tc>
                  <a:txBody>
                    <a:bodyPr/>
                    <a:lstStyle/>
                    <a:p>
                      <a:r>
                        <a:rPr lang="en-US" sz="2000" b="0" dirty="0">
                          <a:latin typeface="Times New Roman" pitchFamily="18" charset="0"/>
                          <a:cs typeface="Times New Roman" pitchFamily="18" charset="0"/>
                        </a:rPr>
                        <a:t>6.</a:t>
                      </a:r>
                    </a:p>
                  </a:txBody>
                  <a:tcPr/>
                </a:tc>
                <a:tc>
                  <a:txBody>
                    <a:bodyPr/>
                    <a:lstStyle/>
                    <a:p>
                      <a:r>
                        <a:rPr lang="en-US" sz="2000" b="0" dirty="0">
                          <a:latin typeface="+mn-lt"/>
                          <a:cs typeface="Times New Roman" pitchFamily="18" charset="0"/>
                        </a:rPr>
                        <a:t>Course Objective(s)</a:t>
                      </a:r>
                    </a:p>
                  </a:txBody>
                  <a:tcPr/>
                </a:tc>
                <a:extLst>
                  <a:ext uri="{0D108BD9-81ED-4DB2-BD59-A6C34878D82A}">
                    <a16:rowId xmlns:a16="http://schemas.microsoft.com/office/drawing/2014/main" val="10006"/>
                  </a:ext>
                </a:extLst>
              </a:tr>
              <a:tr h="465042">
                <a:tc>
                  <a:txBody>
                    <a:bodyPr/>
                    <a:lstStyle/>
                    <a:p>
                      <a:r>
                        <a:rPr lang="en-US" sz="2000" b="0" dirty="0">
                          <a:latin typeface="Times New Roman" pitchFamily="18" charset="0"/>
                          <a:cs typeface="Times New Roman" pitchFamily="18" charset="0"/>
                        </a:rPr>
                        <a:t>7.</a:t>
                      </a:r>
                    </a:p>
                  </a:txBody>
                  <a:tcPr/>
                </a:tc>
                <a:tc>
                  <a:txBody>
                    <a:bodyPr/>
                    <a:lstStyle/>
                    <a:p>
                      <a:r>
                        <a:rPr lang="en-US" sz="2000" b="0" dirty="0">
                          <a:latin typeface="+mn-lt"/>
                          <a:cs typeface="Times New Roman" pitchFamily="18" charset="0"/>
                        </a:rPr>
                        <a:t>Course Outcome(s)</a:t>
                      </a:r>
                    </a:p>
                  </a:txBody>
                  <a:tcPr/>
                </a:tc>
                <a:extLst>
                  <a:ext uri="{0D108BD9-81ED-4DB2-BD59-A6C34878D82A}">
                    <a16:rowId xmlns:a16="http://schemas.microsoft.com/office/drawing/2014/main" val="10007"/>
                  </a:ext>
                </a:extLst>
              </a:tr>
              <a:tr h="465042">
                <a:tc>
                  <a:txBody>
                    <a:bodyPr/>
                    <a:lstStyle/>
                    <a:p>
                      <a:r>
                        <a:rPr lang="en-US" sz="2000" b="0" dirty="0">
                          <a:latin typeface="Times New Roman" pitchFamily="18" charset="0"/>
                          <a:cs typeface="Times New Roman" pitchFamily="18" charset="0"/>
                        </a:rPr>
                        <a:t>8.</a:t>
                      </a:r>
                    </a:p>
                  </a:txBody>
                  <a:tcPr/>
                </a:tc>
                <a:tc>
                  <a:txBody>
                    <a:bodyPr/>
                    <a:lstStyle/>
                    <a:p>
                      <a:r>
                        <a:rPr lang="en-US" sz="2000" b="0" dirty="0">
                          <a:latin typeface="+mn-lt"/>
                          <a:cs typeface="Times New Roman" pitchFamily="18" charset="0"/>
                        </a:rPr>
                        <a:t>Program Outcomes (POs)</a:t>
                      </a:r>
                    </a:p>
                  </a:txBody>
                  <a:tcPr/>
                </a:tc>
                <a:extLst>
                  <a:ext uri="{0D108BD9-81ED-4DB2-BD59-A6C34878D82A}">
                    <a16:rowId xmlns:a16="http://schemas.microsoft.com/office/drawing/2014/main" val="10008"/>
                  </a:ext>
                </a:extLst>
              </a:tr>
              <a:tr h="465042">
                <a:tc>
                  <a:txBody>
                    <a:bodyPr/>
                    <a:lstStyle/>
                    <a:p>
                      <a:r>
                        <a:rPr lang="en-US" sz="2000" b="0" dirty="0">
                          <a:latin typeface="Times New Roman" pitchFamily="18" charset="0"/>
                          <a:cs typeface="Times New Roman" pitchFamily="18" charset="0"/>
                        </a:rPr>
                        <a:t>9.</a:t>
                      </a:r>
                    </a:p>
                  </a:txBody>
                  <a:tcPr/>
                </a:tc>
                <a:tc>
                  <a:txBody>
                    <a:bodyPr/>
                    <a:lstStyle/>
                    <a:p>
                      <a:r>
                        <a:rPr lang="en-US" sz="2000" dirty="0">
                          <a:latin typeface="+mn-lt"/>
                        </a:rPr>
                        <a:t>COs and POs Mapping</a:t>
                      </a:r>
                    </a:p>
                  </a:txBody>
                  <a:tcPr/>
                </a:tc>
                <a:extLst>
                  <a:ext uri="{0D108BD9-81ED-4DB2-BD59-A6C34878D82A}">
                    <a16:rowId xmlns:a16="http://schemas.microsoft.com/office/drawing/2014/main" val="10009"/>
                  </a:ext>
                </a:extLst>
              </a:tr>
            </a:tbl>
          </a:graphicData>
        </a:graphic>
      </p:graphicFrame>
      <p:pic>
        <p:nvPicPr>
          <p:cNvPr id="9" name="Picture 0" descr="Logo New.png"/>
          <p:cNvPicPr>
            <a:picLocks noChangeAspect="1" noChangeArrowheads="1"/>
          </p:cNvPicPr>
          <p:nvPr/>
        </p:nvPicPr>
        <p:blipFill>
          <a:blip r:embed="rId2"/>
          <a:srcRect/>
          <a:stretch>
            <a:fillRect/>
          </a:stretch>
        </p:blipFill>
        <p:spPr bwMode="auto">
          <a:xfrm>
            <a:off x="1066800" y="20213"/>
            <a:ext cx="1295400" cy="681789"/>
          </a:xfrm>
          <a:prstGeom prst="rect">
            <a:avLst/>
          </a:prstGeom>
          <a:noFill/>
          <a:ln w="9525">
            <a:noFill/>
            <a:miter lim="800000"/>
            <a:headEnd/>
            <a:tailEnd/>
          </a:ln>
        </p:spPr>
      </p:pic>
      <p:sp>
        <p:nvSpPr>
          <p:cNvPr id="8" name="Google Shape;89;p13">
            <a:extLst>
              <a:ext uri="{FF2B5EF4-FFF2-40B4-BE49-F238E27FC236}">
                <a16:creationId xmlns:a16="http://schemas.microsoft.com/office/drawing/2014/main" id="{D9442438-BE30-7E6D-5C92-2B48CB87BE07}"/>
              </a:ext>
            </a:extLst>
          </p:cNvPr>
          <p:cNvSpPr txBox="1">
            <a:spLocks/>
          </p:cNvSpPr>
          <p:nvPr/>
        </p:nvSpPr>
        <p:spPr>
          <a:xfrm>
            <a:off x="2427410" y="1620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400" dirty="0">
                <a:solidFill>
                  <a:schemeClr val="dk1"/>
                </a:solidFill>
                <a:latin typeface="+mn-lt"/>
                <a:ea typeface="Calibri"/>
                <a:cs typeface="Times New Roman" panose="02020603050405020304" pitchFamily="18" charset="0"/>
                <a:sym typeface="Calibri"/>
              </a:rPr>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6553200" y="6555468"/>
            <a:ext cx="2133600" cy="166007"/>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Footer Placeholder 12"/>
          <p:cNvSpPr txBox="1">
            <a:spLocks/>
          </p:cNvSpPr>
          <p:nvPr/>
        </p:nvSpPr>
        <p:spPr>
          <a:xfrm>
            <a:off x="1871663" y="6248400"/>
            <a:ext cx="9447501" cy="365125"/>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pic>
        <p:nvPicPr>
          <p:cNvPr id="11" name="Picture 2" descr="NIET, Greater Noida: Cutoff, Placements, Courses, Fees, Admission 2021">
            <a:extLst>
              <a:ext uri="{FF2B5EF4-FFF2-40B4-BE49-F238E27FC236}">
                <a16:creationId xmlns:a16="http://schemas.microsoft.com/office/drawing/2014/main" id="{36081318-0058-FBB3-E4AA-BDEB3BE7E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7" y="2063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89;p13">
            <a:extLst>
              <a:ext uri="{FF2B5EF4-FFF2-40B4-BE49-F238E27FC236}">
                <a16:creationId xmlns:a16="http://schemas.microsoft.com/office/drawing/2014/main" id="{501EC5E2-651B-46F4-9E73-57535542741F}"/>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Prerequisites / Recap </a:t>
            </a:r>
          </a:p>
        </p:txBody>
      </p:sp>
      <p:sp>
        <p:nvSpPr>
          <p:cNvPr id="2" name="TextBox 1">
            <a:extLst>
              <a:ext uri="{FF2B5EF4-FFF2-40B4-BE49-F238E27FC236}">
                <a16:creationId xmlns:a16="http://schemas.microsoft.com/office/drawing/2014/main" id="{2CFD9AB2-DB9D-F422-CA0C-0AD1641431AC}"/>
              </a:ext>
            </a:extLst>
          </p:cNvPr>
          <p:cNvSpPr txBox="1"/>
          <p:nvPr/>
        </p:nvSpPr>
        <p:spPr>
          <a:xfrm>
            <a:off x="1397876" y="2102069"/>
            <a:ext cx="9522372" cy="172354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Students should have a basic understanding of the: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Rural and Urban sector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Agriculture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Planning and Development</a:t>
            </a:r>
          </a:p>
          <a:p>
            <a:endParaRPr lang="en-IN" dirty="0"/>
          </a:p>
        </p:txBody>
      </p:sp>
    </p:spTree>
    <p:extLst>
      <p:ext uri="{BB962C8B-B14F-4D97-AF65-F5344CB8AC3E}">
        <p14:creationId xmlns:p14="http://schemas.microsoft.com/office/powerpoint/2010/main" val="4972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Footer Placeholder 12"/>
          <p:cNvSpPr txBox="1">
            <a:spLocks/>
          </p:cNvSpPr>
          <p:nvPr/>
        </p:nvSpPr>
        <p:spPr>
          <a:xfrm>
            <a:off x="1871663" y="6054436"/>
            <a:ext cx="9655319" cy="667039"/>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9" name="Google Shape;89;p13">
            <a:extLst>
              <a:ext uri="{FF2B5EF4-FFF2-40B4-BE49-F238E27FC236}">
                <a16:creationId xmlns:a16="http://schemas.microsoft.com/office/drawing/2014/main" id="{57115F4B-A00E-3DF4-FDF6-90ED59247F52}"/>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latin typeface="+mn-lt"/>
                <a:cs typeface="Times New Roman" panose="02020603050405020304" pitchFamily="18" charset="0"/>
                <a:sym typeface="Arial"/>
              </a:rPr>
              <a:t>Brief Introduction about the Subject with videos</a:t>
            </a:r>
          </a:p>
        </p:txBody>
      </p:sp>
      <p:pic>
        <p:nvPicPr>
          <p:cNvPr id="10" name="Picture 2" descr="NIET, Greater Noida: Cutoff, Placements, Courses, Fees, Admission 2021">
            <a:extLst>
              <a:ext uri="{FF2B5EF4-FFF2-40B4-BE49-F238E27FC236}">
                <a16:creationId xmlns:a16="http://schemas.microsoft.com/office/drawing/2014/main" id="{D6BFD46E-3A3D-BBD1-1E71-772801005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7" y="2063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46E5437-DDA2-05CE-A355-607139DD5A9D}"/>
              </a:ext>
            </a:extLst>
          </p:cNvPr>
          <p:cNvSpPr txBox="1"/>
          <p:nvPr/>
        </p:nvSpPr>
        <p:spPr>
          <a:xfrm>
            <a:off x="666747" y="1288028"/>
            <a:ext cx="10043294" cy="3785652"/>
          </a:xfrm>
          <a:prstGeom prst="rect">
            <a:avLst/>
          </a:prstGeom>
          <a:noFill/>
        </p:spPr>
        <p:txBody>
          <a:bodyPr wrap="square">
            <a:spAutoFit/>
          </a:bodyPr>
          <a:lstStyle/>
          <a:p>
            <a:pPr marL="342900" indent="-342900" algn="just" fontAlgn="base">
              <a:buFont typeface="Arial" panose="020B0604020202020204" pitchFamily="34" charset="0"/>
              <a:buChar char="•"/>
            </a:pPr>
            <a:r>
              <a:rPr lang="en-US" sz="2000" b="1" i="0" dirty="0">
                <a:solidFill>
                  <a:srgbClr val="5F6368"/>
                </a:solidFill>
                <a:effectLst/>
                <a:latin typeface="Times New Roman" panose="02020603050405020304" pitchFamily="18" charset="0"/>
                <a:cs typeface="Times New Roman" panose="02020603050405020304" pitchFamily="18" charset="0"/>
              </a:rPr>
              <a:t>Rural development</a:t>
            </a:r>
            <a:r>
              <a:rPr lang="en-US" sz="2000" b="0" i="0" dirty="0">
                <a:solidFill>
                  <a:srgbClr val="4D5156"/>
                </a:solidFill>
                <a:effectLst/>
                <a:latin typeface="Times New Roman" panose="02020603050405020304" pitchFamily="18" charset="0"/>
                <a:cs typeface="Times New Roman" panose="02020603050405020304" pitchFamily="18" charset="0"/>
              </a:rPr>
              <a:t> is the process of improving the quality of life and economic well-being of people living in </a:t>
            </a:r>
            <a:r>
              <a:rPr lang="en-US" sz="2000" b="1" i="0" dirty="0">
                <a:solidFill>
                  <a:srgbClr val="5F6368"/>
                </a:solidFill>
                <a:effectLst/>
                <a:latin typeface="Times New Roman" panose="02020603050405020304" pitchFamily="18" charset="0"/>
                <a:cs typeface="Times New Roman" panose="02020603050405020304" pitchFamily="18" charset="0"/>
              </a:rPr>
              <a:t>rural areas.</a:t>
            </a:r>
          </a:p>
          <a:p>
            <a:pPr marL="342900" indent="-342900" algn="just"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objective of this course is to introduce, discuss and frame aspects of rural development and to relate these to rural livelihoods, </a:t>
            </a:r>
            <a:r>
              <a:rPr lang="en-US" sz="2000" b="0" i="0" dirty="0">
                <a:solidFill>
                  <a:srgbClr val="333333"/>
                </a:solidFill>
                <a:effectLst/>
                <a:latin typeface="Times New Roman" panose="02020603050405020304" pitchFamily="18" charset="0"/>
                <a:cs typeface="Times New Roman" panose="02020603050405020304" pitchFamily="18" charset="0"/>
              </a:rPr>
              <a:t>socio-economic inequalities and the local institutional embeddedness of financial services’ providers.</a:t>
            </a:r>
          </a:p>
          <a:p>
            <a:pPr marL="342900" indent="-342900" algn="just" fontAlgn="base">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We start with presenting rural development in the theoretical debate on economic development. Then we discuss issues of rural livelihoods with regards to local socio-economic inequalities. </a:t>
            </a:r>
          </a:p>
          <a:p>
            <a:pPr marL="342900" indent="-342900" algn="just" fontAlgn="base">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hlinkClick r:id="rId3"/>
              </a:rPr>
              <a:t>https://www.youtube.com/watch?v=7BIz-jX46GY&amp;list=PL8kNpySS1WHp6UPvnTb6rFOI9h4il6Hbd</a:t>
            </a:r>
            <a:endParaRPr lang="en-US" sz="2000" dirty="0">
              <a:solidFill>
                <a:srgbClr val="333333"/>
              </a:solidFill>
              <a:latin typeface="Times New Roman" panose="02020603050405020304" pitchFamily="18" charset="0"/>
              <a:cs typeface="Times New Roman" panose="02020603050405020304" pitchFamily="18" charset="0"/>
            </a:endParaRPr>
          </a:p>
          <a:p>
            <a:pPr algn="just" fontAlgn="base"/>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81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781588" y="1511515"/>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31000"/>
              </a:lnSpc>
              <a:spcBef>
                <a:spcPct val="0"/>
              </a:spcBef>
              <a:spcAft>
                <a:spcPct val="0"/>
              </a:spcAft>
              <a:buClr>
                <a:srgbClr val="000000"/>
              </a:buClr>
              <a:buSzPts val="2400"/>
              <a:buFont typeface="+mj-lt"/>
              <a:buAutoNum type="arabicPeriod"/>
            </a:pPr>
            <a:r>
              <a:rPr lang="en-US" sz="2400" dirty="0">
                <a:latin typeface="Times New Roman" panose="02020603050405020304" pitchFamily="18" charset="0"/>
                <a:cs typeface="Times New Roman" panose="02020603050405020304" pitchFamily="18" charset="0"/>
              </a:rPr>
              <a:t>Concepts and basic elements of Rural Development</a:t>
            </a:r>
          </a:p>
          <a:p>
            <a:pPr marL="457200" indent="-457200" algn="just">
              <a:lnSpc>
                <a:spcPct val="131000"/>
              </a:lnSpc>
              <a:spcBef>
                <a:spcPct val="0"/>
              </a:spcBef>
              <a:spcAft>
                <a:spcPct val="0"/>
              </a:spcAft>
              <a:buClr>
                <a:srgbClr val="000000"/>
              </a:buClr>
              <a:buSzPts val="2400"/>
              <a:buFont typeface="+mj-lt"/>
              <a:buAutoNum type="arabicPeriod"/>
            </a:pPr>
            <a:r>
              <a:rPr lang="en-US" sz="2400" dirty="0">
                <a:latin typeface="Times New Roman" panose="02020603050405020304" pitchFamily="18" charset="0"/>
                <a:cs typeface="Times New Roman" panose="02020603050405020304" pitchFamily="18" charset="0"/>
              </a:rPr>
              <a:t> Importance of Rural Development for creation of Sustainable Livelihoods</a:t>
            </a:r>
          </a:p>
          <a:p>
            <a:pPr marL="457200" indent="-457200" algn="just">
              <a:lnSpc>
                <a:spcPct val="131000"/>
              </a:lnSpc>
              <a:spcBef>
                <a:spcPct val="0"/>
              </a:spcBef>
              <a:spcAft>
                <a:spcPct val="0"/>
              </a:spcAft>
              <a:buClr>
                <a:srgbClr val="000000"/>
              </a:buClr>
              <a:buSzPts val="2400"/>
              <a:buFont typeface="+mj-lt"/>
              <a:buAutoNum type="arabicPeriod"/>
            </a:pPr>
            <a:r>
              <a:rPr lang="en-US" sz="2400" dirty="0">
                <a:latin typeface="Times New Roman" panose="02020603050405020304" pitchFamily="18" charset="0"/>
                <a:cs typeface="Times New Roman" panose="02020603050405020304" pitchFamily="18" charset="0"/>
              </a:rPr>
              <a:t> An overview of Policies and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for Rural Development: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in the agricultural sector</a:t>
            </a:r>
          </a:p>
          <a:p>
            <a:pPr marL="457200" indent="-457200" algn="just">
              <a:lnSpc>
                <a:spcPct val="131000"/>
              </a:lnSpc>
              <a:spcBef>
                <a:spcPct val="0"/>
              </a:spcBef>
              <a:spcAft>
                <a:spcPct val="0"/>
              </a:spcAft>
              <a:buClr>
                <a:srgbClr val="000000"/>
              </a:buClr>
              <a:buSzPts val="2400"/>
              <a:buFont typeface="+mj-lt"/>
              <a:buAutoNum type="arabicPeriod"/>
            </a:pP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in the Social Sector: Social Security </a:t>
            </a:r>
          </a:p>
          <a:p>
            <a:pPr marL="0" indent="0" algn="just">
              <a:lnSpc>
                <a:spcPct val="131000"/>
              </a:lnSpc>
              <a:spcBef>
                <a:spcPct val="0"/>
              </a:spcBef>
              <a:spcAft>
                <a:spcPct val="0"/>
              </a:spcAft>
              <a:buClr>
                <a:srgbClr val="000000"/>
              </a:buClr>
              <a:buSzPts val="2400"/>
              <a:buNone/>
            </a:pPr>
            <a:r>
              <a:rPr lang="en-IN" sz="24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sym typeface="Calibri" panose="020F0502020204030204" pitchFamily="34" charset="0"/>
            </a:endParaRPr>
          </a:p>
          <a:p>
            <a:pPr marL="0" indent="0">
              <a:spcBef>
                <a:spcPts val="475"/>
              </a:spcBef>
              <a:spcAft>
                <a:spcPct val="0"/>
              </a:spcAft>
              <a:buClr>
                <a:srgbClr val="000000"/>
              </a:buClr>
              <a:buFont typeface="Arial" panose="020B0604020202020204" pitchFamily="34" charset="0"/>
              <a:buNone/>
            </a:pPr>
            <a:endParaRPr lang="en-US" altLang="en-US" sz="2400" dirty="0">
              <a:latin typeface="Calibri" panose="020F0502020204030204" pitchFamily="34" charset="0"/>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FBD599A-0D83-48BD-98F0-A148CED72CE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Times New Roman" panose="02020603050405020304" pitchFamily="18" charset="0"/>
                <a:sym typeface="Calibri"/>
              </a:rPr>
              <a:t>Unit Contents</a:t>
            </a:r>
            <a:endParaRPr sz="2400" kern="0" dirty="0">
              <a:solidFill>
                <a:schemeClr val="dk1"/>
              </a:solidFill>
              <a:ea typeface="Calibri"/>
              <a:cs typeface="Times New Roman" panose="02020603050405020304" pitchFamily="18" charset="0"/>
              <a:sym typeface="Calibri"/>
            </a:endParaRPr>
          </a:p>
        </p:txBody>
      </p:sp>
      <p:pic>
        <p:nvPicPr>
          <p:cNvPr id="8" name="Picture 2" descr="NIET, Greater Noida: Cutoff, Placements, Courses, Fees, Admission 2021">
            <a:extLst>
              <a:ext uri="{FF2B5EF4-FFF2-40B4-BE49-F238E27FC236}">
                <a16:creationId xmlns:a16="http://schemas.microsoft.com/office/drawing/2014/main" id="{BF5A1A91-42A3-5EE9-967A-8FEA66D4E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7" y="2063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F822999A-4371-07B4-B419-3E6CEB1A727E}"/>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04165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219200"/>
            <a:ext cx="8458200" cy="4648200"/>
          </a:xfrm>
        </p:spPr>
        <p:txBody>
          <a:bodyPr>
            <a:normAutofit/>
          </a:bodyPr>
          <a:lstStyle/>
          <a:p>
            <a:pPr marL="0" indent="0" algn="just">
              <a:buNone/>
            </a:pPr>
            <a:endParaRPr lang="en-US" sz="2400" dirty="0"/>
          </a:p>
          <a:p>
            <a:pPr algn="just"/>
            <a:r>
              <a:rPr lang="en-US" sz="2400" dirty="0">
                <a:latin typeface="Times New Roman" panose="02020603050405020304" pitchFamily="18" charset="0"/>
                <a:cs typeface="Times New Roman" panose="02020603050405020304" pitchFamily="18" charset="0"/>
              </a:rPr>
              <a:t>To make the students understand the concept of Rural development</a:t>
            </a:r>
          </a:p>
          <a:p>
            <a:pPr algn="just"/>
            <a:r>
              <a:rPr lang="en-US" sz="2400" dirty="0">
                <a:latin typeface="Times New Roman" panose="02020603050405020304" pitchFamily="18" charset="0"/>
                <a:cs typeface="Times New Roman" panose="02020603050405020304" pitchFamily="18" charset="0"/>
              </a:rPr>
              <a:t>To explain the Policies and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for Rural Development </a:t>
            </a:r>
          </a:p>
          <a:p>
            <a:pPr algn="just">
              <a:lnSpc>
                <a:spcPct val="131000"/>
              </a:lnSpc>
              <a:spcBef>
                <a:spcPct val="0"/>
              </a:spcBef>
              <a:spcAft>
                <a:spcPct val="0"/>
              </a:spcAft>
              <a:buClr>
                <a:srgbClr val="000000"/>
              </a:buClr>
              <a:buSzPts val="2400"/>
            </a:pPr>
            <a:r>
              <a:rPr lang="en-US" sz="2400" dirty="0">
                <a:latin typeface="Times New Roman" panose="02020603050405020304" pitchFamily="18" charset="0"/>
                <a:cs typeface="Times New Roman" panose="02020603050405020304" pitchFamily="18" charset="0"/>
              </a:rPr>
              <a:t>To discuss Importance of Rural Development for creation of Sustainable Livelihoods</a:t>
            </a:r>
          </a:p>
          <a:p>
            <a:pPr algn="just">
              <a:buFont typeface="Arial" charset="0"/>
              <a:buNone/>
            </a:pPr>
            <a:endParaRPr lang="en-US" sz="2400" dirty="0"/>
          </a:p>
        </p:txBody>
      </p:sp>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4343400" y="6248401"/>
            <a:ext cx="47244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pic>
        <p:nvPicPr>
          <p:cNvPr id="9" name="Picture 2" descr="NIET, Greater Noida: Cutoff, Placements, Courses, Fees, Admission 2022">
            <a:extLst>
              <a:ext uri="{FF2B5EF4-FFF2-40B4-BE49-F238E27FC236}">
                <a16:creationId xmlns:a16="http://schemas.microsoft.com/office/drawing/2014/main" id="{F91A49D3-0C53-118C-094D-BB91348B3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1036"/>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9;p14">
            <a:extLst>
              <a:ext uri="{FF2B5EF4-FFF2-40B4-BE49-F238E27FC236}">
                <a16:creationId xmlns:a16="http://schemas.microsoft.com/office/drawing/2014/main" id="{E4EB0E28-B126-6A94-5359-204AD99BD620}"/>
              </a:ext>
            </a:extLst>
          </p:cNvPr>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Times New Roman" panose="02020603050405020304" pitchFamily="18" charset="0"/>
                <a:sym typeface="Calibri"/>
              </a:rPr>
              <a:t>Unit Objectives</a:t>
            </a:r>
            <a:endParaRPr sz="2400" kern="0" dirty="0">
              <a:solidFill>
                <a:schemeClr val="dk1"/>
              </a:solidFill>
              <a:ea typeface="Calibri"/>
              <a:cs typeface="Times New Roman" panose="02020603050405020304" pitchFamily="18" charset="0"/>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dirty="0">
              <a:latin typeface="Times New Roman" panose="02020603050405020304" pitchFamily="18" charset="0"/>
              <a:cs typeface="Times New Roman" panose="02020603050405020304" pitchFamily="18" charset="0"/>
            </a:endParaRPr>
          </a:p>
          <a:p>
            <a:pPr algn="just">
              <a:lnSpc>
                <a:spcPct val="131000"/>
              </a:lnSpc>
              <a:spcBef>
                <a:spcPct val="0"/>
              </a:spcBef>
              <a:spcAft>
                <a:spcPct val="0"/>
              </a:spcAft>
              <a:buClr>
                <a:srgbClr val="000000"/>
              </a:buClr>
              <a:buSzPts val="2400"/>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Concepts of Rural Development</a:t>
            </a: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714859" y="2267595"/>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–I) </a:t>
            </a:r>
            <a:r>
              <a:rPr lang="en-US" sz="2800" dirty="0">
                <a:solidFill>
                  <a:prstClr val="black"/>
                </a:solidFill>
                <a:latin typeface="Calibri"/>
              </a:rPr>
              <a:t>Topic 1</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028"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r>
              <a:rPr lang="en-US"/>
              <a:t>30/08/2021</a:t>
            </a:r>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4648200" y="6356351"/>
            <a:ext cx="4191000" cy="266394"/>
          </a:xfrm>
        </p:spPr>
        <p:txBody>
          <a:bodyPr/>
          <a:lstStyle/>
          <a:p>
            <a:r>
              <a:rPr lang="sv-SE"/>
              <a:t>Simran Kaur                 KHU 701_RD                      Unit-1</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10" name="Google Shape;109;p14">
            <a:extLst>
              <a:ext uri="{FF2B5EF4-FFF2-40B4-BE49-F238E27FC236}">
                <a16:creationId xmlns:a16="http://schemas.microsoft.com/office/drawing/2014/main" id="{08513DBA-65C7-B346-5598-52B283C0CDB7}"/>
              </a:ext>
            </a:extLst>
          </p:cNvPr>
          <p:cNvSpPr txBox="1"/>
          <p:nvPr/>
        </p:nvSpPr>
        <p:spPr>
          <a:xfrm>
            <a:off x="2568197" y="8808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dirty="0"/>
              <a:t>Noida Institute of Engineering and Technology, Greater Noida</a:t>
            </a:r>
            <a:endParaRPr sz="2400" kern="0" dirty="0">
              <a:solidFill>
                <a:schemeClr val="dk1"/>
              </a:solidFill>
              <a:ea typeface="Calibri"/>
              <a:cs typeface="Times New Roman" panose="02020603050405020304" pitchFamily="18" charset="0"/>
              <a:sym typeface="Calibri"/>
            </a:endParaRPr>
          </a:p>
        </p:txBody>
      </p:sp>
    </p:spTree>
    <p:extLst>
      <p:ext uri="{BB962C8B-B14F-4D97-AF65-F5344CB8AC3E}">
        <p14:creationId xmlns:p14="http://schemas.microsoft.com/office/powerpoint/2010/main" val="55466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8"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4222578187"/>
              </p:ext>
            </p:extLst>
          </p:nvPr>
        </p:nvGraphicFramePr>
        <p:xfrm>
          <a:off x="1749972" y="1571295"/>
          <a:ext cx="8991600" cy="2302002"/>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525518">
                <a:tc>
                  <a:txBody>
                    <a:bodyPr/>
                    <a:lstStyle/>
                    <a:p>
                      <a:r>
                        <a:rPr lang="en-US" sz="2200" b="0" dirty="0">
                          <a:latin typeface="Times New Roman" panose="02020603050405020304" pitchFamily="18" charset="0"/>
                          <a:cs typeface="Times New Roman" panose="02020603050405020304" pitchFamily="18" charset="0"/>
                        </a:rPr>
                        <a:t>Topic</a:t>
                      </a:r>
                      <a:endParaRPr lang="en-IN" sz="2200" b="0" dirty="0">
                        <a:latin typeface="Times New Roman" panose="02020603050405020304" pitchFamily="18" charset="0"/>
                        <a:cs typeface="Times New Roman" panose="02020603050405020304" pitchFamily="18" charset="0"/>
                      </a:endParaRPr>
                    </a:p>
                  </a:txBody>
                  <a:tcPr/>
                </a:tc>
                <a:tc>
                  <a:txBody>
                    <a:bodyPr/>
                    <a:lstStyle/>
                    <a:p>
                      <a:r>
                        <a:rPr lang="en-US" sz="2200" b="0" dirty="0">
                          <a:latin typeface="Times New Roman" panose="02020603050405020304" pitchFamily="18" charset="0"/>
                          <a:cs typeface="Times New Roman" panose="02020603050405020304" pitchFamily="18" charset="0"/>
                        </a:rPr>
                        <a:t>Course Outcome</a:t>
                      </a:r>
                      <a:endParaRPr lang="en-IN"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algn="just" eaLnBrk="1" hangingPunct="1">
                        <a:lnSpc>
                          <a:spcPct val="150000"/>
                        </a:lnSpc>
                        <a:buFont typeface="Arial" panose="020B0604020202020204" pitchFamily="34" charset="0"/>
                        <a:buAutoNum type="arabicPeriod"/>
                      </a:pPr>
                      <a:r>
                        <a:rPr lang="en-US" altLang="en-US" sz="2200" dirty="0">
                          <a:latin typeface="Times New Roman" panose="02020603050405020304" pitchFamily="18" charset="0"/>
                          <a:cs typeface="Times New Roman" panose="02020603050405020304" pitchFamily="18" charset="0"/>
                        </a:rPr>
                        <a:t>Understand the meaning of</a:t>
                      </a:r>
                      <a:r>
                        <a:rPr lang="en-US" altLang="en-US" sz="2200" baseline="0" dirty="0">
                          <a:latin typeface="Times New Roman" panose="02020603050405020304" pitchFamily="18" charset="0"/>
                          <a:cs typeface="Times New Roman" panose="02020603050405020304" pitchFamily="18" charset="0"/>
                        </a:rPr>
                        <a:t> Rural development</a:t>
                      </a:r>
                      <a:r>
                        <a:rPr lang="en-US" altLang="en-US" sz="2200" dirty="0">
                          <a:latin typeface="Times New Roman" panose="02020603050405020304" pitchFamily="18" charset="0"/>
                          <a:cs typeface="Times New Roman" panose="02020603050405020304" pitchFamily="18" charset="0"/>
                        </a:rPr>
                        <a:t>.</a:t>
                      </a:r>
                    </a:p>
                    <a:p>
                      <a:pPr algn="just" eaLnBrk="1" hangingPunct="1">
                        <a:lnSpc>
                          <a:spcPct val="150000"/>
                        </a:lnSpc>
                        <a:buFont typeface="Arial" panose="020B0604020202020204" pitchFamily="34" charset="0"/>
                        <a:buAutoNum type="arabicPeriod"/>
                      </a:pPr>
                      <a:r>
                        <a:rPr lang="en-US" altLang="en-US" sz="2200" dirty="0">
                          <a:latin typeface="Times New Roman" panose="02020603050405020304" pitchFamily="18" charset="0"/>
                          <a:cs typeface="Times New Roman" panose="02020603050405020304" pitchFamily="18" charset="0"/>
                        </a:rPr>
                        <a:t>Identify the concepts and importance of Rural</a:t>
                      </a:r>
                      <a:r>
                        <a:rPr lang="en-US" altLang="en-US" sz="2200" baseline="0" dirty="0">
                          <a:latin typeface="Times New Roman" panose="02020603050405020304" pitchFamily="18" charset="0"/>
                          <a:cs typeface="Times New Roman" panose="02020603050405020304" pitchFamily="18" charset="0"/>
                        </a:rPr>
                        <a:t> development</a:t>
                      </a:r>
                      <a:r>
                        <a:rPr lang="en-US" altLang="en-US" sz="2200" dirty="0">
                          <a:latin typeface="Times New Roman" panose="02020603050405020304" pitchFamily="18" charset="0"/>
                          <a:cs typeface="Times New Roman" panose="02020603050405020304" pitchFamily="18" charset="0"/>
                        </a:rPr>
                        <a:t>.</a:t>
                      </a:r>
                    </a:p>
                  </a:txBody>
                  <a:tcPr/>
                </a:tc>
                <a:tc>
                  <a:txBody>
                    <a:bodyPr/>
                    <a:lstStyle/>
                    <a:p>
                      <a:pPr algn="ctr"/>
                      <a:r>
                        <a:rPr lang="en-US" sz="2200" b="0" dirty="0">
                          <a:latin typeface="Times New Roman" panose="02020603050405020304" pitchFamily="18" charset="0"/>
                          <a:cs typeface="Times New Roman" panose="02020603050405020304" pitchFamily="18" charset="0"/>
                        </a:rPr>
                        <a:t>CO1</a:t>
                      </a:r>
                      <a:endParaRPr lang="en-IN"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sp>
        <p:nvSpPr>
          <p:cNvPr id="9" name="Google Shape;89;p13">
            <a:extLst>
              <a:ext uri="{FF2B5EF4-FFF2-40B4-BE49-F238E27FC236}">
                <a16:creationId xmlns:a16="http://schemas.microsoft.com/office/drawing/2014/main" id="{57115F4B-A00E-3DF4-FDF6-90ED59247F52}"/>
              </a:ext>
            </a:extLst>
          </p:cNvPr>
          <p:cNvSpPr txBox="1">
            <a:spLocks/>
          </p:cNvSpPr>
          <p:nvPr/>
        </p:nvSpPr>
        <p:spPr>
          <a:xfrm>
            <a:off x="2175162" y="20689"/>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latin typeface="+mn-lt"/>
                <a:cs typeface="Times New Roman" panose="02020603050405020304" pitchFamily="18" charset="0"/>
                <a:sym typeface="Arial"/>
              </a:rPr>
              <a:t>Session Objectives </a:t>
            </a:r>
          </a:p>
        </p:txBody>
      </p:sp>
      <p:pic>
        <p:nvPicPr>
          <p:cNvPr id="10" name="Picture 2" descr="NIET, Greater Noida: Cutoff, Placements, Courses, Fees, Admission 2021">
            <a:extLst>
              <a:ext uri="{FF2B5EF4-FFF2-40B4-BE49-F238E27FC236}">
                <a16:creationId xmlns:a16="http://schemas.microsoft.com/office/drawing/2014/main" id="{D6BFD46E-3A3D-BBD1-1E71-772801005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7" y="2063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B1B8AA7-590B-96AE-989E-A9A688E064AC}"/>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694225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68036" y="1149927"/>
            <a:ext cx="10834255" cy="48399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2200" b="1" dirty="0">
                <a:latin typeface="Times New Roman" panose="02020603050405020304" pitchFamily="18" charset="0"/>
                <a:cs typeface="Times New Roman" panose="02020603050405020304" pitchFamily="18" charset="0"/>
              </a:rPr>
              <a:t>Rural</a:t>
            </a:r>
            <a:r>
              <a:rPr lang="en-IN" sz="2200" dirty="0">
                <a:latin typeface="Times New Roman" panose="02020603050405020304" pitchFamily="18" charset="0"/>
                <a:cs typeface="Times New Roman" panose="02020603050405020304" pitchFamily="18" charset="0"/>
              </a:rPr>
              <a:t> - Is an area, where the people are engaged in primary industry in the sense that they produce things directly for the first time in cooperation with nature as stated by Srivastava (1961). </a:t>
            </a:r>
          </a:p>
          <a:p>
            <a:pPr marL="0" indent="0" algn="just">
              <a:buNone/>
            </a:pPr>
            <a:r>
              <a:rPr lang="en-IN" sz="2200" dirty="0">
                <a:latin typeface="Times New Roman" panose="02020603050405020304" pitchFamily="18" charset="0"/>
                <a:cs typeface="Times New Roman" panose="02020603050405020304" pitchFamily="18" charset="0"/>
              </a:rPr>
              <a:t>A society or community can be classified as rural based on the criteria of lower population density, less social differentiation, less social and spatial mobility, slow rate of social change, etc. Agriculture would be the major occupation of rural area. </a:t>
            </a:r>
          </a:p>
          <a:p>
            <a:pPr marL="495300" marR="342900" indent="0" algn="just">
              <a:lnSpc>
                <a:spcPct val="130833"/>
              </a:lnSpc>
              <a:spcBef>
                <a:spcPts val="0"/>
              </a:spcBef>
              <a:buSzPts val="1100"/>
              <a:buFont typeface="Arial"/>
              <a:buNone/>
              <a:defRPr/>
            </a:pPr>
            <a:endParaRPr lang="en-IN" sz="1800" b="1" dirty="0">
              <a:solidFill>
                <a:schemeClr val="dk1"/>
              </a:solidFill>
              <a:latin typeface="Calibri"/>
              <a:ea typeface="Calibri"/>
              <a:cs typeface="Calibri"/>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26</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660634" y="-23086"/>
            <a:ext cx="9741657" cy="695748"/>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IN" sz="2400" dirty="0"/>
              <a:t>Defining 'rural'</a:t>
            </a:r>
            <a:endParaRPr lang="en-US" sz="2400" kern="0" dirty="0">
              <a:solidFill>
                <a:schemeClr val="dk1"/>
              </a:solidFill>
              <a:ea typeface="Calibri"/>
              <a:cs typeface="Times New Roman" panose="02020603050405020304" pitchFamily="18" charset="0"/>
              <a:sym typeface="Calibri"/>
            </a:endParaRPr>
          </a:p>
        </p:txBody>
      </p:sp>
      <p:pic>
        <p:nvPicPr>
          <p:cNvPr id="9" name="Picture 2" descr="NIET, Greater Noida: Cutoff, Placements, Courses, Fees, Admission 2021">
            <a:extLst>
              <a:ext uri="{FF2B5EF4-FFF2-40B4-BE49-F238E27FC236}">
                <a16:creationId xmlns:a16="http://schemas.microsoft.com/office/drawing/2014/main" id="{0B7F0735-931A-CB24-1679-B85D6EC8E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4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77ED33F1-91E8-E310-0D59-8B5B74854E4A}"/>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870238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1524000" y="1881352"/>
            <a:ext cx="9165022" cy="41085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2200" b="1" dirty="0">
                <a:latin typeface="Times New Roman" panose="02020603050405020304" pitchFamily="18" charset="0"/>
                <a:cs typeface="Times New Roman" panose="02020603050405020304" pitchFamily="18" charset="0"/>
              </a:rPr>
              <a:t>Development</a:t>
            </a:r>
            <a:r>
              <a:rPr lang="en-IN" sz="2200" dirty="0">
                <a:latin typeface="Times New Roman" panose="02020603050405020304" pitchFamily="18" charset="0"/>
                <a:cs typeface="Times New Roman" panose="02020603050405020304" pitchFamily="18" charset="0"/>
              </a:rPr>
              <a:t>: It refers to growth, evolution, stage of inducement or progress. This progress or growth is gradual and had sequential phases. Always there is increasing differentiation. It also refers to the over all movement towards greater efficiency and complex situations. </a:t>
            </a:r>
          </a:p>
          <a:p>
            <a:pPr marL="495300" marR="342900" indent="0" algn="just">
              <a:lnSpc>
                <a:spcPct val="130833"/>
              </a:lnSpc>
              <a:spcBef>
                <a:spcPts val="0"/>
              </a:spcBef>
              <a:buSzPts val="1100"/>
              <a:buFont typeface="Arial"/>
              <a:buNone/>
              <a:defRPr/>
            </a:pPr>
            <a:endParaRPr lang="en-IN" sz="1800" b="1" dirty="0">
              <a:solidFill>
                <a:schemeClr val="dk1"/>
              </a:solidFill>
              <a:latin typeface="Calibri"/>
              <a:ea typeface="Calibri"/>
              <a:cs typeface="Calibri"/>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27</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660634" y="-23086"/>
            <a:ext cx="9741657" cy="695748"/>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IN" sz="2400" dirty="0"/>
              <a:t>Defining '</a:t>
            </a:r>
            <a:r>
              <a:rPr lang="en-US" sz="2400" kern="0" dirty="0">
                <a:solidFill>
                  <a:schemeClr val="dk1"/>
                </a:solidFill>
                <a:ea typeface="Calibri"/>
                <a:cs typeface="Times New Roman" panose="02020603050405020304" pitchFamily="18" charset="0"/>
                <a:sym typeface="Calibri"/>
              </a:rPr>
              <a:t>development’</a:t>
            </a:r>
          </a:p>
        </p:txBody>
      </p:sp>
      <p:pic>
        <p:nvPicPr>
          <p:cNvPr id="9" name="Picture 2" descr="NIET, Greater Noida: Cutoff, Placements, Courses, Fees, Admission 2021">
            <a:extLst>
              <a:ext uri="{FF2B5EF4-FFF2-40B4-BE49-F238E27FC236}">
                <a16:creationId xmlns:a16="http://schemas.microsoft.com/office/drawing/2014/main" id="{0B7F0735-931A-CB24-1679-B85D6EC8E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4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E2714B8B-BA16-38CD-A044-DAE260DA0285}"/>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286104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68036" y="1149927"/>
            <a:ext cx="10834255" cy="48399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2200" b="1" dirty="0">
                <a:latin typeface="Times New Roman" panose="02020603050405020304" pitchFamily="18" charset="0"/>
                <a:cs typeface="Times New Roman" panose="02020603050405020304" pitchFamily="18" charset="0"/>
              </a:rPr>
              <a:t>Rural Development </a:t>
            </a:r>
            <a:r>
              <a:rPr lang="en-IN" sz="2200" dirty="0">
                <a:latin typeface="Times New Roman" panose="02020603050405020304" pitchFamily="18" charset="0"/>
                <a:cs typeface="Times New Roman" panose="02020603050405020304" pitchFamily="18" charset="0"/>
              </a:rPr>
              <a:t>(RD): is a process which aims at improving the well being and self realisation of people living outside the urbanized areas through collective process. </a:t>
            </a:r>
          </a:p>
          <a:p>
            <a:pPr marL="0" indent="0" algn="just">
              <a:buNone/>
            </a:pPr>
            <a:r>
              <a:rPr lang="en-IN" sz="2200" dirty="0">
                <a:latin typeface="Times New Roman" panose="02020603050405020304" pitchFamily="18" charset="0"/>
                <a:cs typeface="Times New Roman" panose="02020603050405020304" pitchFamily="18" charset="0"/>
              </a:rPr>
              <a:t>According to Agarwal (1989) rural development is a strategy designed to improve the economic and social life of rural poor. </a:t>
            </a:r>
            <a:endParaRPr lang="en-US" altLang="en-US" sz="2200" dirty="0">
              <a:solidFill>
                <a:srgbClr val="313131"/>
              </a:solidFill>
              <a:latin typeface="Times New Roman" panose="02020603050405020304" pitchFamily="18" charset="0"/>
              <a:cs typeface="Times New Roman" panose="02020603050405020304" pitchFamily="18" charset="0"/>
            </a:endParaRPr>
          </a:p>
          <a:p>
            <a:pPr marL="495300" marR="342900" indent="0" algn="just">
              <a:lnSpc>
                <a:spcPct val="130833"/>
              </a:lnSpc>
              <a:spcBef>
                <a:spcPts val="0"/>
              </a:spcBef>
              <a:buSzPts val="1100"/>
              <a:buFont typeface="Arial"/>
              <a:buNone/>
              <a:defRPr/>
            </a:pPr>
            <a:endParaRPr lang="en-IN" sz="1800" b="1" dirty="0">
              <a:solidFill>
                <a:schemeClr val="dk1"/>
              </a:solidFill>
              <a:latin typeface="Calibri"/>
              <a:ea typeface="Calibri"/>
              <a:cs typeface="Calibri"/>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28</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660634" y="-23086"/>
            <a:ext cx="9741657" cy="695748"/>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Concept of Rural development</a:t>
            </a:r>
          </a:p>
        </p:txBody>
      </p:sp>
      <p:pic>
        <p:nvPicPr>
          <p:cNvPr id="9" name="Picture 2" descr="NIET, Greater Noida: Cutoff, Placements, Courses, Fees, Admission 2021">
            <a:extLst>
              <a:ext uri="{FF2B5EF4-FFF2-40B4-BE49-F238E27FC236}">
                <a16:creationId xmlns:a16="http://schemas.microsoft.com/office/drawing/2014/main" id="{0B7F0735-931A-CB24-1679-B85D6EC8E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4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47DCEAA5-BCA8-6225-59F6-E4D942E84E0C}"/>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857132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78069" y="1734207"/>
            <a:ext cx="10374187" cy="3637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81050" marR="342900" indent="-285750" algn="just">
              <a:lnSpc>
                <a:spcPct val="130833"/>
              </a:lnSpc>
              <a:spcBef>
                <a:spcPts val="0"/>
              </a:spcBef>
              <a:buSzPts val="1100"/>
              <a:buFont typeface="Wingdings" panose="05000000000000000000" pitchFamily="2" charset="2"/>
              <a:buChar char="§"/>
              <a:defRPr/>
            </a:pPr>
            <a:r>
              <a:rPr lang="en-IN" sz="2200" dirty="0">
                <a:latin typeface="Times New Roman" panose="02020603050405020304" pitchFamily="18" charset="0"/>
                <a:cs typeface="Times New Roman" panose="02020603050405020304" pitchFamily="18" charset="0"/>
              </a:rPr>
              <a:t>Rural Development is </a:t>
            </a:r>
            <a:r>
              <a:rPr lang="en-IN" sz="2200" b="1" dirty="0">
                <a:latin typeface="Times New Roman" panose="02020603050405020304" pitchFamily="18" charset="0"/>
                <a:cs typeface="Times New Roman" panose="02020603050405020304" pitchFamily="18" charset="0"/>
              </a:rPr>
              <a:t>the process of improving the quality of life and economic well-being of people living in rural areas, often relatively isolated and sparsely populated areas</a:t>
            </a:r>
            <a:r>
              <a:rPr lang="en-IN" sz="2200" dirty="0">
                <a:latin typeface="Times New Roman" panose="02020603050405020304" pitchFamily="18" charset="0"/>
                <a:cs typeface="Times New Roman" panose="02020603050405020304" pitchFamily="18" charset="0"/>
              </a:rPr>
              <a:t>. Rural Development has traditionally </a:t>
            </a:r>
            <a:r>
              <a:rPr lang="en-IN" sz="2200" dirty="0" err="1">
                <a:latin typeface="Times New Roman" panose="02020603050405020304" pitchFamily="18" charset="0"/>
                <a:cs typeface="Times New Roman" panose="02020603050405020304" pitchFamily="18" charset="0"/>
              </a:rPr>
              <a:t>centered</a:t>
            </a:r>
            <a:r>
              <a:rPr lang="en-IN" sz="2200" dirty="0">
                <a:latin typeface="Times New Roman" panose="02020603050405020304" pitchFamily="18" charset="0"/>
                <a:cs typeface="Times New Roman" panose="02020603050405020304" pitchFamily="18" charset="0"/>
              </a:rPr>
              <a:t> on the exploitation of land-intensive natural resources such as agriculture and forestry.</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Rural development is a term that concentrates on the actions taken for the development of rural areas to improve the economy. </a:t>
            </a:r>
          </a:p>
          <a:p>
            <a:pPr marL="781050" marR="342900" indent="-285750" algn="just">
              <a:lnSpc>
                <a:spcPct val="130833"/>
              </a:lnSpc>
              <a:spcBef>
                <a:spcPts val="0"/>
              </a:spcBef>
              <a:buSzPts val="1100"/>
              <a:buFont typeface="Wingdings" panose="05000000000000000000" pitchFamily="2" charset="2"/>
              <a:buChar char="§"/>
              <a:defRPr/>
            </a:pPr>
            <a:endParaRPr lang="en-IN" sz="2200" dirty="0">
              <a:latin typeface="Times New Roman" panose="02020603050405020304" pitchFamily="18" charset="0"/>
              <a:cs typeface="Times New Roman" panose="02020603050405020304" pitchFamily="18" charset="0"/>
            </a:endParaRPr>
          </a:p>
          <a:p>
            <a:pPr marL="495300" marR="342900" indent="0" algn="just">
              <a:lnSpc>
                <a:spcPct val="130833"/>
              </a:lnSpc>
              <a:spcBef>
                <a:spcPts val="0"/>
              </a:spcBef>
              <a:buSzPts val="1100"/>
              <a:buFont typeface="Arial"/>
              <a:buNone/>
              <a:defRPr/>
            </a:pPr>
            <a:endParaRPr lang="en-IN" sz="2200" dirty="0">
              <a:latin typeface="Times New Roman" panose="02020603050405020304" pitchFamily="18" charset="0"/>
              <a:cs typeface="Times New Roman" panose="02020603050405020304" pitchFamily="18" charset="0"/>
            </a:endParaRPr>
          </a:p>
          <a:p>
            <a:pPr marL="495300" marR="342900" indent="0" algn="just">
              <a:lnSpc>
                <a:spcPct val="130833"/>
              </a:lnSpc>
              <a:spcBef>
                <a:spcPts val="0"/>
              </a:spcBef>
              <a:buSzPts val="1100"/>
              <a:buFont typeface="Arial"/>
              <a:buNone/>
              <a:defRPr/>
            </a:pPr>
            <a:endParaRPr lang="en-IN" sz="2200" dirty="0">
              <a:latin typeface="Times New Roman" panose="02020603050405020304" pitchFamily="18" charset="0"/>
              <a:cs typeface="Times New Roman" panose="02020603050405020304" pitchFamily="18" charset="0"/>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Introduction Of Rural Development</a:t>
            </a:r>
          </a:p>
        </p:txBody>
      </p:sp>
      <p:pic>
        <p:nvPicPr>
          <p:cNvPr id="9" name="Picture 2" descr="NIET, Greater Noida: Cutoff, Placements, Courses, Fees, Admission 2021">
            <a:extLst>
              <a:ext uri="{FF2B5EF4-FFF2-40B4-BE49-F238E27FC236}">
                <a16:creationId xmlns:a16="http://schemas.microsoft.com/office/drawing/2014/main" id="{B5DFD001-E32B-7FD6-9643-A561D2B9D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4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047BA742-F999-5489-70FD-99882BB6B745}"/>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93498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752600" y="1124049"/>
          <a:ext cx="8686800" cy="4731820"/>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367867">
                <a:tc>
                  <a:txBody>
                    <a:bodyPr/>
                    <a:lstStyle/>
                    <a:p>
                      <a:r>
                        <a:rPr lang="en-US" sz="2000" dirty="0">
                          <a:latin typeface="+mn-lt"/>
                        </a:rPr>
                        <a:t>S. No.</a:t>
                      </a:r>
                    </a:p>
                  </a:txBody>
                  <a:tcPr/>
                </a:tc>
                <a:tc>
                  <a:txBody>
                    <a:bodyPr/>
                    <a:lstStyle/>
                    <a:p>
                      <a:pPr algn="l"/>
                      <a:r>
                        <a:rPr lang="en-US" sz="2000" dirty="0">
                          <a:latin typeface="+mn-lt"/>
                        </a:rPr>
                        <a:t>Index</a:t>
                      </a:r>
                    </a:p>
                  </a:txBody>
                  <a:tcPr/>
                </a:tc>
                <a:extLst>
                  <a:ext uri="{0D108BD9-81ED-4DB2-BD59-A6C34878D82A}">
                    <a16:rowId xmlns:a16="http://schemas.microsoft.com/office/drawing/2014/main" val="10000"/>
                  </a:ext>
                </a:extLst>
              </a:tr>
              <a:tr h="433558">
                <a:tc>
                  <a:txBody>
                    <a:bodyPr/>
                    <a:lstStyle/>
                    <a:p>
                      <a:r>
                        <a:rPr lang="en-US" sz="2000" b="0" dirty="0">
                          <a:latin typeface="+mn-lt"/>
                          <a:cs typeface="Times New Roman" pitchFamily="18" charset="0"/>
                        </a:rPr>
                        <a:t>10.</a:t>
                      </a:r>
                    </a:p>
                  </a:txBody>
                  <a:tcPr/>
                </a:tc>
                <a:tc>
                  <a:txBody>
                    <a:bodyPr/>
                    <a:lstStyle/>
                    <a:p>
                      <a:r>
                        <a:rPr lang="en-US" sz="2000" b="0" dirty="0">
                          <a:latin typeface="+mn-lt"/>
                          <a:cs typeface="Times New Roman" pitchFamily="18" charset="0"/>
                        </a:rPr>
                        <a:t>Program Specific  Outcomes (PSOs)</a:t>
                      </a:r>
                    </a:p>
                  </a:txBody>
                  <a:tcPr/>
                </a:tc>
                <a:extLst>
                  <a:ext uri="{0D108BD9-81ED-4DB2-BD59-A6C34878D82A}">
                    <a16:rowId xmlns:a16="http://schemas.microsoft.com/office/drawing/2014/main" val="10001"/>
                  </a:ext>
                </a:extLst>
              </a:tr>
              <a:tr h="433558">
                <a:tc>
                  <a:txBody>
                    <a:bodyPr/>
                    <a:lstStyle/>
                    <a:p>
                      <a:r>
                        <a:rPr lang="en-US" sz="2000" b="0" dirty="0">
                          <a:latin typeface="+mn-lt"/>
                          <a:cs typeface="Times New Roman"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Cos and PSOs Mapping</a:t>
                      </a:r>
                    </a:p>
                  </a:txBody>
                  <a:tcPr/>
                </a:tc>
                <a:extLst>
                  <a:ext uri="{0D108BD9-81ED-4DB2-BD59-A6C34878D82A}">
                    <a16:rowId xmlns:a16="http://schemas.microsoft.com/office/drawing/2014/main" val="10002"/>
                  </a:ext>
                </a:extLst>
              </a:tr>
              <a:tr h="433558">
                <a:tc>
                  <a:txBody>
                    <a:bodyPr/>
                    <a:lstStyle/>
                    <a:p>
                      <a:r>
                        <a:rPr lang="en-US" sz="2000" b="0" dirty="0">
                          <a:latin typeface="+mn-lt"/>
                          <a:cs typeface="Times New Roman" pitchFamily="18" charset="0"/>
                        </a:rPr>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Program Educational Objectives (PEOs)</a:t>
                      </a:r>
                    </a:p>
                  </a:txBody>
                  <a:tcPr/>
                </a:tc>
                <a:extLst>
                  <a:ext uri="{0D108BD9-81ED-4DB2-BD59-A6C34878D82A}">
                    <a16:rowId xmlns:a16="http://schemas.microsoft.com/office/drawing/2014/main" val="10003"/>
                  </a:ext>
                </a:extLst>
              </a:tr>
              <a:tr h="433558">
                <a:tc>
                  <a:txBody>
                    <a:bodyPr/>
                    <a:lstStyle/>
                    <a:p>
                      <a:r>
                        <a:rPr lang="en-US" sz="2000" b="0" dirty="0">
                          <a:latin typeface="+mn-lt"/>
                          <a:cs typeface="Times New Roman" pitchFamily="18" charset="0"/>
                        </a:rPr>
                        <a:t>13.</a:t>
                      </a:r>
                    </a:p>
                  </a:txBody>
                  <a:tcPr/>
                </a:tc>
                <a:tc>
                  <a:txBody>
                    <a:bodyPr/>
                    <a:lstStyle/>
                    <a:p>
                      <a:r>
                        <a:rPr lang="en-US" sz="2000" b="0" dirty="0">
                          <a:latin typeface="+mn-lt"/>
                          <a:cs typeface="Times New Roman" pitchFamily="18" charset="0"/>
                        </a:rPr>
                        <a:t>Result Analysis</a:t>
                      </a:r>
                    </a:p>
                  </a:txBody>
                  <a:tcPr/>
                </a:tc>
                <a:extLst>
                  <a:ext uri="{0D108BD9-81ED-4DB2-BD59-A6C34878D82A}">
                    <a16:rowId xmlns:a16="http://schemas.microsoft.com/office/drawing/2014/main" val="10004"/>
                  </a:ext>
                </a:extLst>
              </a:tr>
              <a:tr h="433558">
                <a:tc>
                  <a:txBody>
                    <a:bodyPr/>
                    <a:lstStyle/>
                    <a:p>
                      <a:r>
                        <a:rPr lang="en-US" sz="2000" b="0" dirty="0">
                          <a:latin typeface="+mn-lt"/>
                          <a:cs typeface="Times New Roman" pitchFamily="18" charset="0"/>
                        </a:rPr>
                        <a:t>14.</a:t>
                      </a:r>
                    </a:p>
                  </a:txBody>
                  <a:tcPr/>
                </a:tc>
                <a:tc>
                  <a:txBody>
                    <a:bodyPr/>
                    <a:lstStyle/>
                    <a:p>
                      <a:r>
                        <a:rPr lang="en-US" sz="2000" b="0" dirty="0">
                          <a:latin typeface="+mn-lt"/>
                          <a:cs typeface="Times New Roman" pitchFamily="18" charset="0"/>
                        </a:rPr>
                        <a:t>End Semester Question paper Templates</a:t>
                      </a:r>
                    </a:p>
                  </a:txBody>
                  <a:tcPr/>
                </a:tc>
                <a:extLst>
                  <a:ext uri="{0D108BD9-81ED-4DB2-BD59-A6C34878D82A}">
                    <a16:rowId xmlns:a16="http://schemas.microsoft.com/office/drawing/2014/main" val="10005"/>
                  </a:ext>
                </a:extLst>
              </a:tr>
              <a:tr h="433558">
                <a:tc>
                  <a:txBody>
                    <a:bodyPr/>
                    <a:lstStyle/>
                    <a:p>
                      <a:r>
                        <a:rPr lang="en-US" sz="2000" b="0" dirty="0">
                          <a:latin typeface="+mn-lt"/>
                          <a:cs typeface="Times New Roman"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Prequisite/Recap</a:t>
                      </a:r>
                    </a:p>
                  </a:txBody>
                  <a:tcPr/>
                </a:tc>
                <a:extLst>
                  <a:ext uri="{0D108BD9-81ED-4DB2-BD59-A6C34878D82A}">
                    <a16:rowId xmlns:a16="http://schemas.microsoft.com/office/drawing/2014/main" val="10006"/>
                  </a:ext>
                </a:extLst>
              </a:tr>
              <a:tr h="433558">
                <a:tc>
                  <a:txBody>
                    <a:bodyPr/>
                    <a:lstStyle/>
                    <a:p>
                      <a:r>
                        <a:rPr lang="en-US" sz="2000" b="0" dirty="0">
                          <a:latin typeface="+mn-lt"/>
                          <a:cs typeface="Times New Roman" pitchFamily="18" charset="0"/>
                        </a:rPr>
                        <a:t>16.</a:t>
                      </a:r>
                    </a:p>
                  </a:txBody>
                  <a:tcPr/>
                </a:tc>
                <a:tc>
                  <a:txBody>
                    <a:bodyPr/>
                    <a:lstStyle/>
                    <a:p>
                      <a:r>
                        <a:rPr lang="en-US" sz="2000" b="0" dirty="0">
                          <a:latin typeface="+mn-lt"/>
                          <a:cs typeface="Times New Roman" pitchFamily="18" charset="0"/>
                        </a:rPr>
                        <a:t>Brief Indtroduction about the Subject with Videos</a:t>
                      </a:r>
                    </a:p>
                  </a:txBody>
                  <a:tcPr/>
                </a:tc>
                <a:extLst>
                  <a:ext uri="{0D108BD9-81ED-4DB2-BD59-A6C34878D82A}">
                    <a16:rowId xmlns:a16="http://schemas.microsoft.com/office/drawing/2014/main" val="10007"/>
                  </a:ext>
                </a:extLst>
              </a:tr>
              <a:tr h="433558">
                <a:tc>
                  <a:txBody>
                    <a:bodyPr/>
                    <a:lstStyle/>
                    <a:p>
                      <a:r>
                        <a:rPr lang="en-US" sz="2000" b="0" dirty="0">
                          <a:latin typeface="+mn-lt"/>
                          <a:cs typeface="Times New Roman" pitchFamily="18" charset="0"/>
                        </a:rPr>
                        <a:t>17.</a:t>
                      </a:r>
                    </a:p>
                  </a:txBody>
                  <a:tcPr/>
                </a:tc>
                <a:tc>
                  <a:txBody>
                    <a:bodyPr/>
                    <a:lstStyle/>
                    <a:p>
                      <a:r>
                        <a:rPr lang="en-US" sz="2000" b="0" dirty="0">
                          <a:latin typeface="+mn-lt"/>
                          <a:cs typeface="Times New Roman" pitchFamily="18" charset="0"/>
                        </a:rPr>
                        <a:t>Unit Contents</a:t>
                      </a:r>
                    </a:p>
                  </a:txBody>
                  <a:tcPr/>
                </a:tc>
                <a:extLst>
                  <a:ext uri="{0D108BD9-81ED-4DB2-BD59-A6C34878D82A}">
                    <a16:rowId xmlns:a16="http://schemas.microsoft.com/office/drawing/2014/main" val="10008"/>
                  </a:ext>
                </a:extLst>
              </a:tr>
              <a:tr h="433558">
                <a:tc>
                  <a:txBody>
                    <a:bodyPr/>
                    <a:lstStyle/>
                    <a:p>
                      <a:r>
                        <a:rPr lang="en-US" sz="2000" b="0" dirty="0">
                          <a:latin typeface="+mn-lt"/>
                          <a:cs typeface="Times New Roman" pitchFamily="18" charset="0"/>
                        </a:rPr>
                        <a:t>18.</a:t>
                      </a:r>
                    </a:p>
                  </a:txBody>
                  <a:tcPr/>
                </a:tc>
                <a:tc>
                  <a:txBody>
                    <a:bodyPr/>
                    <a:lstStyle/>
                    <a:p>
                      <a:r>
                        <a:rPr lang="en-US" sz="2000" b="0" dirty="0">
                          <a:latin typeface="+mn-lt"/>
                          <a:cs typeface="Times New Roman" pitchFamily="18" charset="0"/>
                        </a:rPr>
                        <a:t>Unit</a:t>
                      </a:r>
                      <a:r>
                        <a:rPr lang="en-US" sz="2000" b="0" baseline="0" dirty="0">
                          <a:latin typeface="+mn-lt"/>
                          <a:cs typeface="Times New Roman" pitchFamily="18" charset="0"/>
                        </a:rPr>
                        <a:t> Objectives</a:t>
                      </a:r>
                      <a:endParaRPr lang="en-US" sz="2000" b="0" dirty="0">
                        <a:latin typeface="+mn-lt"/>
                        <a:cs typeface="Times New Roman" pitchFamily="18" charset="0"/>
                      </a:endParaRPr>
                    </a:p>
                  </a:txBody>
                  <a:tcPr/>
                </a:tc>
                <a:extLst>
                  <a:ext uri="{0D108BD9-81ED-4DB2-BD59-A6C34878D82A}">
                    <a16:rowId xmlns:a16="http://schemas.microsoft.com/office/drawing/2014/main" val="10009"/>
                  </a:ext>
                </a:extLst>
              </a:tr>
              <a:tr h="433558">
                <a:tc>
                  <a:txBody>
                    <a:bodyPr/>
                    <a:lstStyle/>
                    <a:p>
                      <a:r>
                        <a:rPr lang="en-US" sz="2000" b="0" dirty="0">
                          <a:latin typeface="+mn-lt"/>
                          <a:cs typeface="Times New Roman" pitchFamily="18" charset="0"/>
                        </a:rPr>
                        <a:t>19.</a:t>
                      </a:r>
                    </a:p>
                  </a:txBody>
                  <a:tcPr/>
                </a:tc>
                <a:tc>
                  <a:txBody>
                    <a:bodyPr/>
                    <a:lstStyle/>
                    <a:p>
                      <a:r>
                        <a:rPr lang="en-US" sz="2000" b="0" dirty="0">
                          <a:latin typeface="+mn-lt"/>
                          <a:cs typeface="Times New Roman" pitchFamily="18" charset="0"/>
                        </a:rPr>
                        <a:t>Topic Objectives/Topic Outcome</a:t>
                      </a:r>
                    </a:p>
                  </a:txBody>
                  <a:tcPr/>
                </a:tc>
                <a:extLst>
                  <a:ext uri="{0D108BD9-81ED-4DB2-BD59-A6C34878D82A}">
                    <a16:rowId xmlns:a16="http://schemas.microsoft.com/office/drawing/2014/main" val="10010"/>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10" name="Date Placeholder 9"/>
          <p:cNvSpPr>
            <a:spLocks noGrp="1"/>
          </p:cNvSpPr>
          <p:nvPr>
            <p:ph type="dt" sz="half" idx="10"/>
          </p:nvPr>
        </p:nvSpPr>
        <p:spPr/>
        <p:txBody>
          <a:bodyPr/>
          <a:lstStyle/>
          <a:p>
            <a:r>
              <a:rPr lang="en-US"/>
              <a:t>30/08/2021</a:t>
            </a:r>
            <a:endParaRPr lang="en-US" dirty="0"/>
          </a:p>
        </p:txBody>
      </p:sp>
      <p:sp>
        <p:nvSpPr>
          <p:cNvPr id="11" name="Footer Placeholder 10"/>
          <p:cNvSpPr>
            <a:spLocks noGrp="1"/>
          </p:cNvSpPr>
          <p:nvPr>
            <p:ph type="ftr" sz="quarter" idx="11"/>
          </p:nvPr>
        </p:nvSpPr>
        <p:spPr>
          <a:xfrm>
            <a:off x="3200400" y="6356351"/>
            <a:ext cx="6400800" cy="365125"/>
          </a:xfrm>
        </p:spPr>
        <p:txBody>
          <a:bodyPr/>
          <a:lstStyle/>
          <a:p>
            <a:r>
              <a:rPr lang="sv-SE"/>
              <a:t>Simran Kaur                 KHU 701_RD                      Unit-1</a:t>
            </a:r>
            <a:endParaRPr lang="en-US" dirty="0"/>
          </a:p>
        </p:txBody>
      </p:sp>
      <p:pic>
        <p:nvPicPr>
          <p:cNvPr id="12" name="Picture 0" descr="Logo New.png"/>
          <p:cNvPicPr>
            <a:picLocks noChangeAspect="1" noChangeArrowheads="1"/>
          </p:cNvPicPr>
          <p:nvPr/>
        </p:nvPicPr>
        <p:blipFill>
          <a:blip r:embed="rId2"/>
          <a:srcRect/>
          <a:stretch>
            <a:fillRect/>
          </a:stretch>
        </p:blipFill>
        <p:spPr bwMode="auto">
          <a:xfrm>
            <a:off x="943303" y="136525"/>
            <a:ext cx="1295400" cy="681789"/>
          </a:xfrm>
          <a:prstGeom prst="rect">
            <a:avLst/>
          </a:prstGeom>
          <a:noFill/>
          <a:ln w="9525">
            <a:noFill/>
            <a:miter lim="800000"/>
            <a:headEnd/>
            <a:tailEnd/>
          </a:ln>
        </p:spPr>
      </p:pic>
      <p:sp>
        <p:nvSpPr>
          <p:cNvPr id="8" name="Google Shape;89;p13">
            <a:extLst>
              <a:ext uri="{FF2B5EF4-FFF2-40B4-BE49-F238E27FC236}">
                <a16:creationId xmlns:a16="http://schemas.microsoft.com/office/drawing/2014/main" id="{F5882340-F955-BE19-94F5-BA1F451CC92B}"/>
              </a:ext>
            </a:extLst>
          </p:cNvPr>
          <p:cNvSpPr txBox="1">
            <a:spLocks/>
          </p:cNvSpPr>
          <p:nvPr/>
        </p:nvSpPr>
        <p:spPr>
          <a:xfrm>
            <a:off x="2427410" y="1620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400" dirty="0">
                <a:solidFill>
                  <a:schemeClr val="dk1"/>
                </a:solidFill>
                <a:latin typeface="+mn-lt"/>
                <a:ea typeface="Calibri"/>
                <a:cs typeface="Times New Roman" panose="02020603050405020304" pitchFamily="18" charset="0"/>
                <a:sym typeface="Calibri"/>
              </a:rPr>
              <a:t>Contents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249619" y="845271"/>
            <a:ext cx="10702637"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marR="342900" indent="0" algn="just">
              <a:lnSpc>
                <a:spcPct val="130833"/>
              </a:lnSpc>
              <a:spcBef>
                <a:spcPts val="0"/>
              </a:spcBef>
              <a:buSzPts val="1100"/>
              <a:buNone/>
              <a:defRPr/>
            </a:pPr>
            <a:r>
              <a:rPr lang="en-US" sz="2200" b="0" i="0" dirty="0">
                <a:solidFill>
                  <a:srgbClr val="333333"/>
                </a:solidFill>
                <a:effectLst/>
                <a:latin typeface="Times New Roman" panose="02020603050405020304" pitchFamily="18" charset="0"/>
                <a:cs typeface="Times New Roman" panose="02020603050405020304" pitchFamily="18" charset="0"/>
              </a:rPr>
              <a:t>However, few areas that demand more focused attention and new initiatives are:</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 Education                         </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 Public health and Sanitation</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Women empowerment</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Infrastructure development (electricity, irrigation, etc.)</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Facilities for agriculture extension and research</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Availability of credit</a:t>
            </a:r>
          </a:p>
          <a:p>
            <a:pPr marL="781050" marR="342900" indent="-285750" algn="just">
              <a:lnSpc>
                <a:spcPct val="130833"/>
              </a:lnSpc>
              <a:spcBef>
                <a:spcPts val="0"/>
              </a:spcBef>
              <a:buSzPts val="1100"/>
              <a:buFont typeface="Wingdings" panose="05000000000000000000" pitchFamily="2" charset="2"/>
              <a:buChar char="§"/>
              <a:defRPr/>
            </a:pPr>
            <a:r>
              <a:rPr lang="en-US" sz="2200" b="0" i="0" dirty="0">
                <a:solidFill>
                  <a:srgbClr val="333333"/>
                </a:solidFill>
                <a:effectLst/>
                <a:latin typeface="Times New Roman" panose="02020603050405020304" pitchFamily="18" charset="0"/>
                <a:cs typeface="Times New Roman" panose="02020603050405020304" pitchFamily="18" charset="0"/>
              </a:rPr>
              <a:t>Employment opportunities</a:t>
            </a:r>
          </a:p>
          <a:p>
            <a:pPr marL="495300" marR="342900" indent="0" algn="just">
              <a:lnSpc>
                <a:spcPct val="130833"/>
              </a:lnSpc>
              <a:spcBef>
                <a:spcPts val="0"/>
              </a:spcBef>
              <a:buSzPts val="1100"/>
              <a:buFont typeface="Arial"/>
              <a:buNone/>
              <a:defRPr/>
            </a:pPr>
            <a:endParaRPr lang="en-IN" sz="2200" dirty="0">
              <a:latin typeface="Times New Roman" panose="02020603050405020304" pitchFamily="18" charset="0"/>
              <a:cs typeface="Times New Roman" panose="02020603050405020304" pitchFamily="18" charset="0"/>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Introduction Of Rural Development</a:t>
            </a:r>
          </a:p>
        </p:txBody>
      </p:sp>
      <p:pic>
        <p:nvPicPr>
          <p:cNvPr id="9" name="Picture 2" descr="NIET, Greater Noida: Cutoff, Placements, Courses, Fees, Admission 2021">
            <a:extLst>
              <a:ext uri="{FF2B5EF4-FFF2-40B4-BE49-F238E27FC236}">
                <a16:creationId xmlns:a16="http://schemas.microsoft.com/office/drawing/2014/main" id="{B5DFD001-E32B-7FD6-9643-A561D2B9D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33" y="13782"/>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D0D77011-BD32-45E1-3E9C-AF8513196365}"/>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168957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949277" y="1569386"/>
            <a:ext cx="9961417" cy="30236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dirty="0">
                <a:latin typeface="Times New Roman" panose="02020603050405020304" pitchFamily="18" charset="0"/>
                <a:cs typeface="Times New Roman" panose="02020603050405020304" pitchFamily="18" charset="0"/>
              </a:rPr>
              <a:t>It relates primarily to areas that have a relatively </a:t>
            </a:r>
            <a:r>
              <a:rPr lang="en-IN" sz="2200" b="1" dirty="0">
                <a:latin typeface="Times New Roman" panose="02020603050405020304" pitchFamily="18" charset="0"/>
                <a:cs typeface="Times New Roman" panose="02020603050405020304" pitchFamily="18" charset="0"/>
              </a:rPr>
              <a:t>low population density</a:t>
            </a:r>
            <a:r>
              <a:rPr lang="en-IN" sz="2200" dirty="0">
                <a:latin typeface="Times New Roman" panose="02020603050405020304" pitchFamily="18" charset="0"/>
                <a:cs typeface="Times New Roman" panose="02020603050405020304" pitchFamily="18" charset="0"/>
              </a:rPr>
              <a:t> compared to cities, areas where </a:t>
            </a:r>
            <a:r>
              <a:rPr lang="en-IN" sz="2200" b="1" dirty="0">
                <a:latin typeface="Times New Roman" panose="02020603050405020304" pitchFamily="18" charset="0"/>
                <a:cs typeface="Times New Roman" panose="02020603050405020304" pitchFamily="18" charset="0"/>
              </a:rPr>
              <a:t>agriculture</a:t>
            </a:r>
            <a:r>
              <a:rPr lang="en-IN" sz="2200" dirty="0">
                <a:latin typeface="Times New Roman" panose="02020603050405020304" pitchFamily="18" charset="0"/>
                <a:cs typeface="Times New Roman" panose="02020603050405020304" pitchFamily="18" charset="0"/>
              </a:rPr>
              <a:t> and related activities usually dominate the landscape and economy, and places where transport and communications need to cover relatively </a:t>
            </a:r>
            <a:r>
              <a:rPr lang="en-IN" sz="2200" b="1" dirty="0">
                <a:latin typeface="Times New Roman" panose="02020603050405020304" pitchFamily="18" charset="0"/>
                <a:cs typeface="Times New Roman" panose="02020603050405020304" pitchFamily="18" charset="0"/>
              </a:rPr>
              <a:t>large distances</a:t>
            </a:r>
            <a:r>
              <a:rPr lang="en-IN" sz="2200" dirty="0">
                <a:latin typeface="Times New Roman" panose="02020603050405020304" pitchFamily="18" charset="0"/>
                <a:cs typeface="Times New Roman" panose="02020603050405020304" pitchFamily="18" charset="0"/>
              </a:rPr>
              <a:t> making travel and service provision relatively difficult and costly. </a:t>
            </a:r>
          </a:p>
          <a:p>
            <a:pPr algn="just"/>
            <a:r>
              <a:rPr lang="en-IN" sz="2200" dirty="0">
                <a:latin typeface="Times New Roman" panose="02020603050405020304" pitchFamily="18" charset="0"/>
                <a:cs typeface="Times New Roman" panose="02020603050405020304" pitchFamily="18" charset="0"/>
              </a:rPr>
              <a:t>However, our definition also includes the </a:t>
            </a:r>
            <a:r>
              <a:rPr lang="en-IN" sz="2200" b="1" dirty="0">
                <a:latin typeface="Times New Roman" panose="02020603050405020304" pitchFamily="18" charset="0"/>
                <a:cs typeface="Times New Roman" panose="02020603050405020304" pitchFamily="18" charset="0"/>
              </a:rPr>
              <a:t>towns</a:t>
            </a:r>
            <a:r>
              <a:rPr lang="en-IN" sz="2200" dirty="0">
                <a:latin typeface="Times New Roman" panose="02020603050405020304" pitchFamily="18" charset="0"/>
                <a:cs typeface="Times New Roman" panose="02020603050405020304" pitchFamily="18" charset="0"/>
              </a:rPr>
              <a:t> (as opposed to cities) that are located in these areas and which are linked to them culturally and economically by acting as a focal point for people living in the surrounding areas - places where they can meet, exchange goods and services, and find transport to larger urban centres.</a:t>
            </a:r>
          </a:p>
          <a:p>
            <a:pPr marL="495300" marR="342900" indent="0" algn="just">
              <a:lnSpc>
                <a:spcPct val="130833"/>
              </a:lnSpc>
              <a:spcBef>
                <a:spcPts val="0"/>
              </a:spcBef>
              <a:buSzPts val="1100"/>
              <a:buFont typeface="Arial"/>
              <a:buNone/>
              <a:defRPr/>
            </a:pPr>
            <a:endParaRPr lang="en-IN" sz="2200" b="1" dirty="0">
              <a:solidFill>
                <a:schemeClr val="dk1"/>
              </a:solidFill>
              <a:latin typeface="Calibri"/>
              <a:ea typeface="Calibri"/>
              <a:cs typeface="Calibri"/>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31</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704109" y="-50795"/>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endParaRPr lang="en-US" sz="2400" kern="0" dirty="0">
              <a:solidFill>
                <a:schemeClr val="dk1"/>
              </a:solidFill>
              <a:ea typeface="Calibri"/>
              <a:cs typeface="Calibri"/>
              <a:sym typeface="Calibri"/>
            </a:endParaRPr>
          </a:p>
          <a:p>
            <a:pPr algn="ctr">
              <a:buClr>
                <a:schemeClr val="dk1"/>
              </a:buClr>
              <a:buSzPts val="2400"/>
              <a:defRPr/>
            </a:pPr>
            <a:r>
              <a:rPr lang="en-US" sz="2400" kern="0" dirty="0">
                <a:solidFill>
                  <a:schemeClr val="dk1"/>
                </a:solidFill>
                <a:ea typeface="Calibri"/>
                <a:cs typeface="Calibri"/>
                <a:sym typeface="Calibri"/>
              </a:rPr>
              <a:t>Introduction Of Rural Development</a:t>
            </a:r>
          </a:p>
          <a:p>
            <a:pPr algn="ctr" fontAlgn="auto">
              <a:spcBef>
                <a:spcPts val="0"/>
              </a:spcBef>
              <a:spcAft>
                <a:spcPts val="0"/>
              </a:spcAft>
              <a:buClr>
                <a:schemeClr val="dk1"/>
              </a:buClr>
              <a:buSzPts val="2400"/>
              <a:buFont typeface="Calibri"/>
              <a:buNone/>
              <a:defRPr/>
            </a:pPr>
            <a:endParaRPr lang="en-US" sz="2000" b="1"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9" name="Picture 2" descr="NIET, Greater Noida: Cutoff, Placements, Courses, Fees, Admission 2021">
            <a:extLst>
              <a:ext uri="{FF2B5EF4-FFF2-40B4-BE49-F238E27FC236}">
                <a16:creationId xmlns:a16="http://schemas.microsoft.com/office/drawing/2014/main" id="{00D90E13-4C58-DC0E-E0E4-39F5F38E2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 y="3610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E019BBF-CAD8-4F86-7F3B-2496235AD367}"/>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039344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33399" y="1143000"/>
            <a:ext cx="10702637"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marR="342900" indent="0" algn="just">
              <a:lnSpc>
                <a:spcPct val="130833"/>
              </a:lnSpc>
              <a:spcBef>
                <a:spcPts val="0"/>
              </a:spcBef>
              <a:buSzPts val="1100"/>
              <a:buFont typeface="Arial"/>
              <a:buNone/>
              <a:defRPr/>
            </a:pPr>
            <a:endParaRPr lang="en-IN" sz="1800" b="1" dirty="0">
              <a:solidFill>
                <a:schemeClr val="dk1"/>
              </a:solidFill>
              <a:latin typeface="Calibri"/>
              <a:ea typeface="Calibri"/>
              <a:cs typeface="Calibri"/>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704109" y="-50795"/>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Times New Roman" panose="02020603050405020304" pitchFamily="18" charset="0"/>
                <a:sym typeface="Calibri"/>
              </a:rPr>
              <a:t>Basic objectives of Rural development</a:t>
            </a:r>
          </a:p>
        </p:txBody>
      </p:sp>
      <p:sp>
        <p:nvSpPr>
          <p:cNvPr id="8" name="Footer Placeholder 12"/>
          <p:cNvSpPr txBox="1">
            <a:spLocks/>
          </p:cNvSpPr>
          <p:nvPr/>
        </p:nvSpPr>
        <p:spPr>
          <a:xfrm>
            <a:off x="1884218" y="5994538"/>
            <a:ext cx="8894618" cy="433971"/>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7" name="Rectangle 6"/>
          <p:cNvSpPr/>
          <p:nvPr/>
        </p:nvSpPr>
        <p:spPr>
          <a:xfrm>
            <a:off x="1336125" y="1684797"/>
            <a:ext cx="9673937" cy="2800767"/>
          </a:xfrm>
          <a:prstGeom prst="rect">
            <a:avLst/>
          </a:prstGeom>
        </p:spPr>
        <p:txBody>
          <a:bodyPr wrap="square">
            <a:spAutoFit/>
          </a:bodyPr>
          <a:lstStyle/>
          <a:p>
            <a:pPr algn="just"/>
            <a:endParaRPr lang="en-IN" sz="2200" dirty="0"/>
          </a:p>
          <a:p>
            <a:pPr algn="just"/>
            <a:r>
              <a:rPr lang="en-IN" sz="2200" dirty="0">
                <a:latin typeface="Times New Roman" panose="02020603050405020304" pitchFamily="18" charset="0"/>
                <a:cs typeface="Times New Roman" panose="02020603050405020304" pitchFamily="18" charset="0"/>
              </a:rPr>
              <a:t>The major objectives of rural development are: </a:t>
            </a:r>
          </a:p>
          <a:p>
            <a:pPr marL="342900" indent="-342900" algn="just">
              <a:buAutoNum type="arabicParenR"/>
            </a:pPr>
            <a:r>
              <a:rPr lang="en-IN" sz="2200" dirty="0">
                <a:latin typeface="Times New Roman" panose="02020603050405020304" pitchFamily="18" charset="0"/>
                <a:cs typeface="Times New Roman" panose="02020603050405020304" pitchFamily="18" charset="0"/>
              </a:rPr>
              <a:t>to achieve enhanced production and productivity in rural areas, </a:t>
            </a:r>
          </a:p>
          <a:p>
            <a:pPr marL="342900" indent="-342900" algn="just">
              <a:buAutoNum type="arabicParenR"/>
            </a:pPr>
            <a:r>
              <a:rPr lang="en-IN" sz="2200" dirty="0">
                <a:latin typeface="Times New Roman" panose="02020603050405020304" pitchFamily="18" charset="0"/>
                <a:cs typeface="Times New Roman" panose="02020603050405020304" pitchFamily="18" charset="0"/>
              </a:rPr>
              <a:t>to bring about a greater socio-economic equity, </a:t>
            </a:r>
          </a:p>
          <a:p>
            <a:pPr marL="342900" indent="-342900" algn="just">
              <a:buAutoNum type="arabicParenR"/>
            </a:pPr>
            <a:r>
              <a:rPr lang="en-IN" sz="2200" dirty="0">
                <a:latin typeface="Times New Roman" panose="02020603050405020304" pitchFamily="18" charset="0"/>
                <a:cs typeface="Times New Roman" panose="02020603050405020304" pitchFamily="18" charset="0"/>
              </a:rPr>
              <a:t>to bring about a spatial balance in social and economic development, </a:t>
            </a:r>
          </a:p>
          <a:p>
            <a:pPr marL="342900" indent="-342900" algn="just">
              <a:buAutoNum type="arabicParenR"/>
            </a:pPr>
            <a:r>
              <a:rPr lang="en-IN" sz="2200" dirty="0">
                <a:latin typeface="Times New Roman" panose="02020603050405020304" pitchFamily="18" charset="0"/>
                <a:cs typeface="Times New Roman" panose="02020603050405020304" pitchFamily="18" charset="0"/>
              </a:rPr>
              <a:t>to bring about improvement in the ecological environment so that it may be conducive to growth and happiness, and </a:t>
            </a:r>
          </a:p>
          <a:p>
            <a:pPr marL="342900" indent="-342900" algn="just">
              <a:buAutoNum type="arabicParenR"/>
            </a:pPr>
            <a:r>
              <a:rPr lang="en-IN" sz="2200" dirty="0">
                <a:latin typeface="Times New Roman" panose="02020603050405020304" pitchFamily="18" charset="0"/>
                <a:cs typeface="Times New Roman" panose="02020603050405020304" pitchFamily="18" charset="0"/>
              </a:rPr>
              <a:t>to develop broad based community participation in the process of development.</a:t>
            </a:r>
            <a:endParaRPr lang="en-IN" sz="2200" b="0" i="0" dirty="0">
              <a:solidFill>
                <a:srgbClr val="515151"/>
              </a:solidFill>
              <a:effectLst/>
              <a:latin typeface="Times New Roman" panose="02020603050405020304" pitchFamily="18" charset="0"/>
              <a:cs typeface="Times New Roman" panose="02020603050405020304" pitchFamily="18" charset="0"/>
            </a:endParaRPr>
          </a:p>
        </p:txBody>
      </p:sp>
      <p:pic>
        <p:nvPicPr>
          <p:cNvPr id="9" name="Picture 2" descr="NIET, Greater Noida: Cutoff, Placements, Courses, Fees, Admission 2021">
            <a:extLst>
              <a:ext uri="{FF2B5EF4-FFF2-40B4-BE49-F238E27FC236}">
                <a16:creationId xmlns:a16="http://schemas.microsoft.com/office/drawing/2014/main" id="{9826909A-1CA7-A35B-9EED-3285B92B9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82" y="51824"/>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437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33399" y="1489221"/>
            <a:ext cx="10702637"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marR="342900" indent="0" algn="just">
              <a:lnSpc>
                <a:spcPct val="130833"/>
              </a:lnSpc>
              <a:spcBef>
                <a:spcPts val="0"/>
              </a:spcBef>
              <a:buSzPts val="1100"/>
              <a:buFont typeface="Arial"/>
              <a:buNone/>
              <a:defRPr/>
            </a:pPr>
            <a:endParaRPr lang="en-IN" sz="1800" b="1" dirty="0">
              <a:solidFill>
                <a:schemeClr val="dk1"/>
              </a:solidFill>
              <a:latin typeface="Calibri"/>
              <a:ea typeface="Calibri"/>
              <a:cs typeface="Calibri"/>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33</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704109" y="-23086"/>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endParaRPr lang="en-US" sz="2400" kern="0" dirty="0">
              <a:solidFill>
                <a:schemeClr val="dk1"/>
              </a:solidFill>
              <a:ea typeface="Calibri"/>
              <a:cs typeface="Calibri"/>
              <a:sym typeface="Calibri"/>
            </a:endParaRPr>
          </a:p>
          <a:p>
            <a:pPr algn="ctr">
              <a:buClr>
                <a:schemeClr val="dk1"/>
              </a:buClr>
              <a:buSzPts val="2400"/>
              <a:defRPr/>
            </a:pPr>
            <a:r>
              <a:rPr lang="en-US" sz="2400" kern="0" dirty="0">
                <a:solidFill>
                  <a:schemeClr val="dk1"/>
                </a:solidFill>
                <a:ea typeface="Calibri"/>
                <a:cs typeface="Calibri"/>
                <a:sym typeface="Calibri"/>
              </a:rPr>
              <a:t>Importance of Rural development</a:t>
            </a:r>
          </a:p>
          <a:p>
            <a:pPr fontAlgn="auto">
              <a:spcBef>
                <a:spcPts val="0"/>
              </a:spcBef>
              <a:spcAft>
                <a:spcPts val="0"/>
              </a:spcAft>
              <a:buClr>
                <a:schemeClr val="dk1"/>
              </a:buClr>
              <a:buSzPts val="2400"/>
              <a:buFont typeface="Calibri"/>
              <a:buNone/>
              <a:defRPr/>
            </a:pPr>
            <a:endParaRPr lang="en-US" sz="2000" kern="0" dirty="0">
              <a:solidFill>
                <a:schemeClr val="dk1"/>
              </a:solidFill>
              <a:latin typeface="Calibri"/>
              <a:ea typeface="Calibri"/>
              <a:cs typeface="Calibri"/>
              <a:sym typeface="Calibri"/>
            </a:endParaRPr>
          </a:p>
        </p:txBody>
      </p:sp>
      <p:sp>
        <p:nvSpPr>
          <p:cNvPr id="7" name="Rectangle 6"/>
          <p:cNvSpPr/>
          <p:nvPr/>
        </p:nvSpPr>
        <p:spPr>
          <a:xfrm>
            <a:off x="1108363" y="1320626"/>
            <a:ext cx="10293928" cy="1785104"/>
          </a:xfrm>
          <a:prstGeom prst="rect">
            <a:avLst/>
          </a:prstGeom>
        </p:spPr>
        <p:txBody>
          <a:bodyPr wrap="square">
            <a:spAutoFit/>
          </a:bodyPr>
          <a:lstStyle/>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Rural development is a dynamic process which is mainly concerned with the rural areas. These include agricultural growth, putting up of economic and social infrastructure, fair wages as also housing and house sites for the landless, village planning, public health, education and functional literacy, communication etc. </a:t>
            </a:r>
          </a:p>
        </p:txBody>
      </p:sp>
      <p:pic>
        <p:nvPicPr>
          <p:cNvPr id="9" name="Picture 2" descr="NIET, Greater Noida: Cutoff, Placements, Courses, Fees, Admission 2021">
            <a:extLst>
              <a:ext uri="{FF2B5EF4-FFF2-40B4-BE49-F238E27FC236}">
                <a16:creationId xmlns:a16="http://schemas.microsoft.com/office/drawing/2014/main" id="{B7C2E12F-0330-A9F8-4FFD-35CEE68F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820"/>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F14DDF78-0221-9937-937C-0751D7C30DED}"/>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359258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33399" y="1143000"/>
            <a:ext cx="10702637"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marR="342900" indent="0" algn="just">
              <a:lnSpc>
                <a:spcPct val="130833"/>
              </a:lnSpc>
              <a:spcBef>
                <a:spcPts val="0"/>
              </a:spcBef>
              <a:buSzPts val="1100"/>
              <a:buFont typeface="Arial"/>
              <a:buNone/>
              <a:defRPr/>
            </a:pPr>
            <a:endParaRPr lang="en-IN" sz="1800" b="1" dirty="0">
              <a:solidFill>
                <a:schemeClr val="dk1"/>
              </a:solidFill>
              <a:latin typeface="Calibri"/>
              <a:ea typeface="Calibri"/>
              <a:cs typeface="Calibri"/>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704109" y="-23086"/>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endParaRPr lang="en-US" sz="2000" b="1" kern="0" dirty="0">
              <a:solidFill>
                <a:schemeClr val="dk1"/>
              </a:solidFill>
              <a:ea typeface="Calibri"/>
              <a:cs typeface="Calibri"/>
              <a:sym typeface="Calibri"/>
            </a:endParaRPr>
          </a:p>
          <a:p>
            <a:pPr algn="ctr">
              <a:buClr>
                <a:schemeClr val="dk1"/>
              </a:buClr>
              <a:buSzPts val="2400"/>
              <a:defRPr/>
            </a:pPr>
            <a:r>
              <a:rPr lang="en-US" sz="2400" kern="0" dirty="0">
                <a:solidFill>
                  <a:schemeClr val="dk1"/>
                </a:solidFill>
                <a:ea typeface="Calibri"/>
                <a:cs typeface="Calibri"/>
                <a:sym typeface="Calibri"/>
              </a:rPr>
              <a:t>Importance of Rural development</a:t>
            </a:r>
          </a:p>
          <a:p>
            <a:pPr fontAlgn="auto">
              <a:spcBef>
                <a:spcPts val="0"/>
              </a:spcBef>
              <a:spcAft>
                <a:spcPts val="0"/>
              </a:spcAft>
              <a:buClr>
                <a:schemeClr val="dk1"/>
              </a:buClr>
              <a:buSzPts val="2400"/>
              <a:buFont typeface="Calibri"/>
              <a:buNone/>
              <a:defRPr/>
            </a:pPr>
            <a:endParaRPr lang="en-US" sz="2000" kern="0" dirty="0">
              <a:solidFill>
                <a:schemeClr val="dk1"/>
              </a:solidFill>
              <a:latin typeface="Calibri"/>
              <a:ea typeface="Calibri"/>
              <a:cs typeface="Calibri"/>
              <a:sym typeface="Calibri"/>
            </a:endParaRPr>
          </a:p>
        </p:txBody>
      </p:sp>
      <p:sp>
        <p:nvSpPr>
          <p:cNvPr id="7" name="Rectangle 6"/>
          <p:cNvSpPr/>
          <p:nvPr/>
        </p:nvSpPr>
        <p:spPr>
          <a:xfrm>
            <a:off x="1108363" y="1320626"/>
            <a:ext cx="10293928" cy="3139321"/>
          </a:xfrm>
          <a:prstGeom prst="rect">
            <a:avLst/>
          </a:prstGeom>
        </p:spPr>
        <p:txBody>
          <a:bodyPr wrap="square">
            <a:spAutoFit/>
          </a:bodyPr>
          <a:lstStyle/>
          <a:p>
            <a:endParaRPr lang="en-IN" dirty="0"/>
          </a:p>
          <a:p>
            <a:r>
              <a:rPr lang="en-IN" dirty="0">
                <a:latin typeface="Times New Roman" panose="02020603050405020304" pitchFamily="18" charset="0"/>
                <a:cs typeface="Times New Roman" panose="02020603050405020304" pitchFamily="18" charset="0"/>
              </a:rPr>
              <a:t>Rural development is a national necessity and has considerable importance in India because of the following reasons. </a:t>
            </a:r>
          </a:p>
          <a:p>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about three-fourth of India's population live in rural areas, </a:t>
            </a:r>
          </a:p>
          <a:p>
            <a:pPr marL="342900" indent="-342900">
              <a:buAutoNum type="arabicPeriod"/>
            </a:pPr>
            <a:r>
              <a:rPr lang="en-IN" dirty="0">
                <a:latin typeface="Times New Roman" panose="02020603050405020304" pitchFamily="18" charset="0"/>
                <a:cs typeface="Times New Roman" panose="02020603050405020304" pitchFamily="18" charset="0"/>
              </a:rPr>
              <a:t>nearly half of the country's national income is derived from agriculture, </a:t>
            </a:r>
          </a:p>
          <a:p>
            <a:pPr marL="342900" indent="-342900">
              <a:buAutoNum type="arabicPeriod"/>
            </a:pPr>
            <a:r>
              <a:rPr lang="en-IN" dirty="0">
                <a:latin typeface="Times New Roman" panose="02020603050405020304" pitchFamily="18" charset="0"/>
                <a:cs typeface="Times New Roman" panose="02020603050405020304" pitchFamily="18" charset="0"/>
              </a:rPr>
              <a:t>around seventy per cent of Indian population get employment through agriculture, </a:t>
            </a:r>
          </a:p>
          <a:p>
            <a:pPr marL="342900" indent="-342900">
              <a:buAutoNum type="arabicPeriod"/>
            </a:pPr>
            <a:r>
              <a:rPr lang="en-IN" dirty="0">
                <a:latin typeface="Times New Roman" panose="02020603050405020304" pitchFamily="18" charset="0"/>
                <a:cs typeface="Times New Roman" panose="02020603050405020304" pitchFamily="18" charset="0"/>
              </a:rPr>
              <a:t>bulk of raw materials for industries come from agriculture and rural sector, </a:t>
            </a:r>
          </a:p>
          <a:p>
            <a:pPr marL="342900" indent="-342900">
              <a:buAutoNum type="arabicPeriod"/>
            </a:pPr>
            <a:r>
              <a:rPr lang="en-IN" dirty="0">
                <a:latin typeface="Times New Roman" panose="02020603050405020304" pitchFamily="18" charset="0"/>
                <a:cs typeface="Times New Roman" panose="02020603050405020304" pitchFamily="18" charset="0"/>
              </a:rPr>
              <a:t>increase in industrial population can be justified only in rural populations' motivation and increasing the purchasing power to buy industrial goods, and </a:t>
            </a:r>
          </a:p>
          <a:p>
            <a:pPr marL="342900" indent="-342900">
              <a:buAutoNum type="arabicPeriod"/>
            </a:pPr>
            <a:r>
              <a:rPr lang="en-IN" dirty="0">
                <a:latin typeface="Times New Roman" panose="02020603050405020304" pitchFamily="18" charset="0"/>
                <a:cs typeface="Times New Roman" panose="02020603050405020304" pitchFamily="18" charset="0"/>
              </a:rPr>
              <a:t>growing disparity between the urban elite and the rural poor can lead to political instability</a:t>
            </a:r>
          </a:p>
        </p:txBody>
      </p:sp>
      <p:pic>
        <p:nvPicPr>
          <p:cNvPr id="9" name="Picture 2" descr="NIET, Greater Noida: Cutoff, Placements, Courses, Fees, Admission 2021">
            <a:extLst>
              <a:ext uri="{FF2B5EF4-FFF2-40B4-BE49-F238E27FC236}">
                <a16:creationId xmlns:a16="http://schemas.microsoft.com/office/drawing/2014/main" id="{B7C2E12F-0330-A9F8-4FFD-35CEE68F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820"/>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4BA3BB53-BB2B-4464-B10E-673023C6EABC}"/>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50775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Footer Placeholder 12"/>
          <p:cNvSpPr txBox="1">
            <a:spLocks/>
          </p:cNvSpPr>
          <p:nvPr/>
        </p:nvSpPr>
        <p:spPr>
          <a:xfrm>
            <a:off x="1871663" y="6054436"/>
            <a:ext cx="9655319" cy="667039"/>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7" name="TextBox 10"/>
          <p:cNvSpPr txBox="1">
            <a:spLocks noChangeArrowheads="1"/>
          </p:cNvSpPr>
          <p:nvPr/>
        </p:nvSpPr>
        <p:spPr bwMode="auto">
          <a:xfrm>
            <a:off x="630383" y="877927"/>
            <a:ext cx="10016836"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indent="0"/>
            <a:endParaRPr lang="en-IN" b="1" dirty="0"/>
          </a:p>
          <a:p>
            <a:pPr marL="0" indent="0"/>
            <a:r>
              <a:rPr lang="en-IN" sz="2000" dirty="0">
                <a:latin typeface="Times New Roman" panose="02020603050405020304" pitchFamily="18" charset="0"/>
                <a:cs typeface="Times New Roman" panose="02020603050405020304" pitchFamily="18" charset="0"/>
              </a:rPr>
              <a:t>1. Which of the following can help in the development of human resources?</a:t>
            </a:r>
          </a:p>
          <a:p>
            <a:pPr fontAlgn="t"/>
            <a:r>
              <a:rPr lang="en-IN" sz="2000" dirty="0">
                <a:latin typeface="Times New Roman" panose="02020603050405020304" pitchFamily="18" charset="0"/>
                <a:cs typeface="Times New Roman" panose="02020603050405020304" pitchFamily="18" charset="0"/>
              </a:rPr>
              <a:t>a. Improving literacy skills</a:t>
            </a:r>
          </a:p>
          <a:p>
            <a:pPr fontAlgn="t"/>
            <a:r>
              <a:rPr lang="en-IN" sz="2000" dirty="0">
                <a:latin typeface="Times New Roman" panose="02020603050405020304" pitchFamily="18" charset="0"/>
                <a:cs typeface="Times New Roman" panose="02020603050405020304" pitchFamily="18" charset="0"/>
              </a:rPr>
              <a:t>b. Skill development</a:t>
            </a:r>
          </a:p>
          <a:p>
            <a:pPr fontAlgn="t"/>
            <a:r>
              <a:rPr lang="en-IN" sz="2000" dirty="0">
                <a:latin typeface="Times New Roman" panose="02020603050405020304" pitchFamily="18" charset="0"/>
                <a:cs typeface="Times New Roman" panose="02020603050405020304" pitchFamily="18" charset="0"/>
              </a:rPr>
              <a:t>c. Training</a:t>
            </a:r>
          </a:p>
          <a:p>
            <a:pPr fontAlgn="t"/>
            <a:r>
              <a:rPr lang="en-IN" sz="2000" dirty="0">
                <a:latin typeface="Times New Roman" panose="02020603050405020304" pitchFamily="18" charset="0"/>
                <a:cs typeface="Times New Roman" panose="02020603050405020304" pitchFamily="18" charset="0"/>
              </a:rPr>
              <a:t>d. All of the above</a:t>
            </a:r>
          </a:p>
          <a:p>
            <a:pPr fontAlgn="t"/>
            <a:endParaRPr lang="en-US" sz="2000" dirty="0">
              <a:latin typeface="Times New Roman" panose="02020603050405020304" pitchFamily="18" charset="0"/>
              <a:cs typeface="Times New Roman" panose="02020603050405020304" pitchFamily="18" charset="0"/>
            </a:endParaRPr>
          </a:p>
          <a:p>
            <a:pPr marL="0" indent="0" fontAlgn="t"/>
            <a:r>
              <a:rPr lang="en-IN" sz="2000" dirty="0">
                <a:latin typeface="Times New Roman" panose="02020603050405020304" pitchFamily="18" charset="0"/>
                <a:cs typeface="Times New Roman" panose="02020603050405020304" pitchFamily="18" charset="0"/>
              </a:rPr>
              <a:t>2. Rural development aims at ________ .</a:t>
            </a:r>
          </a:p>
          <a:p>
            <a:pPr fontAlgn="t"/>
            <a:r>
              <a:rPr lang="en-IN" sz="2000" dirty="0">
                <a:latin typeface="Times New Roman" panose="02020603050405020304" pitchFamily="18" charset="0"/>
                <a:cs typeface="Times New Roman" panose="02020603050405020304" pitchFamily="18" charset="0"/>
              </a:rPr>
              <a:t>a. Improving health facilities</a:t>
            </a:r>
          </a:p>
          <a:p>
            <a:pPr fontAlgn="t"/>
            <a:r>
              <a:rPr lang="en-IN" sz="2000" dirty="0">
                <a:latin typeface="Times New Roman" panose="02020603050405020304" pitchFamily="18" charset="0"/>
                <a:cs typeface="Times New Roman" panose="02020603050405020304" pitchFamily="18" charset="0"/>
              </a:rPr>
              <a:t>b. Reducing poverty</a:t>
            </a:r>
          </a:p>
          <a:p>
            <a:pPr fontAlgn="t"/>
            <a:r>
              <a:rPr lang="en-IN" sz="2000" dirty="0">
                <a:latin typeface="Times New Roman" panose="02020603050405020304" pitchFamily="18" charset="0"/>
                <a:cs typeface="Times New Roman" panose="02020603050405020304" pitchFamily="18" charset="0"/>
              </a:rPr>
              <a:t>c. Developing infrastructure</a:t>
            </a:r>
          </a:p>
          <a:p>
            <a:pPr fontAlgn="t"/>
            <a:r>
              <a:rPr lang="en-IN" sz="2000" dirty="0">
                <a:latin typeface="Times New Roman" panose="02020603050405020304" pitchFamily="18" charset="0"/>
                <a:cs typeface="Times New Roman" panose="02020603050405020304" pitchFamily="18" charset="0"/>
              </a:rPr>
              <a:t>d. All of the above</a:t>
            </a:r>
          </a:p>
          <a:p>
            <a:pPr fontAlgn="t"/>
            <a:endParaRPr lang="en-IN" sz="2000" dirty="0">
              <a:latin typeface="Times New Roman" panose="02020603050405020304" pitchFamily="18" charset="0"/>
              <a:cs typeface="Times New Roman" panose="02020603050405020304" pitchFamily="18" charset="0"/>
            </a:endParaRPr>
          </a:p>
          <a:p>
            <a:pPr fontAlgn="t"/>
            <a:r>
              <a:rPr lang="en-IN" sz="2000" dirty="0">
                <a:latin typeface="Times New Roman" panose="02020603050405020304" pitchFamily="18" charset="0"/>
                <a:cs typeface="Times New Roman" panose="02020603050405020304" pitchFamily="18" charset="0"/>
              </a:rPr>
              <a:t>3. _________   is the process of improving the quality of life and economic well-being of people living in rural areas.</a:t>
            </a:r>
          </a:p>
          <a:p>
            <a:pPr fontAlgn="t"/>
            <a:r>
              <a:rPr lang="en-IN" sz="2000" dirty="0">
                <a:latin typeface="Times New Roman" panose="02020603050405020304" pitchFamily="18" charset="0"/>
                <a:cs typeface="Times New Roman" panose="02020603050405020304" pitchFamily="18" charset="0"/>
              </a:rPr>
              <a:t>4. Development</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refers to growth, evolution, stage of inducement or progress. (True/ False)</a:t>
            </a:r>
          </a:p>
          <a:p>
            <a:pPr marL="0" indent="0" fontAlgn="t"/>
            <a:endParaRPr lang="en-IN" sz="1800" dirty="0"/>
          </a:p>
          <a:p>
            <a:pPr marL="0" indent="0"/>
            <a:endParaRPr lang="en-IN" sz="1800" dirty="0">
              <a:latin typeface="+mn-lt"/>
            </a:endParaRPr>
          </a:p>
        </p:txBody>
      </p:sp>
      <p:sp>
        <p:nvSpPr>
          <p:cNvPr id="8" name="Google Shape;160;p19">
            <a:extLst>
              <a:ext uri="{FF2B5EF4-FFF2-40B4-BE49-F238E27FC236}">
                <a16:creationId xmlns:a16="http://schemas.microsoft.com/office/drawing/2014/main" id="{FED1D7F3-1C73-4F8F-BBD6-96959622BC79}"/>
              </a:ext>
            </a:extLst>
          </p:cNvPr>
          <p:cNvSpPr txBox="1"/>
          <p:nvPr/>
        </p:nvSpPr>
        <p:spPr>
          <a:xfrm>
            <a:off x="1704109" y="39765"/>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Daily Quiz</a:t>
            </a:r>
          </a:p>
        </p:txBody>
      </p:sp>
      <p:pic>
        <p:nvPicPr>
          <p:cNvPr id="9" name="Picture 2" descr="NIET, Greater Noida: Cutoff, Placements, Courses, Fees, Admission 2021">
            <a:extLst>
              <a:ext uri="{FF2B5EF4-FFF2-40B4-BE49-F238E27FC236}">
                <a16:creationId xmlns:a16="http://schemas.microsoft.com/office/drawing/2014/main" id="{775B6DF2-5929-10A4-D388-F1B5FEF17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765"/>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44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b="1" dirty="0">
              <a:latin typeface="Times New Roman" panose="02020603050405020304" pitchFamily="18" charset="0"/>
              <a:cs typeface="Times New Roman" panose="02020603050405020304" pitchFamily="18" charset="0"/>
            </a:endParaRPr>
          </a:p>
          <a:p>
            <a:pPr algn="just">
              <a:lnSpc>
                <a:spcPct val="131000"/>
              </a:lnSpc>
              <a:spcBef>
                <a:spcPct val="0"/>
              </a:spcBef>
              <a:spcAft>
                <a:spcPct val="0"/>
              </a:spcAft>
              <a:buClr>
                <a:srgbClr val="000000"/>
              </a:buClr>
              <a:buSzPts val="2400"/>
            </a:pP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Rural Development for creation of Sustainable Livelihoods</a:t>
            </a:r>
            <a:endParaRPr lang="en-US" sz="2400" b="1" dirty="0">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714859" y="2267595"/>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–I) </a:t>
            </a:r>
            <a:r>
              <a:rPr lang="en-US" sz="2800" dirty="0">
                <a:solidFill>
                  <a:prstClr val="black"/>
                </a:solidFill>
                <a:latin typeface="Calibri"/>
              </a:rPr>
              <a:t>Topic 2</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028"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r>
              <a:rPr lang="en-US"/>
              <a:t>30/08/2021</a:t>
            </a:r>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4648200" y="6356351"/>
            <a:ext cx="4191000" cy="266394"/>
          </a:xfrm>
        </p:spPr>
        <p:txBody>
          <a:bodyPr/>
          <a:lstStyle/>
          <a:p>
            <a:r>
              <a:rPr lang="sv-SE"/>
              <a:t>Simran Kaur                 KHU 701_RD                      Unit-1</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10" name="Google Shape;109;p14">
            <a:extLst>
              <a:ext uri="{FF2B5EF4-FFF2-40B4-BE49-F238E27FC236}">
                <a16:creationId xmlns:a16="http://schemas.microsoft.com/office/drawing/2014/main" id="{08513DBA-65C7-B346-5598-52B283C0CDB7}"/>
              </a:ext>
            </a:extLst>
          </p:cNvPr>
          <p:cNvSpPr txBox="1"/>
          <p:nvPr/>
        </p:nvSpPr>
        <p:spPr>
          <a:xfrm>
            <a:off x="2568197" y="8808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dirty="0"/>
              <a:t>Noida Institute of Engineering and Technology, Greater Noida</a:t>
            </a:r>
            <a:endParaRPr sz="2400" kern="0" dirty="0">
              <a:solidFill>
                <a:schemeClr val="dk1"/>
              </a:solidFill>
              <a:ea typeface="Calibri"/>
              <a:cs typeface="Times New Roman" panose="02020603050405020304" pitchFamily="18" charset="0"/>
              <a:sym typeface="Calibri"/>
            </a:endParaRPr>
          </a:p>
        </p:txBody>
      </p:sp>
    </p:spTree>
    <p:extLst>
      <p:ext uri="{BB962C8B-B14F-4D97-AF65-F5344CB8AC3E}">
        <p14:creationId xmlns:p14="http://schemas.microsoft.com/office/powerpoint/2010/main" val="2604414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extBox 10"/>
          <p:cNvSpPr txBox="1">
            <a:spLocks noChangeArrowheads="1"/>
          </p:cNvSpPr>
          <p:nvPr/>
        </p:nvSpPr>
        <p:spPr bwMode="auto">
          <a:xfrm>
            <a:off x="693445" y="1465483"/>
            <a:ext cx="10016836"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indent="0" algn="just"/>
            <a:endParaRPr lang="en-IN" sz="2200" b="1" dirty="0">
              <a:latin typeface="Times New Roman" panose="02020603050405020304" pitchFamily="18" charset="0"/>
              <a:cs typeface="Times New Roman" panose="02020603050405020304" pitchFamily="18" charset="0"/>
            </a:endParaRPr>
          </a:p>
          <a:p>
            <a:pPr marL="0" indent="0" algn="just"/>
            <a:r>
              <a:rPr lang="en-IN" sz="2200" dirty="0">
                <a:latin typeface="Times New Roman" panose="02020603050405020304" pitchFamily="18" charset="0"/>
                <a:cs typeface="Times New Roman" panose="02020603050405020304" pitchFamily="18" charset="0"/>
              </a:rPr>
              <a:t>We have discussed about:</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Concept of Rural, Development and Rural </a:t>
            </a:r>
            <a:r>
              <a:rPr lang="en-IN" sz="2200" dirty="0" err="1">
                <a:latin typeface="Times New Roman" panose="02020603050405020304" pitchFamily="18" charset="0"/>
                <a:cs typeface="Times New Roman" panose="02020603050405020304" pitchFamily="18" charset="0"/>
              </a:rPr>
              <a:t>developmemt</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Objectives of Rural development</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Importance of Rural development</a:t>
            </a:r>
          </a:p>
        </p:txBody>
      </p:sp>
      <p:sp>
        <p:nvSpPr>
          <p:cNvPr id="8" name="Google Shape;160;p19">
            <a:extLst>
              <a:ext uri="{FF2B5EF4-FFF2-40B4-BE49-F238E27FC236}">
                <a16:creationId xmlns:a16="http://schemas.microsoft.com/office/drawing/2014/main" id="{FED1D7F3-1C73-4F8F-BBD6-96959622BC79}"/>
              </a:ext>
            </a:extLst>
          </p:cNvPr>
          <p:cNvSpPr txBox="1"/>
          <p:nvPr/>
        </p:nvSpPr>
        <p:spPr>
          <a:xfrm>
            <a:off x="1704109" y="39765"/>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Recap</a:t>
            </a:r>
          </a:p>
        </p:txBody>
      </p:sp>
      <p:pic>
        <p:nvPicPr>
          <p:cNvPr id="9" name="Picture 2" descr="NIET, Greater Noida: Cutoff, Placements, Courses, Fees, Admission 2021">
            <a:extLst>
              <a:ext uri="{FF2B5EF4-FFF2-40B4-BE49-F238E27FC236}">
                <a16:creationId xmlns:a16="http://schemas.microsoft.com/office/drawing/2014/main" id="{775B6DF2-5929-10A4-D388-F1B5FEF17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76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C9E32C9-B0ED-2BA7-9BC9-A8B6B01E5D0A}"/>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792707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049518" y="235527"/>
            <a:ext cx="9238592"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400" dirty="0">
                <a:solidFill>
                  <a:schemeClr val="dk1"/>
                </a:solidFill>
                <a:latin typeface="+mn-lt"/>
                <a:ea typeface="Calibri"/>
                <a:cs typeface="Calibri"/>
                <a:sym typeface="Calibri"/>
              </a:rPr>
              <a:t>Session Objectives</a:t>
            </a:r>
            <a:endParaRPr lang="en-IN" sz="2400" dirty="0">
              <a:solidFill>
                <a:schemeClr val="dk1"/>
              </a:solidFill>
              <a:latin typeface="+mn-lt"/>
              <a:ea typeface="Calibri"/>
              <a:cs typeface="Calibri"/>
              <a:sym typeface="Calibri"/>
            </a:endParaRPr>
          </a:p>
        </p:txBody>
      </p:sp>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sv-SE" altLang="en-US" sz="1200" b="1">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Simran Kaur                 KHU 701_RD                      Unit-1</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38</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161812865"/>
              </p:ext>
            </p:extLst>
          </p:nvPr>
        </p:nvGraphicFramePr>
        <p:xfrm>
          <a:off x="1107540" y="1770368"/>
          <a:ext cx="8991600" cy="1550734"/>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pPr algn="ctr"/>
                      <a:endParaRPr lang="en-US" sz="2000" b="0" dirty="0">
                        <a:latin typeface="Times New Roman" panose="02020603050405020304" pitchFamily="18" charset="0"/>
                        <a:cs typeface="Times New Roman" panose="02020603050405020304" pitchFamily="18" charset="0"/>
                      </a:endParaRPr>
                    </a:p>
                    <a:p>
                      <a:pPr algn="ctr"/>
                      <a:r>
                        <a:rPr lang="en-US" sz="2000" b="0" dirty="0">
                          <a:latin typeface="Times New Roman" panose="02020603050405020304" pitchFamily="18" charset="0"/>
                          <a:cs typeface="Times New Roman" panose="02020603050405020304" pitchFamily="18" charset="0"/>
                        </a:rPr>
                        <a:t>Topic</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Course Outcome</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understand</a:t>
                      </a:r>
                      <a:r>
                        <a:rPr lang="en-IN" sz="2000" baseline="0" dirty="0">
                          <a:latin typeface="Times New Roman" panose="02020603050405020304" pitchFamily="18" charset="0"/>
                          <a:cs typeface="Times New Roman" panose="02020603050405020304" pitchFamily="18" charset="0"/>
                        </a:rPr>
                        <a:t> the i</a:t>
                      </a:r>
                      <a:r>
                        <a:rPr lang="en-IN" sz="2000" dirty="0">
                          <a:latin typeface="Times New Roman" panose="02020603050405020304" pitchFamily="18" charset="0"/>
                          <a:cs typeface="Times New Roman" panose="02020603050405020304" pitchFamily="18" charset="0"/>
                        </a:rPr>
                        <a:t>mportance of Rural Development for creation of Sustainable Livelihoods</a:t>
                      </a:r>
                    </a:p>
                  </a:txBody>
                  <a:tcPr/>
                </a:tc>
                <a:tc>
                  <a:txBody>
                    <a:bodyPr/>
                    <a:lstStyle/>
                    <a:p>
                      <a:pPr algn="ctr"/>
                      <a:r>
                        <a:rPr lang="en-US" sz="2000" b="0" dirty="0">
                          <a:latin typeface="Times New Roman" panose="02020603050405020304" pitchFamily="18" charset="0"/>
                          <a:cs typeface="Times New Roman" panose="02020603050405020304" pitchFamily="18" charset="0"/>
                        </a:rPr>
                        <a:t>CO1</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pic>
        <p:nvPicPr>
          <p:cNvPr id="10" name="Picture 2" descr="NIET, Greater Noida: Cutoff, Placements, Courses, Fees, Admission 2021">
            <a:extLst>
              <a:ext uri="{FF2B5EF4-FFF2-40B4-BE49-F238E27FC236}">
                <a16:creationId xmlns:a16="http://schemas.microsoft.com/office/drawing/2014/main" id="{39464BA7-C006-B7E0-C49B-966ADA41E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76" y="131328"/>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7371CA3-8645-6306-0EC0-602E0556C7F7}"/>
              </a:ext>
            </a:extLst>
          </p:cNvPr>
          <p:cNvSpPr>
            <a:spLocks noGrp="1"/>
          </p:cNvSpPr>
          <p:nvPr>
            <p:ph type="sldNum" sz="quarter" idx="12"/>
          </p:nvPr>
        </p:nvSpPr>
        <p:spPr/>
        <p:txBody>
          <a:bodyPr/>
          <a:lstStyle/>
          <a:p>
            <a:fld id="{B5A0AC07-F616-467E-8B31-40CC0ED88310}" type="slidenum">
              <a:rPr lang="en-IN" smtClean="0"/>
              <a:t>38</a:t>
            </a:fld>
            <a:endParaRPr lang="en-IN"/>
          </a:p>
        </p:txBody>
      </p:sp>
    </p:spTree>
    <p:extLst>
      <p:ext uri="{BB962C8B-B14F-4D97-AF65-F5344CB8AC3E}">
        <p14:creationId xmlns:p14="http://schemas.microsoft.com/office/powerpoint/2010/main" val="4112261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1524000" y="1824248"/>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b="1" i="1" dirty="0">
                <a:latin typeface="Times New Roman" panose="02020603050405020304" pitchFamily="18" charset="0"/>
                <a:cs typeface="Times New Roman" panose="02020603050405020304" pitchFamily="18" charset="0"/>
              </a:rPr>
              <a:t>Livelihood.</a:t>
            </a:r>
            <a:r>
              <a:rPr lang="en-IN" sz="2200" dirty="0">
                <a:latin typeface="Times New Roman" panose="02020603050405020304" pitchFamily="18" charset="0"/>
                <a:cs typeface="Times New Roman" panose="02020603050405020304" pitchFamily="18" charset="0"/>
              </a:rPr>
              <a:t> A livelihood comprises the capabilities, assets and activities required for a means of living (Chambers &amp; Conway 1988).</a:t>
            </a:r>
          </a:p>
          <a:p>
            <a:pPr algn="just"/>
            <a:r>
              <a:rPr lang="en-IN" sz="2200" b="1" i="1" dirty="0">
                <a:latin typeface="Times New Roman" panose="02020603050405020304" pitchFamily="18" charset="0"/>
                <a:cs typeface="Times New Roman" panose="02020603050405020304" pitchFamily="18" charset="0"/>
              </a:rPr>
              <a:t>Sustainable livelihood.</a:t>
            </a:r>
            <a:r>
              <a:rPr lang="en-IN" sz="2200" dirty="0">
                <a:latin typeface="Times New Roman" panose="02020603050405020304" pitchFamily="18" charset="0"/>
                <a:cs typeface="Times New Roman" panose="02020603050405020304" pitchFamily="18" charset="0"/>
              </a:rPr>
              <a:t> A livelihood is sustainable when it can cope with and recover from the stresses and shocks and maintain or enhance its capabilities and assets both now and in the future without undermining the natural resource base (Chambers &amp; Conway).</a:t>
            </a:r>
          </a:p>
          <a:p>
            <a:pPr algn="just"/>
            <a:r>
              <a:rPr lang="en-IN" sz="2200" b="1" i="1" dirty="0">
                <a:latin typeface="Times New Roman" panose="02020603050405020304" pitchFamily="18" charset="0"/>
                <a:cs typeface="Times New Roman" panose="02020603050405020304" pitchFamily="18" charset="0"/>
              </a:rPr>
              <a:t>Household livelihood security.</a:t>
            </a:r>
            <a:r>
              <a:rPr lang="en-IN" sz="2200" dirty="0">
                <a:latin typeface="Times New Roman" panose="02020603050405020304" pitchFamily="18" charset="0"/>
                <a:cs typeface="Times New Roman" panose="02020603050405020304" pitchFamily="18" charset="0"/>
              </a:rPr>
              <a:t> Household livelihood security is defined as adequate and sustainable access to income and resources to meet basic needs</a:t>
            </a:r>
          </a:p>
          <a:p>
            <a:pPr marL="495300" marR="342900" indent="0" algn="just">
              <a:lnSpc>
                <a:spcPct val="130833"/>
              </a:lnSpc>
              <a:spcBef>
                <a:spcPts val="0"/>
              </a:spcBef>
              <a:buSzPts val="1100"/>
              <a:buFont typeface="Arial"/>
              <a:buNone/>
              <a:defRPr/>
            </a:pPr>
            <a:endParaRPr lang="en-IN" sz="2200" dirty="0">
              <a:latin typeface="Times New Roman" panose="02020603050405020304" pitchFamily="18" charset="0"/>
              <a:cs typeface="Times New Roman" panose="02020603050405020304" pitchFamily="18" charset="0"/>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panose="020F0502020204030204" pitchFamily="34" charset="0"/>
                <a:sym typeface="Calibri"/>
              </a:rPr>
              <a:t>Concept of sustainable livelihood</a:t>
            </a:r>
          </a:p>
        </p:txBody>
      </p:sp>
      <p:pic>
        <p:nvPicPr>
          <p:cNvPr id="9" name="Picture 2" descr="NIET, Greater Noida: Cutoff, Placements, Courses, Fees, Admission 2021">
            <a:extLst>
              <a:ext uri="{FF2B5EF4-FFF2-40B4-BE49-F238E27FC236}">
                <a16:creationId xmlns:a16="http://schemas.microsoft.com/office/drawing/2014/main" id="{5EC10236-20C8-A817-47A6-E6C029958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20F028E1-A581-A806-87A6-3800FB24A708}"/>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89558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714500" y="1135760"/>
          <a:ext cx="8763000" cy="4766618"/>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154334">
                  <a:extLst>
                    <a:ext uri="{9D8B030D-6E8A-4147-A177-3AD203B41FA5}">
                      <a16:colId xmlns:a16="http://schemas.microsoft.com/office/drawing/2014/main" val="20001"/>
                    </a:ext>
                  </a:extLst>
                </a:gridCol>
              </a:tblGrid>
              <a:tr h="410663">
                <a:tc>
                  <a:txBody>
                    <a:bodyPr/>
                    <a:lstStyle/>
                    <a:p>
                      <a:r>
                        <a:rPr lang="en-US" sz="2000" dirty="0">
                          <a:latin typeface="+mn-lt"/>
                        </a:rPr>
                        <a:t>S. No.</a:t>
                      </a:r>
                    </a:p>
                  </a:txBody>
                  <a:tcPr/>
                </a:tc>
                <a:tc>
                  <a:txBody>
                    <a:bodyPr/>
                    <a:lstStyle/>
                    <a:p>
                      <a:pPr algn="l"/>
                      <a:r>
                        <a:rPr lang="en-US" sz="2000" dirty="0">
                          <a:latin typeface="+mn-lt"/>
                        </a:rPr>
                        <a:t>Index</a:t>
                      </a:r>
                    </a:p>
                  </a:txBody>
                  <a:tcPr/>
                </a:tc>
                <a:extLst>
                  <a:ext uri="{0D108BD9-81ED-4DB2-BD59-A6C34878D82A}">
                    <a16:rowId xmlns:a16="http://schemas.microsoft.com/office/drawing/2014/main" val="10000"/>
                  </a:ext>
                </a:extLst>
              </a:tr>
              <a:tr h="483995">
                <a:tc>
                  <a:txBody>
                    <a:bodyPr/>
                    <a:lstStyle/>
                    <a:p>
                      <a:r>
                        <a:rPr lang="en-US" sz="2000" b="0" dirty="0">
                          <a:latin typeface="+mn-lt"/>
                          <a:cs typeface="Times New Roman" pitchFamily="18" charset="0"/>
                        </a:rPr>
                        <a:t>20.</a:t>
                      </a:r>
                    </a:p>
                  </a:txBody>
                  <a:tcPr/>
                </a:tc>
                <a:tc>
                  <a:txBody>
                    <a:bodyPr/>
                    <a:lstStyle/>
                    <a:p>
                      <a:r>
                        <a:rPr lang="en-US" sz="2000" b="0" dirty="0">
                          <a:latin typeface="+mn-lt"/>
                          <a:cs typeface="Times New Roman" pitchFamily="18" charset="0"/>
                        </a:rPr>
                        <a:t>Lecture related to topic</a:t>
                      </a:r>
                    </a:p>
                  </a:txBody>
                  <a:tcPr/>
                </a:tc>
                <a:extLst>
                  <a:ext uri="{0D108BD9-81ED-4DB2-BD59-A6C34878D82A}">
                    <a16:rowId xmlns:a16="http://schemas.microsoft.com/office/drawing/2014/main" val="10001"/>
                  </a:ext>
                </a:extLst>
              </a:tr>
              <a:tr h="483995">
                <a:tc>
                  <a:txBody>
                    <a:bodyPr/>
                    <a:lstStyle/>
                    <a:p>
                      <a:r>
                        <a:rPr lang="en-US" sz="2000" b="0" dirty="0">
                          <a:latin typeface="+mn-lt"/>
                          <a:cs typeface="Times New Roman" pitchFamily="18" charset="0"/>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Daily Quiz</a:t>
                      </a:r>
                    </a:p>
                  </a:txBody>
                  <a:tcPr/>
                </a:tc>
                <a:extLst>
                  <a:ext uri="{0D108BD9-81ED-4DB2-BD59-A6C34878D82A}">
                    <a16:rowId xmlns:a16="http://schemas.microsoft.com/office/drawing/2014/main" val="10002"/>
                  </a:ext>
                </a:extLst>
              </a:tr>
              <a:tr h="483995">
                <a:tc>
                  <a:txBody>
                    <a:bodyPr/>
                    <a:lstStyle/>
                    <a:p>
                      <a:r>
                        <a:rPr lang="en-US" sz="2000" b="0" dirty="0">
                          <a:latin typeface="+mn-lt"/>
                          <a:cs typeface="Times New Roman" pitchFamily="18" charset="0"/>
                        </a:rPr>
                        <a:t>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Weekly Assignment</a:t>
                      </a:r>
                    </a:p>
                  </a:txBody>
                  <a:tcPr/>
                </a:tc>
                <a:extLst>
                  <a:ext uri="{0D108BD9-81ED-4DB2-BD59-A6C34878D82A}">
                    <a16:rowId xmlns:a16="http://schemas.microsoft.com/office/drawing/2014/main" val="10003"/>
                  </a:ext>
                </a:extLst>
              </a:tr>
              <a:tr h="483995">
                <a:tc>
                  <a:txBody>
                    <a:bodyPr/>
                    <a:lstStyle/>
                    <a:p>
                      <a:r>
                        <a:rPr lang="en-US" sz="2000" b="0" dirty="0">
                          <a:latin typeface="+mn-lt"/>
                          <a:cs typeface="Times New Roman" pitchFamily="18" charset="0"/>
                        </a:rPr>
                        <a:t>23.</a:t>
                      </a:r>
                    </a:p>
                  </a:txBody>
                  <a:tcPr/>
                </a:tc>
                <a:tc>
                  <a:txBody>
                    <a:bodyPr/>
                    <a:lstStyle/>
                    <a:p>
                      <a:r>
                        <a:rPr lang="en-US" sz="2000" b="0" dirty="0">
                          <a:latin typeface="+mn-lt"/>
                          <a:cs typeface="Times New Roman" pitchFamily="18" charset="0"/>
                        </a:rPr>
                        <a:t>Topic Links</a:t>
                      </a:r>
                    </a:p>
                  </a:txBody>
                  <a:tcPr/>
                </a:tc>
                <a:extLst>
                  <a:ext uri="{0D108BD9-81ED-4DB2-BD59-A6C34878D82A}">
                    <a16:rowId xmlns:a16="http://schemas.microsoft.com/office/drawing/2014/main" val="10004"/>
                  </a:ext>
                </a:extLst>
              </a:tr>
              <a:tr h="483995">
                <a:tc>
                  <a:txBody>
                    <a:bodyPr/>
                    <a:lstStyle/>
                    <a:p>
                      <a:r>
                        <a:rPr lang="en-US" sz="2000" b="0" dirty="0">
                          <a:latin typeface="+mn-lt"/>
                          <a:cs typeface="Times New Roman" pitchFamily="18" charset="0"/>
                        </a:rPr>
                        <a:t>24.</a:t>
                      </a:r>
                    </a:p>
                  </a:txBody>
                  <a:tcPr/>
                </a:tc>
                <a:tc>
                  <a:txBody>
                    <a:bodyPr/>
                    <a:lstStyle/>
                    <a:p>
                      <a:r>
                        <a:rPr lang="en-US" sz="2000" b="0" dirty="0">
                          <a:latin typeface="+mn-lt"/>
                          <a:cs typeface="Times New Roman" pitchFamily="18" charset="0"/>
                        </a:rPr>
                        <a:t>MCQs</a:t>
                      </a:r>
                    </a:p>
                  </a:txBody>
                  <a:tcPr/>
                </a:tc>
                <a:extLst>
                  <a:ext uri="{0D108BD9-81ED-4DB2-BD59-A6C34878D82A}">
                    <a16:rowId xmlns:a16="http://schemas.microsoft.com/office/drawing/2014/main" val="10005"/>
                  </a:ext>
                </a:extLst>
              </a:tr>
              <a:tr h="483995">
                <a:tc>
                  <a:txBody>
                    <a:bodyPr/>
                    <a:lstStyle/>
                    <a:p>
                      <a:r>
                        <a:rPr lang="en-US" sz="2000" b="0" dirty="0">
                          <a:latin typeface="+mn-lt"/>
                          <a:cs typeface="Times New Roman" pitchFamily="18" charset="0"/>
                        </a:rPr>
                        <a:t>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Glossary Questions</a:t>
                      </a:r>
                    </a:p>
                  </a:txBody>
                  <a:tcPr/>
                </a:tc>
                <a:extLst>
                  <a:ext uri="{0D108BD9-81ED-4DB2-BD59-A6C34878D82A}">
                    <a16:rowId xmlns:a16="http://schemas.microsoft.com/office/drawing/2014/main" val="10006"/>
                  </a:ext>
                </a:extLst>
              </a:tr>
              <a:tr h="483995">
                <a:tc>
                  <a:txBody>
                    <a:bodyPr/>
                    <a:lstStyle/>
                    <a:p>
                      <a:r>
                        <a:rPr lang="en-US" sz="2000" b="0" dirty="0">
                          <a:latin typeface="+mn-lt"/>
                          <a:cs typeface="Times New Roman" pitchFamily="18" charset="0"/>
                        </a:rPr>
                        <a:t>26.</a:t>
                      </a:r>
                    </a:p>
                  </a:txBody>
                  <a:tcPr/>
                </a:tc>
                <a:tc>
                  <a:txBody>
                    <a:bodyPr/>
                    <a:lstStyle/>
                    <a:p>
                      <a:r>
                        <a:rPr lang="en-US" sz="2000" b="0" dirty="0">
                          <a:latin typeface="+mn-lt"/>
                          <a:cs typeface="Times New Roman" pitchFamily="18" charset="0"/>
                        </a:rPr>
                        <a:t>Old question papers</a:t>
                      </a:r>
                    </a:p>
                  </a:txBody>
                  <a:tcPr/>
                </a:tc>
                <a:extLst>
                  <a:ext uri="{0D108BD9-81ED-4DB2-BD59-A6C34878D82A}">
                    <a16:rowId xmlns:a16="http://schemas.microsoft.com/office/drawing/2014/main" val="10007"/>
                  </a:ext>
                </a:extLst>
              </a:tr>
              <a:tr h="483995">
                <a:tc>
                  <a:txBody>
                    <a:bodyPr/>
                    <a:lstStyle/>
                    <a:p>
                      <a:r>
                        <a:rPr lang="en-US" sz="2000" b="0" dirty="0">
                          <a:latin typeface="+mn-lt"/>
                          <a:cs typeface="Times New Roman" pitchFamily="18" charset="0"/>
                        </a:rPr>
                        <a:t>27.</a:t>
                      </a:r>
                    </a:p>
                  </a:txBody>
                  <a:tcPr/>
                </a:tc>
                <a:tc>
                  <a:txBody>
                    <a:bodyPr/>
                    <a:lstStyle/>
                    <a:p>
                      <a:r>
                        <a:rPr lang="en-US" sz="2000" b="0" dirty="0">
                          <a:latin typeface="+mn-lt"/>
                          <a:cs typeface="Times New Roman" pitchFamily="18" charset="0"/>
                        </a:rPr>
                        <a:t>Expected Questions</a:t>
                      </a:r>
                    </a:p>
                  </a:txBody>
                  <a:tcPr/>
                </a:tc>
                <a:extLst>
                  <a:ext uri="{0D108BD9-81ED-4DB2-BD59-A6C34878D82A}">
                    <a16:rowId xmlns:a16="http://schemas.microsoft.com/office/drawing/2014/main" val="10008"/>
                  </a:ext>
                </a:extLst>
              </a:tr>
              <a:tr h="483995">
                <a:tc>
                  <a:txBody>
                    <a:bodyPr/>
                    <a:lstStyle/>
                    <a:p>
                      <a:r>
                        <a:rPr lang="en-US" sz="2000" b="0" dirty="0">
                          <a:latin typeface="+mn-lt"/>
                          <a:cs typeface="Times New Roman" pitchFamily="18" charset="0"/>
                        </a:rPr>
                        <a:t>28.</a:t>
                      </a:r>
                    </a:p>
                  </a:txBody>
                  <a:tcPr/>
                </a:tc>
                <a:tc>
                  <a:txBody>
                    <a:bodyPr/>
                    <a:lstStyle/>
                    <a:p>
                      <a:r>
                        <a:rPr lang="en-US" sz="2000" b="0" dirty="0">
                          <a:latin typeface="+mn-lt"/>
                          <a:cs typeface="Times New Roman" pitchFamily="18" charset="0"/>
                        </a:rPr>
                        <a:t>Recap of unit</a:t>
                      </a:r>
                    </a:p>
                  </a:txBody>
                  <a:tcPr/>
                </a:tc>
                <a:extLst>
                  <a:ext uri="{0D108BD9-81ED-4DB2-BD59-A6C34878D82A}">
                    <a16:rowId xmlns:a16="http://schemas.microsoft.com/office/drawing/2014/main" val="10009"/>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Date Placeholder 9"/>
          <p:cNvSpPr>
            <a:spLocks noGrp="1"/>
          </p:cNvSpPr>
          <p:nvPr>
            <p:ph type="dt" sz="half" idx="10"/>
          </p:nvPr>
        </p:nvSpPr>
        <p:spPr/>
        <p:txBody>
          <a:bodyPr/>
          <a:lstStyle/>
          <a:p>
            <a:r>
              <a:rPr lang="en-US"/>
              <a:t>30/08/2021</a:t>
            </a:r>
            <a:endParaRPr lang="en-US" dirty="0"/>
          </a:p>
        </p:txBody>
      </p:sp>
      <p:sp>
        <p:nvSpPr>
          <p:cNvPr id="11" name="Footer Placeholder 10"/>
          <p:cNvSpPr>
            <a:spLocks noGrp="1"/>
          </p:cNvSpPr>
          <p:nvPr>
            <p:ph type="ftr" sz="quarter" idx="11"/>
          </p:nvPr>
        </p:nvSpPr>
        <p:spPr>
          <a:xfrm>
            <a:off x="3048000" y="6356351"/>
            <a:ext cx="6324600" cy="365125"/>
          </a:xfrm>
        </p:spPr>
        <p:txBody>
          <a:bodyPr/>
          <a:lstStyle/>
          <a:p>
            <a:r>
              <a:rPr lang="sv-SE"/>
              <a:t>Simran Kaur                 KHU 701_RD                      Unit-1</a:t>
            </a:r>
            <a:endParaRPr lang="en-US" dirty="0"/>
          </a:p>
        </p:txBody>
      </p:sp>
      <p:pic>
        <p:nvPicPr>
          <p:cNvPr id="12" name="Picture 0" descr="Logo New.png"/>
          <p:cNvPicPr>
            <a:picLocks noChangeAspect="1" noChangeArrowheads="1"/>
          </p:cNvPicPr>
          <p:nvPr/>
        </p:nvPicPr>
        <p:blipFill>
          <a:blip r:embed="rId2"/>
          <a:srcRect/>
          <a:stretch>
            <a:fillRect/>
          </a:stretch>
        </p:blipFill>
        <p:spPr bwMode="auto">
          <a:xfrm>
            <a:off x="1066800" y="136525"/>
            <a:ext cx="1295400" cy="681789"/>
          </a:xfrm>
          <a:prstGeom prst="rect">
            <a:avLst/>
          </a:prstGeom>
          <a:noFill/>
          <a:ln w="9525">
            <a:noFill/>
            <a:miter lim="800000"/>
            <a:headEnd/>
            <a:tailEnd/>
          </a:ln>
        </p:spPr>
      </p:pic>
      <p:sp>
        <p:nvSpPr>
          <p:cNvPr id="8" name="Google Shape;89;p13">
            <a:extLst>
              <a:ext uri="{FF2B5EF4-FFF2-40B4-BE49-F238E27FC236}">
                <a16:creationId xmlns:a16="http://schemas.microsoft.com/office/drawing/2014/main" id="{EB0A4529-991F-EB29-96C6-B78A99ADE0E6}"/>
              </a:ext>
            </a:extLst>
          </p:cNvPr>
          <p:cNvSpPr txBox="1">
            <a:spLocks/>
          </p:cNvSpPr>
          <p:nvPr/>
        </p:nvSpPr>
        <p:spPr>
          <a:xfrm>
            <a:off x="2427410" y="1620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400" dirty="0">
                <a:solidFill>
                  <a:schemeClr val="dk1"/>
                </a:solidFill>
                <a:latin typeface="+mn-lt"/>
                <a:ea typeface="Calibri"/>
                <a:cs typeface="Times New Roman" panose="02020603050405020304" pitchFamily="18" charset="0"/>
                <a:sym typeface="Calibri"/>
              </a:rPr>
              <a:t>Contents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Importance Of Rural Development for creation of sustainable livelihood</a:t>
            </a:r>
          </a:p>
        </p:txBody>
      </p:sp>
      <p:sp>
        <p:nvSpPr>
          <p:cNvPr id="9" name="TextBox 8">
            <a:extLst>
              <a:ext uri="{FF2B5EF4-FFF2-40B4-BE49-F238E27FC236}">
                <a16:creationId xmlns:a16="http://schemas.microsoft.com/office/drawing/2014/main" id="{3BA200EC-B531-4EB6-9302-863266FDB1FE}"/>
              </a:ext>
            </a:extLst>
          </p:cNvPr>
          <p:cNvSpPr txBox="1"/>
          <p:nvPr/>
        </p:nvSpPr>
        <p:spPr>
          <a:xfrm>
            <a:off x="1061545" y="1281693"/>
            <a:ext cx="10202201" cy="2800767"/>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estimated that in 2005 there were 2.6 billion people living in poverty, that is, on less than US$2 per day, and about 1.4 billion people living in extreme poverty, that is on less than one US$1.25 per day (World Bank 2011). </a:t>
            </a:r>
          </a:p>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Estimates of the proportion of the world’s poor that live in rural areas vary but for 2005 this was estimated at 70% (with just 55% of the world’s total population living in rural areas) (IFAD 2010). </a:t>
            </a:r>
          </a:p>
          <a:p>
            <a:pPr algn="just"/>
            <a:endParaRPr lang="en-US" sz="2200"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1">
            <a:extLst>
              <a:ext uri="{FF2B5EF4-FFF2-40B4-BE49-F238E27FC236}">
                <a16:creationId xmlns:a16="http://schemas.microsoft.com/office/drawing/2014/main" id="{3B7571D0-540B-42E9-7A80-EB0036CC8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69" y="0"/>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93BF8E8-FE2C-03DE-250B-8BE925E5CE44}"/>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375718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41</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Importance Of Rural Development for creation of sustainable livelihood</a:t>
            </a:r>
          </a:p>
        </p:txBody>
      </p:sp>
      <p:sp>
        <p:nvSpPr>
          <p:cNvPr id="9" name="TextBox 8">
            <a:extLst>
              <a:ext uri="{FF2B5EF4-FFF2-40B4-BE49-F238E27FC236}">
                <a16:creationId xmlns:a16="http://schemas.microsoft.com/office/drawing/2014/main" id="{3BA200EC-B531-4EB6-9302-863266FDB1FE}"/>
              </a:ext>
            </a:extLst>
          </p:cNvPr>
          <p:cNvSpPr txBox="1"/>
          <p:nvPr/>
        </p:nvSpPr>
        <p:spPr>
          <a:xfrm>
            <a:off x="1061545" y="1281693"/>
            <a:ext cx="10202201" cy="2800767"/>
          </a:xfrm>
          <a:prstGeom prst="rect">
            <a:avLst/>
          </a:prstGeom>
          <a:noFill/>
        </p:spPr>
        <p:txBody>
          <a:bodyPr wrap="square">
            <a:spAutoFit/>
          </a:bodyPr>
          <a:lstStyle/>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further predicted that, despite urban migration, a little over one-third of the world’s population will live in rural areas by 2030, just under two-thirds of the world’s poor people will still be rural by 2030, and both poverty incidence and depth of poverty will continue to be greater in rural areas (World Bank 2007). </a:t>
            </a:r>
          </a:p>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Such global figures hide large regional and national variations but nevertheless emphasize the magnitude of global poverty, and rural poverty in particular. </a:t>
            </a:r>
            <a:endParaRPr lang="en-IN" sz="2200"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1">
            <a:extLst>
              <a:ext uri="{FF2B5EF4-FFF2-40B4-BE49-F238E27FC236}">
                <a16:creationId xmlns:a16="http://schemas.microsoft.com/office/drawing/2014/main" id="{0CE20300-D056-7CCA-87B0-385B387B7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652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D22D72C-DF04-7917-71ED-80D5C3B7AB31}"/>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44476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1267690" y="1271752"/>
            <a:ext cx="9677401" cy="3900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200" dirty="0">
                <a:latin typeface="Times New Roman" panose="02020603050405020304" pitchFamily="18" charset="0"/>
                <a:cs typeface="Times New Roman" panose="02020603050405020304" pitchFamily="18" charset="0"/>
              </a:rPr>
              <a:t>A sustainable livelihood approach (SLA) attempts to take a holistic perspective in determining problems and opportunities for programme activities. This holistic perspective involves taking into account:</a:t>
            </a:r>
          </a:p>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IN" sz="2200" b="1" i="1" dirty="0">
                <a:latin typeface="Times New Roman" panose="02020603050405020304" pitchFamily="18" charset="0"/>
                <a:cs typeface="Times New Roman" panose="02020603050405020304" pitchFamily="18" charset="0"/>
              </a:rPr>
              <a:t>Context.</a:t>
            </a:r>
            <a:r>
              <a:rPr lang="en-IN" sz="2200" i="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What are the social, economic, political, historical, demographic trends that influence the livelihood options of a given population and what are the risks to which they are exposed?</a:t>
            </a: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a:t>Principles of sustainable livelihood approaches</a:t>
            </a:r>
            <a:endParaRPr lang="en-IN" sz="2400" dirty="0"/>
          </a:p>
        </p:txBody>
      </p:sp>
      <p:pic>
        <p:nvPicPr>
          <p:cNvPr id="9" name="Picture 2" descr="NIET, Greater Noida: Cutoff, Placements, Courses, Fees, Admission 2021">
            <a:extLst>
              <a:ext uri="{FF2B5EF4-FFF2-40B4-BE49-F238E27FC236}">
                <a16:creationId xmlns:a16="http://schemas.microsoft.com/office/drawing/2014/main" id="{C7653DEE-2ACE-96D0-F19B-3919FB05F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02" y="13652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78C6D49A-F4CF-C1A5-A08E-8EC95DC60B42}"/>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823144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1267690" y="1271752"/>
            <a:ext cx="9677401" cy="3900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IN" sz="2200" b="1" i="1" dirty="0">
                <a:latin typeface="Times New Roman" panose="02020603050405020304" pitchFamily="18" charset="0"/>
                <a:cs typeface="Times New Roman" panose="02020603050405020304" pitchFamily="18" charset="0"/>
              </a:rPr>
              <a:t>Resources.</a:t>
            </a:r>
            <a:r>
              <a:rPr lang="en-IN" sz="2200" i="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What are the various assets (financial, physical, social, human and natural) that households and communities have access to and how are they differentiated? Vulnerability is determined by the risks that households and communities are exposed to and their ability to use assets to cope with these risks.</a:t>
            </a: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43</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Google Shape;160;p19">
            <a:extLst>
              <a:ext uri="{FF2B5EF4-FFF2-40B4-BE49-F238E27FC236}">
                <a16:creationId xmlns:a16="http://schemas.microsoft.com/office/drawing/2014/main" id="{5026D9BC-8C65-CAE7-4701-184B727E7D54}"/>
              </a:ext>
            </a:extLst>
          </p:cNvPr>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a:t>Principles of sustainable livelihood approaches</a:t>
            </a:r>
            <a:endParaRPr lang="en-IN" sz="2400" dirty="0"/>
          </a:p>
        </p:txBody>
      </p:sp>
      <p:pic>
        <p:nvPicPr>
          <p:cNvPr id="11" name="Picture 2" descr="NIET, Greater Noida: Cutoff, Placements, Courses, Fees, Admission 2021">
            <a:extLst>
              <a:ext uri="{FF2B5EF4-FFF2-40B4-BE49-F238E27FC236}">
                <a16:creationId xmlns:a16="http://schemas.microsoft.com/office/drawing/2014/main" id="{079ACF1C-2C6D-2CAA-79AA-A00ABC933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4" y="122753"/>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9CAA9D5-B98B-27F1-DF8D-7E316318694D}"/>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351066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33399" y="1143000"/>
            <a:ext cx="10702637"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marR="342900" indent="0" algn="just">
              <a:lnSpc>
                <a:spcPct val="130833"/>
              </a:lnSpc>
              <a:spcBef>
                <a:spcPts val="0"/>
              </a:spcBef>
              <a:buSzPts val="1100"/>
              <a:buFont typeface="Arial"/>
              <a:buNone/>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Rectangle 6"/>
          <p:cNvSpPr/>
          <p:nvPr/>
        </p:nvSpPr>
        <p:spPr>
          <a:xfrm>
            <a:off x="533399" y="1667112"/>
            <a:ext cx="10868892" cy="1785104"/>
          </a:xfrm>
          <a:prstGeom prst="rect">
            <a:avLst/>
          </a:prstGeom>
        </p:spPr>
        <p:txBody>
          <a:bodyPr wrap="square">
            <a:spAutoFit/>
          </a:bodyPr>
          <a:lstStyle/>
          <a:p>
            <a:pPr marL="342900" indent="-342900" algn="just">
              <a:buFont typeface="Arial" panose="020B0604020202020204" pitchFamily="34" charset="0"/>
              <a:buChar char="•"/>
            </a:pPr>
            <a:r>
              <a:rPr lang="en-IN" sz="2200" b="1" i="1" dirty="0">
                <a:solidFill>
                  <a:srgbClr val="000000"/>
                </a:solidFill>
                <a:latin typeface="Times New Roman" panose="02020603050405020304" pitchFamily="18" charset="0"/>
                <a:cs typeface="Times New Roman" panose="02020603050405020304" pitchFamily="18" charset="0"/>
              </a:rPr>
              <a:t>Institutions and organizations.</a:t>
            </a:r>
            <a:r>
              <a:rPr lang="en-IN" sz="2200" i="1" dirty="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The institutions that operate within a given context will be critical to sustainable livelihood outcomes. It is important to identify which government, civic and private-sector institutions operate in a given livelihood setting to determine their relative strengths and weaknesses in delivering goods and services essential to secure livelihoods.</a:t>
            </a:r>
          </a:p>
        </p:txBody>
      </p:sp>
      <p:sp>
        <p:nvSpPr>
          <p:cNvPr id="9" name="Google Shape;160;p19">
            <a:extLst>
              <a:ext uri="{FF2B5EF4-FFF2-40B4-BE49-F238E27FC236}">
                <a16:creationId xmlns:a16="http://schemas.microsoft.com/office/drawing/2014/main" id="{107FB227-95A2-E2FD-E9BC-CD3B203EFB54}"/>
              </a:ext>
            </a:extLst>
          </p:cNvPr>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a:t>Principles of sustainable livelihood approaches</a:t>
            </a:r>
            <a:endParaRPr lang="en-IN" sz="2400" dirty="0"/>
          </a:p>
        </p:txBody>
      </p:sp>
      <p:pic>
        <p:nvPicPr>
          <p:cNvPr id="10" name="Picture 2" descr="NIET, Greater Noida: Cutoff, Placements, Courses, Fees, Admission 2021">
            <a:extLst>
              <a:ext uri="{FF2B5EF4-FFF2-40B4-BE49-F238E27FC236}">
                <a16:creationId xmlns:a16="http://schemas.microsoft.com/office/drawing/2014/main" id="{D906BACC-44F0-C742-36EF-65711292D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4" y="5837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3F485E5F-556D-1D7B-DFC3-332AFB4EFA80}"/>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629217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33399" y="1143000"/>
            <a:ext cx="10702637"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marR="342900" indent="0" algn="just">
              <a:lnSpc>
                <a:spcPct val="130833"/>
              </a:lnSpc>
              <a:spcBef>
                <a:spcPts val="0"/>
              </a:spcBef>
              <a:buSzPts val="1100"/>
              <a:buFont typeface="Arial"/>
              <a:buNone/>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45</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Rectangle 6"/>
          <p:cNvSpPr/>
          <p:nvPr/>
        </p:nvSpPr>
        <p:spPr>
          <a:xfrm>
            <a:off x="533399" y="1667112"/>
            <a:ext cx="10868892" cy="2800767"/>
          </a:xfrm>
          <a:prstGeom prst="rect">
            <a:avLst/>
          </a:prstGeom>
        </p:spPr>
        <p:txBody>
          <a:bodyPr wrap="square">
            <a:spAutoFit/>
          </a:bodyPr>
          <a:lstStyle/>
          <a:p>
            <a:pPr marL="342900" indent="-342900" algn="just">
              <a:buFont typeface="Arial" panose="020B0604020202020204" pitchFamily="34" charset="0"/>
              <a:buChar char="•"/>
            </a:pPr>
            <a:r>
              <a:rPr lang="en-IN" sz="2200" b="1" i="1" dirty="0">
                <a:solidFill>
                  <a:srgbClr val="000000"/>
                </a:solidFill>
                <a:latin typeface="Times New Roman" panose="02020603050405020304" pitchFamily="18" charset="0"/>
                <a:cs typeface="Times New Roman" panose="02020603050405020304" pitchFamily="18" charset="0"/>
              </a:rPr>
              <a:t>Livelihood strategies.</a:t>
            </a:r>
            <a:r>
              <a:rPr lang="en-IN" sz="2200" i="1" dirty="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A holistic diagnosis attempts to identify the various strategies people use to make a living and how they cope with stress. These are also referred to as adaptive and coping strategies in the food security literature. </a:t>
            </a:r>
          </a:p>
          <a:p>
            <a:pPr algn="just"/>
            <a:endParaRPr lang="en-IN"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b="1" i="1" dirty="0">
                <a:solidFill>
                  <a:srgbClr val="000000"/>
                </a:solidFill>
                <a:latin typeface="Times New Roman" panose="02020603050405020304" pitchFamily="18" charset="0"/>
                <a:cs typeface="Times New Roman" panose="02020603050405020304" pitchFamily="18" charset="0"/>
              </a:rPr>
              <a:t>Livelihood outcomes.</a:t>
            </a:r>
            <a:r>
              <a:rPr lang="en-IN" sz="2200" i="1" dirty="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Outcomes are measured to determine how successful households are in their livelihood strategies. These outcomes can be based on normative standards (e.g. nutritional status) or on criteria identified by the communities. Such outcome measures need to be differentiated across groups, households and individuals.</a:t>
            </a:r>
            <a:endParaRPr lang="en-IN" sz="2200" b="0" i="0" dirty="0">
              <a:solidFill>
                <a:srgbClr val="000000"/>
              </a:solidFill>
              <a:effectLst/>
              <a:latin typeface="Times New Roman" panose="02020603050405020304" pitchFamily="18" charset="0"/>
              <a:cs typeface="Times New Roman" panose="02020603050405020304" pitchFamily="18" charset="0"/>
            </a:endParaRPr>
          </a:p>
        </p:txBody>
      </p:sp>
      <p:sp>
        <p:nvSpPr>
          <p:cNvPr id="9" name="Google Shape;160;p19">
            <a:extLst>
              <a:ext uri="{FF2B5EF4-FFF2-40B4-BE49-F238E27FC236}">
                <a16:creationId xmlns:a16="http://schemas.microsoft.com/office/drawing/2014/main" id="{6CA4B3A4-0DC4-4DC5-FD0A-1762CF60BE8A}"/>
              </a:ext>
            </a:extLst>
          </p:cNvPr>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a:t>Principles of sustainable livelihood approaches</a:t>
            </a:r>
            <a:endParaRPr lang="en-IN" sz="2400" dirty="0"/>
          </a:p>
        </p:txBody>
      </p:sp>
      <p:pic>
        <p:nvPicPr>
          <p:cNvPr id="10" name="Picture 2" descr="NIET, Greater Noida: Cutoff, Placements, Courses, Fees, Admission 2021">
            <a:extLst>
              <a:ext uri="{FF2B5EF4-FFF2-40B4-BE49-F238E27FC236}">
                <a16:creationId xmlns:a16="http://schemas.microsoft.com/office/drawing/2014/main" id="{D0020EF8-6EB7-C428-E3B9-F0F754365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0403"/>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278A4CDE-51A8-5B3A-ED5A-41D2BE9DD886}"/>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418888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85951" y="1685423"/>
            <a:ext cx="11270674"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b="1" dirty="0">
                <a:latin typeface="Times New Roman" panose="02020603050405020304" pitchFamily="18" charset="0"/>
                <a:cs typeface="Times New Roman" panose="02020603050405020304" pitchFamily="18" charset="0"/>
              </a:rPr>
              <a:t>Application of participatory, people-centred approaches: </a:t>
            </a:r>
            <a:r>
              <a:rPr lang="en-IN" sz="2200" dirty="0">
                <a:latin typeface="Times New Roman" panose="02020603050405020304" pitchFamily="18" charset="0"/>
                <a:cs typeface="Times New Roman" panose="02020603050405020304" pitchFamily="18" charset="0"/>
              </a:rPr>
              <a:t>SLA uses a wide variety of participatory tools for diagnosis, programme design and monitoring and evaluation. Participation and empowerment are the basic tenets of the approach.</a:t>
            </a:r>
          </a:p>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Focused strategy: </a:t>
            </a:r>
            <a:r>
              <a:rPr lang="en-IN" sz="2200" dirty="0">
                <a:latin typeface="Times New Roman" panose="02020603050405020304" pitchFamily="18" charset="0"/>
                <a:cs typeface="Times New Roman" panose="02020603050405020304" pitchFamily="18" charset="0"/>
              </a:rPr>
              <a:t>Although the SLA emphasizes holistic diagnosis, this does not mean that interventions must be </a:t>
            </a:r>
            <a:r>
              <a:rPr lang="en-IN" sz="2200" dirty="0" err="1">
                <a:latin typeface="Times New Roman" panose="02020603050405020304" pitchFamily="18" charset="0"/>
                <a:cs typeface="Times New Roman" panose="02020603050405020304" pitchFamily="18" charset="0"/>
              </a:rPr>
              <a:t>multisectoral</a:t>
            </a:r>
            <a:r>
              <a:rPr lang="en-IN" sz="2200" dirty="0">
                <a:latin typeface="Times New Roman" panose="02020603050405020304" pitchFamily="18" charset="0"/>
                <a:cs typeface="Times New Roman" panose="02020603050405020304" pitchFamily="18" charset="0"/>
              </a:rPr>
              <a:t>. Single-sector projects/programmes may be the most appropriate avenue to pursue based on a good problem and opportunity analysis. </a:t>
            </a:r>
          </a:p>
          <a:p>
            <a:pPr marL="495300" marR="342900" indent="0" algn="just">
              <a:lnSpc>
                <a:spcPct val="130833"/>
              </a:lnSpc>
              <a:spcBef>
                <a:spcPts val="0"/>
              </a:spcBef>
              <a:buSzPts val="1100"/>
              <a:buFont typeface="Arial"/>
              <a:buNone/>
              <a:defRPr/>
            </a:pPr>
            <a:endParaRPr lang="en-IN" sz="2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46</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Google Shape;160;p19">
            <a:extLst>
              <a:ext uri="{FF2B5EF4-FFF2-40B4-BE49-F238E27FC236}">
                <a16:creationId xmlns:a16="http://schemas.microsoft.com/office/drawing/2014/main" id="{1F309CA3-BB7D-C6AE-A917-57FAF43C8652}"/>
              </a:ext>
            </a:extLst>
          </p:cNvPr>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a:t>Principles of sustainable livelihood approaches</a:t>
            </a:r>
            <a:endParaRPr lang="en-IN" sz="2400" dirty="0"/>
          </a:p>
        </p:txBody>
      </p:sp>
      <p:pic>
        <p:nvPicPr>
          <p:cNvPr id="11" name="Picture 2" descr="NIET, Greater Noida: Cutoff, Placements, Courses, Fees, Admission 2021">
            <a:extLst>
              <a:ext uri="{FF2B5EF4-FFF2-40B4-BE49-F238E27FC236}">
                <a16:creationId xmlns:a16="http://schemas.microsoft.com/office/drawing/2014/main" id="{EE5BF5FE-A732-7ADD-A388-BE8378752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4" y="1356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214FFEEC-44BD-210B-09A8-D11B80EFB1E7}"/>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677755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33399" y="1143000"/>
            <a:ext cx="11270674"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2200" b="1"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Coherent information systems: </a:t>
            </a:r>
            <a:r>
              <a:rPr lang="en-IN" sz="2200" dirty="0">
                <a:latin typeface="Times New Roman" panose="02020603050405020304" pitchFamily="18" charset="0"/>
                <a:cs typeface="Times New Roman" panose="02020603050405020304" pitchFamily="18" charset="0"/>
              </a:rPr>
              <a:t>The indicators used for monitoring and evaluation are clearly linked to the problem analysis and the objectives. Cross-sectoral impacts that are measured are derived from the links that are demonstrated from the holistic analysis. The project should not collect unnecessary data that is not clearly linked to the objective or the problem analysis.</a:t>
            </a:r>
          </a:p>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Reflective practice: </a:t>
            </a:r>
            <a:r>
              <a:rPr lang="en-IN" sz="2200" dirty="0">
                <a:latin typeface="Times New Roman" panose="02020603050405020304" pitchFamily="18" charset="0"/>
                <a:cs typeface="Times New Roman" panose="02020603050405020304" pitchFamily="18" charset="0"/>
              </a:rPr>
              <a:t>Programme information systems should be set up to capture both the intended and unintended consequences of programme activities.</a:t>
            </a:r>
          </a:p>
          <a:p>
            <a:pPr marL="495300" marR="342900" indent="0" algn="just">
              <a:lnSpc>
                <a:spcPct val="130833"/>
              </a:lnSpc>
              <a:spcBef>
                <a:spcPts val="0"/>
              </a:spcBef>
              <a:buSzPts val="1100"/>
              <a:buFont typeface="Arial"/>
              <a:buNone/>
              <a:defRPr/>
            </a:pPr>
            <a:endParaRPr lang="en-IN" sz="2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47</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Google Shape;160;p19">
            <a:extLst>
              <a:ext uri="{FF2B5EF4-FFF2-40B4-BE49-F238E27FC236}">
                <a16:creationId xmlns:a16="http://schemas.microsoft.com/office/drawing/2014/main" id="{568EA8D4-EBEE-8CF2-DF2E-2347BCC8920A}"/>
              </a:ext>
            </a:extLst>
          </p:cNvPr>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a:t>Principles of sustainable livelihood approaches</a:t>
            </a:r>
            <a:endParaRPr lang="en-IN" sz="2400" dirty="0"/>
          </a:p>
        </p:txBody>
      </p:sp>
      <p:pic>
        <p:nvPicPr>
          <p:cNvPr id="11" name="Picture 2" descr="NIET, Greater Noida: Cutoff, Placements, Courses, Fees, Admission 2021">
            <a:extLst>
              <a:ext uri="{FF2B5EF4-FFF2-40B4-BE49-F238E27FC236}">
                <a16:creationId xmlns:a16="http://schemas.microsoft.com/office/drawing/2014/main" id="{D3D91D32-AA58-4DDC-11B7-D2BA12E41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377"/>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C7C48A5-FB95-E246-83B1-B8E709133360}"/>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093833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Footer Placeholder 12"/>
          <p:cNvSpPr txBox="1">
            <a:spLocks/>
          </p:cNvSpPr>
          <p:nvPr/>
        </p:nvSpPr>
        <p:spPr>
          <a:xfrm>
            <a:off x="1871663" y="6054436"/>
            <a:ext cx="9655319" cy="667039"/>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7" name="TextBox 10"/>
          <p:cNvSpPr txBox="1">
            <a:spLocks noChangeArrowheads="1"/>
          </p:cNvSpPr>
          <p:nvPr/>
        </p:nvSpPr>
        <p:spPr bwMode="auto">
          <a:xfrm>
            <a:off x="838200" y="1550585"/>
            <a:ext cx="1001683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indent="0"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1. A ________ comprises the capabilities, assets and activities required for a means of living.</a:t>
            </a:r>
          </a:p>
          <a:p>
            <a:pPr algn="just"/>
            <a:r>
              <a:rPr lang="en-IN" sz="2200" i="1"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A livelihood is _________ when it can cope with and recover from the stresses and shocks and maintain or enhance its capabilities and assets.</a:t>
            </a:r>
          </a:p>
          <a:p>
            <a:pPr algn="just"/>
            <a:r>
              <a:rPr lang="en-IN" sz="2200" i="1" dirty="0">
                <a:latin typeface="Times New Roman" panose="02020603050405020304" pitchFamily="18" charset="0"/>
                <a:cs typeface="Times New Roman" panose="02020603050405020304" pitchFamily="18" charset="0"/>
              </a:rPr>
              <a:t>3. </a:t>
            </a:r>
            <a:r>
              <a:rPr lang="en-IN" sz="2200" dirty="0">
                <a:latin typeface="Times New Roman" panose="02020603050405020304" pitchFamily="18" charset="0"/>
                <a:cs typeface="Times New Roman" panose="02020603050405020304" pitchFamily="18" charset="0"/>
              </a:rPr>
              <a:t>Household livelihood security is defined as adequate and sustainable access to income and resources to meet basic needs. (True/False)</a:t>
            </a:r>
          </a:p>
          <a:p>
            <a:pPr algn="just"/>
            <a:r>
              <a:rPr lang="en-IN" sz="2200" dirty="0">
                <a:latin typeface="Times New Roman" panose="02020603050405020304" pitchFamily="18" charset="0"/>
                <a:cs typeface="Times New Roman" panose="02020603050405020304" pitchFamily="18" charset="0"/>
              </a:rPr>
              <a:t>4. Name any 2 financial institutions that enable people ensure sustainable livelihood.</a:t>
            </a:r>
          </a:p>
          <a:p>
            <a:pPr marL="0" indent="0" algn="just" fontAlgn="t"/>
            <a:endParaRPr lang="en-IN" sz="2200" dirty="0">
              <a:latin typeface="Times New Roman" panose="02020603050405020304" pitchFamily="18" charset="0"/>
              <a:cs typeface="Times New Roman" panose="02020603050405020304" pitchFamily="18" charset="0"/>
            </a:endParaRPr>
          </a:p>
          <a:p>
            <a:pPr marL="0" indent="0" algn="just"/>
            <a:endParaRPr lang="en-IN" sz="2200" dirty="0">
              <a:latin typeface="Times New Roman" panose="02020603050405020304" pitchFamily="18" charset="0"/>
              <a:cs typeface="Times New Roman" panose="02020603050405020304" pitchFamily="18" charset="0"/>
            </a:endParaRPr>
          </a:p>
        </p:txBody>
      </p:sp>
      <p:sp>
        <p:nvSpPr>
          <p:cNvPr id="8" name="Google Shape;160;p19">
            <a:extLst>
              <a:ext uri="{FF2B5EF4-FFF2-40B4-BE49-F238E27FC236}">
                <a16:creationId xmlns:a16="http://schemas.microsoft.com/office/drawing/2014/main" id="{FED1D7F3-1C73-4F8F-BBD6-96959622BC79}"/>
              </a:ext>
            </a:extLst>
          </p:cNvPr>
          <p:cNvSpPr txBox="1"/>
          <p:nvPr/>
        </p:nvSpPr>
        <p:spPr>
          <a:xfrm>
            <a:off x="1704109" y="39765"/>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Daily Quiz</a:t>
            </a:r>
          </a:p>
        </p:txBody>
      </p:sp>
      <p:pic>
        <p:nvPicPr>
          <p:cNvPr id="9" name="Picture 2" descr="NIET, Greater Noida: Cutoff, Placements, Courses, Fees, Admission 2021">
            <a:extLst>
              <a:ext uri="{FF2B5EF4-FFF2-40B4-BE49-F238E27FC236}">
                <a16:creationId xmlns:a16="http://schemas.microsoft.com/office/drawing/2014/main" id="{775B6DF2-5929-10A4-D388-F1B5FEF17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765"/>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3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b="1" dirty="0">
              <a:latin typeface="Times New Roman" panose="02020603050405020304" pitchFamily="18" charset="0"/>
              <a:cs typeface="Times New Roman" panose="02020603050405020304" pitchFamily="18" charset="0"/>
            </a:endParaRPr>
          </a:p>
          <a:p>
            <a:pPr algn="just">
              <a:lnSpc>
                <a:spcPct val="131000"/>
              </a:lnSpc>
              <a:spcBef>
                <a:spcPct val="0"/>
              </a:spcBef>
              <a:spcAft>
                <a:spcPct val="0"/>
              </a:spcAft>
              <a:buClr>
                <a:srgbClr val="000000"/>
              </a:buClr>
              <a:buSzPts val="2400"/>
            </a:pP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Policies and Programmes for Rural Development- Agricultural sector</a:t>
            </a:r>
            <a:endParaRPr lang="en-US" sz="2400" b="1" dirty="0">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714859" y="2267595"/>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–I) </a:t>
            </a:r>
            <a:r>
              <a:rPr lang="en-US" sz="2800" dirty="0">
                <a:solidFill>
                  <a:prstClr val="black"/>
                </a:solidFill>
                <a:latin typeface="Calibri"/>
              </a:rPr>
              <a:t>Topic 3</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028"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r>
              <a:rPr lang="en-US"/>
              <a:t>30/08/2021</a:t>
            </a:r>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4648200" y="6356351"/>
            <a:ext cx="4191000" cy="266394"/>
          </a:xfrm>
        </p:spPr>
        <p:txBody>
          <a:bodyPr/>
          <a:lstStyle/>
          <a:p>
            <a:r>
              <a:rPr lang="sv-SE"/>
              <a:t>Simran Kaur                 KHU 701_RD                      Unit-1</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10" name="Google Shape;109;p14">
            <a:extLst>
              <a:ext uri="{FF2B5EF4-FFF2-40B4-BE49-F238E27FC236}">
                <a16:creationId xmlns:a16="http://schemas.microsoft.com/office/drawing/2014/main" id="{08513DBA-65C7-B346-5598-52B283C0CDB7}"/>
              </a:ext>
            </a:extLst>
          </p:cNvPr>
          <p:cNvSpPr txBox="1"/>
          <p:nvPr/>
        </p:nvSpPr>
        <p:spPr>
          <a:xfrm>
            <a:off x="2568197" y="8808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dirty="0"/>
              <a:t>Noida Institute of Engineering and Technology, Greater Noida</a:t>
            </a:r>
            <a:endParaRPr sz="2400" kern="0" dirty="0">
              <a:solidFill>
                <a:schemeClr val="dk1"/>
              </a:solidFill>
              <a:ea typeface="Calibri"/>
              <a:cs typeface="Times New Roman" panose="02020603050405020304" pitchFamily="18" charset="0"/>
              <a:sym typeface="Calibri"/>
            </a:endParaRPr>
          </a:p>
        </p:txBody>
      </p:sp>
    </p:spTree>
    <p:extLst>
      <p:ext uri="{BB962C8B-B14F-4D97-AF65-F5344CB8AC3E}">
        <p14:creationId xmlns:p14="http://schemas.microsoft.com/office/powerpoint/2010/main" val="401983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11" name="Content Placeholder 10"/>
          <p:cNvSpPr>
            <a:spLocks noGrp="1"/>
          </p:cNvSpPr>
          <p:nvPr>
            <p:ph idx="4294967295"/>
          </p:nvPr>
        </p:nvSpPr>
        <p:spPr>
          <a:xfrm>
            <a:off x="935421" y="914401"/>
            <a:ext cx="9503979" cy="5211763"/>
          </a:xfrm>
        </p:spPr>
        <p:txBody>
          <a:bodyPr>
            <a:normAutofit/>
          </a:bodyPr>
          <a:lstStyle/>
          <a:p>
            <a:pPr>
              <a:buNone/>
            </a:pPr>
            <a:endParaRPr lang="en-IN" sz="2200" dirty="0">
              <a:latin typeface="Times New Roman" panose="02020603050405020304" pitchFamily="18" charset="0"/>
              <a:cs typeface="Times New Roman" panose="02020603050405020304" pitchFamily="18" charset="0"/>
            </a:endParaRPr>
          </a:p>
          <a:p>
            <a:pPr>
              <a:buNone/>
            </a:pPr>
            <a:r>
              <a:rPr lang="en-IN" sz="2200" dirty="0">
                <a:latin typeface="Times New Roman" panose="02020603050405020304" pitchFamily="18" charset="0"/>
                <a:cs typeface="Times New Roman" panose="02020603050405020304" pitchFamily="18" charset="0"/>
              </a:rPr>
              <a:t>Faculty Name: Ms. Simran Kaur</a:t>
            </a:r>
          </a:p>
          <a:p>
            <a:pPr>
              <a:buNone/>
            </a:pPr>
            <a:r>
              <a:rPr lang="en-IN" sz="2200" dirty="0">
                <a:latin typeface="Times New Roman" panose="02020603050405020304" pitchFamily="18" charset="0"/>
                <a:cs typeface="Times New Roman" panose="02020603050405020304" pitchFamily="18" charset="0"/>
              </a:rPr>
              <a:t>Designation: Assistant Professor</a:t>
            </a:r>
          </a:p>
          <a:p>
            <a:pPr>
              <a:buNone/>
            </a:pPr>
            <a:r>
              <a:rPr lang="en-IN" sz="2200" dirty="0">
                <a:latin typeface="Times New Roman" panose="02020603050405020304" pitchFamily="18" charset="0"/>
                <a:cs typeface="Times New Roman" panose="02020603050405020304" pitchFamily="18" charset="0"/>
              </a:rPr>
              <a:t>Department: MBA</a:t>
            </a:r>
          </a:p>
          <a:p>
            <a:pPr>
              <a:buNone/>
            </a:pPr>
            <a:r>
              <a:rPr lang="en-IN" sz="2200" dirty="0">
                <a:latin typeface="Times New Roman" panose="02020603050405020304" pitchFamily="18" charset="0"/>
                <a:cs typeface="Times New Roman" panose="02020603050405020304" pitchFamily="18" charset="0"/>
              </a:rPr>
              <a:t>Email ID: simrankaur.mba@niet.co.in</a:t>
            </a:r>
          </a:p>
          <a:p>
            <a:pPr>
              <a:buNone/>
            </a:pPr>
            <a:r>
              <a:rPr lang="en-IN" sz="2200" dirty="0">
                <a:latin typeface="Times New Roman" panose="02020603050405020304" pitchFamily="18" charset="0"/>
                <a:cs typeface="Times New Roman" panose="02020603050405020304" pitchFamily="18" charset="0"/>
              </a:rPr>
              <a:t>Qualification: UGC NET, JRF, MBA, PGDM, Pursuing </a:t>
            </a:r>
            <a:r>
              <a:rPr lang="en-IN" sz="2200" dirty="0" err="1">
                <a:latin typeface="Times New Roman" panose="02020603050405020304" pitchFamily="18" charset="0"/>
                <a:cs typeface="Times New Roman" panose="02020603050405020304" pitchFamily="18" charset="0"/>
              </a:rPr>
              <a:t>Ph.D</a:t>
            </a:r>
            <a:r>
              <a:rPr lang="en-IN" sz="2200" dirty="0">
                <a:latin typeface="Times New Roman" panose="02020603050405020304" pitchFamily="18" charset="0"/>
                <a:cs typeface="Times New Roman" panose="02020603050405020304" pitchFamily="18" charset="0"/>
              </a:rPr>
              <a:t> </a:t>
            </a:r>
          </a:p>
          <a:p>
            <a:pPr>
              <a:buNone/>
            </a:pPr>
            <a:r>
              <a:rPr lang="en-IN" sz="2200" dirty="0">
                <a:latin typeface="Times New Roman" panose="02020603050405020304" pitchFamily="18" charset="0"/>
                <a:cs typeface="Times New Roman" panose="02020603050405020304" pitchFamily="18" charset="0"/>
              </a:rPr>
              <a:t>Specialisation: HR &amp; Marketing</a:t>
            </a:r>
          </a:p>
          <a:p>
            <a:pPr>
              <a:buNone/>
            </a:pPr>
            <a:r>
              <a:rPr lang="en-IN" sz="2200" dirty="0">
                <a:latin typeface="Times New Roman" panose="02020603050405020304" pitchFamily="18" charset="0"/>
                <a:cs typeface="Times New Roman" panose="02020603050405020304" pitchFamily="18" charset="0"/>
              </a:rPr>
              <a:t>Research Area: OB</a:t>
            </a:r>
          </a:p>
          <a:p>
            <a:pPr>
              <a:buNone/>
            </a:pPr>
            <a:r>
              <a:rPr lang="en-IN" sz="2200" dirty="0">
                <a:latin typeface="Times New Roman" panose="02020603050405020304" pitchFamily="18" charset="0"/>
                <a:cs typeface="Times New Roman" panose="02020603050405020304" pitchFamily="18" charset="0"/>
              </a:rPr>
              <a:t>Total Experience:7+ years</a:t>
            </a:r>
          </a:p>
        </p:txBody>
      </p:sp>
      <p:pic>
        <p:nvPicPr>
          <p:cNvPr id="8" name="Picture 0" descr="Logo New.png"/>
          <p:cNvPicPr>
            <a:picLocks noChangeAspect="1" noChangeArrowheads="1"/>
          </p:cNvPicPr>
          <p:nvPr/>
        </p:nvPicPr>
        <p:blipFill>
          <a:blip r:embed="rId2"/>
          <a:srcRect/>
          <a:stretch>
            <a:fillRect/>
          </a:stretch>
        </p:blipFill>
        <p:spPr bwMode="auto">
          <a:xfrm>
            <a:off x="1051035" y="50048"/>
            <a:ext cx="1295400" cy="681789"/>
          </a:xfrm>
          <a:prstGeom prst="rect">
            <a:avLst/>
          </a:prstGeom>
          <a:noFill/>
          <a:ln w="9525">
            <a:noFill/>
            <a:miter lim="800000"/>
            <a:headEnd/>
            <a:tailEnd/>
          </a:ln>
        </p:spPr>
      </p:pic>
      <p:sp>
        <p:nvSpPr>
          <p:cNvPr id="19" name="Footer Placeholder 12"/>
          <p:cNvSpPr>
            <a:spLocks noGrp="1"/>
          </p:cNvSpPr>
          <p:nvPr>
            <p:ph type="ftr" sz="quarter" idx="11"/>
          </p:nvPr>
        </p:nvSpPr>
        <p:spPr>
          <a:xfrm>
            <a:off x="4267200" y="6356351"/>
            <a:ext cx="4495800" cy="365125"/>
          </a:xfrm>
        </p:spPr>
        <p:txBody>
          <a:bodyPr/>
          <a:lstStyle/>
          <a:p>
            <a:pPr lvl="0"/>
            <a:r>
              <a:rPr lang="sv-SE"/>
              <a:t>Simran Kaur                 KHU 701_RD                      Unit-1</a:t>
            </a:r>
            <a:endParaRPr lang="en-US" dirty="0"/>
          </a:p>
        </p:txBody>
      </p:sp>
      <p:pic>
        <p:nvPicPr>
          <p:cNvPr id="9" name="Picture 8">
            <a:extLst>
              <a:ext uri="{FF2B5EF4-FFF2-40B4-BE49-F238E27FC236}">
                <a16:creationId xmlns:a16="http://schemas.microsoft.com/office/drawing/2014/main" id="{52AC304A-BB3A-E556-FA34-79219E3D97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1371600"/>
            <a:ext cx="2133600" cy="2514600"/>
          </a:xfrm>
          <a:prstGeom prst="rect">
            <a:avLst/>
          </a:prstGeom>
        </p:spPr>
      </p:pic>
      <p:sp>
        <p:nvSpPr>
          <p:cNvPr id="10" name="Google Shape;89;p13">
            <a:extLst>
              <a:ext uri="{FF2B5EF4-FFF2-40B4-BE49-F238E27FC236}">
                <a16:creationId xmlns:a16="http://schemas.microsoft.com/office/drawing/2014/main" id="{BA6BF597-1636-DA33-5775-61C199A11A2E}"/>
              </a:ext>
            </a:extLst>
          </p:cNvPr>
          <p:cNvSpPr txBox="1">
            <a:spLocks/>
          </p:cNvSpPr>
          <p:nvPr/>
        </p:nvSpPr>
        <p:spPr>
          <a:xfrm>
            <a:off x="2427410" y="1620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endParaRPr lang="en-US" sz="2400" dirty="0"/>
          </a:p>
          <a:p>
            <a:pPr algn="ctr">
              <a:buSzPts val="2400"/>
              <a:defRPr/>
            </a:pPr>
            <a:r>
              <a:rPr lang="en-US" sz="2400" dirty="0">
                <a:latin typeface="+mn-lt"/>
              </a:rPr>
              <a:t>Faculty Profile</a:t>
            </a:r>
          </a:p>
          <a:p>
            <a:pPr algn="ctr">
              <a:buSzPts val="2400"/>
              <a:buFont typeface="Calibri"/>
              <a:buNone/>
              <a:defRPr/>
            </a:pPr>
            <a:endParaRPr lang="en-US" sz="2400" dirty="0">
              <a:solidFill>
                <a:schemeClr val="dk1"/>
              </a:solidFill>
              <a:latin typeface="+mn-lt"/>
              <a:ea typeface="Calibri"/>
              <a:cs typeface="Times New Roman" panose="02020603050405020304" pitchFamily="18" charset="0"/>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Footer Placeholder 12"/>
          <p:cNvSpPr txBox="1">
            <a:spLocks/>
          </p:cNvSpPr>
          <p:nvPr/>
        </p:nvSpPr>
        <p:spPr>
          <a:xfrm>
            <a:off x="1871663" y="6054436"/>
            <a:ext cx="9655319" cy="667039"/>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7" name="TextBox 10"/>
          <p:cNvSpPr txBox="1">
            <a:spLocks noChangeArrowheads="1"/>
          </p:cNvSpPr>
          <p:nvPr/>
        </p:nvSpPr>
        <p:spPr bwMode="auto">
          <a:xfrm>
            <a:off x="693445" y="1465483"/>
            <a:ext cx="1001683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indent="0" algn="just"/>
            <a:endParaRPr lang="en-IN" sz="2200" b="1"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A livelihood is sustainable when it can cope with and recover from the stresses and shocks and maintain or enhance its capabilities and assets both now and in the future without undermining the natural resource base.</a:t>
            </a:r>
          </a:p>
        </p:txBody>
      </p:sp>
      <p:sp>
        <p:nvSpPr>
          <p:cNvPr id="8" name="Google Shape;160;p19">
            <a:extLst>
              <a:ext uri="{FF2B5EF4-FFF2-40B4-BE49-F238E27FC236}">
                <a16:creationId xmlns:a16="http://schemas.microsoft.com/office/drawing/2014/main" id="{FED1D7F3-1C73-4F8F-BBD6-96959622BC79}"/>
              </a:ext>
            </a:extLst>
          </p:cNvPr>
          <p:cNvSpPr txBox="1"/>
          <p:nvPr/>
        </p:nvSpPr>
        <p:spPr>
          <a:xfrm>
            <a:off x="1704109" y="39765"/>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Recap</a:t>
            </a:r>
          </a:p>
        </p:txBody>
      </p:sp>
      <p:pic>
        <p:nvPicPr>
          <p:cNvPr id="9" name="Picture 2" descr="NIET, Greater Noida: Cutoff, Placements, Courses, Fees, Admission 2021">
            <a:extLst>
              <a:ext uri="{FF2B5EF4-FFF2-40B4-BE49-F238E27FC236}">
                <a16:creationId xmlns:a16="http://schemas.microsoft.com/office/drawing/2014/main" id="{775B6DF2-5929-10A4-D388-F1B5FEF17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765"/>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730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049518" y="235527"/>
            <a:ext cx="9238592"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400" dirty="0">
                <a:solidFill>
                  <a:schemeClr val="dk1"/>
                </a:solidFill>
                <a:latin typeface="+mn-lt"/>
                <a:ea typeface="Calibri"/>
                <a:cs typeface="Calibri"/>
                <a:sym typeface="Calibri"/>
              </a:rPr>
              <a:t>Session Objectives</a:t>
            </a:r>
            <a:endParaRPr lang="en-IN" sz="2400" dirty="0">
              <a:solidFill>
                <a:schemeClr val="dk1"/>
              </a:solidFill>
              <a:latin typeface="+mn-lt"/>
              <a:ea typeface="Calibri"/>
              <a:cs typeface="Calibri"/>
              <a:sym typeface="Calibri"/>
            </a:endParaRPr>
          </a:p>
        </p:txBody>
      </p:sp>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sv-SE" altLang="en-US" sz="1200" b="1">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Simran Kaur                 KHU 701_RD                      Unit-1</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51</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2422136758"/>
              </p:ext>
            </p:extLst>
          </p:nvPr>
        </p:nvGraphicFramePr>
        <p:xfrm>
          <a:off x="1107540" y="1770368"/>
          <a:ext cx="8991600" cy="1550734"/>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pPr algn="ctr"/>
                      <a:endParaRPr lang="en-US" sz="2000" b="0" dirty="0">
                        <a:latin typeface="Times New Roman" panose="02020603050405020304" pitchFamily="18" charset="0"/>
                        <a:cs typeface="Times New Roman" panose="02020603050405020304" pitchFamily="18" charset="0"/>
                      </a:endParaRPr>
                    </a:p>
                    <a:p>
                      <a:pPr algn="ctr"/>
                      <a:r>
                        <a:rPr lang="en-US" sz="2000" b="0" dirty="0">
                          <a:latin typeface="Times New Roman" panose="02020603050405020304" pitchFamily="18" charset="0"/>
                          <a:cs typeface="Times New Roman" panose="02020603050405020304" pitchFamily="18" charset="0"/>
                        </a:rPr>
                        <a:t>Topic</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Course Outcome</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understand</a:t>
                      </a:r>
                      <a:r>
                        <a:rPr lang="en-IN" sz="2000" baseline="0" dirty="0">
                          <a:latin typeface="Times New Roman" panose="02020603050405020304" pitchFamily="18" charset="0"/>
                          <a:cs typeface="Times New Roman" panose="02020603050405020304" pitchFamily="18" charset="0"/>
                        </a:rPr>
                        <a:t> the</a:t>
                      </a:r>
                      <a:r>
                        <a:rPr lang="en-IN" sz="2000" dirty="0">
                          <a:latin typeface="Times New Roman" panose="02020603050405020304" pitchFamily="18" charset="0"/>
                          <a:cs typeface="Times New Roman" panose="02020603050405020304" pitchFamily="18" charset="0"/>
                        </a:rPr>
                        <a:t> of Policies and Programmes for Rural Development- Programmes in the agricultural sector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CO1</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pic>
        <p:nvPicPr>
          <p:cNvPr id="10" name="Picture 2" descr="NIET, Greater Noida: Cutoff, Placements, Courses, Fees, Admission 2021">
            <a:extLst>
              <a:ext uri="{FF2B5EF4-FFF2-40B4-BE49-F238E27FC236}">
                <a16:creationId xmlns:a16="http://schemas.microsoft.com/office/drawing/2014/main" id="{39464BA7-C006-B7E0-C49B-966ADA41E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76" y="131328"/>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0FFE158-AC29-4016-A972-E55CF0E7A95F}"/>
              </a:ext>
            </a:extLst>
          </p:cNvPr>
          <p:cNvSpPr>
            <a:spLocks noGrp="1"/>
          </p:cNvSpPr>
          <p:nvPr>
            <p:ph type="sldNum" sz="quarter" idx="12"/>
          </p:nvPr>
        </p:nvSpPr>
        <p:spPr/>
        <p:txBody>
          <a:bodyPr/>
          <a:lstStyle/>
          <a:p>
            <a:fld id="{B5A0AC07-F616-467E-8B31-40CC0ED88310}" type="slidenum">
              <a:rPr lang="en-IN" smtClean="0"/>
              <a:t>51</a:t>
            </a:fld>
            <a:endParaRPr lang="en-IN"/>
          </a:p>
        </p:txBody>
      </p:sp>
    </p:spTree>
    <p:extLst>
      <p:ext uri="{BB962C8B-B14F-4D97-AF65-F5344CB8AC3E}">
        <p14:creationId xmlns:p14="http://schemas.microsoft.com/office/powerpoint/2010/main" val="1117980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endParaRPr lang="en-IN" sz="2400" dirty="0">
              <a:cs typeface="Times New Roman" panose="02020603050405020304" pitchFamily="18" charset="0"/>
            </a:endParaRPr>
          </a:p>
          <a:p>
            <a:pPr algn="ctr">
              <a:buClr>
                <a:schemeClr val="dk1"/>
              </a:buClr>
              <a:buSzPts val="2400"/>
              <a:defRPr/>
            </a:pPr>
            <a:r>
              <a:rPr lang="en-IN" sz="2400" dirty="0">
                <a:cs typeface="Times New Roman" panose="02020603050405020304" pitchFamily="18" charset="0"/>
              </a:rPr>
              <a:t>Programmes and  </a:t>
            </a:r>
            <a:r>
              <a:rPr lang="en-US" sz="2400" i="0" dirty="0">
                <a:solidFill>
                  <a:srgbClr val="000000"/>
                </a:solidFill>
                <a:effectLst/>
                <a:cs typeface="Times New Roman" panose="02020603050405020304" pitchFamily="18" charset="0"/>
              </a:rPr>
              <a:t>Policies for Agricultural and Rural Development</a:t>
            </a:r>
          </a:p>
          <a:p>
            <a:pPr algn="ctr">
              <a:buClr>
                <a:schemeClr val="dk1"/>
              </a:buClr>
              <a:buSzPts val="2400"/>
              <a:defRPr/>
            </a:pPr>
            <a:r>
              <a:rPr lang="en-IN" sz="2400" dirty="0"/>
              <a:t> </a:t>
            </a:r>
          </a:p>
        </p:txBody>
      </p:sp>
      <p:sp>
        <p:nvSpPr>
          <p:cNvPr id="9" name="TextBox 8">
            <a:extLst>
              <a:ext uri="{FF2B5EF4-FFF2-40B4-BE49-F238E27FC236}">
                <a16:creationId xmlns:a16="http://schemas.microsoft.com/office/drawing/2014/main" id="{E330F5CC-29B0-44AA-A31C-E80DA1B56EEB}"/>
              </a:ext>
            </a:extLst>
          </p:cNvPr>
          <p:cNvSpPr txBox="1"/>
          <p:nvPr/>
        </p:nvSpPr>
        <p:spPr>
          <a:xfrm>
            <a:off x="966952" y="1464779"/>
            <a:ext cx="9217572"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 motivate the farmers for more food grain production, union government has launched policy of </a:t>
            </a:r>
            <a:r>
              <a:rPr lang="en-US" sz="2000" b="1" i="0" dirty="0">
                <a:effectLst/>
                <a:latin typeface="Times New Roman" panose="02020603050405020304" pitchFamily="18" charset="0"/>
                <a:cs typeface="Times New Roman" panose="02020603050405020304" pitchFamily="18" charset="0"/>
              </a:rPr>
              <a:t>Minimum Support Price (MSP) </a:t>
            </a:r>
            <a:r>
              <a:rPr lang="en-US" sz="2000" b="0" i="0" dirty="0">
                <a:effectLst/>
                <a:latin typeface="Times New Roman" panose="02020603050405020304" pitchFamily="18" charset="0"/>
                <a:cs typeface="Times New Roman" panose="02020603050405020304" pitchFamily="18" charset="0"/>
              </a:rPr>
              <a:t>since 1966-67. This policy ensures minimum price to farmers for each crop. </a:t>
            </a:r>
          </a:p>
          <a:p>
            <a:pPr algn="just"/>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On the other hand, Government launched the Mahatma Gandhi Rural Employment Guarantee Act (MGNREGA), Public Distribution System (PDS) for rural poor.</a:t>
            </a:r>
          </a:p>
          <a:p>
            <a:pPr algn="just"/>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macro management of agriculture (MMA) was revised in 2008 to improve the efficiency in supplementing the efforts of states to enhance agriculture production and productivity.</a:t>
            </a:r>
            <a:endParaRPr lang="en-IN" sz="2000"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1">
            <a:extLst>
              <a:ext uri="{FF2B5EF4-FFF2-40B4-BE49-F238E27FC236}">
                <a16:creationId xmlns:a16="http://schemas.microsoft.com/office/drawing/2014/main" id="{E4AA75AC-7357-9816-BA9C-C8537F622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56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E2123067-0E99-5E40-FFE1-D0E12686B457}"/>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364688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53</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964957" y="84251"/>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dirty="0">
                <a:cs typeface="Times New Roman" panose="02020603050405020304" pitchFamily="18" charset="0"/>
              </a:rPr>
              <a:t>Programmes and  </a:t>
            </a:r>
            <a:r>
              <a:rPr lang="en-US" sz="2400" i="0" dirty="0">
                <a:solidFill>
                  <a:srgbClr val="000000"/>
                </a:solidFill>
                <a:effectLst/>
                <a:cs typeface="Times New Roman" panose="02020603050405020304" pitchFamily="18" charset="0"/>
              </a:rPr>
              <a:t>Policies for Agricultural and Rural Development</a:t>
            </a:r>
          </a:p>
        </p:txBody>
      </p:sp>
      <p:sp>
        <p:nvSpPr>
          <p:cNvPr id="9" name="TextBox 8">
            <a:extLst>
              <a:ext uri="{FF2B5EF4-FFF2-40B4-BE49-F238E27FC236}">
                <a16:creationId xmlns:a16="http://schemas.microsoft.com/office/drawing/2014/main" id="{72AB908B-4427-4D21-940F-9D2CEB2F0383}"/>
              </a:ext>
            </a:extLst>
          </p:cNvPr>
          <p:cNvSpPr txBox="1"/>
          <p:nvPr/>
        </p:nvSpPr>
        <p:spPr>
          <a:xfrm>
            <a:off x="588580" y="1650914"/>
            <a:ext cx="10783614" cy="2862322"/>
          </a:xfrm>
          <a:prstGeom prst="rect">
            <a:avLst/>
          </a:prstGeom>
          <a:noFill/>
        </p:spPr>
        <p:txBody>
          <a:bodyPr wrap="square">
            <a:sp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Important policy measures introduced in the rural sector in India during the period of planning are as follows:</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Technological </a:t>
            </a:r>
            <a:r>
              <a:rPr lang="en-US" sz="2000" b="1" i="0" dirty="0" err="1">
                <a:solidFill>
                  <a:srgbClr val="000000"/>
                </a:solidFill>
                <a:effectLst/>
                <a:latin typeface="Times New Roman" panose="02020603050405020304" pitchFamily="18" charset="0"/>
                <a:cs typeface="Times New Roman" panose="02020603050405020304" pitchFamily="18" charset="0"/>
              </a:rPr>
              <a:t>Measures:</a:t>
            </a:r>
            <a:r>
              <a:rPr lang="en-US" sz="2000" b="0" i="0" dirty="0" err="1">
                <a:solidFill>
                  <a:srgbClr val="000000"/>
                </a:solidFill>
                <a:effectLst/>
                <a:latin typeface="Times New Roman" panose="02020603050405020304" pitchFamily="18" charset="0"/>
                <a:cs typeface="Times New Roman" panose="02020603050405020304" pitchFamily="18" charset="0"/>
              </a:rPr>
              <a:t>To</a:t>
            </a:r>
            <a:r>
              <a:rPr lang="en-US" sz="2000" b="0" i="0" dirty="0">
                <a:solidFill>
                  <a:srgbClr val="000000"/>
                </a:solidFill>
                <a:effectLst/>
                <a:latin typeface="Times New Roman" panose="02020603050405020304" pitchFamily="18" charset="0"/>
                <a:cs typeface="Times New Roman" panose="02020603050405020304" pitchFamily="18" charset="0"/>
              </a:rPr>
              <a:t> sustain and extend this </a:t>
            </a:r>
            <a:r>
              <a:rPr lang="en-US" sz="2000" b="0" i="0" dirty="0" err="1">
                <a:solidFill>
                  <a:srgbClr val="000000"/>
                </a:solidFill>
                <a:effectLst/>
                <a:latin typeface="Times New Roman" panose="02020603050405020304" pitchFamily="18" charset="0"/>
                <a:cs typeface="Times New Roman" panose="02020603050405020304" pitchFamily="18" charset="0"/>
              </a:rPr>
              <a:t>programme</a:t>
            </a:r>
            <a:r>
              <a:rPr lang="en-US" sz="2000" b="0" i="0" dirty="0">
                <a:solidFill>
                  <a:srgbClr val="000000"/>
                </a:solidFill>
                <a:effectLst/>
                <a:latin typeface="Times New Roman" panose="02020603050405020304" pitchFamily="18" charset="0"/>
                <a:cs typeface="Times New Roman" panose="02020603050405020304" pitchFamily="18" charset="0"/>
              </a:rPr>
              <a:t> to larger and larger areas of the country, steps were taken to increase the production of high-yielding varieties of seeds, </a:t>
            </a:r>
            <a:r>
              <a:rPr lang="en-US" sz="2000" b="0" i="0" dirty="0" err="1">
                <a:solidFill>
                  <a:srgbClr val="000000"/>
                </a:solidFill>
                <a:effectLst/>
                <a:latin typeface="Times New Roman" panose="02020603050405020304" pitchFamily="18" charset="0"/>
                <a:cs typeface="Times New Roman" panose="02020603050405020304" pitchFamily="18" charset="0"/>
              </a:rPr>
              <a:t>fertilisers</a:t>
            </a:r>
            <a:r>
              <a:rPr lang="en-US" sz="2000" b="0" i="0" dirty="0">
                <a:solidFill>
                  <a:srgbClr val="000000"/>
                </a:solidFill>
                <a:effectLst/>
                <a:latin typeface="Times New Roman" panose="02020603050405020304" pitchFamily="18" charset="0"/>
                <a:cs typeface="Times New Roman" panose="02020603050405020304" pitchFamily="18" charset="0"/>
              </a:rPr>
              <a:t> and pesticides within the economy and supplement domestic production by imports whenever necessary. </a:t>
            </a:r>
            <a:r>
              <a:rPr lang="en-US" sz="2000" b="1" i="0" dirty="0">
                <a:solidFill>
                  <a:srgbClr val="000000"/>
                </a:solidFill>
                <a:effectLst/>
                <a:latin typeface="Times New Roman" panose="02020603050405020304" pitchFamily="18" charset="0"/>
                <a:cs typeface="Times New Roman" panose="02020603050405020304" pitchFamily="18" charset="0"/>
              </a:rPr>
              <a:t>Food grain production which was merely 50.8 million </a:t>
            </a:r>
            <a:r>
              <a:rPr lang="en-US" sz="2000" b="1" i="0" dirty="0" err="1">
                <a:solidFill>
                  <a:srgbClr val="000000"/>
                </a:solidFill>
                <a:effectLst/>
                <a:latin typeface="Times New Roman" panose="02020603050405020304" pitchFamily="18" charset="0"/>
                <a:cs typeface="Times New Roman" panose="02020603050405020304" pitchFamily="18" charset="0"/>
              </a:rPr>
              <a:t>tonnes</a:t>
            </a:r>
            <a:r>
              <a:rPr lang="en-US" sz="2000" b="1" i="0" dirty="0">
                <a:solidFill>
                  <a:srgbClr val="000000"/>
                </a:solidFill>
                <a:effectLst/>
                <a:latin typeface="Times New Roman" panose="02020603050405020304" pitchFamily="18" charset="0"/>
                <a:cs typeface="Times New Roman" panose="02020603050405020304" pitchFamily="18" charset="0"/>
              </a:rPr>
              <a:t> in 1950-51, rose to record level of 252.6 million </a:t>
            </a:r>
            <a:r>
              <a:rPr lang="en-US" sz="2000" b="1" i="0" dirty="0" err="1">
                <a:solidFill>
                  <a:srgbClr val="000000"/>
                </a:solidFill>
                <a:effectLst/>
                <a:latin typeface="Times New Roman" panose="02020603050405020304" pitchFamily="18" charset="0"/>
                <a:cs typeface="Times New Roman" panose="02020603050405020304" pitchFamily="18" charset="0"/>
              </a:rPr>
              <a:t>tonnes</a:t>
            </a:r>
            <a:r>
              <a:rPr lang="en-US" sz="2000" b="1" i="0" dirty="0">
                <a:solidFill>
                  <a:srgbClr val="000000"/>
                </a:solidFill>
                <a:effectLst/>
                <a:latin typeface="Times New Roman" panose="02020603050405020304" pitchFamily="18" charset="0"/>
                <a:cs typeface="Times New Roman" panose="02020603050405020304" pitchFamily="18" charset="0"/>
              </a:rPr>
              <a:t> in 2011-12</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1">
            <a:extLst>
              <a:ext uri="{FF2B5EF4-FFF2-40B4-BE49-F238E27FC236}">
                <a16:creationId xmlns:a16="http://schemas.microsoft.com/office/drawing/2014/main" id="{87D4A647-4772-E04B-8EAE-399141CAE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76" y="131328"/>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CBD5DDD-054D-77FE-8513-8DEB796AD849}"/>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219189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964957" y="84251"/>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dirty="0">
                <a:cs typeface="Times New Roman" panose="02020603050405020304" pitchFamily="18" charset="0"/>
              </a:rPr>
              <a:t>Programmes and  </a:t>
            </a:r>
            <a:r>
              <a:rPr lang="en-US" sz="2400" i="0" dirty="0">
                <a:solidFill>
                  <a:srgbClr val="000000"/>
                </a:solidFill>
                <a:effectLst/>
                <a:cs typeface="Times New Roman" panose="02020603050405020304" pitchFamily="18" charset="0"/>
              </a:rPr>
              <a:t>Policies for Agricultural and Rural Development</a:t>
            </a:r>
          </a:p>
        </p:txBody>
      </p:sp>
      <p:sp>
        <p:nvSpPr>
          <p:cNvPr id="9" name="TextBox 8">
            <a:extLst>
              <a:ext uri="{FF2B5EF4-FFF2-40B4-BE49-F238E27FC236}">
                <a16:creationId xmlns:a16="http://schemas.microsoft.com/office/drawing/2014/main" id="{72AB908B-4427-4D21-940F-9D2CEB2F0383}"/>
              </a:ext>
            </a:extLst>
          </p:cNvPr>
          <p:cNvSpPr txBox="1"/>
          <p:nvPr/>
        </p:nvSpPr>
        <p:spPr>
          <a:xfrm>
            <a:off x="557049" y="1491477"/>
            <a:ext cx="10783614" cy="3477875"/>
          </a:xfrm>
          <a:prstGeom prst="rect">
            <a:avLst/>
          </a:prstGeom>
          <a:noFill/>
        </p:spPr>
        <p:txBody>
          <a:bodyPr wrap="square">
            <a:spAutoFit/>
          </a:bodyPr>
          <a:lstStyle/>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Land Reforms:</a:t>
            </a:r>
            <a:r>
              <a:rPr lang="en-US" sz="2000" b="0" i="0" dirty="0">
                <a:solidFill>
                  <a:srgbClr val="000000"/>
                </a:solidFill>
                <a:effectLst/>
                <a:latin typeface="Times New Roman" panose="02020603050405020304" pitchFamily="18" charset="0"/>
                <a:cs typeface="Times New Roman" panose="02020603050405020304" pitchFamily="18" charset="0"/>
              </a:rPr>
              <a:t> Land reform measures were introduced to abolish intermediary interests in land. Measures taken under this head included: (</a:t>
            </a:r>
            <a:r>
              <a:rPr lang="en-US" sz="2000" b="0" i="0" dirty="0" err="1">
                <a:solidFill>
                  <a:srgbClr val="000000"/>
                </a:solidFill>
                <a:effectLst/>
                <a:latin typeface="Times New Roman" panose="02020603050405020304" pitchFamily="18" charset="0"/>
                <a:cs typeface="Times New Roman" panose="02020603050405020304" pitchFamily="18" charset="0"/>
              </a:rPr>
              <a:t>i</a:t>
            </a:r>
            <a:r>
              <a:rPr lang="en-US" sz="2000" b="0" i="0" dirty="0">
                <a:solidFill>
                  <a:srgbClr val="000000"/>
                </a:solidFill>
                <a:effectLst/>
                <a:latin typeface="Times New Roman" panose="02020603050405020304" pitchFamily="18" charset="0"/>
                <a:cs typeface="Times New Roman" panose="02020603050405020304" pitchFamily="18" charset="0"/>
              </a:rPr>
              <a:t>) Abolition of intermediaries; (ii) Tenancy reforms to (a) regulate rents paid by tenants to landlords, (b) provide security of tenure to tenants, and (c) confer ownership rights on tenants; and (iii) Imposition of ceilings on holdings in a bid to procure land for distribution among landless </a:t>
            </a:r>
            <a:r>
              <a:rPr lang="en-US" sz="2000" b="0" i="0" dirty="0" err="1">
                <a:solidFill>
                  <a:srgbClr val="000000"/>
                </a:solidFill>
                <a:effectLst/>
                <a:latin typeface="Times New Roman" panose="02020603050405020304" pitchFamily="18" charset="0"/>
                <a:cs typeface="Times New Roman" panose="02020603050405020304" pitchFamily="18" charset="0"/>
              </a:rPr>
              <a:t>labourers</a:t>
            </a:r>
            <a:r>
              <a:rPr lang="en-US" sz="2000" b="0" i="0" dirty="0">
                <a:solidFill>
                  <a:srgbClr val="000000"/>
                </a:solidFill>
                <a:effectLst/>
                <a:latin typeface="Times New Roman" panose="02020603050405020304" pitchFamily="18" charset="0"/>
                <a:cs typeface="Times New Roman" panose="02020603050405020304" pitchFamily="18" charset="0"/>
              </a:rPr>
              <a:t> and marginal farmers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Cooperation and Consolidation of Holdings:</a:t>
            </a:r>
            <a:r>
              <a:rPr lang="en-US" sz="2000" b="0" i="0" dirty="0">
                <a:solidFill>
                  <a:srgbClr val="000000"/>
                </a:solidFill>
                <a:effectLst/>
                <a:latin typeface="Times New Roman" panose="02020603050405020304" pitchFamily="18" charset="0"/>
                <a:cs typeface="Times New Roman" panose="02020603050405020304" pitchFamily="18" charset="0"/>
              </a:rPr>
              <a:t> In a bid to </a:t>
            </a:r>
            <a:r>
              <a:rPr lang="en-US" sz="2000" b="0" i="0" dirty="0" err="1">
                <a:solidFill>
                  <a:srgbClr val="000000"/>
                </a:solidFill>
                <a:effectLst/>
                <a:latin typeface="Times New Roman" panose="02020603050405020304" pitchFamily="18" charset="0"/>
                <a:cs typeface="Times New Roman" panose="02020603050405020304" pitchFamily="18" charset="0"/>
              </a:rPr>
              <a:t>reorganise</a:t>
            </a:r>
            <a:r>
              <a:rPr lang="en-US" sz="2000" b="0" i="0" dirty="0">
                <a:solidFill>
                  <a:srgbClr val="000000"/>
                </a:solidFill>
                <a:effectLst/>
                <a:latin typeface="Times New Roman" panose="02020603050405020304" pitchFamily="18" charset="0"/>
                <a:cs typeface="Times New Roman" panose="02020603050405020304" pitchFamily="18" charset="0"/>
              </a:rPr>
              <a:t> agriculture and prevent subdivision and fragmentation of holdings, the Indian agricultural policy introduced the </a:t>
            </a:r>
            <a:r>
              <a:rPr lang="en-US" sz="2000" b="0" i="0" dirty="0" err="1">
                <a:solidFill>
                  <a:srgbClr val="000000"/>
                </a:solidFill>
                <a:effectLst/>
                <a:latin typeface="Times New Roman" panose="02020603050405020304" pitchFamily="18" charset="0"/>
                <a:cs typeface="Times New Roman" panose="02020603050405020304" pitchFamily="18" charset="0"/>
              </a:rPr>
              <a:t>programmes</a:t>
            </a:r>
            <a:r>
              <a:rPr lang="en-US" sz="2000" b="0" i="0" dirty="0">
                <a:solidFill>
                  <a:srgbClr val="000000"/>
                </a:solidFill>
                <a:effectLst/>
                <a:latin typeface="Times New Roman" panose="02020603050405020304" pitchFamily="18" charset="0"/>
                <a:cs typeface="Times New Roman" panose="02020603050405020304" pitchFamily="18" charset="0"/>
              </a:rPr>
              <a:t> of co-operation and </a:t>
            </a:r>
            <a:r>
              <a:rPr lang="en-IN" sz="2000" b="0" i="0" dirty="0">
                <a:solidFill>
                  <a:srgbClr val="000000"/>
                </a:solidFill>
                <a:effectLst/>
                <a:latin typeface="Times New Roman" panose="02020603050405020304" pitchFamily="18" charset="0"/>
                <a:cs typeface="Times New Roman" panose="02020603050405020304" pitchFamily="18" charset="0"/>
              </a:rPr>
              <a:t>consolidation of holdings.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1">
            <a:extLst>
              <a:ext uri="{FF2B5EF4-FFF2-40B4-BE49-F238E27FC236}">
                <a16:creationId xmlns:a16="http://schemas.microsoft.com/office/drawing/2014/main" id="{87D4A647-4772-E04B-8EAE-399141CAE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76" y="131328"/>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13924799-451A-660D-675C-5487A645EE1B}"/>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035316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55</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TextBox 9">
            <a:extLst>
              <a:ext uri="{FF2B5EF4-FFF2-40B4-BE49-F238E27FC236}">
                <a16:creationId xmlns:a16="http://schemas.microsoft.com/office/drawing/2014/main" id="{1BAD3038-3E09-4139-BE18-AE0CC252CFCA}"/>
              </a:ext>
            </a:extLst>
          </p:cNvPr>
          <p:cNvSpPr txBox="1"/>
          <p:nvPr/>
        </p:nvSpPr>
        <p:spPr>
          <a:xfrm>
            <a:off x="698938" y="1530131"/>
            <a:ext cx="10794124" cy="4093428"/>
          </a:xfrm>
          <a:prstGeom prst="rect">
            <a:avLst/>
          </a:prstGeom>
          <a:noFill/>
        </p:spPr>
        <p:txBody>
          <a:bodyPr wrap="square">
            <a:spAutoFit/>
          </a:bodyPr>
          <a:lstStyle/>
          <a:p>
            <a:pPr algn="just">
              <a:buFont typeface="Arial" panose="020B0604020202020204" pitchFamily="34" charset="0"/>
              <a:buChar char="•"/>
            </a:pP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Institutional Credit: National Bank for Agriculture and Rural Development</a:t>
            </a:r>
            <a:r>
              <a:rPr lang="en-US" sz="2000" b="0" i="0" dirty="0">
                <a:solidFill>
                  <a:srgbClr val="000000"/>
                </a:solidFill>
                <a:effectLst/>
                <a:latin typeface="Times New Roman" panose="02020603050405020304" pitchFamily="18" charset="0"/>
                <a:cs typeface="Times New Roman" panose="02020603050405020304" pitchFamily="18" charset="0"/>
              </a:rPr>
              <a:t> (NABARD) was also set up. As a result of the expansion of institutional credit facilities to farmers, the importance of moneylenders has declined steeply and so has the exploitation of farmers at the hands of moneylenders.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Rural Employment </a:t>
            </a:r>
            <a:r>
              <a:rPr lang="en-US" sz="2000" b="1" i="0" dirty="0" err="1">
                <a:solidFill>
                  <a:srgbClr val="000000"/>
                </a:solidFill>
                <a:effectLst/>
                <a:latin typeface="Times New Roman" panose="02020603050405020304" pitchFamily="18" charset="0"/>
                <a:cs typeface="Times New Roman" panose="02020603050405020304" pitchFamily="18" charset="0"/>
              </a:rPr>
              <a:t>Programmes</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The government introduced various poverty alleviation </a:t>
            </a:r>
            <a:r>
              <a:rPr lang="en-US" sz="2000" b="0" i="0" dirty="0" err="1">
                <a:solidFill>
                  <a:srgbClr val="000000"/>
                </a:solidFill>
                <a:effectLst/>
                <a:latin typeface="Times New Roman" panose="02020603050405020304" pitchFamily="18" charset="0"/>
                <a:cs typeface="Times New Roman" panose="02020603050405020304" pitchFamily="18" charset="0"/>
              </a:rPr>
              <a:t>programmes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particularly from Fourth Plan onwards like Small Farmers Development Agency (SFDA), National Rural Employment </a:t>
            </a:r>
            <a:r>
              <a:rPr lang="en-US" sz="2000" i="0" dirty="0" err="1">
                <a:solidFill>
                  <a:srgbClr val="000000"/>
                </a:solidFill>
                <a:effectLst/>
                <a:latin typeface="Times New Roman" panose="02020603050405020304" pitchFamily="18" charset="0"/>
                <a:cs typeface="Times New Roman" panose="02020603050405020304" pitchFamily="18" charset="0"/>
              </a:rPr>
              <a:t>Programme</a:t>
            </a:r>
            <a:r>
              <a:rPr lang="en-US" sz="2000" i="0" dirty="0">
                <a:solidFill>
                  <a:srgbClr val="000000"/>
                </a:solidFill>
                <a:effectLst/>
                <a:latin typeface="Times New Roman" panose="02020603050405020304" pitchFamily="18" charset="0"/>
                <a:cs typeface="Times New Roman" panose="02020603050405020304" pitchFamily="18" charset="0"/>
              </a:rPr>
              <a:t> (NREP), Rural Landless Employment Guarantee </a:t>
            </a:r>
            <a:r>
              <a:rPr lang="en-US" sz="2000" i="0" dirty="0" err="1">
                <a:solidFill>
                  <a:srgbClr val="000000"/>
                </a:solidFill>
                <a:effectLst/>
                <a:latin typeface="Times New Roman" panose="02020603050405020304" pitchFamily="18" charset="0"/>
                <a:cs typeface="Times New Roman" panose="02020603050405020304" pitchFamily="18" charset="0"/>
              </a:rPr>
              <a:t>Programme</a:t>
            </a:r>
            <a:r>
              <a:rPr lang="en-US" sz="2000" i="0" dirty="0">
                <a:solidFill>
                  <a:srgbClr val="000000"/>
                </a:solidFill>
                <a:effectLst/>
                <a:latin typeface="Times New Roman" panose="02020603050405020304" pitchFamily="18" charset="0"/>
                <a:cs typeface="Times New Roman" panose="02020603050405020304" pitchFamily="18" charset="0"/>
              </a:rPr>
              <a:t> (RLEGP), Jawahar Rozgar Yojana (JRY) , Jawahar Gram </a:t>
            </a:r>
            <a:r>
              <a:rPr lang="en-US" sz="2000" i="0" dirty="0" err="1">
                <a:solidFill>
                  <a:srgbClr val="000000"/>
                </a:solidFill>
                <a:effectLst/>
                <a:latin typeface="Times New Roman" panose="02020603050405020304" pitchFamily="18" charset="0"/>
                <a:cs typeface="Times New Roman" panose="02020603050405020304" pitchFamily="18" charset="0"/>
              </a:rPr>
              <a:t>Samridhi</a:t>
            </a:r>
            <a:r>
              <a:rPr lang="en-US" sz="2000" i="0" dirty="0">
                <a:solidFill>
                  <a:srgbClr val="000000"/>
                </a:solidFill>
                <a:effectLst/>
                <a:latin typeface="Times New Roman" panose="02020603050405020304" pitchFamily="18" charset="0"/>
                <a:cs typeface="Times New Roman" panose="02020603050405020304" pitchFamily="18" charset="0"/>
              </a:rPr>
              <a:t> Yojana (JGSY), </a:t>
            </a:r>
            <a:r>
              <a:rPr lang="en-US" sz="2000" i="0" dirty="0" err="1">
                <a:solidFill>
                  <a:srgbClr val="000000"/>
                </a:solidFill>
                <a:effectLst/>
                <a:latin typeface="Times New Roman" panose="02020603050405020304" pitchFamily="18" charset="0"/>
                <a:cs typeface="Times New Roman" panose="02020603050405020304" pitchFamily="18" charset="0"/>
              </a:rPr>
              <a:t>Sampoorna</a:t>
            </a:r>
            <a:r>
              <a:rPr lang="en-US" sz="2000" i="0" dirty="0">
                <a:solidFill>
                  <a:srgbClr val="000000"/>
                </a:solidFill>
                <a:effectLst/>
                <a:latin typeface="Times New Roman" panose="02020603050405020304" pitchFamily="18" charset="0"/>
                <a:cs typeface="Times New Roman" panose="02020603050405020304" pitchFamily="18" charset="0"/>
              </a:rPr>
              <a:t> Grameen Rozgar Yojana (SGRY), National Food for Work </a:t>
            </a:r>
            <a:r>
              <a:rPr lang="en-US" sz="2000" i="0" dirty="0" err="1">
                <a:solidFill>
                  <a:srgbClr val="000000"/>
                </a:solidFill>
                <a:effectLst/>
                <a:latin typeface="Times New Roman" panose="02020603050405020304" pitchFamily="18" charset="0"/>
                <a:cs typeface="Times New Roman" panose="02020603050405020304" pitchFamily="18" charset="0"/>
              </a:rPr>
              <a:t>Programme</a:t>
            </a:r>
            <a:r>
              <a:rPr lang="en-US" sz="2000" i="0" dirty="0">
                <a:solidFill>
                  <a:srgbClr val="000000"/>
                </a:solidFill>
                <a:effectLst/>
                <a:latin typeface="Times New Roman" panose="02020603050405020304" pitchFamily="18" charset="0"/>
                <a:cs typeface="Times New Roman" panose="02020603050405020304" pitchFamily="18" charset="0"/>
              </a:rPr>
              <a:t> (NFFWP), Mahatma Gandhi National Rural Employment Guarantee Scheme (MGNREGS), etc.</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9" name="Google Shape;160;p19">
            <a:extLst>
              <a:ext uri="{FF2B5EF4-FFF2-40B4-BE49-F238E27FC236}">
                <a16:creationId xmlns:a16="http://schemas.microsoft.com/office/drawing/2014/main" id="{6619E470-B0AD-6D61-E140-ADBD6787327B}"/>
              </a:ext>
            </a:extLst>
          </p:cNvPr>
          <p:cNvSpPr txBox="1"/>
          <p:nvPr/>
        </p:nvSpPr>
        <p:spPr>
          <a:xfrm>
            <a:off x="1964957" y="84251"/>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dirty="0">
                <a:cs typeface="Times New Roman" panose="02020603050405020304" pitchFamily="18" charset="0"/>
              </a:rPr>
              <a:t>Programmes and  </a:t>
            </a:r>
            <a:r>
              <a:rPr lang="en-US" sz="2400" i="0" dirty="0">
                <a:solidFill>
                  <a:srgbClr val="000000"/>
                </a:solidFill>
                <a:effectLst/>
                <a:cs typeface="Times New Roman" panose="02020603050405020304" pitchFamily="18" charset="0"/>
              </a:rPr>
              <a:t>Policies for Agricultural and Rural Development</a:t>
            </a:r>
          </a:p>
        </p:txBody>
      </p:sp>
      <p:pic>
        <p:nvPicPr>
          <p:cNvPr id="11" name="Picture 0" descr="Logo New.png">
            <a:extLst>
              <a:ext uri="{FF2B5EF4-FFF2-40B4-BE49-F238E27FC236}">
                <a16:creationId xmlns:a16="http://schemas.microsoft.com/office/drawing/2014/main" id="{D1A45935-921E-F387-579A-DD502AE041B6}"/>
              </a:ext>
            </a:extLst>
          </p:cNvPr>
          <p:cNvPicPr>
            <a:picLocks noChangeAspect="1" noChangeArrowheads="1"/>
          </p:cNvPicPr>
          <p:nvPr/>
        </p:nvPicPr>
        <p:blipFill>
          <a:blip r:embed="rId3"/>
          <a:srcRect/>
          <a:stretch>
            <a:fillRect/>
          </a:stretch>
        </p:blipFill>
        <p:spPr bwMode="auto">
          <a:xfrm>
            <a:off x="457200" y="193289"/>
            <a:ext cx="1295400" cy="681789"/>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B7177CC1-6F6B-46C8-7A03-C0B11A4AC3A7}"/>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489433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56</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TextBox 9">
            <a:extLst>
              <a:ext uri="{FF2B5EF4-FFF2-40B4-BE49-F238E27FC236}">
                <a16:creationId xmlns:a16="http://schemas.microsoft.com/office/drawing/2014/main" id="{1BAD3038-3E09-4139-BE18-AE0CC252CFCA}"/>
              </a:ext>
            </a:extLst>
          </p:cNvPr>
          <p:cNvSpPr txBox="1"/>
          <p:nvPr/>
        </p:nvSpPr>
        <p:spPr>
          <a:xfrm>
            <a:off x="698938" y="1866037"/>
            <a:ext cx="10794124" cy="2862322"/>
          </a:xfrm>
          <a:prstGeom prst="rect">
            <a:avLst/>
          </a:prstGeom>
          <a:noFill/>
        </p:spPr>
        <p:txBody>
          <a:bodyPr wrap="square">
            <a:spAutoFit/>
          </a:bodyPr>
          <a:lstStyle/>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err="1">
                <a:solidFill>
                  <a:srgbClr val="000000"/>
                </a:solidFill>
                <a:effectLst/>
                <a:latin typeface="Times New Roman" panose="02020603050405020304" pitchFamily="18" charset="0"/>
                <a:cs typeface="Times New Roman" panose="02020603050405020304" pitchFamily="18" charset="0"/>
              </a:rPr>
              <a:t>Rashtriya</a:t>
            </a:r>
            <a:r>
              <a:rPr lang="en-US" sz="2000" b="1" i="0" dirty="0">
                <a:solidFill>
                  <a:srgbClr val="000000"/>
                </a:solidFill>
                <a:effectLst/>
                <a:latin typeface="Times New Roman" panose="02020603050405020304" pitchFamily="18" charset="0"/>
                <a:cs typeface="Times New Roman" panose="02020603050405020304" pitchFamily="18" charset="0"/>
              </a:rPr>
              <a:t> Krishi Vikas Yojana (RKVY):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The RKVY was launched in 2007-08 with an outlay of Rs. 25,000 crore in the Eleventh Plan for </a:t>
            </a:r>
            <a:r>
              <a:rPr lang="en-US" sz="2000" i="0" dirty="0" err="1">
                <a:solidFill>
                  <a:srgbClr val="000000"/>
                </a:solidFill>
                <a:effectLst/>
                <a:latin typeface="Times New Roman" panose="02020603050405020304" pitchFamily="18" charset="0"/>
                <a:cs typeface="Times New Roman" panose="02020603050405020304" pitchFamily="18" charset="0"/>
              </a:rPr>
              <a:t>incentivising</a:t>
            </a:r>
            <a:r>
              <a:rPr lang="en-US" sz="2000" i="0" dirty="0">
                <a:solidFill>
                  <a:srgbClr val="000000"/>
                </a:solidFill>
                <a:effectLst/>
                <a:latin typeface="Times New Roman" panose="02020603050405020304" pitchFamily="18" charset="0"/>
                <a:cs typeface="Times New Roman" panose="02020603050405020304" pitchFamily="18" charset="0"/>
              </a:rPr>
              <a:t> States to enhance public investment to achieve 4 per cent growth rate in agriculture and allied sectors during the Eleventh Five Year Plan period. The sub-schemes include: Bringing Green Revolution to Eastern India (BGREI); Integrated Development of pulses villages (60,000) in Rain fed areas; Promotion of Oil Palm; Initiative on Vegetable Clusters; Nutri-cereals; National Mission for Protein Supplements; Accelerated Fodder Development </a:t>
            </a:r>
            <a:r>
              <a:rPr lang="en-US" sz="2000" i="0" dirty="0" err="1">
                <a:solidFill>
                  <a:srgbClr val="000000"/>
                </a:solidFill>
                <a:effectLst/>
                <a:latin typeface="Times New Roman" panose="02020603050405020304" pitchFamily="18" charset="0"/>
                <a:cs typeface="Times New Roman" panose="02020603050405020304" pitchFamily="18" charset="0"/>
              </a:rPr>
              <a:t>Programme</a:t>
            </a:r>
            <a:r>
              <a:rPr lang="en-US" sz="2000" i="0" dirty="0">
                <a:solidFill>
                  <a:srgbClr val="000000"/>
                </a:solidFill>
                <a:effectLst/>
                <a:latin typeface="Times New Roman" panose="02020603050405020304" pitchFamily="18" charset="0"/>
                <a:cs typeface="Times New Roman" panose="02020603050405020304" pitchFamily="18" charset="0"/>
              </a:rPr>
              <a:t>; and Saffron Mission</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9" name="Google Shape;160;p19">
            <a:extLst>
              <a:ext uri="{FF2B5EF4-FFF2-40B4-BE49-F238E27FC236}">
                <a16:creationId xmlns:a16="http://schemas.microsoft.com/office/drawing/2014/main" id="{6619E470-B0AD-6D61-E140-ADBD6787327B}"/>
              </a:ext>
            </a:extLst>
          </p:cNvPr>
          <p:cNvSpPr txBox="1"/>
          <p:nvPr/>
        </p:nvSpPr>
        <p:spPr>
          <a:xfrm>
            <a:off x="1964957" y="84251"/>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dirty="0">
                <a:cs typeface="Times New Roman" panose="02020603050405020304" pitchFamily="18" charset="0"/>
              </a:rPr>
              <a:t>Programmes and  </a:t>
            </a:r>
            <a:r>
              <a:rPr lang="en-US" sz="2400" i="0" dirty="0">
                <a:solidFill>
                  <a:srgbClr val="000000"/>
                </a:solidFill>
                <a:effectLst/>
                <a:cs typeface="Times New Roman" panose="02020603050405020304" pitchFamily="18" charset="0"/>
              </a:rPr>
              <a:t>Policies for Agricultural and Rural Development</a:t>
            </a:r>
          </a:p>
        </p:txBody>
      </p:sp>
      <p:pic>
        <p:nvPicPr>
          <p:cNvPr id="11" name="Picture 0" descr="Logo New.png">
            <a:extLst>
              <a:ext uri="{FF2B5EF4-FFF2-40B4-BE49-F238E27FC236}">
                <a16:creationId xmlns:a16="http://schemas.microsoft.com/office/drawing/2014/main" id="{886034F6-CD69-C997-33E5-11EDEF6964FA}"/>
              </a:ext>
            </a:extLst>
          </p:cNvPr>
          <p:cNvPicPr>
            <a:picLocks noChangeAspect="1" noChangeArrowheads="1"/>
          </p:cNvPicPr>
          <p:nvPr/>
        </p:nvPicPr>
        <p:blipFill>
          <a:blip r:embed="rId3"/>
          <a:srcRect/>
          <a:stretch>
            <a:fillRect/>
          </a:stretch>
        </p:blipFill>
        <p:spPr bwMode="auto">
          <a:xfrm>
            <a:off x="457200" y="220024"/>
            <a:ext cx="1295400" cy="681789"/>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E99BCDE8-04B7-34A7-299E-ED3D06F85CB4}"/>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4139163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57</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TextBox 9">
            <a:extLst>
              <a:ext uri="{FF2B5EF4-FFF2-40B4-BE49-F238E27FC236}">
                <a16:creationId xmlns:a16="http://schemas.microsoft.com/office/drawing/2014/main" id="{1BAD3038-3E09-4139-BE18-AE0CC252CFCA}"/>
              </a:ext>
            </a:extLst>
          </p:cNvPr>
          <p:cNvSpPr txBox="1"/>
          <p:nvPr/>
        </p:nvSpPr>
        <p:spPr>
          <a:xfrm>
            <a:off x="698938" y="1340519"/>
            <a:ext cx="10794124" cy="2862322"/>
          </a:xfrm>
          <a:prstGeom prst="rect">
            <a:avLst/>
          </a:prstGeom>
          <a:noFill/>
        </p:spPr>
        <p:txBody>
          <a:bodyPr wrap="square">
            <a:spAutoFit/>
          </a:bodyPr>
          <a:lstStyle/>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National Food Security Mission (NFSM).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The NFSM is a crop development scheme of the Government of India that aims at restoring soil health and achieving additional production of 10, 8 and 2 million </a:t>
            </a:r>
            <a:r>
              <a:rPr lang="en-US" sz="2000" i="0" dirty="0" err="1">
                <a:solidFill>
                  <a:srgbClr val="000000"/>
                </a:solidFill>
                <a:effectLst/>
                <a:latin typeface="Times New Roman" panose="02020603050405020304" pitchFamily="18" charset="0"/>
                <a:cs typeface="Times New Roman" panose="02020603050405020304" pitchFamily="18" charset="0"/>
              </a:rPr>
              <a:t>tonnes</a:t>
            </a:r>
            <a:r>
              <a:rPr lang="en-US" sz="2000" i="0" dirty="0">
                <a:solidFill>
                  <a:srgbClr val="000000"/>
                </a:solidFill>
                <a:effectLst/>
                <a:latin typeface="Times New Roman" panose="02020603050405020304" pitchFamily="18" charset="0"/>
                <a:cs typeface="Times New Roman" panose="02020603050405020304" pitchFamily="18" charset="0"/>
              </a:rPr>
              <a:t> of rice wheat and pulses respectively by the end of 2011-12. It was launched in August 2007 with an approved outlay of Rs. 4,883 crore for the period 2007-08 to 2011-12. The Mission has focused on the Districts with productivity of wheat/rice below the State average</a:t>
            </a:r>
          </a:p>
          <a:p>
            <a:pPr algn="just"/>
            <a:endParaRPr lang="en-US" sz="200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Macro Management of Agriculture.</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Macro Management of Agriculture (MMA) is one of the centrally sponsored schemes formulated in 2000-01 with the objective to ensure that Central assistance is spent through focused and specific interventions for development of agriculture in States.</a:t>
            </a:r>
          </a:p>
        </p:txBody>
      </p:sp>
      <p:sp>
        <p:nvSpPr>
          <p:cNvPr id="9" name="Google Shape;160;p19">
            <a:extLst>
              <a:ext uri="{FF2B5EF4-FFF2-40B4-BE49-F238E27FC236}">
                <a16:creationId xmlns:a16="http://schemas.microsoft.com/office/drawing/2014/main" id="{5B154725-2F7B-38EE-FEAC-287E297E08FE}"/>
              </a:ext>
            </a:extLst>
          </p:cNvPr>
          <p:cNvSpPr txBox="1"/>
          <p:nvPr/>
        </p:nvSpPr>
        <p:spPr>
          <a:xfrm>
            <a:off x="1964957" y="84251"/>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IN" sz="2400" dirty="0">
                <a:cs typeface="Times New Roman" panose="02020603050405020304" pitchFamily="18" charset="0"/>
              </a:rPr>
              <a:t>Programmes and  </a:t>
            </a:r>
            <a:r>
              <a:rPr lang="en-US" sz="2400" i="0" dirty="0">
                <a:solidFill>
                  <a:srgbClr val="000000"/>
                </a:solidFill>
                <a:effectLst/>
                <a:cs typeface="Times New Roman" panose="02020603050405020304" pitchFamily="18" charset="0"/>
              </a:rPr>
              <a:t>Policies for Agricultural and Rural Development</a:t>
            </a:r>
          </a:p>
        </p:txBody>
      </p:sp>
      <p:pic>
        <p:nvPicPr>
          <p:cNvPr id="11" name="Picture 0" descr="Logo New.png">
            <a:extLst>
              <a:ext uri="{FF2B5EF4-FFF2-40B4-BE49-F238E27FC236}">
                <a16:creationId xmlns:a16="http://schemas.microsoft.com/office/drawing/2014/main" id="{87818676-1D2C-3D86-C7E7-FC15ADB7F534}"/>
              </a:ext>
            </a:extLst>
          </p:cNvPr>
          <p:cNvPicPr>
            <a:picLocks noChangeAspect="1" noChangeArrowheads="1"/>
          </p:cNvPicPr>
          <p:nvPr/>
        </p:nvPicPr>
        <p:blipFill>
          <a:blip r:embed="rId3"/>
          <a:srcRect/>
          <a:stretch>
            <a:fillRect/>
          </a:stretch>
        </p:blipFill>
        <p:spPr bwMode="auto">
          <a:xfrm>
            <a:off x="588818" y="166623"/>
            <a:ext cx="1295400" cy="681789"/>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AA542DBD-C1CC-9F53-4186-0AF9644D73B3}"/>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827649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58</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Agricultural supporting programs by government </a:t>
            </a:r>
          </a:p>
        </p:txBody>
      </p:sp>
      <p:sp>
        <p:nvSpPr>
          <p:cNvPr id="10" name="TextBox 9">
            <a:extLst>
              <a:ext uri="{FF2B5EF4-FFF2-40B4-BE49-F238E27FC236}">
                <a16:creationId xmlns:a16="http://schemas.microsoft.com/office/drawing/2014/main" id="{0D8B90DC-D4A3-44C4-A2B9-55631DD6DE8E}"/>
              </a:ext>
            </a:extLst>
          </p:cNvPr>
          <p:cNvSpPr txBox="1"/>
          <p:nvPr/>
        </p:nvSpPr>
        <p:spPr>
          <a:xfrm>
            <a:off x="855518" y="1422506"/>
            <a:ext cx="10480964" cy="3477875"/>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National Mission For Sustainable Agriculture (NMSA)</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National Mission for Sustainable Agriculture (NMSA) has been formulated for enhancing agricultural productivity especially </a:t>
            </a:r>
            <a:r>
              <a:rPr lang="en-US" sz="2000" b="0" i="0" u="sng" dirty="0">
                <a:effectLst/>
                <a:latin typeface="Times New Roman" panose="02020603050405020304" pitchFamily="18" charset="0"/>
                <a:cs typeface="Times New Roman" panose="02020603050405020304" pitchFamily="18" charset="0"/>
              </a:rPr>
              <a:t>in </a:t>
            </a:r>
            <a:r>
              <a:rPr lang="en-US" sz="2000" b="1" i="0" u="sng" dirty="0">
                <a:effectLst/>
                <a:latin typeface="Times New Roman" panose="02020603050405020304" pitchFamily="18" charset="0"/>
                <a:cs typeface="Times New Roman" panose="02020603050405020304" pitchFamily="18" charset="0"/>
              </a:rPr>
              <a:t>rainfed areas </a:t>
            </a:r>
            <a:r>
              <a:rPr lang="en-US" sz="2000" b="1" i="0" dirty="0">
                <a:effectLst/>
                <a:latin typeface="Times New Roman" panose="02020603050405020304" pitchFamily="18" charset="0"/>
                <a:cs typeface="Times New Roman" panose="02020603050405020304" pitchFamily="18" charset="0"/>
              </a:rPr>
              <a:t>focusing on integrated farming, water use efficiency, soil health management and synergizing resource conservation.</a:t>
            </a:r>
          </a:p>
          <a:p>
            <a:pPr algn="just"/>
            <a:r>
              <a:rPr lang="en-US" sz="2000" b="0" i="0" dirty="0">
                <a:effectLst/>
                <a:latin typeface="Times New Roman" panose="02020603050405020304" pitchFamily="18" charset="0"/>
                <a:cs typeface="Times New Roman" panose="02020603050405020304" pitchFamily="18" charset="0"/>
              </a:rPr>
              <a:t>NMSA will cater to key dimensions of 'Water use efficiency', 'Nutrient Management' and 'Livelihood diversification' through adoption of sustainable development pathway by progressively shifting to environmental friendly technologies, adoption of energy efficient </a:t>
            </a:r>
            <a:r>
              <a:rPr lang="en-US" sz="2000" b="0" i="0" dirty="0" err="1">
                <a:effectLst/>
                <a:latin typeface="Times New Roman" panose="02020603050405020304" pitchFamily="18" charset="0"/>
                <a:cs typeface="Times New Roman" panose="02020603050405020304" pitchFamily="18" charset="0"/>
              </a:rPr>
              <a:t>equipments</a:t>
            </a:r>
            <a:r>
              <a:rPr lang="en-US" sz="2000" b="0" i="0" dirty="0">
                <a:effectLst/>
                <a:latin typeface="Times New Roman" panose="02020603050405020304" pitchFamily="18" charset="0"/>
                <a:cs typeface="Times New Roman" panose="02020603050405020304" pitchFamily="18" charset="0"/>
              </a:rPr>
              <a:t>, conservation of natural resources, integrated farming, etc.</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0" descr="Logo New.png">
            <a:extLst>
              <a:ext uri="{FF2B5EF4-FFF2-40B4-BE49-F238E27FC236}">
                <a16:creationId xmlns:a16="http://schemas.microsoft.com/office/drawing/2014/main" id="{C04885E7-FFFD-272C-ABB0-EB512FE6EC3B}"/>
              </a:ext>
            </a:extLst>
          </p:cNvPr>
          <p:cNvPicPr>
            <a:picLocks noChangeAspect="1" noChangeArrowheads="1"/>
          </p:cNvPicPr>
          <p:nvPr/>
        </p:nvPicPr>
        <p:blipFill>
          <a:blip r:embed="rId3"/>
          <a:srcRect/>
          <a:stretch>
            <a:fillRect/>
          </a:stretch>
        </p:blipFill>
        <p:spPr bwMode="auto">
          <a:xfrm>
            <a:off x="207818" y="13652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6455460A-55A3-9967-8A5B-190412E4FEC5}"/>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851926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Agricultural supporting programs by government </a:t>
            </a:r>
          </a:p>
        </p:txBody>
      </p:sp>
      <p:sp>
        <p:nvSpPr>
          <p:cNvPr id="10" name="TextBox 9">
            <a:extLst>
              <a:ext uri="{FF2B5EF4-FFF2-40B4-BE49-F238E27FC236}">
                <a16:creationId xmlns:a16="http://schemas.microsoft.com/office/drawing/2014/main" id="{0D8B90DC-D4A3-44C4-A2B9-55631DD6DE8E}"/>
              </a:ext>
            </a:extLst>
          </p:cNvPr>
          <p:cNvSpPr txBox="1"/>
          <p:nvPr/>
        </p:nvSpPr>
        <p:spPr>
          <a:xfrm>
            <a:off x="709210" y="1541453"/>
            <a:ext cx="10480964" cy="3170099"/>
          </a:xfrm>
          <a:prstGeom prst="rect">
            <a:avLst/>
          </a:prstGeom>
          <a:noFill/>
        </p:spPr>
        <p:txBody>
          <a:bodyPr wrap="square">
            <a:spAutoFit/>
          </a:bodyPr>
          <a:lstStyle/>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Pradhan Mantri Krishi </a:t>
            </a:r>
            <a:r>
              <a:rPr lang="en-US" sz="2000" b="1" i="0" dirty="0" err="1">
                <a:effectLst/>
                <a:latin typeface="Times New Roman" panose="02020603050405020304" pitchFamily="18" charset="0"/>
                <a:cs typeface="Times New Roman" panose="02020603050405020304" pitchFamily="18" charset="0"/>
              </a:rPr>
              <a:t>Sinchai</a:t>
            </a:r>
            <a:r>
              <a:rPr lang="en-US" sz="2000" b="1" i="0" dirty="0">
                <a:effectLst/>
                <a:latin typeface="Times New Roman" panose="02020603050405020304" pitchFamily="18" charset="0"/>
                <a:cs typeface="Times New Roman" panose="02020603050405020304" pitchFamily="18" charset="0"/>
              </a:rPr>
              <a:t> Yojana (PMKSY)</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1" dirty="0">
                <a:effectLst/>
                <a:latin typeface="Times New Roman" panose="02020603050405020304" pitchFamily="18" charset="0"/>
                <a:cs typeface="Times New Roman" panose="02020603050405020304" pitchFamily="18" charset="0"/>
              </a:rPr>
              <a:t>Har Khet ko </a:t>
            </a:r>
            <a:r>
              <a:rPr lang="en-US" sz="2000" b="0" i="1" dirty="0" err="1">
                <a:effectLst/>
                <a:latin typeface="Times New Roman" panose="02020603050405020304" pitchFamily="18" charset="0"/>
                <a:cs typeface="Times New Roman" panose="02020603050405020304" pitchFamily="18" charset="0"/>
              </a:rPr>
              <a:t>Pani</a:t>
            </a:r>
            <a:r>
              <a:rPr lang="en-US" sz="2000" b="0" i="1" dirty="0">
                <a:effectLst/>
                <a:latin typeface="Times New Roman" panose="02020603050405020304" pitchFamily="18" charset="0"/>
                <a:cs typeface="Times New Roman" panose="02020603050405020304" pitchFamily="18" charset="0"/>
              </a:rPr>
              <a:t> "Prime Minister Krishi </a:t>
            </a:r>
            <a:r>
              <a:rPr lang="en-US" sz="2000" b="0" i="1" dirty="0" err="1">
                <a:effectLst/>
                <a:latin typeface="Times New Roman" panose="02020603050405020304" pitchFamily="18" charset="0"/>
                <a:cs typeface="Times New Roman" panose="02020603050405020304" pitchFamily="18" charset="0"/>
              </a:rPr>
              <a:t>Sinchayee</a:t>
            </a:r>
            <a:r>
              <a:rPr lang="en-US" sz="2000" b="0" i="1" dirty="0">
                <a:effectLst/>
                <a:latin typeface="Times New Roman" panose="02020603050405020304" pitchFamily="18" charset="0"/>
                <a:cs typeface="Times New Roman" panose="02020603050405020304" pitchFamily="18" charset="0"/>
              </a:rPr>
              <a:t> Yojana"</a:t>
            </a:r>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Government of India is committed to accord high priority to water conservation and its management. To this effect Pradhan Mantri Krishi </a:t>
            </a:r>
            <a:r>
              <a:rPr lang="en-US" sz="2000" b="0" i="0" dirty="0" err="1">
                <a:effectLst/>
                <a:latin typeface="Times New Roman" panose="02020603050405020304" pitchFamily="18" charset="0"/>
                <a:cs typeface="Times New Roman" panose="02020603050405020304" pitchFamily="18" charset="0"/>
              </a:rPr>
              <a:t>Sinchayee</a:t>
            </a:r>
            <a:r>
              <a:rPr lang="en-US" sz="2000" b="0" i="0" dirty="0">
                <a:effectLst/>
                <a:latin typeface="Times New Roman" panose="02020603050405020304" pitchFamily="18" charset="0"/>
                <a:cs typeface="Times New Roman" panose="02020603050405020304" pitchFamily="18" charset="0"/>
              </a:rPr>
              <a:t> Yojana (PMKSY) has been formulated with the vision of extending the coverage of irrigation </a:t>
            </a:r>
            <a:r>
              <a:rPr lang="en-US" sz="2000" b="1" i="0" dirty="0">
                <a:effectLst/>
                <a:latin typeface="Times New Roman" panose="02020603050405020304" pitchFamily="18" charset="0"/>
                <a:cs typeface="Times New Roman" panose="02020603050405020304" pitchFamily="18" charset="0"/>
              </a:rPr>
              <a:t>'Har Khet ko </a:t>
            </a:r>
            <a:r>
              <a:rPr lang="en-US" sz="2000" b="1" i="0" dirty="0" err="1">
                <a:effectLst/>
                <a:latin typeface="Times New Roman" panose="02020603050405020304" pitchFamily="18" charset="0"/>
                <a:cs typeface="Times New Roman" panose="02020603050405020304" pitchFamily="18" charset="0"/>
              </a:rPr>
              <a:t>pani</a:t>
            </a:r>
            <a:r>
              <a:rPr lang="en-US" sz="2000" b="1"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and improving water use efficiency </a:t>
            </a:r>
            <a:r>
              <a:rPr lang="en-US" sz="2000" b="1" i="0" dirty="0">
                <a:effectLst/>
                <a:latin typeface="Times New Roman" panose="02020603050405020304" pitchFamily="18" charset="0"/>
                <a:cs typeface="Times New Roman" panose="02020603050405020304" pitchFamily="18" charset="0"/>
              </a:rPr>
              <a:t>'More crop per drop</a:t>
            </a:r>
            <a:r>
              <a:rPr lang="en-US" sz="2000" b="0" i="0" dirty="0">
                <a:effectLst/>
                <a:latin typeface="Times New Roman" panose="02020603050405020304" pitchFamily="18" charset="0"/>
                <a:cs typeface="Times New Roman" panose="02020603050405020304" pitchFamily="18" charset="0"/>
              </a:rPr>
              <a:t>' in a focused manner with end to end solution on </a:t>
            </a:r>
            <a:r>
              <a:rPr lang="en-US" sz="2000" b="1" i="0" dirty="0">
                <a:effectLst/>
                <a:latin typeface="Times New Roman" panose="02020603050405020304" pitchFamily="18" charset="0"/>
                <a:cs typeface="Times New Roman" panose="02020603050405020304" pitchFamily="18" charset="0"/>
              </a:rPr>
              <a:t>source creation, distribution, management, field application and extension activities.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0" descr="Logo New.png">
            <a:extLst>
              <a:ext uri="{FF2B5EF4-FFF2-40B4-BE49-F238E27FC236}">
                <a16:creationId xmlns:a16="http://schemas.microsoft.com/office/drawing/2014/main" id="{9FC9135B-B1E3-0DB9-B3D8-A31672CEC667}"/>
              </a:ext>
            </a:extLst>
          </p:cNvPr>
          <p:cNvPicPr>
            <a:picLocks noChangeAspect="1" noChangeArrowheads="1"/>
          </p:cNvPicPr>
          <p:nvPr/>
        </p:nvPicPr>
        <p:blipFill>
          <a:blip r:embed="rId3"/>
          <a:srcRect/>
          <a:stretch>
            <a:fillRect/>
          </a:stretch>
        </p:blipFill>
        <p:spPr bwMode="auto">
          <a:xfrm>
            <a:off x="228600" y="117223"/>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C19E5CC-2B27-6010-A368-9D76BD0C0B07}"/>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78593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4343400" y="6248401"/>
            <a:ext cx="47244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1"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1" y="97986"/>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29063E8-333C-4556-B99C-9948351BEBC5}"/>
              </a:ext>
            </a:extLst>
          </p:cNvPr>
          <p:cNvPicPr>
            <a:picLocks noChangeAspect="1"/>
          </p:cNvPicPr>
          <p:nvPr/>
        </p:nvPicPr>
        <p:blipFill>
          <a:blip r:embed="rId3"/>
          <a:stretch>
            <a:fillRect/>
          </a:stretch>
        </p:blipFill>
        <p:spPr>
          <a:xfrm>
            <a:off x="1676399" y="1642534"/>
            <a:ext cx="9279467" cy="3894666"/>
          </a:xfrm>
          <a:prstGeom prst="rect">
            <a:avLst/>
          </a:prstGeom>
        </p:spPr>
      </p:pic>
      <p:sp>
        <p:nvSpPr>
          <p:cNvPr id="10" name="Google Shape;89;p13">
            <a:extLst>
              <a:ext uri="{FF2B5EF4-FFF2-40B4-BE49-F238E27FC236}">
                <a16:creationId xmlns:a16="http://schemas.microsoft.com/office/drawing/2014/main" id="{243511F5-F688-24FE-552D-3A70A38EB106}"/>
              </a:ext>
            </a:extLst>
          </p:cNvPr>
          <p:cNvSpPr txBox="1">
            <a:spLocks/>
          </p:cNvSpPr>
          <p:nvPr/>
        </p:nvSpPr>
        <p:spPr>
          <a:xfrm>
            <a:off x="2175162" y="13176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400" dirty="0">
                <a:latin typeface="+mn-lt"/>
              </a:rPr>
              <a:t>Evaluation Scheme</a:t>
            </a:r>
          </a:p>
        </p:txBody>
      </p:sp>
    </p:spTree>
    <p:extLst>
      <p:ext uri="{BB962C8B-B14F-4D97-AF65-F5344CB8AC3E}">
        <p14:creationId xmlns:p14="http://schemas.microsoft.com/office/powerpoint/2010/main" val="156435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cs typeface="Times New Roman" panose="02020603050405020304" pitchFamily="18" charset="0"/>
              </a:rPr>
              <a:t>Agriculture supporting programs by government</a:t>
            </a:r>
          </a:p>
        </p:txBody>
      </p:sp>
      <p:sp>
        <p:nvSpPr>
          <p:cNvPr id="12" name="TextBox 11">
            <a:extLst>
              <a:ext uri="{FF2B5EF4-FFF2-40B4-BE49-F238E27FC236}">
                <a16:creationId xmlns:a16="http://schemas.microsoft.com/office/drawing/2014/main" id="{F8EA3D92-9B26-448E-8D5F-EA15A5687209}"/>
              </a:ext>
            </a:extLst>
          </p:cNvPr>
          <p:cNvSpPr txBox="1"/>
          <p:nvPr/>
        </p:nvSpPr>
        <p:spPr>
          <a:xfrm>
            <a:off x="554182" y="1433489"/>
            <a:ext cx="10866090" cy="3785652"/>
          </a:xfrm>
          <a:prstGeom prst="rect">
            <a:avLst/>
          </a:prstGeom>
          <a:noFill/>
        </p:spPr>
        <p:txBody>
          <a:bodyPr wrap="square">
            <a:spAutoFit/>
          </a:bodyPr>
          <a:lstStyle/>
          <a:p>
            <a:pPr algn="just"/>
            <a:r>
              <a:rPr lang="en-US" sz="2000" b="1" i="0" dirty="0" err="1">
                <a:effectLst/>
                <a:latin typeface="Times New Roman" panose="02020603050405020304" pitchFamily="18" charset="0"/>
                <a:cs typeface="Times New Roman" panose="02020603050405020304" pitchFamily="18" charset="0"/>
              </a:rPr>
              <a:t>Paramparagat</a:t>
            </a:r>
            <a:r>
              <a:rPr lang="en-US" sz="2000" b="1" i="0" dirty="0">
                <a:effectLst/>
                <a:latin typeface="Times New Roman" panose="02020603050405020304" pitchFamily="18" charset="0"/>
                <a:cs typeface="Times New Roman" panose="02020603050405020304" pitchFamily="18" charset="0"/>
              </a:rPr>
              <a:t> Krishi Vikas Yojana (PKVY)</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Paramparagat</a:t>
            </a:r>
            <a:r>
              <a:rPr lang="en-US" sz="2000" b="0" i="0" dirty="0">
                <a:effectLst/>
                <a:latin typeface="Times New Roman" panose="02020603050405020304" pitchFamily="18" charset="0"/>
                <a:cs typeface="Times New Roman" panose="02020603050405020304" pitchFamily="18" charset="0"/>
              </a:rPr>
              <a:t> Krishi Vikas Yojana (PKVY), an initiative </a:t>
            </a:r>
            <a:r>
              <a:rPr lang="en-US" sz="2000" b="1" i="0" dirty="0">
                <a:effectLst/>
                <a:latin typeface="Times New Roman" panose="02020603050405020304" pitchFamily="18" charset="0"/>
                <a:cs typeface="Times New Roman" panose="02020603050405020304" pitchFamily="18" charset="0"/>
              </a:rPr>
              <a:t>to promote organic farming</a:t>
            </a:r>
            <a:r>
              <a:rPr lang="en-US" sz="2000" b="0" i="0" dirty="0">
                <a:effectLst/>
                <a:latin typeface="Times New Roman" panose="02020603050405020304" pitchFamily="18" charset="0"/>
                <a:cs typeface="Times New Roman" panose="02020603050405020304" pitchFamily="18" charset="0"/>
              </a:rPr>
              <a:t> in the country, was launched by the NDA government in 2015.</a:t>
            </a:r>
          </a:p>
          <a:p>
            <a:pPr algn="just"/>
            <a:r>
              <a:rPr lang="en-US" sz="2000" b="0" i="0" dirty="0">
                <a:effectLst/>
                <a:latin typeface="Times New Roman" panose="02020603050405020304" pitchFamily="18" charset="0"/>
                <a:cs typeface="Times New Roman" panose="02020603050405020304" pitchFamily="18" charset="0"/>
              </a:rPr>
              <a:t>According to the scheme, farmers will be encouraged to form groups or clusters and take to organic farming methods over large areas in the country.</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 aim is to form </a:t>
            </a:r>
            <a:r>
              <a:rPr lang="en-US" sz="2000" b="1" i="0" dirty="0">
                <a:effectLst/>
                <a:latin typeface="Times New Roman" panose="02020603050405020304" pitchFamily="18" charset="0"/>
                <a:cs typeface="Times New Roman" panose="02020603050405020304" pitchFamily="18" charset="0"/>
              </a:rPr>
              <a:t>10,000 clusters </a:t>
            </a:r>
            <a:r>
              <a:rPr lang="en-US" sz="2000" b="0" i="0" dirty="0">
                <a:effectLst/>
                <a:latin typeface="Times New Roman" panose="02020603050405020304" pitchFamily="18" charset="0"/>
                <a:cs typeface="Times New Roman" panose="02020603050405020304" pitchFamily="18" charset="0"/>
              </a:rPr>
              <a:t>over the next three years and bring about </a:t>
            </a:r>
            <a:r>
              <a:rPr lang="en-US" sz="2000" b="1" i="0" dirty="0">
                <a:effectLst/>
                <a:latin typeface="Times New Roman" panose="02020603050405020304" pitchFamily="18" charset="0"/>
                <a:cs typeface="Times New Roman" panose="02020603050405020304" pitchFamily="18" charset="0"/>
              </a:rPr>
              <a:t>five lakh acres of agricultural area under organic farming.</a:t>
            </a:r>
            <a:r>
              <a:rPr lang="en-US" sz="2000" b="0" i="0" dirty="0">
                <a:effectLst/>
                <a:latin typeface="Times New Roman" panose="02020603050405020304" pitchFamily="18" charset="0"/>
                <a:cs typeface="Times New Roman" panose="02020603050405020304" pitchFamily="18" charset="0"/>
              </a:rPr>
              <a:t> The government also intends to cover the certification costs and promote organic farming through the use of traditional resources.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b="0" i="0" dirty="0">
              <a:effectLst/>
              <a:latin typeface="Times New Roman" panose="02020603050405020304" pitchFamily="18" charset="0"/>
              <a:cs typeface="Times New Roman" panose="02020603050405020304" pitchFamily="18" charset="0"/>
            </a:endParaRPr>
          </a:p>
        </p:txBody>
      </p:sp>
      <p:pic>
        <p:nvPicPr>
          <p:cNvPr id="9" name="Picture 0" descr="Logo New.png">
            <a:extLst>
              <a:ext uri="{FF2B5EF4-FFF2-40B4-BE49-F238E27FC236}">
                <a16:creationId xmlns:a16="http://schemas.microsoft.com/office/drawing/2014/main" id="{287FAE2F-C258-7EEE-3200-C3FB278A74DB}"/>
              </a:ext>
            </a:extLst>
          </p:cNvPr>
          <p:cNvPicPr>
            <a:picLocks noChangeAspect="1" noChangeArrowheads="1"/>
          </p:cNvPicPr>
          <p:nvPr/>
        </p:nvPicPr>
        <p:blipFill>
          <a:blip r:embed="rId3"/>
          <a:srcRect/>
          <a:stretch>
            <a:fillRect/>
          </a:stretch>
        </p:blipFill>
        <p:spPr bwMode="auto">
          <a:xfrm>
            <a:off x="131379" y="93567"/>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6C91ECFF-E7BE-F080-C3A7-EED726A8DABB}"/>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197100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61</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cs typeface="Times New Roman" panose="02020603050405020304" pitchFamily="18" charset="0"/>
              </a:rPr>
              <a:t>Agriculture supporting programs by government</a:t>
            </a:r>
          </a:p>
        </p:txBody>
      </p:sp>
      <p:sp>
        <p:nvSpPr>
          <p:cNvPr id="12" name="TextBox 11">
            <a:extLst>
              <a:ext uri="{FF2B5EF4-FFF2-40B4-BE49-F238E27FC236}">
                <a16:creationId xmlns:a16="http://schemas.microsoft.com/office/drawing/2014/main" id="{F8EA3D92-9B26-448E-8D5F-EA15A5687209}"/>
              </a:ext>
            </a:extLst>
          </p:cNvPr>
          <p:cNvSpPr txBox="1"/>
          <p:nvPr/>
        </p:nvSpPr>
        <p:spPr>
          <a:xfrm>
            <a:off x="554182" y="939932"/>
            <a:ext cx="10866090" cy="3170099"/>
          </a:xfrm>
          <a:prstGeom prst="rect">
            <a:avLst/>
          </a:prstGeom>
          <a:noFill/>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Micro Irrigation Fund (MIF)</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 government approved a dedicated Rs 5,000 crore fund to bring more land area under micro-irrigation as part of its objective to boost agriculture production and farmers income.</a:t>
            </a:r>
          </a:p>
          <a:p>
            <a:pPr algn="just"/>
            <a:r>
              <a:rPr lang="en-US" sz="2000" b="0" i="0" dirty="0">
                <a:effectLst/>
                <a:latin typeface="Times New Roman" panose="02020603050405020304" pitchFamily="18" charset="0"/>
                <a:cs typeface="Times New Roman" panose="02020603050405020304" pitchFamily="18" charset="0"/>
              </a:rPr>
              <a:t>The fund has been set up under NABARD, which will provide this amount to states on concessional rate of interest to promote micro-irrigation, which currently has a coverage of only 10 million hectares as against the potential of 70 million hectares.</a:t>
            </a:r>
          </a:p>
          <a:p>
            <a:pPr algn="just"/>
            <a:endParaRPr lang="en-US" sz="2000" b="0" i="0" dirty="0">
              <a:effectLst/>
              <a:latin typeface="Times New Roman" panose="02020603050405020304" pitchFamily="18" charset="0"/>
              <a:cs typeface="Times New Roman" panose="02020603050405020304" pitchFamily="18" charset="0"/>
            </a:endParaRPr>
          </a:p>
        </p:txBody>
      </p:sp>
      <p:pic>
        <p:nvPicPr>
          <p:cNvPr id="9" name="Picture 0" descr="Logo New.png">
            <a:extLst>
              <a:ext uri="{FF2B5EF4-FFF2-40B4-BE49-F238E27FC236}">
                <a16:creationId xmlns:a16="http://schemas.microsoft.com/office/drawing/2014/main" id="{7D010BFB-23BF-68C7-3C63-D8D9D5027A25}"/>
              </a:ext>
            </a:extLst>
          </p:cNvPr>
          <p:cNvPicPr>
            <a:picLocks noChangeAspect="1" noChangeArrowheads="1"/>
          </p:cNvPicPr>
          <p:nvPr/>
        </p:nvPicPr>
        <p:blipFill>
          <a:blip r:embed="rId3"/>
          <a:srcRect/>
          <a:stretch>
            <a:fillRect/>
          </a:stretch>
        </p:blipFill>
        <p:spPr bwMode="auto">
          <a:xfrm>
            <a:off x="228600" y="117223"/>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4131F16A-718D-EF10-9A3E-1B9F35F8E02F}"/>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387069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630621" y="1597573"/>
            <a:ext cx="10972638" cy="28361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i="0" dirty="0">
                <a:effectLst/>
                <a:latin typeface="Times New Roman" panose="02020603050405020304" pitchFamily="18" charset="0"/>
                <a:cs typeface="Times New Roman" panose="02020603050405020304" pitchFamily="18" charset="0"/>
              </a:rPr>
              <a:t>Pradhan Mantri </a:t>
            </a:r>
            <a:r>
              <a:rPr lang="en-US" sz="2000" b="1" i="0" dirty="0" err="1">
                <a:effectLst/>
                <a:latin typeface="Times New Roman" panose="02020603050405020304" pitchFamily="18" charset="0"/>
                <a:cs typeface="Times New Roman" panose="02020603050405020304" pitchFamily="18" charset="0"/>
              </a:rPr>
              <a:t>Fasal</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Bima</a:t>
            </a:r>
            <a:r>
              <a:rPr lang="en-US" sz="2000" b="1" i="0" dirty="0">
                <a:effectLst/>
                <a:latin typeface="Times New Roman" panose="02020603050405020304" pitchFamily="18" charset="0"/>
                <a:cs typeface="Times New Roman" panose="02020603050405020304" pitchFamily="18" charset="0"/>
              </a:rPr>
              <a:t> Yojana (PMFBY)</a:t>
            </a:r>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Pradhan Mantri </a:t>
            </a:r>
            <a:r>
              <a:rPr lang="en-US" sz="2000" b="0" i="0" dirty="0" err="1">
                <a:effectLst/>
                <a:latin typeface="Times New Roman" panose="02020603050405020304" pitchFamily="18" charset="0"/>
                <a:cs typeface="Times New Roman" panose="02020603050405020304" pitchFamily="18" charset="0"/>
              </a:rPr>
              <a:t>Fasal</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Bima</a:t>
            </a:r>
            <a:r>
              <a:rPr lang="en-US" sz="2000" b="0" i="0" dirty="0">
                <a:effectLst/>
                <a:latin typeface="Times New Roman" panose="02020603050405020304" pitchFamily="18" charset="0"/>
                <a:cs typeface="Times New Roman" panose="02020603050405020304" pitchFamily="18" charset="0"/>
              </a:rPr>
              <a:t> Yojana (PMFBY) is the government sponsored crop insurance scheme that integrates multiple stakeholders on a single platform.</a:t>
            </a:r>
          </a:p>
          <a:p>
            <a:pPr marL="0" indent="0" algn="just">
              <a:buNone/>
            </a:pPr>
            <a:r>
              <a:rPr lang="en-US" sz="2000" b="1" i="0" dirty="0">
                <a:effectLst/>
                <a:latin typeface="Times New Roman" panose="02020603050405020304" pitchFamily="18" charset="0"/>
                <a:cs typeface="Times New Roman" panose="02020603050405020304" pitchFamily="18" charset="0"/>
              </a:rPr>
              <a:t>Objectives</a:t>
            </a:r>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To provide insurance coverage and financial support to the farmers in the event of failure of any of the notified crop as a result of natural calamities, pests &amp; diseases.</a:t>
            </a:r>
          </a:p>
          <a:p>
            <a:pPr algn="just"/>
            <a:r>
              <a:rPr lang="en-US" sz="2000" b="0" i="0" dirty="0">
                <a:effectLst/>
                <a:latin typeface="Times New Roman" panose="02020603050405020304" pitchFamily="18" charset="0"/>
                <a:cs typeface="Times New Roman" panose="02020603050405020304" pitchFamily="18" charset="0"/>
              </a:rPr>
              <a:t>To </a:t>
            </a:r>
            <a:r>
              <a:rPr lang="en-US" sz="2000" b="0" i="0" dirty="0" err="1">
                <a:effectLst/>
                <a:latin typeface="Times New Roman" panose="02020603050405020304" pitchFamily="18" charset="0"/>
                <a:cs typeface="Times New Roman" panose="02020603050405020304" pitchFamily="18" charset="0"/>
              </a:rPr>
              <a:t>stabilise</a:t>
            </a:r>
            <a:r>
              <a:rPr lang="en-US" sz="2000" b="0" i="0" dirty="0">
                <a:effectLst/>
                <a:latin typeface="Times New Roman" panose="02020603050405020304" pitchFamily="18" charset="0"/>
                <a:cs typeface="Times New Roman" panose="02020603050405020304" pitchFamily="18" charset="0"/>
              </a:rPr>
              <a:t> the income of farmers to ensure their continuance in farming.</a:t>
            </a:r>
          </a:p>
          <a:p>
            <a:pPr algn="just"/>
            <a:r>
              <a:rPr lang="en-US" sz="2000" b="0" i="0" dirty="0">
                <a:effectLst/>
                <a:latin typeface="Times New Roman" panose="02020603050405020304" pitchFamily="18" charset="0"/>
                <a:cs typeface="Times New Roman" panose="02020603050405020304" pitchFamily="18" charset="0"/>
              </a:rPr>
              <a:t>To encourage farmers to adopt innovative and modern agricultural practices.</a:t>
            </a:r>
          </a:p>
          <a:p>
            <a:pPr algn="just"/>
            <a:r>
              <a:rPr lang="en-US" sz="2000" b="0" i="0" dirty="0">
                <a:effectLst/>
                <a:latin typeface="Times New Roman" panose="02020603050405020304" pitchFamily="18" charset="0"/>
                <a:cs typeface="Times New Roman" panose="02020603050405020304" pitchFamily="18" charset="0"/>
              </a:rPr>
              <a:t>To ensure flow of credit to the agriculture sector.</a:t>
            </a:r>
          </a:p>
          <a:p>
            <a:pPr algn="just"/>
            <a:endParaRPr lang="en-US" sz="2000" b="0" i="0" dirty="0">
              <a:effectLst/>
              <a:latin typeface="Times New Roman" panose="02020603050405020304" pitchFamily="18" charset="0"/>
              <a:cs typeface="Times New Roman" panose="02020603050405020304" pitchFamily="18" charset="0"/>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0710"/>
            <a:ext cx="9698182" cy="769144"/>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Agriculture supporting programs by government</a:t>
            </a:r>
          </a:p>
        </p:txBody>
      </p:sp>
      <p:pic>
        <p:nvPicPr>
          <p:cNvPr id="9" name="Picture 0" descr="Logo New.png">
            <a:extLst>
              <a:ext uri="{FF2B5EF4-FFF2-40B4-BE49-F238E27FC236}">
                <a16:creationId xmlns:a16="http://schemas.microsoft.com/office/drawing/2014/main" id="{D641E9BD-CA6C-4511-CC2E-B000D694F057}"/>
              </a:ext>
            </a:extLst>
          </p:cNvPr>
          <p:cNvPicPr>
            <a:picLocks noChangeAspect="1" noChangeArrowheads="1"/>
          </p:cNvPicPr>
          <p:nvPr/>
        </p:nvPicPr>
        <p:blipFill>
          <a:blip r:embed="rId3"/>
          <a:srcRect/>
          <a:stretch>
            <a:fillRect/>
          </a:stretch>
        </p:blipFill>
        <p:spPr bwMode="auto">
          <a:xfrm>
            <a:off x="228600" y="10806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8DF9A757-7BCB-8B2A-DE09-FFD7D88CA2FE}"/>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683761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63</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Agriculture supporting programs by government</a:t>
            </a:r>
          </a:p>
        </p:txBody>
      </p:sp>
      <p:sp>
        <p:nvSpPr>
          <p:cNvPr id="9" name="TextBox 8">
            <a:extLst>
              <a:ext uri="{FF2B5EF4-FFF2-40B4-BE49-F238E27FC236}">
                <a16:creationId xmlns:a16="http://schemas.microsoft.com/office/drawing/2014/main" id="{6C1D433C-1E40-402C-949B-B92BA93D86E9}"/>
              </a:ext>
            </a:extLst>
          </p:cNvPr>
          <p:cNvSpPr txBox="1"/>
          <p:nvPr/>
        </p:nvSpPr>
        <p:spPr>
          <a:xfrm>
            <a:off x="457200" y="1472918"/>
            <a:ext cx="11101227" cy="3477875"/>
          </a:xfrm>
          <a:prstGeom prst="rect">
            <a:avLst/>
          </a:prstGeom>
          <a:noFill/>
        </p:spPr>
        <p:txBody>
          <a:bodyPr wrap="square">
            <a:spAutoFit/>
          </a:bodyPr>
          <a:lstStyle/>
          <a:p>
            <a:pPr algn="just"/>
            <a:r>
              <a:rPr lang="en-US" sz="2000" b="1" i="0" dirty="0" err="1">
                <a:effectLst/>
                <a:latin typeface="Times New Roman" panose="02020603050405020304" pitchFamily="18" charset="0"/>
                <a:cs typeface="Times New Roman" panose="02020603050405020304" pitchFamily="18" charset="0"/>
              </a:rPr>
              <a:t>Gramin</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Bhandaran</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Yojna</a:t>
            </a:r>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Objective of this Scheme:</a:t>
            </a:r>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scientific storage capacity with allied facilities in rural areas.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 meet the requirements of farmers for storing farm produce, processed farm produce and agricultural inputs.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Promotion of grading, standardization and quality control of agricultural produce to improve their marketability.</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Prevent distress sale immediately after harvest by providing the facility of pledge financing and marketing credit by strengthening agricultural marketing infrastructure in the country.</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15035E15-2078-3A49-F3D5-954758A3DDCD}"/>
              </a:ext>
            </a:extLst>
          </p:cNvPr>
          <p:cNvPicPr>
            <a:picLocks noChangeAspect="1" noChangeArrowheads="1"/>
          </p:cNvPicPr>
          <p:nvPr/>
        </p:nvPicPr>
        <p:blipFill>
          <a:blip r:embed="rId3"/>
          <a:srcRect/>
          <a:stretch>
            <a:fillRect/>
          </a:stretch>
        </p:blipFill>
        <p:spPr bwMode="auto">
          <a:xfrm>
            <a:off x="131380" y="13652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58E85739-E8D2-A7EF-A7BA-17E3EF00335D}"/>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639549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Agriculture supporting programs by government</a:t>
            </a:r>
          </a:p>
        </p:txBody>
      </p:sp>
      <p:sp>
        <p:nvSpPr>
          <p:cNvPr id="9" name="TextBox 8">
            <a:extLst>
              <a:ext uri="{FF2B5EF4-FFF2-40B4-BE49-F238E27FC236}">
                <a16:creationId xmlns:a16="http://schemas.microsoft.com/office/drawing/2014/main" id="{6C1D433C-1E40-402C-949B-B92BA93D86E9}"/>
              </a:ext>
            </a:extLst>
          </p:cNvPr>
          <p:cNvSpPr txBox="1"/>
          <p:nvPr/>
        </p:nvSpPr>
        <p:spPr>
          <a:xfrm>
            <a:off x="457200" y="1472918"/>
            <a:ext cx="11101227" cy="2554545"/>
          </a:xfrm>
          <a:prstGeom prst="rect">
            <a:avLst/>
          </a:prstGeom>
          <a:noFill/>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Livestock insurance Scheme</a:t>
            </a:r>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This scheme aims to provide protection mechanism to the farmers and cattle </a:t>
            </a:r>
            <a:r>
              <a:rPr lang="en-US" sz="2000" b="0" i="0" dirty="0" err="1">
                <a:solidFill>
                  <a:srgbClr val="000000"/>
                </a:solidFill>
                <a:effectLst/>
                <a:latin typeface="Times New Roman" panose="02020603050405020304" pitchFamily="18" charset="0"/>
                <a:cs typeface="Times New Roman" panose="02020603050405020304" pitchFamily="18" charset="0"/>
              </a:rPr>
              <a:t>rearers</a:t>
            </a:r>
            <a:r>
              <a:rPr lang="en-US" sz="2000" b="0" i="0" dirty="0">
                <a:solidFill>
                  <a:srgbClr val="000000"/>
                </a:solidFill>
                <a:effectLst/>
                <a:latin typeface="Times New Roman" panose="02020603050405020304" pitchFamily="18" charset="0"/>
                <a:cs typeface="Times New Roman" panose="02020603050405020304" pitchFamily="18" charset="0"/>
              </a:rPr>
              <a:t> against any eventual loss of their animals due to death and to demonstrate the benefit of the insurance of livestock to the people and popularize it with the ultimate goal of attaining qualitative improvement in livestock and their products.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E5326D96-7F72-C6A0-DF54-C30EFD722B66}"/>
              </a:ext>
            </a:extLst>
          </p:cNvPr>
          <p:cNvPicPr>
            <a:picLocks noChangeAspect="1" noChangeArrowheads="1"/>
          </p:cNvPicPr>
          <p:nvPr/>
        </p:nvPicPr>
        <p:blipFill>
          <a:blip r:embed="rId3"/>
          <a:srcRect/>
          <a:stretch>
            <a:fillRect/>
          </a:stretch>
        </p:blipFill>
        <p:spPr bwMode="auto">
          <a:xfrm>
            <a:off x="228600" y="8260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597D26D5-1539-DF5B-F909-C3B17042D60C}"/>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287135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65</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0"/>
            <a:ext cx="9698182" cy="65647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dirty="0"/>
          </a:p>
          <a:p>
            <a:pPr algn="ctr">
              <a:lnSpc>
                <a:spcPct val="131000"/>
              </a:lnSpc>
              <a:spcBef>
                <a:spcPct val="0"/>
              </a:spcBef>
              <a:spcAft>
                <a:spcPct val="0"/>
              </a:spcAft>
              <a:buClr>
                <a:srgbClr val="000000"/>
              </a:buClr>
              <a:buSzPts val="2400"/>
            </a:pPr>
            <a:r>
              <a:rPr lang="en-US" sz="2400" dirty="0" err="1">
                <a:cs typeface="Times New Roman" panose="02020603050405020304" pitchFamily="18" charset="0"/>
              </a:rPr>
              <a:t>Antyodaya</a:t>
            </a:r>
            <a:r>
              <a:rPr lang="en-US" sz="2400" dirty="0">
                <a:cs typeface="Times New Roman" panose="02020603050405020304" pitchFamily="18" charset="0"/>
              </a:rPr>
              <a:t> anna </a:t>
            </a:r>
            <a:r>
              <a:rPr lang="en-US" sz="2400" dirty="0" err="1">
                <a:cs typeface="Times New Roman" panose="02020603050405020304" pitchFamily="18" charset="0"/>
              </a:rPr>
              <a:t>yojna</a:t>
            </a:r>
            <a:r>
              <a:rPr lang="en-US" sz="2400" dirty="0">
                <a:cs typeface="Times New Roman" panose="02020603050405020304" pitchFamily="18" charset="0"/>
              </a:rPr>
              <a:t> (AAY)</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C62F56F7-D700-4924-9757-5760E8C0CA59}"/>
              </a:ext>
            </a:extLst>
          </p:cNvPr>
          <p:cNvSpPr txBox="1"/>
          <p:nvPr/>
        </p:nvSpPr>
        <p:spPr>
          <a:xfrm>
            <a:off x="821933" y="1195919"/>
            <a:ext cx="10441813" cy="3139321"/>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314259"/>
                </a:solidFill>
                <a:effectLst/>
                <a:latin typeface="Times New Roman" panose="02020603050405020304" pitchFamily="18" charset="0"/>
                <a:cs typeface="Times New Roman" panose="02020603050405020304" pitchFamily="18" charset="0"/>
              </a:rPr>
              <a:t>A National Sample Survey Exercise pointed out that about 5% of the total population in India sleeps without two square meals a day. The Public Distribution System (PDS) later revamped to the Targeted Public Distribution System (TDPS) aimed at providing food and grains to the needy.</a:t>
            </a:r>
          </a:p>
          <a:p>
            <a:pPr marL="342900" indent="-342900" algn="just">
              <a:buFont typeface="Arial" panose="020B0604020202020204" pitchFamily="34" charset="0"/>
              <a:buChar char="•"/>
            </a:pPr>
            <a:r>
              <a:rPr lang="en-US" sz="2200" b="0" i="0" dirty="0">
                <a:solidFill>
                  <a:srgbClr val="314259"/>
                </a:solidFill>
                <a:effectLst/>
                <a:latin typeface="Times New Roman" panose="02020603050405020304" pitchFamily="18" charset="0"/>
                <a:cs typeface="Times New Roman" panose="02020603050405020304" pitchFamily="18" charset="0"/>
              </a:rPr>
              <a:t>To make the TPDS more beneficial and more </a:t>
            </a:r>
            <a:r>
              <a:rPr lang="en-US" sz="2200" b="0" i="0" dirty="0" err="1">
                <a:solidFill>
                  <a:srgbClr val="314259"/>
                </a:solidFill>
                <a:effectLst/>
                <a:latin typeface="Times New Roman" panose="02020603050405020304" pitchFamily="18" charset="0"/>
                <a:cs typeface="Times New Roman" panose="02020603050405020304" pitchFamily="18" charset="0"/>
              </a:rPr>
              <a:t>focussed</a:t>
            </a:r>
            <a:r>
              <a:rPr lang="en-US" sz="2200" b="0" i="0" dirty="0">
                <a:solidFill>
                  <a:srgbClr val="314259"/>
                </a:solidFill>
                <a:effectLst/>
                <a:latin typeface="Times New Roman" panose="02020603050405020304" pitchFamily="18" charset="0"/>
                <a:cs typeface="Times New Roman" panose="02020603050405020304" pitchFamily="18" charset="0"/>
              </a:rPr>
              <a:t> towards the right category of population, the </a:t>
            </a:r>
            <a:r>
              <a:rPr lang="en-US" sz="2200" b="0" i="0" dirty="0" err="1">
                <a:solidFill>
                  <a:srgbClr val="314259"/>
                </a:solidFill>
                <a:effectLst/>
                <a:latin typeface="Times New Roman" panose="02020603050405020304" pitchFamily="18" charset="0"/>
                <a:cs typeface="Times New Roman" panose="02020603050405020304" pitchFamily="18" charset="0"/>
              </a:rPr>
              <a:t>Antyodaya</a:t>
            </a:r>
            <a:r>
              <a:rPr lang="en-US" sz="2200" b="0" i="0" dirty="0">
                <a:solidFill>
                  <a:srgbClr val="314259"/>
                </a:solidFill>
                <a:effectLst/>
                <a:latin typeface="Times New Roman" panose="02020603050405020304" pitchFamily="18" charset="0"/>
                <a:cs typeface="Times New Roman" panose="02020603050405020304" pitchFamily="18" charset="0"/>
              </a:rPr>
              <a:t> Anna Yojana (AAY) was launched in December 2000. AAY is the Government scheme that was launched to provide highly </a:t>
            </a:r>
            <a:r>
              <a:rPr lang="en-US" sz="2200" b="0" i="0" dirty="0" err="1">
                <a:solidFill>
                  <a:srgbClr val="314259"/>
                </a:solidFill>
                <a:effectLst/>
                <a:latin typeface="Times New Roman" panose="02020603050405020304" pitchFamily="18" charset="0"/>
                <a:cs typeface="Times New Roman" panose="02020603050405020304" pitchFamily="18" charset="0"/>
              </a:rPr>
              <a:t>subsidised</a:t>
            </a:r>
            <a:r>
              <a:rPr lang="en-US" sz="2200" b="0" i="0" dirty="0">
                <a:solidFill>
                  <a:srgbClr val="314259"/>
                </a:solidFill>
                <a:effectLst/>
                <a:latin typeface="Times New Roman" panose="02020603050405020304" pitchFamily="18" charset="0"/>
                <a:cs typeface="Times New Roman" panose="02020603050405020304" pitchFamily="18" charset="0"/>
              </a:rPr>
              <a:t> food to one crore poorest of the poor families in India.</a:t>
            </a:r>
          </a:p>
          <a:p>
            <a:pPr algn="just"/>
            <a:endParaRPr lang="en-US" sz="2200" b="0" i="0" dirty="0">
              <a:solidFill>
                <a:srgbClr val="314259"/>
              </a:solidFill>
              <a:effectLst/>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E600EE79-A801-A9B4-FC77-0C299C129FDC}"/>
              </a:ext>
            </a:extLst>
          </p:cNvPr>
          <p:cNvPicPr>
            <a:picLocks noChangeAspect="1" noChangeArrowheads="1"/>
          </p:cNvPicPr>
          <p:nvPr/>
        </p:nvPicPr>
        <p:blipFill>
          <a:blip r:embed="rId3"/>
          <a:srcRect/>
          <a:stretch>
            <a:fillRect/>
          </a:stretch>
        </p:blipFill>
        <p:spPr bwMode="auto">
          <a:xfrm>
            <a:off x="228600" y="102292"/>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D180540A-5875-6D80-2657-2C95FB028905}"/>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05965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66</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0"/>
            <a:ext cx="9698182" cy="65647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dirty="0"/>
          </a:p>
          <a:p>
            <a:pPr algn="ctr">
              <a:lnSpc>
                <a:spcPct val="131000"/>
              </a:lnSpc>
              <a:spcBef>
                <a:spcPct val="0"/>
              </a:spcBef>
              <a:spcAft>
                <a:spcPct val="0"/>
              </a:spcAft>
              <a:buClr>
                <a:srgbClr val="000000"/>
              </a:buClr>
              <a:buSzPts val="2400"/>
            </a:pPr>
            <a:r>
              <a:rPr lang="en-US" sz="2400" dirty="0" err="1">
                <a:cs typeface="Times New Roman" panose="02020603050405020304" pitchFamily="18" charset="0"/>
              </a:rPr>
              <a:t>Antyodaya</a:t>
            </a:r>
            <a:r>
              <a:rPr lang="en-US" sz="2400" dirty="0">
                <a:cs typeface="Times New Roman" panose="02020603050405020304" pitchFamily="18" charset="0"/>
              </a:rPr>
              <a:t> anna </a:t>
            </a:r>
            <a:r>
              <a:rPr lang="en-US" sz="2400" dirty="0" err="1">
                <a:cs typeface="Times New Roman" panose="02020603050405020304" pitchFamily="18" charset="0"/>
              </a:rPr>
              <a:t>yojna</a:t>
            </a:r>
            <a:r>
              <a:rPr lang="en-US" sz="2400" dirty="0">
                <a:cs typeface="Times New Roman" panose="02020603050405020304" pitchFamily="18" charset="0"/>
              </a:rPr>
              <a:t> (AAY)</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C62F56F7-D700-4924-9757-5760E8C0CA59}"/>
              </a:ext>
            </a:extLst>
          </p:cNvPr>
          <p:cNvSpPr txBox="1"/>
          <p:nvPr/>
        </p:nvSpPr>
        <p:spPr>
          <a:xfrm>
            <a:off x="821933" y="1195919"/>
            <a:ext cx="10441813" cy="4493538"/>
          </a:xfrm>
          <a:prstGeom prst="rect">
            <a:avLst/>
          </a:prstGeom>
          <a:noFill/>
        </p:spPr>
        <p:txBody>
          <a:bodyPr wrap="square">
            <a:spAutoFit/>
          </a:bodyPr>
          <a:lstStyle/>
          <a:p>
            <a:pPr algn="just"/>
            <a:endParaRPr lang="en-US" sz="2200" b="0" i="0" dirty="0">
              <a:solidFill>
                <a:srgbClr val="314259"/>
              </a:solidFill>
              <a:effectLst/>
              <a:latin typeface="Times New Roman" panose="02020603050405020304" pitchFamily="18" charset="0"/>
              <a:cs typeface="Times New Roman" panose="02020603050405020304" pitchFamily="18" charset="0"/>
            </a:endParaRPr>
          </a:p>
          <a:p>
            <a:pPr algn="just"/>
            <a:r>
              <a:rPr lang="en-US" sz="2200" b="1" i="0" dirty="0">
                <a:effectLst/>
                <a:latin typeface="Times New Roman" panose="02020603050405020304" pitchFamily="18" charset="0"/>
                <a:cs typeface="Times New Roman" panose="02020603050405020304" pitchFamily="18" charset="0"/>
              </a:rPr>
              <a:t>Features of the </a:t>
            </a:r>
            <a:r>
              <a:rPr lang="en-US" sz="2200" b="1" i="0" dirty="0" err="1">
                <a:effectLst/>
                <a:latin typeface="Times New Roman" panose="02020603050405020304" pitchFamily="18" charset="0"/>
                <a:cs typeface="Times New Roman" panose="02020603050405020304" pitchFamily="18" charset="0"/>
              </a:rPr>
              <a:t>Antyodaya</a:t>
            </a:r>
            <a:r>
              <a:rPr lang="en-US" sz="2200" b="1" i="0" dirty="0">
                <a:effectLst/>
                <a:latin typeface="Times New Roman" panose="02020603050405020304" pitchFamily="18" charset="0"/>
                <a:cs typeface="Times New Roman" panose="02020603050405020304" pitchFamily="18" charset="0"/>
              </a:rPr>
              <a:t> Anna Yojana</a:t>
            </a:r>
          </a:p>
          <a:p>
            <a:pPr algn="just"/>
            <a:endParaRPr lang="en-US" sz="2200" b="1"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314259"/>
                </a:solidFill>
                <a:effectLst/>
                <a:latin typeface="Times New Roman" panose="02020603050405020304" pitchFamily="18" charset="0"/>
                <a:cs typeface="Times New Roman" panose="02020603050405020304" pitchFamily="18" charset="0"/>
              </a:rPr>
              <a:t>AAY had to first identify one crore poorest of the poor families from amongst the Below Poverty Line (BPL) families covered under the TPDS within the states.</a:t>
            </a:r>
          </a:p>
          <a:p>
            <a:pPr algn="just">
              <a:buFont typeface="Arial" panose="020B0604020202020204" pitchFamily="34" charset="0"/>
              <a:buChar char="•"/>
            </a:pPr>
            <a:r>
              <a:rPr lang="en-US" sz="2200" b="0" i="0" dirty="0">
                <a:solidFill>
                  <a:srgbClr val="314259"/>
                </a:solidFill>
                <a:effectLst/>
                <a:latin typeface="Times New Roman" panose="02020603050405020304" pitchFamily="18" charset="0"/>
                <a:cs typeface="Times New Roman" panose="02020603050405020304" pitchFamily="18" charset="0"/>
              </a:rPr>
              <a:t>Provide them grains at a highly </a:t>
            </a:r>
            <a:r>
              <a:rPr lang="en-US" sz="2200" b="0" i="0" dirty="0" err="1">
                <a:solidFill>
                  <a:srgbClr val="314259"/>
                </a:solidFill>
                <a:effectLst/>
                <a:latin typeface="Times New Roman" panose="02020603050405020304" pitchFamily="18" charset="0"/>
                <a:cs typeface="Times New Roman" panose="02020603050405020304" pitchFamily="18" charset="0"/>
              </a:rPr>
              <a:t>subsidised</a:t>
            </a:r>
            <a:r>
              <a:rPr lang="en-US" sz="2200" b="0" i="0" dirty="0">
                <a:solidFill>
                  <a:srgbClr val="314259"/>
                </a:solidFill>
                <a:effectLst/>
                <a:latin typeface="Times New Roman" panose="02020603050405020304" pitchFamily="18" charset="0"/>
                <a:cs typeface="Times New Roman" panose="02020603050405020304" pitchFamily="18" charset="0"/>
              </a:rPr>
              <a:t> rate of Rs. 2 per kg for wheat and Rs. 3 per kg for rice and Re. 1 for coarse grains.</a:t>
            </a:r>
          </a:p>
          <a:p>
            <a:pPr algn="just">
              <a:buFont typeface="Arial" panose="020B0604020202020204" pitchFamily="34" charset="0"/>
              <a:buChar char="•"/>
            </a:pPr>
            <a:r>
              <a:rPr lang="en-US" sz="2200" b="0" i="0" dirty="0">
                <a:solidFill>
                  <a:srgbClr val="314259"/>
                </a:solidFill>
                <a:effectLst/>
                <a:latin typeface="Times New Roman" panose="02020603050405020304" pitchFamily="18" charset="0"/>
                <a:cs typeface="Times New Roman" panose="02020603050405020304" pitchFamily="18" charset="0"/>
              </a:rPr>
              <a:t>All costs related to distribution, transportation, and also margins of dealers had to be borne by States/UTs.</a:t>
            </a:r>
          </a:p>
          <a:p>
            <a:pPr algn="just">
              <a:buFont typeface="Arial" panose="020B0604020202020204" pitchFamily="34" charset="0"/>
              <a:buChar char="•"/>
            </a:pPr>
            <a:r>
              <a:rPr lang="en-US" sz="2200" b="0" i="0" dirty="0">
                <a:solidFill>
                  <a:srgbClr val="314259"/>
                </a:solidFill>
                <a:effectLst/>
                <a:latin typeface="Times New Roman" panose="02020603050405020304" pitchFamily="18" charset="0"/>
                <a:cs typeface="Times New Roman" panose="02020603050405020304" pitchFamily="18" charset="0"/>
              </a:rPr>
              <a:t>The chosen households are entitled to 35kg of food grains per month.</a:t>
            </a:r>
          </a:p>
          <a:p>
            <a:pPr algn="just">
              <a:buFont typeface="Arial" panose="020B0604020202020204" pitchFamily="34" charset="0"/>
              <a:buChar char="•"/>
            </a:pPr>
            <a:r>
              <a:rPr lang="en-US" sz="2200" b="0" i="0" dirty="0">
                <a:solidFill>
                  <a:srgbClr val="314259"/>
                </a:solidFill>
                <a:effectLst/>
                <a:latin typeface="Times New Roman" panose="02020603050405020304" pitchFamily="18" charset="0"/>
                <a:cs typeface="Times New Roman" panose="02020603050405020304" pitchFamily="18" charset="0"/>
              </a:rPr>
              <a:t>The number of poor households has since increased to 2.5 crores and also includes households headed by terminally ill or widows or disabled persons or persons aged 60 years and above and no means of subsistence.</a:t>
            </a:r>
          </a:p>
        </p:txBody>
      </p:sp>
      <p:pic>
        <p:nvPicPr>
          <p:cNvPr id="10" name="Picture 0" descr="Logo New.png">
            <a:extLst>
              <a:ext uri="{FF2B5EF4-FFF2-40B4-BE49-F238E27FC236}">
                <a16:creationId xmlns:a16="http://schemas.microsoft.com/office/drawing/2014/main" id="{EC8321F3-7B6B-7997-D267-CF841C581BA5}"/>
              </a:ext>
            </a:extLst>
          </p:cNvPr>
          <p:cNvPicPr>
            <a:picLocks noChangeAspect="1" noChangeArrowheads="1"/>
          </p:cNvPicPr>
          <p:nvPr/>
        </p:nvPicPr>
        <p:blipFill>
          <a:blip r:embed="rId3"/>
          <a:srcRect/>
          <a:stretch>
            <a:fillRect/>
          </a:stretch>
        </p:blipFill>
        <p:spPr bwMode="auto">
          <a:xfrm>
            <a:off x="174233" y="54833"/>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CF9EC1F9-CEEB-0EEF-8F61-BD817459905C}"/>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009521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67</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63062"/>
            <a:ext cx="9698182" cy="70087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b="1" dirty="0"/>
          </a:p>
          <a:p>
            <a:pPr algn="ctr">
              <a:lnSpc>
                <a:spcPct val="131000"/>
              </a:lnSpc>
              <a:spcBef>
                <a:spcPct val="0"/>
              </a:spcBef>
              <a:spcAft>
                <a:spcPct val="0"/>
              </a:spcAft>
              <a:buClr>
                <a:srgbClr val="000000"/>
              </a:buClr>
              <a:buSzPts val="2400"/>
            </a:pPr>
            <a:r>
              <a:rPr lang="en-US" sz="2400" dirty="0" err="1"/>
              <a:t>Antyodaya</a:t>
            </a:r>
            <a:r>
              <a:rPr lang="en-US" sz="2400" dirty="0"/>
              <a:t> anna </a:t>
            </a:r>
            <a:r>
              <a:rPr lang="en-US" sz="2400" dirty="0" err="1"/>
              <a:t>yojna</a:t>
            </a:r>
            <a:r>
              <a:rPr lang="en-US" sz="2400" dirty="0"/>
              <a:t> (AAY)</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C62F56F7-D700-4924-9757-5760E8C0CA59}"/>
              </a:ext>
            </a:extLst>
          </p:cNvPr>
          <p:cNvSpPr txBox="1"/>
          <p:nvPr/>
        </p:nvSpPr>
        <p:spPr>
          <a:xfrm>
            <a:off x="821933" y="1195919"/>
            <a:ext cx="10441813" cy="3477875"/>
          </a:xfrm>
          <a:prstGeom prst="rect">
            <a:avLst/>
          </a:prstGeom>
          <a:noFill/>
        </p:spPr>
        <p:txBody>
          <a:bodyPr wrap="square">
            <a:spAutoFit/>
          </a:bodyPr>
          <a:lstStyle/>
          <a:p>
            <a:pPr algn="just"/>
            <a:r>
              <a:rPr lang="en-US" sz="2200" i="0" dirty="0">
                <a:solidFill>
                  <a:srgbClr val="314259"/>
                </a:solidFill>
                <a:effectLst/>
                <a:latin typeface="Times New Roman" panose="02020603050405020304" pitchFamily="18" charset="0"/>
                <a:cs typeface="Times New Roman" panose="02020603050405020304" pitchFamily="18" charset="0"/>
              </a:rPr>
              <a:t>To identify the households that are eligible for the benefits of the scheme, the guidelines stipulated the following criteria:</a:t>
            </a:r>
          </a:p>
          <a:p>
            <a:pPr algn="just"/>
            <a:endParaRPr lang="en-US" sz="2200" i="0" dirty="0">
              <a:solidFill>
                <a:srgbClr val="31425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i="0" dirty="0">
                <a:solidFill>
                  <a:srgbClr val="314259"/>
                </a:solidFill>
                <a:effectLst/>
                <a:latin typeface="Times New Roman" panose="02020603050405020304" pitchFamily="18" charset="0"/>
                <a:cs typeface="Times New Roman" panose="02020603050405020304" pitchFamily="18" charset="0"/>
              </a:rPr>
              <a:t>Agriculture laborer's without lands, marginal farmers, rural artisans or craftsmen, like weavers, blacksmiths, carpenters, potters, tanners, slum dwellers, and daily wage earners in the informal sector like cobblers, rag pickers, snake charmers, porters, coolies, rickshaw pullers, hand cart pullers, fruit and flower sellers, destitute and other similar types in both rural and urban areas.</a:t>
            </a:r>
          </a:p>
          <a:p>
            <a:pPr algn="just"/>
            <a:r>
              <a:rPr lang="en-US" sz="2200" i="0" dirty="0">
                <a:solidFill>
                  <a:srgbClr val="314259"/>
                </a:solidFill>
                <a:effectLst/>
                <a:latin typeface="Times New Roman" panose="02020603050405020304" pitchFamily="18" charset="0"/>
                <a:cs typeface="Times New Roman" panose="02020603050405020304" pitchFamily="18" charset="0"/>
              </a:rPr>
              <a:t>.</a:t>
            </a:r>
          </a:p>
          <a:p>
            <a:pPr algn="just"/>
            <a:endParaRPr lang="en-US" sz="2200" i="0" dirty="0">
              <a:solidFill>
                <a:srgbClr val="314259"/>
              </a:solidFill>
              <a:effectLst/>
              <a:latin typeface="Times New Roman" panose="02020603050405020304" pitchFamily="18" charset="0"/>
              <a:cs typeface="Times New Roman" panose="02020603050405020304" pitchFamily="18" charset="0"/>
            </a:endParaRPr>
          </a:p>
        </p:txBody>
      </p:sp>
      <p:pic>
        <p:nvPicPr>
          <p:cNvPr id="11" name="Picture 0" descr="Logo New.png">
            <a:extLst>
              <a:ext uri="{FF2B5EF4-FFF2-40B4-BE49-F238E27FC236}">
                <a16:creationId xmlns:a16="http://schemas.microsoft.com/office/drawing/2014/main" id="{EEB5793A-93E6-D915-D51C-1373A19F3235}"/>
              </a:ext>
            </a:extLst>
          </p:cNvPr>
          <p:cNvPicPr>
            <a:picLocks noChangeAspect="1" noChangeArrowheads="1"/>
          </p:cNvPicPr>
          <p:nvPr/>
        </p:nvPicPr>
        <p:blipFill>
          <a:blip r:embed="rId3"/>
          <a:srcRect/>
          <a:stretch>
            <a:fillRect/>
          </a:stretch>
        </p:blipFill>
        <p:spPr bwMode="auto">
          <a:xfrm>
            <a:off x="228600" y="102502"/>
            <a:ext cx="1295400" cy="681789"/>
          </a:xfrm>
          <a:prstGeom prst="rect">
            <a:avLst/>
          </a:prstGeom>
          <a:noFill/>
          <a:ln w="9525">
            <a:noFill/>
            <a:miter lim="800000"/>
            <a:headEnd/>
            <a:tailEnd/>
          </a:ln>
        </p:spPr>
      </p:pic>
      <p:sp>
        <p:nvSpPr>
          <p:cNvPr id="12" name="Footer Placeholder 11">
            <a:extLst>
              <a:ext uri="{FF2B5EF4-FFF2-40B4-BE49-F238E27FC236}">
                <a16:creationId xmlns:a16="http://schemas.microsoft.com/office/drawing/2014/main" id="{6C055E60-AA13-7B8C-AB62-8A6EBEF3FE00}"/>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620038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68</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63062"/>
            <a:ext cx="9698182" cy="70087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b="1" dirty="0"/>
          </a:p>
          <a:p>
            <a:pPr algn="ctr">
              <a:lnSpc>
                <a:spcPct val="131000"/>
              </a:lnSpc>
              <a:spcBef>
                <a:spcPct val="0"/>
              </a:spcBef>
              <a:spcAft>
                <a:spcPct val="0"/>
              </a:spcAft>
              <a:buClr>
                <a:srgbClr val="000000"/>
              </a:buClr>
              <a:buSzPts val="2400"/>
            </a:pPr>
            <a:r>
              <a:rPr lang="en-US" sz="2400" dirty="0" err="1"/>
              <a:t>Antyodaya</a:t>
            </a:r>
            <a:r>
              <a:rPr lang="en-US" sz="2400" dirty="0"/>
              <a:t> anna </a:t>
            </a:r>
            <a:r>
              <a:rPr lang="en-US" sz="2400" dirty="0" err="1"/>
              <a:t>yojna</a:t>
            </a:r>
            <a:r>
              <a:rPr lang="en-US" sz="2400" dirty="0"/>
              <a:t> (AAY)</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C62F56F7-D700-4924-9757-5760E8C0CA59}"/>
              </a:ext>
            </a:extLst>
          </p:cNvPr>
          <p:cNvSpPr txBox="1"/>
          <p:nvPr/>
        </p:nvSpPr>
        <p:spPr>
          <a:xfrm>
            <a:off x="821933" y="1195919"/>
            <a:ext cx="10441813" cy="4154984"/>
          </a:xfrm>
          <a:prstGeom prst="rect">
            <a:avLst/>
          </a:prstGeom>
          <a:noFill/>
        </p:spPr>
        <p:txBody>
          <a:bodyPr wrap="square">
            <a:spAutoFit/>
          </a:bodyPr>
          <a:lstStyle/>
          <a:p>
            <a:pPr algn="just">
              <a:buFont typeface="Arial" panose="020B0604020202020204" pitchFamily="34" charset="0"/>
              <a:buChar char="•"/>
            </a:pPr>
            <a:r>
              <a:rPr lang="en-US" sz="2200" i="0" dirty="0">
                <a:solidFill>
                  <a:srgbClr val="314259"/>
                </a:solidFill>
                <a:effectLst/>
                <a:latin typeface="Times New Roman" panose="02020603050405020304" pitchFamily="18" charset="0"/>
                <a:cs typeface="Times New Roman" panose="02020603050405020304" pitchFamily="18" charset="0"/>
              </a:rPr>
              <a:t>Households that are headed by terminally ill persons/disabled persons/ persons aged 60 years or more or widows with no assured means of subsistence or societal support.</a:t>
            </a:r>
          </a:p>
          <a:p>
            <a:pPr algn="just"/>
            <a:endParaRPr lang="en-US" sz="2200" i="0" dirty="0">
              <a:solidFill>
                <a:srgbClr val="31425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i="0" dirty="0">
                <a:solidFill>
                  <a:srgbClr val="314259"/>
                </a:solidFill>
                <a:effectLst/>
                <a:latin typeface="Times New Roman" panose="02020603050405020304" pitchFamily="18" charset="0"/>
                <a:cs typeface="Times New Roman" panose="02020603050405020304" pitchFamily="18" charset="0"/>
              </a:rPr>
              <a:t>Persons who are terminally ill or widows or disabled persons or persons aged 60 years or more or single women or single men with no family or societal support or assured means of subsistence.</a:t>
            </a:r>
          </a:p>
          <a:p>
            <a:pPr algn="just"/>
            <a:endParaRPr lang="en-US" sz="2200" i="0" dirty="0">
              <a:solidFill>
                <a:srgbClr val="31425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i="0" dirty="0">
                <a:solidFill>
                  <a:srgbClr val="314259"/>
                </a:solidFill>
                <a:effectLst/>
                <a:latin typeface="Times New Roman" panose="02020603050405020304" pitchFamily="18" charset="0"/>
                <a:cs typeface="Times New Roman" panose="02020603050405020304" pitchFamily="18" charset="0"/>
              </a:rPr>
              <a:t>All tribal households which are primitive.</a:t>
            </a:r>
          </a:p>
          <a:p>
            <a:pPr algn="just">
              <a:buFont typeface="Arial" panose="020B0604020202020204" pitchFamily="34" charset="0"/>
              <a:buChar char="•"/>
            </a:pPr>
            <a:endParaRPr lang="en-US" sz="2200" dirty="0">
              <a:solidFill>
                <a:srgbClr val="314259"/>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i="0" dirty="0">
                <a:solidFill>
                  <a:srgbClr val="314259"/>
                </a:solidFill>
                <a:effectLst/>
                <a:latin typeface="Times New Roman" panose="02020603050405020304" pitchFamily="18" charset="0"/>
                <a:cs typeface="Times New Roman" panose="02020603050405020304" pitchFamily="18" charset="0"/>
              </a:rPr>
              <a:t>The states identify the poorest of the poor households and ration cards are given to them to ensure the advantages of the scheme reach the right people.</a:t>
            </a:r>
          </a:p>
          <a:p>
            <a:pPr algn="just"/>
            <a:endParaRPr lang="en-US" sz="2200" i="0" dirty="0">
              <a:solidFill>
                <a:srgbClr val="314259"/>
              </a:solidFill>
              <a:effectLst/>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C7AF79D3-DEC5-E352-14C9-7DC1282E1560}"/>
              </a:ext>
            </a:extLst>
          </p:cNvPr>
          <p:cNvPicPr>
            <a:picLocks noChangeAspect="1" noChangeArrowheads="1"/>
          </p:cNvPicPr>
          <p:nvPr/>
        </p:nvPicPr>
        <p:blipFill>
          <a:blip r:embed="rId3"/>
          <a:srcRect/>
          <a:stretch>
            <a:fillRect/>
          </a:stretch>
        </p:blipFill>
        <p:spPr bwMode="auto">
          <a:xfrm>
            <a:off x="174233" y="40663"/>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C8E3A8C6-D1C4-C65D-3172-79219AE23FED}"/>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4079686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656358"/>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b="1" dirty="0"/>
          </a:p>
          <a:p>
            <a:pPr algn="ctr">
              <a:lnSpc>
                <a:spcPct val="131000"/>
              </a:lnSpc>
              <a:spcBef>
                <a:spcPct val="0"/>
              </a:spcBef>
              <a:spcAft>
                <a:spcPct val="0"/>
              </a:spcAft>
              <a:buClr>
                <a:srgbClr val="000000"/>
              </a:buClr>
              <a:buSzPts val="2400"/>
            </a:pPr>
            <a:r>
              <a:rPr lang="en-US" sz="2400" dirty="0"/>
              <a:t>Village grain bank scheme</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E869D0D2-9466-4183-8271-92E1D59A3D4D}"/>
              </a:ext>
            </a:extLst>
          </p:cNvPr>
          <p:cNvSpPr txBox="1"/>
          <p:nvPr/>
        </p:nvSpPr>
        <p:spPr>
          <a:xfrm>
            <a:off x="782782" y="1202657"/>
            <a:ext cx="10590710" cy="3816429"/>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VILLAGE GRAIN BANKS SCHEME Village  Grain  Bank  Scheme  was  earlier  implemented  by  the  Ministry of  Tribal  Affairs in  11  States.  However,  since  24.11.2004,  the  scheme  was  being  implemented  by  the Department Food &amp; Public Distribution.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main  objective  of  the  scheme  presently  being  implemented  was  to  provide safeguard  against  starvation  during  the  period  of  natural  calamity  or  during  lean  season when  the  marginalized  food  insecure  households  did  not  have  sufficient  resources  to purchase  rations.  </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a:t>
            </a:r>
          </a:p>
        </p:txBody>
      </p:sp>
      <p:pic>
        <p:nvPicPr>
          <p:cNvPr id="10" name="Picture 0" descr="Logo New.png">
            <a:extLst>
              <a:ext uri="{FF2B5EF4-FFF2-40B4-BE49-F238E27FC236}">
                <a16:creationId xmlns:a16="http://schemas.microsoft.com/office/drawing/2014/main" id="{71360952-278E-909F-1617-AC8881E5A1C1}"/>
              </a:ext>
            </a:extLst>
          </p:cNvPr>
          <p:cNvPicPr>
            <a:picLocks noChangeAspect="1" noChangeArrowheads="1"/>
          </p:cNvPicPr>
          <p:nvPr/>
        </p:nvPicPr>
        <p:blipFill>
          <a:blip r:embed="rId3"/>
          <a:srcRect/>
          <a:stretch>
            <a:fillRect/>
          </a:stretch>
        </p:blipFill>
        <p:spPr bwMode="auto">
          <a:xfrm>
            <a:off x="135082" y="95443"/>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6652E1C-8BAC-9791-2FD4-8CEACA445480}"/>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414082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4343400" y="6248401"/>
            <a:ext cx="47244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2209800" y="1471450"/>
            <a:ext cx="846666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Syllabus</a:t>
            </a:r>
          </a:p>
        </p:txBody>
      </p:sp>
      <p:pic>
        <p:nvPicPr>
          <p:cNvPr id="11"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10" y="65682"/>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8D3591-6812-4501-9555-9F370722F9F0}"/>
              </a:ext>
            </a:extLst>
          </p:cNvPr>
          <p:cNvPicPr>
            <a:picLocks noChangeAspect="1"/>
          </p:cNvPicPr>
          <p:nvPr/>
        </p:nvPicPr>
        <p:blipFill>
          <a:blip r:embed="rId3"/>
          <a:stretch>
            <a:fillRect/>
          </a:stretch>
        </p:blipFill>
        <p:spPr>
          <a:xfrm>
            <a:off x="1066800" y="911095"/>
            <a:ext cx="10286999" cy="5035809"/>
          </a:xfrm>
          <a:prstGeom prst="rect">
            <a:avLst/>
          </a:prstGeom>
        </p:spPr>
      </p:pic>
      <p:sp>
        <p:nvSpPr>
          <p:cNvPr id="8" name="Google Shape;89;p13">
            <a:extLst>
              <a:ext uri="{FF2B5EF4-FFF2-40B4-BE49-F238E27FC236}">
                <a16:creationId xmlns:a16="http://schemas.microsoft.com/office/drawing/2014/main" id="{8F8CDB27-C817-925C-1CEA-4A7C51BAD284}"/>
              </a:ext>
            </a:extLst>
          </p:cNvPr>
          <p:cNvSpPr txBox="1">
            <a:spLocks/>
          </p:cNvSpPr>
          <p:nvPr/>
        </p:nvSpPr>
        <p:spPr>
          <a:xfrm>
            <a:off x="2209800" y="6568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400" dirty="0">
                <a:solidFill>
                  <a:schemeClr val="dk1"/>
                </a:solidFill>
                <a:latin typeface="+mn-lt"/>
                <a:ea typeface="Calibri"/>
                <a:cs typeface="Times New Roman" panose="02020603050405020304" pitchFamily="18" charset="0"/>
                <a:sym typeface="Calibri"/>
              </a:rPr>
              <a:t>Syllabus</a:t>
            </a:r>
          </a:p>
        </p:txBody>
      </p:sp>
    </p:spTree>
    <p:extLst>
      <p:ext uri="{BB962C8B-B14F-4D97-AF65-F5344CB8AC3E}">
        <p14:creationId xmlns:p14="http://schemas.microsoft.com/office/powerpoint/2010/main" val="4013317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656358"/>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b="1" dirty="0"/>
          </a:p>
          <a:p>
            <a:pPr algn="ctr">
              <a:lnSpc>
                <a:spcPct val="131000"/>
              </a:lnSpc>
              <a:spcBef>
                <a:spcPct val="0"/>
              </a:spcBef>
              <a:spcAft>
                <a:spcPct val="0"/>
              </a:spcAft>
              <a:buClr>
                <a:srgbClr val="000000"/>
              </a:buClr>
              <a:buSzPts val="2400"/>
            </a:pPr>
            <a:r>
              <a:rPr lang="en-US" sz="2400" dirty="0"/>
              <a:t>Village grain bank scheme</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E869D0D2-9466-4183-8271-92E1D59A3D4D}"/>
              </a:ext>
            </a:extLst>
          </p:cNvPr>
          <p:cNvSpPr txBox="1"/>
          <p:nvPr/>
        </p:nvSpPr>
        <p:spPr>
          <a:xfrm>
            <a:off x="782782" y="1202657"/>
            <a:ext cx="10590710" cy="4154984"/>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grain  banks  are  to  be  set  up  in  food  scarce  areas  like  the drought  prone  areas,  the  hot  and  cold  desert  areas,  tribal  areas  and  the  inaccessible  hilly areas  which  remain  cut  off  because  of  natural  calamities  like  floods,  etc.  </a:t>
            </a: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These  villages  are to  be  notified  by  the  concerned  State  Government/Union  Territory.  </a:t>
            </a: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scheme  envisages inclusion  of  all  willing  BPL/AAY  families  in  the  villages  to  be  identified  by    the  State Government  in  food  deficit  areas.  </a:t>
            </a: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quantity  to  be  lent  and  the  period  of  repayment  is  to be  decided  by  the  Group  themselves.    </a:t>
            </a: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Village  Panchayat/Gram  Sabha,  Self  Help  Group  for NGOs etc. identified by  the State Government  are eligible  for running the Grain Banks. This scheme has been  discontinued w.e.f.  </a:t>
            </a:r>
          </a:p>
        </p:txBody>
      </p:sp>
      <p:pic>
        <p:nvPicPr>
          <p:cNvPr id="10" name="Picture 0" descr="Logo New.png">
            <a:extLst>
              <a:ext uri="{FF2B5EF4-FFF2-40B4-BE49-F238E27FC236}">
                <a16:creationId xmlns:a16="http://schemas.microsoft.com/office/drawing/2014/main" id="{729ED591-2621-2DB4-ACEF-AD612FFD26E2}"/>
              </a:ext>
            </a:extLst>
          </p:cNvPr>
          <p:cNvPicPr>
            <a:picLocks noChangeAspect="1" noChangeArrowheads="1"/>
          </p:cNvPicPr>
          <p:nvPr/>
        </p:nvPicPr>
        <p:blipFill>
          <a:blip r:embed="rId3"/>
          <a:srcRect/>
          <a:stretch>
            <a:fillRect/>
          </a:stretch>
        </p:blipFill>
        <p:spPr bwMode="auto">
          <a:xfrm>
            <a:off x="228600" y="61629"/>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6B65EED3-F8D8-2FCD-C698-769FD52E6966}"/>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3427860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71</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Daily Quiz</a:t>
            </a:r>
          </a:p>
        </p:txBody>
      </p:sp>
      <p:sp>
        <p:nvSpPr>
          <p:cNvPr id="10" name="TextBox 9">
            <a:extLst>
              <a:ext uri="{FF2B5EF4-FFF2-40B4-BE49-F238E27FC236}">
                <a16:creationId xmlns:a16="http://schemas.microsoft.com/office/drawing/2014/main" id="{0C38B7F5-62A5-BD3C-E49D-2A434A1F5A88}"/>
              </a:ext>
            </a:extLst>
          </p:cNvPr>
          <p:cNvSpPr txBox="1"/>
          <p:nvPr/>
        </p:nvSpPr>
        <p:spPr>
          <a:xfrm>
            <a:off x="1565564" y="1599888"/>
            <a:ext cx="8923760" cy="1938992"/>
          </a:xfrm>
          <a:prstGeom prst="rect">
            <a:avLst/>
          </a:prstGeom>
          <a:noFill/>
        </p:spPr>
        <p:txBody>
          <a:bodyPr wrap="square">
            <a:spAutoFit/>
          </a:bodyPr>
          <a:lstStyle/>
          <a:p>
            <a:pPr marL="457200" indent="-457200" algn="just">
              <a:buAutoNum type="arabicPeriod"/>
            </a:pPr>
            <a:r>
              <a:rPr lang="en-US" sz="2400" b="0" i="0" dirty="0">
                <a:effectLst/>
                <a:latin typeface="Times New Roman" panose="02020603050405020304" pitchFamily="18" charset="0"/>
                <a:cs typeface="Times New Roman" panose="02020603050405020304" pitchFamily="18" charset="0"/>
              </a:rPr>
              <a:t>_______is the government sponsored crop insurance scheme.</a:t>
            </a:r>
          </a:p>
          <a:p>
            <a:pPr marL="457200" indent="-457200" algn="just">
              <a:buAutoNum type="arabicPeriod"/>
            </a:pPr>
            <a:r>
              <a:rPr lang="en-IN" sz="2400" dirty="0">
                <a:solidFill>
                  <a:schemeClr val="tx1"/>
                </a:solidFill>
                <a:latin typeface="Times New Roman" panose="02020603050405020304" pitchFamily="18" charset="0"/>
                <a:cs typeface="Times New Roman" panose="02020603050405020304" pitchFamily="18" charset="0"/>
              </a:rPr>
              <a:t> RKVY stands for __________.</a:t>
            </a:r>
          </a:p>
          <a:p>
            <a:pPr marL="457200" indent="-457200" algn="just">
              <a:buAutoNum type="arabicPeriod"/>
            </a:pPr>
            <a:r>
              <a:rPr lang="en-US" sz="2400" b="1" i="0" dirty="0">
                <a:effectLst/>
                <a:latin typeface="Times New Roman" panose="02020603050405020304" pitchFamily="18" charset="0"/>
                <a:cs typeface="Times New Roman" panose="02020603050405020304" pitchFamily="18" charset="0"/>
              </a:rPr>
              <a:t>'Har Khet ko </a:t>
            </a:r>
            <a:r>
              <a:rPr lang="en-US" sz="2400" b="1" i="0" dirty="0" err="1">
                <a:effectLst/>
                <a:latin typeface="Times New Roman" panose="02020603050405020304" pitchFamily="18" charset="0"/>
                <a:cs typeface="Times New Roman" panose="02020603050405020304" pitchFamily="18" charset="0"/>
              </a:rPr>
              <a:t>pani</a:t>
            </a:r>
            <a:r>
              <a:rPr lang="en-US" sz="2400" b="1" i="0" dirty="0">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is the </a:t>
            </a:r>
            <a:r>
              <a:rPr lang="en-US" sz="2400" dirty="0">
                <a:latin typeface="Times New Roman" panose="02020603050405020304" pitchFamily="18" charset="0"/>
                <a:cs typeface="Times New Roman" panose="02020603050405020304" pitchFamily="18" charset="0"/>
              </a:rPr>
              <a:t>objective of _____ scheme.</a:t>
            </a:r>
          </a:p>
          <a:p>
            <a:pPr marL="457200" indent="-457200" algn="just">
              <a:buAutoNum type="arabicPeriod"/>
            </a:pPr>
            <a:r>
              <a:rPr lang="en-IN" sz="2400" dirty="0">
                <a:solidFill>
                  <a:schemeClr val="tx1"/>
                </a:solidFill>
                <a:latin typeface="Times New Roman" panose="02020603050405020304" pitchFamily="18" charset="0"/>
                <a:cs typeface="Times New Roman" panose="02020603050405020304" pitchFamily="18" charset="0"/>
              </a:rPr>
              <a:t>The full form of NABARD is _______.</a:t>
            </a:r>
          </a:p>
          <a:p>
            <a:pPr marL="457200" indent="-457200" algn="just">
              <a:buAutoNum type="arabicPeriod"/>
            </a:pPr>
            <a:r>
              <a:rPr lang="en-US" sz="2400" b="0" i="0" dirty="0">
                <a:effectLst/>
                <a:latin typeface="Times New Roman" panose="02020603050405020304" pitchFamily="18" charset="0"/>
                <a:cs typeface="Times New Roman" panose="02020603050405020304" pitchFamily="18" charset="0"/>
              </a:rPr>
              <a:t>________was launched by the NDA government in 2015</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1" name="Picture 0" descr="Logo New.png">
            <a:extLst>
              <a:ext uri="{FF2B5EF4-FFF2-40B4-BE49-F238E27FC236}">
                <a16:creationId xmlns:a16="http://schemas.microsoft.com/office/drawing/2014/main" id="{55C352AD-6DCB-6B2B-BF33-E2638B9EF553}"/>
              </a:ext>
            </a:extLst>
          </p:cNvPr>
          <p:cNvPicPr>
            <a:picLocks noChangeAspect="1" noChangeArrowheads="1"/>
          </p:cNvPicPr>
          <p:nvPr/>
        </p:nvPicPr>
        <p:blipFill>
          <a:blip r:embed="rId3"/>
          <a:srcRect/>
          <a:stretch>
            <a:fillRect/>
          </a:stretch>
        </p:blipFill>
        <p:spPr bwMode="auto">
          <a:xfrm>
            <a:off x="228600" y="49336"/>
            <a:ext cx="1295400" cy="681789"/>
          </a:xfrm>
          <a:prstGeom prst="rect">
            <a:avLst/>
          </a:prstGeom>
          <a:noFill/>
          <a:ln w="9525">
            <a:noFill/>
            <a:miter lim="800000"/>
            <a:headEnd/>
            <a:tailEnd/>
          </a:ln>
        </p:spPr>
      </p:pic>
      <p:sp>
        <p:nvSpPr>
          <p:cNvPr id="12" name="Footer Placeholder 11">
            <a:extLst>
              <a:ext uri="{FF2B5EF4-FFF2-40B4-BE49-F238E27FC236}">
                <a16:creationId xmlns:a16="http://schemas.microsoft.com/office/drawing/2014/main" id="{83F9DDCD-657E-2042-6CBA-039B1C2432C8}"/>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495321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b="1" dirty="0">
              <a:latin typeface="Times New Roman" panose="02020603050405020304" pitchFamily="18" charset="0"/>
              <a:cs typeface="Times New Roman" panose="02020603050405020304" pitchFamily="18" charset="0"/>
            </a:endParaRPr>
          </a:p>
          <a:p>
            <a:pPr algn="just">
              <a:lnSpc>
                <a:spcPct val="131000"/>
              </a:lnSpc>
              <a:spcBef>
                <a:spcPct val="0"/>
              </a:spcBef>
              <a:spcAft>
                <a:spcPct val="0"/>
              </a:spcAft>
              <a:buClr>
                <a:srgbClr val="000000"/>
              </a:buClr>
              <a:buSzPts val="2400"/>
            </a:pP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Policies and Programmes for Rural Development: Social Security</a:t>
            </a:r>
            <a:endParaRPr lang="en-US" sz="2400" b="1" dirty="0">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714859" y="2267595"/>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–I) </a:t>
            </a:r>
            <a:r>
              <a:rPr lang="en-US" sz="2800" dirty="0">
                <a:solidFill>
                  <a:prstClr val="black"/>
                </a:solidFill>
                <a:latin typeface="Calibri"/>
              </a:rPr>
              <a:t>Topic 4</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21" y="88081"/>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r>
              <a:rPr lang="en-US"/>
              <a:t>30/08/2021</a:t>
            </a:r>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4648200" y="6356351"/>
            <a:ext cx="4191000" cy="266394"/>
          </a:xfrm>
        </p:spPr>
        <p:txBody>
          <a:bodyPr/>
          <a:lstStyle/>
          <a:p>
            <a:r>
              <a:rPr lang="sv-SE"/>
              <a:t>Simran Kaur                 KHU 701_RD                      Unit-1</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10" name="Google Shape;109;p14">
            <a:extLst>
              <a:ext uri="{FF2B5EF4-FFF2-40B4-BE49-F238E27FC236}">
                <a16:creationId xmlns:a16="http://schemas.microsoft.com/office/drawing/2014/main" id="{08513DBA-65C7-B346-5598-52B283C0CDB7}"/>
              </a:ext>
            </a:extLst>
          </p:cNvPr>
          <p:cNvSpPr txBox="1"/>
          <p:nvPr/>
        </p:nvSpPr>
        <p:spPr>
          <a:xfrm>
            <a:off x="2568197" y="8808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dirty="0"/>
              <a:t>Noida Institute of Engineering and Technology, Greater Noida</a:t>
            </a:r>
            <a:endParaRPr sz="2400" kern="0" dirty="0">
              <a:solidFill>
                <a:schemeClr val="dk1"/>
              </a:solidFill>
              <a:ea typeface="Calibri"/>
              <a:cs typeface="Times New Roman" panose="02020603050405020304" pitchFamily="18" charset="0"/>
              <a:sym typeface="Calibri"/>
            </a:endParaRPr>
          </a:p>
        </p:txBody>
      </p:sp>
    </p:spTree>
    <p:extLst>
      <p:ext uri="{BB962C8B-B14F-4D97-AF65-F5344CB8AC3E}">
        <p14:creationId xmlns:p14="http://schemas.microsoft.com/office/powerpoint/2010/main" val="2538433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73</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Recap</a:t>
            </a:r>
          </a:p>
        </p:txBody>
      </p:sp>
      <p:sp>
        <p:nvSpPr>
          <p:cNvPr id="7" name="TextBox 6"/>
          <p:cNvSpPr txBox="1"/>
          <p:nvPr/>
        </p:nvSpPr>
        <p:spPr>
          <a:xfrm>
            <a:off x="1080655" y="1731818"/>
            <a:ext cx="9573490" cy="446583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Agriculture supporting programs by government</a:t>
            </a:r>
          </a:p>
          <a:p>
            <a:pPr marL="342900" indent="-342900">
              <a:buFont typeface="Arial" panose="020B0604020202020204" pitchFamily="34" charset="0"/>
              <a:buChar char="•"/>
            </a:pPr>
            <a:r>
              <a:rPr lang="en-US" sz="2000" i="0" dirty="0" err="1">
                <a:solidFill>
                  <a:srgbClr val="000000"/>
                </a:solidFill>
                <a:effectLst/>
                <a:latin typeface="Times New Roman" panose="02020603050405020304" pitchFamily="18" charset="0"/>
                <a:cs typeface="Times New Roman" panose="02020603050405020304" pitchFamily="18" charset="0"/>
              </a:rPr>
              <a:t>Rashtriya</a:t>
            </a:r>
            <a:r>
              <a:rPr lang="en-US" sz="2000" i="0" dirty="0">
                <a:solidFill>
                  <a:srgbClr val="000000"/>
                </a:solidFill>
                <a:effectLst/>
                <a:latin typeface="Times New Roman" panose="02020603050405020304" pitchFamily="18" charset="0"/>
                <a:cs typeface="Times New Roman" panose="02020603050405020304" pitchFamily="18" charset="0"/>
              </a:rPr>
              <a:t> Krishi Vikas Yojana (RKVY)</a:t>
            </a: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Pradhan Mantri </a:t>
            </a:r>
            <a:r>
              <a:rPr lang="en-US" sz="2000" i="0" dirty="0" err="1">
                <a:effectLst/>
                <a:latin typeface="Times New Roman" panose="02020603050405020304" pitchFamily="18" charset="0"/>
                <a:cs typeface="Times New Roman" panose="02020603050405020304" pitchFamily="18" charset="0"/>
              </a:rPr>
              <a:t>Fasal</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Bima</a:t>
            </a:r>
            <a:r>
              <a:rPr lang="en-US" sz="2000" i="0" dirty="0">
                <a:effectLst/>
                <a:latin typeface="Times New Roman" panose="02020603050405020304" pitchFamily="18" charset="0"/>
                <a:cs typeface="Times New Roman" panose="02020603050405020304" pitchFamily="18" charset="0"/>
              </a:rPr>
              <a:t> Yojana (PMFBY)</a:t>
            </a:r>
          </a:p>
          <a:p>
            <a:pPr marL="3429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Micro Irrigation Fund (MIF)</a:t>
            </a:r>
          </a:p>
          <a:p>
            <a:pPr marL="342900" indent="-342900" algn="just">
              <a:buFont typeface="Arial" panose="020B0604020202020204" pitchFamily="34" charset="0"/>
              <a:buChar char="•"/>
            </a:pPr>
            <a:r>
              <a:rPr lang="en-US" sz="2000" i="0" dirty="0" err="1">
                <a:effectLst/>
                <a:latin typeface="Times New Roman" panose="02020603050405020304" pitchFamily="18" charset="0"/>
                <a:cs typeface="Times New Roman" panose="02020603050405020304" pitchFamily="18" charset="0"/>
              </a:rPr>
              <a:t>Gramin</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Bhandaran</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Yojna</a:t>
            </a:r>
            <a:endParaRPr lang="en-US" sz="20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i="0" dirty="0" err="1">
                <a:effectLst/>
                <a:latin typeface="Times New Roman" panose="02020603050405020304" pitchFamily="18" charset="0"/>
                <a:cs typeface="Times New Roman" panose="02020603050405020304" pitchFamily="18" charset="0"/>
              </a:rPr>
              <a:t>Paramparagat</a:t>
            </a:r>
            <a:r>
              <a:rPr lang="en-US" sz="2000" i="0" dirty="0">
                <a:effectLst/>
                <a:latin typeface="Times New Roman" panose="02020603050405020304" pitchFamily="18" charset="0"/>
                <a:cs typeface="Times New Roman" panose="02020603050405020304" pitchFamily="18" charset="0"/>
              </a:rPr>
              <a:t> Krishi Vikas Yojana (PKVY)</a:t>
            </a:r>
          </a:p>
          <a:p>
            <a:pPr marL="342900" indent="-34290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algn="just"/>
            <a:endParaRPr lang="en-US" sz="2000" b="0" i="0" dirty="0">
              <a:effectLst/>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endParaRPr lang="en-US" sz="2000" b="1" i="0" dirty="0">
              <a:solidFill>
                <a:srgbClr val="000000"/>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9" name="Picture 0" descr="Logo New.png">
            <a:extLst>
              <a:ext uri="{FF2B5EF4-FFF2-40B4-BE49-F238E27FC236}">
                <a16:creationId xmlns:a16="http://schemas.microsoft.com/office/drawing/2014/main" id="{CA38E033-4C39-47B8-02E1-EF172C1FA3EE}"/>
              </a:ext>
            </a:extLst>
          </p:cNvPr>
          <p:cNvPicPr>
            <a:picLocks noChangeAspect="1" noChangeArrowheads="1"/>
          </p:cNvPicPr>
          <p:nvPr/>
        </p:nvPicPr>
        <p:blipFill>
          <a:blip r:embed="rId3"/>
          <a:srcRect/>
          <a:stretch>
            <a:fillRect/>
          </a:stretch>
        </p:blipFill>
        <p:spPr bwMode="auto">
          <a:xfrm>
            <a:off x="131379" y="68876"/>
            <a:ext cx="1295400" cy="681789"/>
          </a:xfrm>
          <a:prstGeom prst="rect">
            <a:avLst/>
          </a:prstGeom>
          <a:noFill/>
          <a:ln w="9525">
            <a:noFill/>
            <a:miter lim="800000"/>
            <a:headEnd/>
            <a:tailEnd/>
          </a:ln>
        </p:spPr>
      </p:pic>
      <p:sp>
        <p:nvSpPr>
          <p:cNvPr id="10" name="Footer Placeholder 9">
            <a:extLst>
              <a:ext uri="{FF2B5EF4-FFF2-40B4-BE49-F238E27FC236}">
                <a16:creationId xmlns:a16="http://schemas.microsoft.com/office/drawing/2014/main" id="{A8071F90-7D08-4A11-4820-84A6ED2B62B8}"/>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13694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049518" y="235527"/>
            <a:ext cx="9238592"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400" dirty="0">
                <a:solidFill>
                  <a:schemeClr val="dk1"/>
                </a:solidFill>
                <a:latin typeface="+mn-lt"/>
                <a:ea typeface="Calibri"/>
                <a:cs typeface="Calibri"/>
                <a:sym typeface="Calibri"/>
              </a:rPr>
              <a:t>Session Objectives</a:t>
            </a:r>
            <a:endParaRPr lang="en-IN" sz="2400" dirty="0">
              <a:solidFill>
                <a:schemeClr val="dk1"/>
              </a:solidFill>
              <a:latin typeface="+mn-lt"/>
              <a:ea typeface="Calibri"/>
              <a:cs typeface="Calibri"/>
              <a:sym typeface="Calibri"/>
            </a:endParaRPr>
          </a:p>
        </p:txBody>
      </p:sp>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sv-SE" altLang="en-US" sz="1200" b="1">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Simran Kaur                 KHU 701_RD                      Unit-1</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74</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1373160219"/>
              </p:ext>
            </p:extLst>
          </p:nvPr>
        </p:nvGraphicFramePr>
        <p:xfrm>
          <a:off x="1107540" y="1770368"/>
          <a:ext cx="8991600" cy="1550734"/>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pPr algn="ctr"/>
                      <a:endParaRPr lang="en-US" sz="2000" b="0" dirty="0">
                        <a:latin typeface="Times New Roman" panose="02020603050405020304" pitchFamily="18" charset="0"/>
                        <a:cs typeface="Times New Roman" panose="02020603050405020304" pitchFamily="18" charset="0"/>
                      </a:endParaRPr>
                    </a:p>
                    <a:p>
                      <a:pPr algn="ctr"/>
                      <a:r>
                        <a:rPr lang="en-US" sz="2000" b="0" dirty="0">
                          <a:latin typeface="Times New Roman" panose="02020603050405020304" pitchFamily="18" charset="0"/>
                          <a:cs typeface="Times New Roman" panose="02020603050405020304" pitchFamily="18" charset="0"/>
                        </a:rPr>
                        <a:t>Topic</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Course Outcome</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understand</a:t>
                      </a:r>
                      <a:r>
                        <a:rPr lang="en-IN" sz="2000" baseline="0" dirty="0">
                          <a:latin typeface="Times New Roman" panose="02020603050405020304" pitchFamily="18" charset="0"/>
                          <a:cs typeface="Times New Roman" panose="02020603050405020304" pitchFamily="18" charset="0"/>
                        </a:rPr>
                        <a:t> the</a:t>
                      </a:r>
                      <a:r>
                        <a:rPr lang="en-IN" sz="2000" dirty="0">
                          <a:latin typeface="Times New Roman" panose="02020603050405020304" pitchFamily="18" charset="0"/>
                          <a:cs typeface="Times New Roman" panose="02020603050405020304" pitchFamily="18" charset="0"/>
                        </a:rPr>
                        <a:t> of Policies and Programmes for Rural Development- Programmes in the  social sector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CO1</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pic>
        <p:nvPicPr>
          <p:cNvPr id="10" name="Picture 2" descr="NIET, Greater Noida: Cutoff, Placements, Courses, Fees, Admission 2021">
            <a:extLst>
              <a:ext uri="{FF2B5EF4-FFF2-40B4-BE49-F238E27FC236}">
                <a16:creationId xmlns:a16="http://schemas.microsoft.com/office/drawing/2014/main" id="{39464BA7-C006-B7E0-C49B-966ADA41E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76" y="131328"/>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AC58A9E-1056-4A5C-E02D-74B76F3030E7}"/>
              </a:ext>
            </a:extLst>
          </p:cNvPr>
          <p:cNvSpPr>
            <a:spLocks noGrp="1"/>
          </p:cNvSpPr>
          <p:nvPr>
            <p:ph type="sldNum" sz="quarter" idx="12"/>
          </p:nvPr>
        </p:nvSpPr>
        <p:spPr/>
        <p:txBody>
          <a:bodyPr/>
          <a:lstStyle/>
          <a:p>
            <a:fld id="{B5A0AC07-F616-467E-8B31-40CC0ED88310}" type="slidenum">
              <a:rPr lang="en-IN" smtClean="0"/>
              <a:t>74</a:t>
            </a:fld>
            <a:endParaRPr lang="en-IN"/>
          </a:p>
        </p:txBody>
      </p:sp>
    </p:spTree>
    <p:extLst>
      <p:ext uri="{BB962C8B-B14F-4D97-AF65-F5344CB8AC3E}">
        <p14:creationId xmlns:p14="http://schemas.microsoft.com/office/powerpoint/2010/main" val="22805142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5301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r>
              <a:rPr lang="en-US" sz="2000" dirty="0" err="1">
                <a:latin typeface="Times New Roman" panose="02020603050405020304" pitchFamily="18" charset="0"/>
                <a:cs typeface="Times New Roman" panose="02020603050405020304" pitchFamily="18" charset="0"/>
              </a:rPr>
              <a:t>Deen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dayal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upadhyay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grameen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kaushal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yojna</a:t>
            </a:r>
            <a:endParaRPr lang="en-US" sz="2000" dirty="0">
              <a:latin typeface="Times New Roman" panose="02020603050405020304" pitchFamily="18" charset="0"/>
              <a:cs typeface="Times New Roman" panose="02020603050405020304" pitchFamily="18" charset="0"/>
            </a:endParaRPr>
          </a:p>
          <a:p>
            <a:pPr marL="952500" marR="342900" indent="-457200" algn="just">
              <a:lnSpc>
                <a:spcPct val="130833"/>
              </a:lnSpc>
              <a:spcBef>
                <a:spcPts val="0"/>
              </a:spcBef>
              <a:buSzPts val="1100"/>
              <a:buFont typeface="+mj-lt"/>
              <a:buAutoNum type="arabicPeriod"/>
              <a:defRPr/>
            </a:pPr>
            <a:r>
              <a:rPr lang="en-US" sz="2000" dirty="0" err="1">
                <a:latin typeface="Times New Roman" panose="02020603050405020304" pitchFamily="18" charset="0"/>
                <a:cs typeface="Times New Roman" panose="02020603050405020304" pitchFamily="18" charset="0"/>
              </a:rPr>
              <a:t>Roshni</a:t>
            </a:r>
            <a:r>
              <a:rPr lang="en-US" sz="2000" dirty="0">
                <a:latin typeface="Times New Roman" panose="02020603050405020304" pitchFamily="18" charset="0"/>
                <a:cs typeface="Times New Roman" panose="02020603050405020304" pitchFamily="18" charset="0"/>
              </a:rPr>
              <a:t>: skill development scheme for </a:t>
            </a:r>
            <a:r>
              <a:rPr lang="en-US" sz="2000" dirty="0" err="1">
                <a:latin typeface="Times New Roman" panose="02020603050405020304" pitchFamily="18" charset="0"/>
                <a:cs typeface="Times New Roman" panose="02020603050405020304" pitchFamily="18" charset="0"/>
              </a:rPr>
              <a:t>tribals</a:t>
            </a:r>
            <a:endParaRPr lang="en-US" sz="2000" dirty="0">
              <a:latin typeface="Times New Roman" panose="02020603050405020304" pitchFamily="18" charset="0"/>
              <a:cs typeface="Times New Roman" panose="02020603050405020304" pitchFamily="18" charset="0"/>
            </a:endParaRPr>
          </a:p>
          <a:p>
            <a:pPr marL="952500" marR="342900" indent="-457200" algn="just">
              <a:lnSpc>
                <a:spcPct val="130833"/>
              </a:lnSpc>
              <a:spcBef>
                <a:spcPts val="0"/>
              </a:spcBef>
              <a:buSzPts val="1100"/>
              <a:buFont typeface="+mj-lt"/>
              <a:buAutoNum type="arabicPeriod"/>
              <a:defRPr/>
            </a:pPr>
            <a:r>
              <a:rPr lang="en-US" sz="2000" dirty="0" err="1">
                <a:latin typeface="Times New Roman" panose="02020603050405020304" pitchFamily="18" charset="0"/>
                <a:cs typeface="Times New Roman" panose="02020603050405020304" pitchFamily="18" charset="0"/>
              </a:rPr>
              <a:t>Swachchh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bharat</a:t>
            </a:r>
            <a:r>
              <a:rPr lang="en-US" sz="2000" dirty="0">
                <a:latin typeface="Times New Roman" panose="02020603050405020304" pitchFamily="18" charset="0"/>
                <a:cs typeface="Times New Roman" panose="02020603050405020304" pitchFamily="18" charset="0"/>
              </a:rPr>
              <a:t> mission</a:t>
            </a:r>
          </a:p>
          <a:p>
            <a:pPr marL="952500" marR="342900" indent="-457200" algn="just">
              <a:lnSpc>
                <a:spcPct val="130833"/>
              </a:lnSpc>
              <a:spcBef>
                <a:spcPts val="0"/>
              </a:spcBef>
              <a:buSzPts val="1100"/>
              <a:buFont typeface="+mj-lt"/>
              <a:buAutoNum type="arabicPeriod"/>
              <a:defRPr/>
            </a:pPr>
            <a:r>
              <a:rPr lang="en-US" sz="2000" dirty="0">
                <a:latin typeface="Times New Roman" panose="02020603050405020304" pitchFamily="18" charset="0"/>
                <a:cs typeface="Times New Roman" panose="02020603050405020304" pitchFamily="18" charset="0"/>
              </a:rPr>
              <a:t>Mahatma Gandhi national rural employment guarantee scheme (MGNREGS)</a:t>
            </a:r>
          </a:p>
          <a:p>
            <a:pPr marL="952500" marR="342900" indent="-457200" algn="just">
              <a:lnSpc>
                <a:spcPct val="130833"/>
              </a:lnSpc>
              <a:spcBef>
                <a:spcPts val="0"/>
              </a:spcBef>
              <a:buSzPts val="1100"/>
              <a:buFont typeface="+mj-lt"/>
              <a:buAutoNum type="arabicPeriod"/>
              <a:defRPr/>
            </a:pPr>
            <a:r>
              <a:rPr lang="en-US" sz="2000" dirty="0">
                <a:latin typeface="Times New Roman" panose="02020603050405020304" pitchFamily="18" charset="0"/>
                <a:cs typeface="Times New Roman" panose="02020603050405020304" pitchFamily="18" charset="0"/>
              </a:rPr>
              <a:t>National rural livelihood mission</a:t>
            </a:r>
          </a:p>
          <a:p>
            <a:pPr marL="952500" marR="342900" indent="-457200" algn="just">
              <a:lnSpc>
                <a:spcPct val="130833"/>
              </a:lnSpc>
              <a:spcBef>
                <a:spcPts val="0"/>
              </a:spcBef>
              <a:buSzPts val="1100"/>
              <a:buFont typeface="+mj-lt"/>
              <a:buAutoNum type="arabicPeriod"/>
              <a:defRPr/>
            </a:pPr>
            <a:r>
              <a:rPr lang="en-US" sz="2000" dirty="0">
                <a:latin typeface="Times New Roman" panose="02020603050405020304" pitchFamily="18" charset="0"/>
                <a:cs typeface="Times New Roman" panose="02020603050405020304" pitchFamily="18" charset="0"/>
              </a:rPr>
              <a:t>Pradhan </a:t>
            </a:r>
            <a:r>
              <a:rPr lang="en-US" sz="2000" dirty="0" err="1">
                <a:latin typeface="Times New Roman" panose="02020603050405020304" pitchFamily="18" charset="0"/>
                <a:cs typeface="Times New Roman" panose="02020603050405020304" pitchFamily="18" charset="0"/>
              </a:rPr>
              <a:t>mantri</a:t>
            </a:r>
            <a:r>
              <a:rPr lang="en-US" sz="2000" dirty="0">
                <a:latin typeface="Times New Roman" panose="02020603050405020304" pitchFamily="18" charset="0"/>
                <a:cs typeface="Times New Roman" panose="02020603050405020304" pitchFamily="18" charset="0"/>
              </a:rPr>
              <a:t> gram </a:t>
            </a:r>
            <a:r>
              <a:rPr lang="en-US" sz="2000" dirty="0" err="1">
                <a:latin typeface="Times New Roman" panose="02020603050405020304" pitchFamily="18" charset="0"/>
                <a:cs typeface="Times New Roman" panose="02020603050405020304" pitchFamily="18" charset="0"/>
              </a:rPr>
              <a:t>sadak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yojna</a:t>
            </a:r>
            <a:endParaRPr lang="en-US" sz="2000" dirty="0">
              <a:latin typeface="Times New Roman" panose="02020603050405020304" pitchFamily="18" charset="0"/>
              <a:cs typeface="Times New Roman" panose="02020603050405020304" pitchFamily="18" charset="0"/>
            </a:endParaRPr>
          </a:p>
          <a:p>
            <a:pPr marL="952500" marR="342900" indent="-457200" algn="just">
              <a:lnSpc>
                <a:spcPct val="130833"/>
              </a:lnSpc>
              <a:spcBef>
                <a:spcPts val="0"/>
              </a:spcBef>
              <a:buSzPts val="1100"/>
              <a:buFont typeface="+mj-lt"/>
              <a:buAutoNum type="arabicPeriod"/>
              <a:defRPr/>
            </a:pPr>
            <a:r>
              <a:rPr lang="en-US" sz="2000" dirty="0">
                <a:latin typeface="Times New Roman" panose="02020603050405020304" pitchFamily="18" charset="0"/>
                <a:cs typeface="Times New Roman" panose="02020603050405020304" pitchFamily="18" charset="0"/>
              </a:rPr>
              <a:t>Training to rural youth for self employment (TRYSEM)</a:t>
            </a:r>
          </a:p>
          <a:p>
            <a:pPr marL="952500" marR="342900" indent="-457200" algn="just">
              <a:lnSpc>
                <a:spcPct val="130833"/>
              </a:lnSpc>
              <a:spcBef>
                <a:spcPts val="0"/>
              </a:spcBef>
              <a:buSzPts val="1100"/>
              <a:buFont typeface="+mj-lt"/>
              <a:buAutoNum type="arabicPeriod"/>
              <a:defRPr/>
            </a:pPr>
            <a:r>
              <a:rPr lang="en-US" sz="2000" dirty="0" err="1">
                <a:latin typeface="Times New Roman" panose="02020603050405020304" pitchFamily="18" charset="0"/>
                <a:cs typeface="Times New Roman" panose="02020603050405020304" pitchFamily="18" charset="0"/>
              </a:rPr>
              <a:t>Antyodaya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yojna</a:t>
            </a:r>
            <a:r>
              <a:rPr lang="en-US" sz="2000" dirty="0">
                <a:latin typeface="Times New Roman" panose="02020603050405020304" pitchFamily="18" charset="0"/>
                <a:cs typeface="Times New Roman" panose="02020603050405020304" pitchFamily="18" charset="0"/>
              </a:rPr>
              <a:t> (AAY)</a:t>
            </a:r>
          </a:p>
          <a:p>
            <a:pPr marL="952500" marR="342900" indent="-457200" algn="just">
              <a:lnSpc>
                <a:spcPct val="130833"/>
              </a:lnSpc>
              <a:spcBef>
                <a:spcPts val="0"/>
              </a:spcBef>
              <a:buSzPts val="1100"/>
              <a:buFont typeface="+mj-lt"/>
              <a:buAutoNum type="arabicPeriod"/>
              <a:defRPr/>
            </a:pPr>
            <a:r>
              <a:rPr lang="en-US" sz="2000" dirty="0">
                <a:latin typeface="Times New Roman" panose="02020603050405020304" pitchFamily="18" charset="0"/>
                <a:cs typeface="Times New Roman" panose="02020603050405020304" pitchFamily="18" charset="0"/>
              </a:rPr>
              <a:t>Village grain bank scheme</a:t>
            </a:r>
          </a:p>
          <a:p>
            <a:pPr marL="952500" marR="342900" indent="-457200" algn="just">
              <a:lnSpc>
                <a:spcPct val="130833"/>
              </a:lnSpc>
              <a:spcBef>
                <a:spcPts val="0"/>
              </a:spcBef>
              <a:buSzPts val="1100"/>
              <a:buFont typeface="+mj-lt"/>
              <a:buAutoNum type="arabicPeriod"/>
              <a:defRPr/>
            </a:pPr>
            <a:r>
              <a:rPr lang="en-US" sz="2000" dirty="0">
                <a:latin typeface="Times New Roman" panose="02020603050405020304" pitchFamily="18" charset="0"/>
                <a:cs typeface="Times New Roman" panose="02020603050405020304" pitchFamily="18" charset="0"/>
              </a:rPr>
              <a:t>National rural health mission</a:t>
            </a:r>
          </a:p>
          <a:p>
            <a:pPr marL="952500" marR="342900" indent="-457200" algn="just">
              <a:lnSpc>
                <a:spcPct val="130833"/>
              </a:lnSpc>
              <a:spcBef>
                <a:spcPts val="0"/>
              </a:spcBef>
              <a:buSzPts val="1100"/>
              <a:buFont typeface="+mj-lt"/>
              <a:buAutoNum type="arabicPeriod"/>
              <a:defRPr/>
            </a:pPr>
            <a:r>
              <a:rPr lang="en-US" sz="2000" dirty="0" err="1">
                <a:latin typeface="Times New Roman" panose="02020603050405020304" pitchFamily="18" charset="0"/>
                <a:cs typeface="Times New Roman" panose="02020603050405020304" pitchFamily="18" charset="0"/>
              </a:rPr>
              <a:t>Aam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aadmi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yojna</a:t>
            </a:r>
            <a:endParaRPr lang="en-US" sz="2000" dirty="0">
              <a:latin typeface="Times New Roman" panose="02020603050405020304" pitchFamily="18" charset="0"/>
              <a:cs typeface="Times New Roman" panose="02020603050405020304" pitchFamily="18" charset="0"/>
            </a:endParaRPr>
          </a:p>
          <a:p>
            <a:pPr marL="952500" marR="342900" indent="-457200" algn="just">
              <a:lnSpc>
                <a:spcPct val="130833"/>
              </a:lnSpc>
              <a:spcBef>
                <a:spcPts val="0"/>
              </a:spcBef>
              <a:buSzPts val="1100"/>
              <a:buFont typeface="+mj-lt"/>
              <a:buAutoNum type="arabicPeriod"/>
              <a:defRPr/>
            </a:pPr>
            <a:r>
              <a:rPr lang="en-US" sz="2000" dirty="0" err="1">
                <a:latin typeface="Times New Roman" panose="02020603050405020304" pitchFamily="18" charset="0"/>
                <a:cs typeface="Times New Roman" panose="02020603050405020304" pitchFamily="18" charset="0"/>
              </a:rPr>
              <a:t>Sarva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siksha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abhiyan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75</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IN" sz="2400" dirty="0"/>
              <a:t>An overview of Policies and Programmes for Rural Development</a:t>
            </a:r>
            <a:endParaRPr lang="en-US" sz="2400" dirty="0"/>
          </a:p>
        </p:txBody>
      </p:sp>
      <p:pic>
        <p:nvPicPr>
          <p:cNvPr id="9" name="Picture 0" descr="Logo New.png">
            <a:extLst>
              <a:ext uri="{FF2B5EF4-FFF2-40B4-BE49-F238E27FC236}">
                <a16:creationId xmlns:a16="http://schemas.microsoft.com/office/drawing/2014/main" id="{6261E18C-922A-2E76-C3EF-C8E1723C47A7}"/>
              </a:ext>
            </a:extLst>
          </p:cNvPr>
          <p:cNvPicPr>
            <a:picLocks noChangeAspect="1" noChangeArrowheads="1"/>
          </p:cNvPicPr>
          <p:nvPr/>
        </p:nvPicPr>
        <p:blipFill>
          <a:blip r:embed="rId3"/>
          <a:srcRect/>
          <a:stretch>
            <a:fillRect/>
          </a:stretch>
        </p:blipFill>
        <p:spPr bwMode="auto">
          <a:xfrm>
            <a:off x="228600" y="156113"/>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B3E126A-023E-307C-B709-A970C5B5661A}"/>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2112514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extBox 10"/>
          <p:cNvSpPr txBox="1">
            <a:spLocks noChangeArrowheads="1"/>
          </p:cNvSpPr>
          <p:nvPr/>
        </p:nvSpPr>
        <p:spPr bwMode="auto">
          <a:xfrm>
            <a:off x="693445" y="1465483"/>
            <a:ext cx="10016836"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Self employment program: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Integrated rural development program</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Swarnjyanti</a:t>
            </a:r>
            <a:r>
              <a:rPr lang="en-US" sz="2400" dirty="0">
                <a:latin typeface="Times New Roman" panose="02020603050405020304" pitchFamily="18" charset="0"/>
                <a:cs typeface="Times New Roman" panose="02020603050405020304" pitchFamily="18" charset="0"/>
              </a:rPr>
              <a:t> gram </a:t>
            </a:r>
            <a:r>
              <a:rPr lang="en-US" sz="2400" dirty="0" err="1">
                <a:latin typeface="Times New Roman" panose="02020603050405020304" pitchFamily="18" charset="0"/>
                <a:cs typeface="Times New Roman" panose="02020603050405020304" pitchFamily="18" charset="0"/>
              </a:rPr>
              <a:t>swarozjar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yojna</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Wage employment programs: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National rural employment program</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Rural landless employment guarantee program</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Jawahar gram </a:t>
            </a:r>
            <a:r>
              <a:rPr lang="en-US" sz="2400" dirty="0" err="1">
                <a:latin typeface="Times New Roman" panose="02020603050405020304" pitchFamily="18" charset="0"/>
                <a:cs typeface="Times New Roman" panose="02020603050405020304" pitchFamily="18" charset="0"/>
              </a:rPr>
              <a:t>samridhi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yojna</a:t>
            </a:r>
            <a:endParaRPr lang="en-US" sz="24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8" name="Google Shape;160;p19">
            <a:extLst>
              <a:ext uri="{FF2B5EF4-FFF2-40B4-BE49-F238E27FC236}">
                <a16:creationId xmlns:a16="http://schemas.microsoft.com/office/drawing/2014/main" id="{FED1D7F3-1C73-4F8F-BBD6-96959622BC79}"/>
              </a:ext>
            </a:extLst>
          </p:cNvPr>
          <p:cNvSpPr txBox="1"/>
          <p:nvPr/>
        </p:nvSpPr>
        <p:spPr>
          <a:xfrm>
            <a:off x="1704109" y="39765"/>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IN" sz="2400" dirty="0"/>
              <a:t>Policies and Programmes for employment in Rural sector</a:t>
            </a:r>
            <a:endParaRPr lang="en-US" sz="2400" kern="0" dirty="0">
              <a:solidFill>
                <a:schemeClr val="dk1"/>
              </a:solidFill>
              <a:ea typeface="Calibri"/>
              <a:cs typeface="Calibri"/>
              <a:sym typeface="Calibri"/>
            </a:endParaRPr>
          </a:p>
        </p:txBody>
      </p:sp>
      <p:pic>
        <p:nvPicPr>
          <p:cNvPr id="9" name="Picture 2" descr="NIET, Greater Noida: Cutoff, Placements, Courses, Fees, Admission 2021">
            <a:extLst>
              <a:ext uri="{FF2B5EF4-FFF2-40B4-BE49-F238E27FC236}">
                <a16:creationId xmlns:a16="http://schemas.microsoft.com/office/drawing/2014/main" id="{775B6DF2-5929-10A4-D388-F1B5FEF17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76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14F83DA-6031-43AD-A77B-106DDFD5D548}"/>
              </a:ext>
            </a:extLst>
          </p:cNvPr>
          <p:cNvSpPr>
            <a:spLocks noGrp="1"/>
          </p:cNvSpPr>
          <p:nvPr>
            <p:ph type="ftr" sz="quarter" idx="11"/>
          </p:nvPr>
        </p:nvSpPr>
        <p:spPr/>
        <p:txBody>
          <a:bodyPr/>
          <a:lstStyle/>
          <a:p>
            <a:r>
              <a:rPr lang="sv-SE" dirty="0"/>
              <a:t>Simran Kaur                 KHU 701_RD                      Unit-1</a:t>
            </a:r>
            <a:endParaRPr lang="en-IN" dirty="0"/>
          </a:p>
        </p:txBody>
      </p:sp>
    </p:spTree>
    <p:extLst>
      <p:ext uri="{BB962C8B-B14F-4D97-AF65-F5344CB8AC3E}">
        <p14:creationId xmlns:p14="http://schemas.microsoft.com/office/powerpoint/2010/main" val="18530836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77</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997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r>
              <a:rPr lang="en-US" sz="2400" dirty="0" err="1"/>
              <a:t>Swarnjyanti</a:t>
            </a:r>
            <a:r>
              <a:rPr lang="en-US" sz="2400" dirty="0"/>
              <a:t> gram </a:t>
            </a:r>
            <a:r>
              <a:rPr lang="en-US" sz="2400" dirty="0" err="1"/>
              <a:t>swarozjar</a:t>
            </a:r>
            <a:r>
              <a:rPr lang="en-US" sz="2400" dirty="0"/>
              <a:t> </a:t>
            </a:r>
            <a:r>
              <a:rPr lang="en-US" sz="2400" dirty="0" err="1"/>
              <a:t>yojna</a:t>
            </a:r>
            <a:endParaRPr lang="en-US" sz="2400" dirty="0"/>
          </a:p>
        </p:txBody>
      </p:sp>
      <p:graphicFrame>
        <p:nvGraphicFramePr>
          <p:cNvPr id="7" name="Table 6">
            <a:extLst>
              <a:ext uri="{FF2B5EF4-FFF2-40B4-BE49-F238E27FC236}">
                <a16:creationId xmlns:a16="http://schemas.microsoft.com/office/drawing/2014/main" id="{52134AE1-4993-4A91-A0B7-C148DE084EEB}"/>
              </a:ext>
            </a:extLst>
          </p:cNvPr>
          <p:cNvGraphicFramePr>
            <a:graphicFrameLocks noGrp="1"/>
          </p:cNvGraphicFramePr>
          <p:nvPr>
            <p:extLst>
              <p:ext uri="{D42A27DB-BD31-4B8C-83A1-F6EECF244321}">
                <p14:modId xmlns:p14="http://schemas.microsoft.com/office/powerpoint/2010/main" val="2401371841"/>
              </p:ext>
            </p:extLst>
          </p:nvPr>
        </p:nvGraphicFramePr>
        <p:xfrm>
          <a:off x="457200" y="938700"/>
          <a:ext cx="10933625" cy="3750522"/>
        </p:xfrm>
        <a:graphic>
          <a:graphicData uri="http://schemas.openxmlformats.org/drawingml/2006/table">
            <a:tbl>
              <a:tblPr/>
              <a:tblGrid>
                <a:gridCol w="10933625">
                  <a:extLst>
                    <a:ext uri="{9D8B030D-6E8A-4147-A177-3AD203B41FA5}">
                      <a16:colId xmlns:a16="http://schemas.microsoft.com/office/drawing/2014/main" val="2794883106"/>
                    </a:ext>
                  </a:extLst>
                </a:gridCol>
              </a:tblGrid>
              <a:tr h="155888">
                <a:tc>
                  <a:txBody>
                    <a:bodyPr/>
                    <a:lstStyle/>
                    <a:p>
                      <a:pPr marL="171450" indent="-171450" algn="just">
                        <a:buFont typeface="Arial" panose="020B0604020202020204" pitchFamily="34" charset="0"/>
                        <a:buChar char="•"/>
                      </a:pPr>
                      <a:endParaRPr lang="en-IN" sz="1100" dirty="0"/>
                    </a:p>
                  </a:txBody>
                  <a:tcPr marL="3853" marR="3853" marT="3853" marB="3853" anchor="ctr">
                    <a:lnL>
                      <a:noFill/>
                    </a:lnL>
                    <a:lnR>
                      <a:noFill/>
                    </a:lnR>
                    <a:lnT>
                      <a:noFill/>
                    </a:lnT>
                    <a:lnB>
                      <a:noFill/>
                    </a:lnB>
                  </a:tcPr>
                </a:tc>
                <a:extLst>
                  <a:ext uri="{0D108BD9-81ED-4DB2-BD59-A6C34878D82A}">
                    <a16:rowId xmlns:a16="http://schemas.microsoft.com/office/drawing/2014/main" val="1925752084"/>
                  </a:ext>
                </a:extLst>
              </a:tr>
              <a:tr h="3575176">
                <a:tc>
                  <a:txBody>
                    <a:bodyPr/>
                    <a:lstStyle/>
                    <a:p>
                      <a:pPr marL="342900" indent="-342900" algn="just">
                        <a:buFont typeface="Arial" panose="020B0604020202020204" pitchFamily="34" charset="0"/>
                        <a:buChar char="•"/>
                      </a:pPr>
                      <a:r>
                        <a:rPr lang="en-US" sz="2000" b="0" u="none" strike="noStrike" dirty="0">
                          <a:solidFill>
                            <a:srgbClr val="000000"/>
                          </a:solidFill>
                          <a:effectLst/>
                          <a:latin typeface="Times New Roman" panose="02020603050405020304" pitchFamily="18" charset="0"/>
                          <a:cs typeface="Times New Roman" panose="02020603050405020304" pitchFamily="18" charset="0"/>
                        </a:rPr>
                        <a:t>SGSY is being implemented since </a:t>
                      </a:r>
                      <a:r>
                        <a:rPr lang="en-US" sz="2000" b="1" u="none" strike="noStrike" dirty="0">
                          <a:solidFill>
                            <a:srgbClr val="000000"/>
                          </a:solidFill>
                          <a:effectLst/>
                          <a:latin typeface="Times New Roman" panose="02020603050405020304" pitchFamily="18" charset="0"/>
                          <a:cs typeface="Times New Roman" panose="02020603050405020304" pitchFamily="18" charset="0"/>
                        </a:rPr>
                        <a:t>April 1999 </a:t>
                      </a:r>
                      <a:r>
                        <a:rPr lang="en-US" sz="2000" b="0" u="none" strike="noStrike" dirty="0">
                          <a:solidFill>
                            <a:srgbClr val="000000"/>
                          </a:solidFill>
                          <a:effectLst/>
                          <a:latin typeface="Times New Roman" panose="02020603050405020304" pitchFamily="18" charset="0"/>
                          <a:cs typeface="Times New Roman" panose="02020603050405020304" pitchFamily="18" charset="0"/>
                        </a:rPr>
                        <a:t>as a major </a:t>
                      </a:r>
                      <a:r>
                        <a:rPr lang="en-US" sz="2000" b="1" u="none" strike="noStrike" dirty="0">
                          <a:solidFill>
                            <a:srgbClr val="000000"/>
                          </a:solidFill>
                          <a:effectLst/>
                          <a:latin typeface="Times New Roman" panose="02020603050405020304" pitchFamily="18" charset="0"/>
                          <a:cs typeface="Times New Roman" panose="02020603050405020304" pitchFamily="18" charset="0"/>
                        </a:rPr>
                        <a:t>anti-poverty scheme</a:t>
                      </a:r>
                      <a:r>
                        <a:rPr lang="en-US" sz="2000" b="0" u="none" strike="noStrike" dirty="0">
                          <a:solidFill>
                            <a:srgbClr val="000000"/>
                          </a:solidFill>
                          <a:effectLst/>
                          <a:latin typeface="Times New Roman" panose="02020603050405020304" pitchFamily="18" charset="0"/>
                          <a:cs typeface="Times New Roman" panose="02020603050405020304" pitchFamily="18" charset="0"/>
                        </a:rPr>
                        <a:t> for the rural poor, by organizing them into Self Help Groups (SHGs), providing them with skill development training and helping them to get credit linkage with financial institutions and providing infrastructure and marketing support for the products produced by them. </a:t>
                      </a:r>
                    </a:p>
                    <a:p>
                      <a:pPr marL="342900" indent="-342900" algn="just">
                        <a:buFont typeface="Arial" panose="020B0604020202020204" pitchFamily="34" charset="0"/>
                        <a:buChar char="•"/>
                      </a:pPr>
                      <a:r>
                        <a:rPr lang="en-US" sz="2000" b="0" u="none" strike="noStrike" dirty="0">
                          <a:solidFill>
                            <a:srgbClr val="000000"/>
                          </a:solidFill>
                          <a:effectLst/>
                          <a:latin typeface="Times New Roman" panose="02020603050405020304" pitchFamily="18" charset="0"/>
                          <a:cs typeface="Times New Roman" panose="02020603050405020304" pitchFamily="18" charset="0"/>
                        </a:rPr>
                        <a:t>Government of India and the State Government are sharing the costs in the ratio of 75:25.</a:t>
                      </a:r>
                      <a:br>
                        <a:rPr lang="en-US" sz="2000" b="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u="none" strike="noStrike" dirty="0">
                        <a:solidFill>
                          <a:srgbClr val="000000"/>
                        </a:solidFill>
                        <a:effectLst/>
                        <a:latin typeface="Times New Roman" panose="02020603050405020304" pitchFamily="18" charset="0"/>
                        <a:cs typeface="Times New Roman" panose="02020603050405020304" pitchFamily="18" charset="0"/>
                      </a:endParaRPr>
                    </a:p>
                  </a:txBody>
                  <a:tcPr marL="3853" marR="3853" marT="3853" marB="3853" anchor="ctr">
                    <a:lnL>
                      <a:noFill/>
                    </a:lnL>
                    <a:lnR>
                      <a:noFill/>
                    </a:lnR>
                    <a:lnT>
                      <a:noFill/>
                    </a:lnT>
                    <a:lnB>
                      <a:noFill/>
                    </a:lnB>
                  </a:tcPr>
                </a:tc>
                <a:extLst>
                  <a:ext uri="{0D108BD9-81ED-4DB2-BD59-A6C34878D82A}">
                    <a16:rowId xmlns:a16="http://schemas.microsoft.com/office/drawing/2014/main" val="1043948243"/>
                  </a:ext>
                </a:extLst>
              </a:tr>
            </a:tbl>
          </a:graphicData>
        </a:graphic>
      </p:graphicFrame>
      <p:sp>
        <p:nvSpPr>
          <p:cNvPr id="9" name="Rectangle 1">
            <a:extLst>
              <a:ext uri="{FF2B5EF4-FFF2-40B4-BE49-F238E27FC236}">
                <a16:creationId xmlns:a16="http://schemas.microsoft.com/office/drawing/2014/main" id="{798C3654-611D-48B4-B9E0-BDC316A31902}"/>
              </a:ext>
            </a:extLst>
          </p:cNvPr>
          <p:cNvSpPr>
            <a:spLocks noChangeArrowheads="1"/>
          </p:cNvSpPr>
          <p:nvPr/>
        </p:nvSpPr>
        <p:spPr bwMode="auto">
          <a:xfrm>
            <a:off x="3862388" y="172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0" descr="Logo New.png">
            <a:extLst>
              <a:ext uri="{FF2B5EF4-FFF2-40B4-BE49-F238E27FC236}">
                <a16:creationId xmlns:a16="http://schemas.microsoft.com/office/drawing/2014/main" id="{27ABF1CE-4FB8-4559-5BA6-FDEE777F1D86}"/>
              </a:ext>
            </a:extLst>
          </p:cNvPr>
          <p:cNvPicPr>
            <a:picLocks noChangeAspect="1" noChangeArrowheads="1"/>
          </p:cNvPicPr>
          <p:nvPr/>
        </p:nvPicPr>
        <p:blipFill>
          <a:blip r:embed="rId3"/>
          <a:srcRect/>
          <a:stretch>
            <a:fillRect/>
          </a:stretch>
        </p:blipFill>
        <p:spPr bwMode="auto">
          <a:xfrm>
            <a:off x="228600" y="183104"/>
            <a:ext cx="1295400" cy="681789"/>
          </a:xfrm>
          <a:prstGeom prst="rect">
            <a:avLst/>
          </a:prstGeom>
          <a:noFill/>
          <a:ln w="9525">
            <a:noFill/>
            <a:miter lim="800000"/>
            <a:headEnd/>
            <a:tailEnd/>
          </a:ln>
        </p:spPr>
      </p:pic>
      <p:sp>
        <p:nvSpPr>
          <p:cNvPr id="11" name="Footer Placeholder 10">
            <a:extLst>
              <a:ext uri="{FF2B5EF4-FFF2-40B4-BE49-F238E27FC236}">
                <a16:creationId xmlns:a16="http://schemas.microsoft.com/office/drawing/2014/main" id="{C39FE019-C0D6-798D-A275-DE5171FEAE07}"/>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6306077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78</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997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r>
              <a:rPr lang="en-US" sz="2400" dirty="0" err="1"/>
              <a:t>Swarnjyanti</a:t>
            </a:r>
            <a:r>
              <a:rPr lang="en-US" sz="2400" dirty="0"/>
              <a:t> gram </a:t>
            </a:r>
            <a:r>
              <a:rPr lang="en-US" sz="2400" dirty="0" err="1"/>
              <a:t>swarozjar</a:t>
            </a:r>
            <a:r>
              <a:rPr lang="en-US" sz="2400" dirty="0"/>
              <a:t> </a:t>
            </a:r>
            <a:r>
              <a:rPr lang="en-US" sz="2400" dirty="0" err="1"/>
              <a:t>yojna</a:t>
            </a:r>
            <a:endParaRPr lang="en-US" sz="2400" dirty="0"/>
          </a:p>
        </p:txBody>
      </p:sp>
      <p:graphicFrame>
        <p:nvGraphicFramePr>
          <p:cNvPr id="7" name="Table 6">
            <a:extLst>
              <a:ext uri="{FF2B5EF4-FFF2-40B4-BE49-F238E27FC236}">
                <a16:creationId xmlns:a16="http://schemas.microsoft.com/office/drawing/2014/main" id="{52134AE1-4993-4A91-A0B7-C148DE084EEB}"/>
              </a:ext>
            </a:extLst>
          </p:cNvPr>
          <p:cNvGraphicFramePr>
            <a:graphicFrameLocks noGrp="1"/>
          </p:cNvGraphicFramePr>
          <p:nvPr>
            <p:extLst>
              <p:ext uri="{D42A27DB-BD31-4B8C-83A1-F6EECF244321}">
                <p14:modId xmlns:p14="http://schemas.microsoft.com/office/powerpoint/2010/main" val="3164202930"/>
              </p:ext>
            </p:extLst>
          </p:nvPr>
        </p:nvGraphicFramePr>
        <p:xfrm>
          <a:off x="782782" y="658453"/>
          <a:ext cx="10485981" cy="4917784"/>
        </p:xfrm>
        <a:graphic>
          <a:graphicData uri="http://schemas.openxmlformats.org/drawingml/2006/table">
            <a:tbl>
              <a:tblPr/>
              <a:tblGrid>
                <a:gridCol w="10485981">
                  <a:extLst>
                    <a:ext uri="{9D8B030D-6E8A-4147-A177-3AD203B41FA5}">
                      <a16:colId xmlns:a16="http://schemas.microsoft.com/office/drawing/2014/main" val="2794883106"/>
                    </a:ext>
                  </a:extLst>
                </a:gridCol>
              </a:tblGrid>
              <a:tr h="0">
                <a:tc>
                  <a:txBody>
                    <a:bodyPr/>
                    <a:lstStyle/>
                    <a:p>
                      <a:pPr marL="171450" indent="-171450" algn="just">
                        <a:buFont typeface="Arial" panose="020B0604020202020204" pitchFamily="34" charset="0"/>
                        <a:buChar char="•"/>
                      </a:pPr>
                      <a:endParaRPr lang="en-IN" sz="1100" dirty="0"/>
                    </a:p>
                  </a:txBody>
                  <a:tcPr marL="3853" marR="3853" marT="3853" marB="3853" anchor="ctr">
                    <a:lnL>
                      <a:noFill/>
                    </a:lnL>
                    <a:lnR>
                      <a:noFill/>
                    </a:lnR>
                    <a:lnT>
                      <a:noFill/>
                    </a:lnT>
                    <a:lnB>
                      <a:noFill/>
                    </a:lnB>
                  </a:tcPr>
                </a:tc>
                <a:extLst>
                  <a:ext uri="{0D108BD9-81ED-4DB2-BD59-A6C34878D82A}">
                    <a16:rowId xmlns:a16="http://schemas.microsoft.com/office/drawing/2014/main" val="1925752084"/>
                  </a:ext>
                </a:extLst>
              </a:tr>
              <a:tr h="4742438">
                <a:tc>
                  <a:txBody>
                    <a:bodyPr/>
                    <a:lstStyle/>
                    <a:p>
                      <a:pPr marL="342900" indent="-342900" algn="just">
                        <a:buFont typeface="Arial" panose="020B0604020202020204" pitchFamily="34" charset="0"/>
                        <a:buChar char="•"/>
                      </a:pPr>
                      <a:r>
                        <a:rPr lang="en-US" sz="2000" b="0" u="none" strike="noStrike" dirty="0">
                          <a:solidFill>
                            <a:srgbClr val="000000"/>
                          </a:solidFill>
                          <a:effectLst/>
                          <a:latin typeface="Times New Roman" panose="02020603050405020304" pitchFamily="18" charset="0"/>
                          <a:cs typeface="Times New Roman" panose="02020603050405020304" pitchFamily="18" charset="0"/>
                        </a:rPr>
                        <a:t>The SGSY fund is used to provide subsidy for the </a:t>
                      </a:r>
                      <a:r>
                        <a:rPr lang="en-US" sz="2000" b="1" u="none" strike="noStrike" dirty="0">
                          <a:solidFill>
                            <a:srgbClr val="000000"/>
                          </a:solidFill>
                          <a:effectLst/>
                          <a:latin typeface="Times New Roman" panose="02020603050405020304" pitchFamily="18" charset="0"/>
                          <a:cs typeface="Times New Roman" panose="02020603050405020304" pitchFamily="18" charset="0"/>
                        </a:rPr>
                        <a:t>Revolving fund and Economic assistance</a:t>
                      </a:r>
                      <a:r>
                        <a:rPr lang="en-US" sz="2000" b="0" u="none" strike="noStrike" dirty="0">
                          <a:solidFill>
                            <a:srgbClr val="000000"/>
                          </a:solidFill>
                          <a:effectLst/>
                          <a:latin typeface="Times New Roman" panose="02020603050405020304" pitchFamily="18" charset="0"/>
                          <a:cs typeface="Times New Roman" panose="02020603050405020304" pitchFamily="18" charset="0"/>
                        </a:rPr>
                        <a:t> to Self Help Groups. Part of the Scheme component is also </a:t>
                      </a:r>
                      <a:r>
                        <a:rPr lang="en-US" sz="2000" b="0" u="none" strike="noStrike" dirty="0" err="1">
                          <a:solidFill>
                            <a:srgbClr val="000000"/>
                          </a:solidFill>
                          <a:effectLst/>
                          <a:latin typeface="Times New Roman" panose="02020603050405020304" pitchFamily="18" charset="0"/>
                          <a:cs typeface="Times New Roman" panose="02020603050405020304" pitchFamily="18" charset="0"/>
                        </a:rPr>
                        <a:t>utilised</a:t>
                      </a:r>
                      <a:r>
                        <a:rPr lang="en-US" sz="2000" b="0" u="none" strike="noStrike" dirty="0">
                          <a:solidFill>
                            <a:srgbClr val="000000"/>
                          </a:solidFill>
                          <a:effectLst/>
                          <a:latin typeface="Times New Roman" panose="02020603050405020304" pitchFamily="18" charset="0"/>
                          <a:cs typeface="Times New Roman" panose="02020603050405020304" pitchFamily="18" charset="0"/>
                        </a:rPr>
                        <a:t> for formation of groups and conduct of training for their basic orientation </a:t>
                      </a:r>
                      <a:r>
                        <a:rPr lang="en-US" sz="2000" b="1" u="none" strike="noStrike" dirty="0">
                          <a:solidFill>
                            <a:srgbClr val="000000"/>
                          </a:solidFill>
                          <a:effectLst/>
                          <a:latin typeface="Times New Roman" panose="02020603050405020304" pitchFamily="18" charset="0"/>
                          <a:cs typeface="Times New Roman" panose="02020603050405020304" pitchFamily="18" charset="0"/>
                        </a:rPr>
                        <a:t>and skill upgradation</a:t>
                      </a:r>
                      <a:r>
                        <a:rPr lang="en-US" sz="2000" b="0" u="none" strike="noStrike" dirty="0">
                          <a:solidFill>
                            <a:srgbClr val="000000"/>
                          </a:solidFill>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b="0" u="none" strike="noStrike" dirty="0" err="1">
                          <a:solidFill>
                            <a:srgbClr val="000000"/>
                          </a:solidFill>
                          <a:effectLst/>
                          <a:latin typeface="Times New Roman" panose="02020603050405020304" pitchFamily="18" charset="0"/>
                          <a:cs typeface="Times New Roman" panose="02020603050405020304" pitchFamily="18" charset="0"/>
                        </a:rPr>
                        <a:t>Upto</a:t>
                      </a:r>
                      <a:r>
                        <a:rPr lang="en-US" sz="2000" b="0" u="none" strike="noStrike" dirty="0">
                          <a:solidFill>
                            <a:srgbClr val="000000"/>
                          </a:solidFill>
                          <a:effectLst/>
                          <a:latin typeface="Times New Roman" panose="02020603050405020304" pitchFamily="18" charset="0"/>
                          <a:cs typeface="Times New Roman" panose="02020603050405020304" pitchFamily="18" charset="0"/>
                        </a:rPr>
                        <a:t> 20% of the total allocation can also be spent on putting up of Infrastructure required for promotion of activities of SHGs. </a:t>
                      </a:r>
                    </a:p>
                    <a:p>
                      <a:pPr marL="342900" indent="-342900" algn="just">
                        <a:buFont typeface="Arial" panose="020B0604020202020204" pitchFamily="34" charset="0"/>
                        <a:buChar char="•"/>
                      </a:pPr>
                      <a:r>
                        <a:rPr lang="en-US" sz="2000" b="0" u="none" strike="noStrike" dirty="0">
                          <a:solidFill>
                            <a:srgbClr val="000000"/>
                          </a:solidFill>
                          <a:effectLst/>
                          <a:latin typeface="Times New Roman" panose="02020603050405020304" pitchFamily="18" charset="0"/>
                          <a:cs typeface="Times New Roman" panose="02020603050405020304" pitchFamily="18" charset="0"/>
                        </a:rPr>
                        <a:t>The SHGs, after the first grading, are provided with a revolving fund of Rs.50,000 for first linkages (bank loan of Rs.50,000 and Rs.10,000 as subsidy) Rs.1.00 lakhs for second linkages and Rs.1.5 lakhs for third and subsequent linkages. After the second grading, the successful groups are provided with economic assistance, the maximum eligible subsidy being 50% of the project cost with a ceiling of Rs.1.25 lakhs.</a:t>
                      </a:r>
                      <a:endParaRPr lang="en-US" sz="2000" dirty="0">
                        <a:latin typeface="Times New Roman" panose="02020603050405020304" pitchFamily="18" charset="0"/>
                        <a:cs typeface="Times New Roman" panose="02020603050405020304" pitchFamily="18" charset="0"/>
                      </a:endParaRPr>
                    </a:p>
                  </a:txBody>
                  <a:tcPr marL="3853" marR="3853" marT="3853" marB="3853" anchor="ctr">
                    <a:lnL>
                      <a:noFill/>
                    </a:lnL>
                    <a:lnR>
                      <a:noFill/>
                    </a:lnR>
                    <a:lnT>
                      <a:noFill/>
                    </a:lnT>
                    <a:lnB>
                      <a:noFill/>
                    </a:lnB>
                  </a:tcPr>
                </a:tc>
                <a:extLst>
                  <a:ext uri="{0D108BD9-81ED-4DB2-BD59-A6C34878D82A}">
                    <a16:rowId xmlns:a16="http://schemas.microsoft.com/office/drawing/2014/main" val="1043948243"/>
                  </a:ext>
                </a:extLst>
              </a:tr>
            </a:tbl>
          </a:graphicData>
        </a:graphic>
      </p:graphicFrame>
      <p:sp>
        <p:nvSpPr>
          <p:cNvPr id="9" name="Rectangle 1">
            <a:extLst>
              <a:ext uri="{FF2B5EF4-FFF2-40B4-BE49-F238E27FC236}">
                <a16:creationId xmlns:a16="http://schemas.microsoft.com/office/drawing/2014/main" id="{798C3654-611D-48B4-B9E0-BDC316A31902}"/>
              </a:ext>
            </a:extLst>
          </p:cNvPr>
          <p:cNvSpPr>
            <a:spLocks noChangeArrowheads="1"/>
          </p:cNvSpPr>
          <p:nvPr/>
        </p:nvSpPr>
        <p:spPr bwMode="auto">
          <a:xfrm>
            <a:off x="3862388" y="172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0" descr="Logo New.png">
            <a:extLst>
              <a:ext uri="{FF2B5EF4-FFF2-40B4-BE49-F238E27FC236}">
                <a16:creationId xmlns:a16="http://schemas.microsoft.com/office/drawing/2014/main" id="{E0AA7496-59BA-244A-27DC-8BD2E9FC9B9E}"/>
              </a:ext>
            </a:extLst>
          </p:cNvPr>
          <p:cNvPicPr>
            <a:picLocks noChangeAspect="1" noChangeArrowheads="1"/>
          </p:cNvPicPr>
          <p:nvPr/>
        </p:nvPicPr>
        <p:blipFill>
          <a:blip r:embed="rId3"/>
          <a:srcRect/>
          <a:stretch>
            <a:fillRect/>
          </a:stretch>
        </p:blipFill>
        <p:spPr bwMode="auto">
          <a:xfrm>
            <a:off x="135082" y="218714"/>
            <a:ext cx="1295400" cy="681789"/>
          </a:xfrm>
          <a:prstGeom prst="rect">
            <a:avLst/>
          </a:prstGeom>
          <a:noFill/>
          <a:ln w="9525">
            <a:noFill/>
            <a:miter lim="800000"/>
            <a:headEnd/>
            <a:tailEnd/>
          </a:ln>
        </p:spPr>
      </p:pic>
      <p:sp>
        <p:nvSpPr>
          <p:cNvPr id="11" name="Footer Placeholder 10">
            <a:extLst>
              <a:ext uri="{FF2B5EF4-FFF2-40B4-BE49-F238E27FC236}">
                <a16:creationId xmlns:a16="http://schemas.microsoft.com/office/drawing/2014/main" id="{0C7D209E-0BAB-62C6-D94D-07FA305225CF}"/>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0690201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79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57794"/>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r>
              <a:rPr lang="en-US" sz="2400" dirty="0" err="1"/>
              <a:t>Swarnjyanti</a:t>
            </a:r>
            <a:r>
              <a:rPr lang="en-US" sz="2400" dirty="0"/>
              <a:t> gram </a:t>
            </a:r>
            <a:r>
              <a:rPr lang="en-US" sz="2400" dirty="0" err="1"/>
              <a:t>swarozjar</a:t>
            </a:r>
            <a:r>
              <a:rPr lang="en-US" sz="2400" dirty="0"/>
              <a:t> </a:t>
            </a:r>
            <a:r>
              <a:rPr lang="en-US" sz="2400" dirty="0" err="1"/>
              <a:t>yojna</a:t>
            </a:r>
            <a:endParaRPr lang="en-US" sz="2400" dirty="0"/>
          </a:p>
        </p:txBody>
      </p:sp>
      <p:sp>
        <p:nvSpPr>
          <p:cNvPr id="9" name="TextBox 8">
            <a:extLst>
              <a:ext uri="{FF2B5EF4-FFF2-40B4-BE49-F238E27FC236}">
                <a16:creationId xmlns:a16="http://schemas.microsoft.com/office/drawing/2014/main" id="{78DF0B41-EA34-4BFF-B5E3-89DDABF12AB4}"/>
              </a:ext>
            </a:extLst>
          </p:cNvPr>
          <p:cNvSpPr txBox="1"/>
          <p:nvPr/>
        </p:nvSpPr>
        <p:spPr>
          <a:xfrm>
            <a:off x="457200" y="1093511"/>
            <a:ext cx="11076710" cy="3477875"/>
          </a:xfrm>
          <a:prstGeom prst="rect">
            <a:avLst/>
          </a:prstGeom>
          <a:noFill/>
        </p:spPr>
        <p:txBody>
          <a:bodyPr wrap="square">
            <a:spAutoFit/>
          </a:bodyPr>
          <a:lstStyle/>
          <a:p>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2000" b="1" i="0" u="none" strike="noStrike" dirty="0">
                <a:solidFill>
                  <a:srgbClr val="000000"/>
                </a:solidFill>
                <a:effectLst/>
                <a:latin typeface="Times New Roman" panose="02020603050405020304" pitchFamily="18" charset="0"/>
                <a:cs typeface="Times New Roman" panose="02020603050405020304" pitchFamily="18" charset="0"/>
              </a:rPr>
              <a:t>Example: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 order to implement the scheme in a more purposeful manner, the following initiatives were taken in 2008-09:</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 major portion of the Scheme component will be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utilised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for the disbursement of the subsidy component of Revolving fund to the eligible SHGs formed under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Mahalir</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Thittam</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ii) To encourage the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marketing of products produced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by SHGs, Calendar of Exhibitions of SHG products for the Districts have been prepared and arrange the exhibitions will be accordingly conducted as per the schedule charted out in the Calendar</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3CDC7571-6B81-987A-9CED-99234AC5CB49}"/>
              </a:ext>
            </a:extLst>
          </p:cNvPr>
          <p:cNvPicPr>
            <a:picLocks noChangeAspect="1" noChangeArrowheads="1"/>
          </p:cNvPicPr>
          <p:nvPr/>
        </p:nvPicPr>
        <p:blipFill>
          <a:blip r:embed="rId3"/>
          <a:srcRect/>
          <a:stretch>
            <a:fillRect/>
          </a:stretch>
        </p:blipFill>
        <p:spPr bwMode="auto">
          <a:xfrm>
            <a:off x="228600" y="13652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00A550D0-85FA-8A4E-0710-5F077834CE88}"/>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73000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346364" y="6019800"/>
            <a:ext cx="2244436" cy="7016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B03EF0DC-66D9-4B46-B807-C04DFA0FE619}"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Google Shape;89;p13">
            <a:extLst>
              <a:ext uri="{FF2B5EF4-FFF2-40B4-BE49-F238E27FC236}">
                <a16:creationId xmlns:a16="http://schemas.microsoft.com/office/drawing/2014/main" id="{9867C5E9-20E7-A3FA-8820-5A1D5F782AFA}"/>
              </a:ext>
            </a:extLst>
          </p:cNvPr>
          <p:cNvSpPr txBox="1">
            <a:spLocks/>
          </p:cNvSpPr>
          <p:nvPr/>
        </p:nvSpPr>
        <p:spPr>
          <a:xfrm>
            <a:off x="2175162" y="68700"/>
            <a:ext cx="9350087"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400" dirty="0">
                <a:latin typeface="+mn-lt"/>
                <a:cs typeface="Times New Roman" panose="02020603050405020304" pitchFamily="18" charset="0"/>
                <a:sym typeface="Arial"/>
              </a:rPr>
              <a:t>Applications of this course in </a:t>
            </a:r>
            <a:r>
              <a:rPr lang="en-US" sz="2400" dirty="0" err="1">
                <a:latin typeface="+mn-lt"/>
                <a:cs typeface="Times New Roman" panose="02020603050405020304" pitchFamily="18" charset="0"/>
                <a:sym typeface="Arial"/>
              </a:rPr>
              <a:t>B.Tech</a:t>
            </a:r>
            <a:endParaRPr lang="en-US" sz="2400" dirty="0">
              <a:latin typeface="+mn-lt"/>
              <a:cs typeface="Times New Roman" panose="02020603050405020304" pitchFamily="18" charset="0"/>
              <a:sym typeface="Arial"/>
            </a:endParaRPr>
          </a:p>
        </p:txBody>
      </p:sp>
      <p:pic>
        <p:nvPicPr>
          <p:cNvPr id="9" name="Picture 2" descr="NIET, Greater Noida: Cutoff, Placements, Courses, Fees, Admission 2022">
            <a:extLst>
              <a:ext uri="{FF2B5EF4-FFF2-40B4-BE49-F238E27FC236}">
                <a16:creationId xmlns:a16="http://schemas.microsoft.com/office/drawing/2014/main" id="{9208C820-1CDC-C977-B42B-CDAD6495D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79" y="139519"/>
            <a:ext cx="1390650" cy="919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8AE42D-D499-53A6-AB7B-B3A29E7522CA}"/>
              </a:ext>
            </a:extLst>
          </p:cNvPr>
          <p:cNvSpPr txBox="1"/>
          <p:nvPr/>
        </p:nvSpPr>
        <p:spPr>
          <a:xfrm>
            <a:off x="911772" y="1528674"/>
            <a:ext cx="10368455"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121416"/>
                </a:solidFill>
                <a:effectLst/>
                <a:latin typeface="Times New Roman" panose="02020603050405020304" pitchFamily="18" charset="0"/>
                <a:cs typeface="Times New Roman" panose="02020603050405020304" pitchFamily="18" charset="0"/>
              </a:rPr>
              <a:t>Rural development course offers an understanding of how strategies </a:t>
            </a:r>
            <a:r>
              <a:rPr lang="en-US" sz="2000" dirty="0">
                <a:solidFill>
                  <a:srgbClr val="121416"/>
                </a:solidFill>
                <a:latin typeface="Times New Roman" panose="02020603050405020304" pitchFamily="18" charset="0"/>
                <a:cs typeface="Times New Roman" panose="02020603050405020304" pitchFamily="18" charset="0"/>
              </a:rPr>
              <a:t>for the management of rural areas and their implementation are planned and executed. </a:t>
            </a:r>
          </a:p>
          <a:p>
            <a:pPr marL="342900" indent="-342900" algn="just">
              <a:buFont typeface="Arial" panose="020B0604020202020204" pitchFamily="34" charset="0"/>
              <a:buChar char="•"/>
            </a:pPr>
            <a:r>
              <a:rPr lang="en-US" sz="2000" dirty="0">
                <a:solidFill>
                  <a:srgbClr val="121416"/>
                </a:solidFill>
                <a:latin typeface="Times New Roman" panose="02020603050405020304" pitchFamily="18" charset="0"/>
                <a:cs typeface="Times New Roman" panose="02020603050405020304" pitchFamily="18" charset="0"/>
              </a:rPr>
              <a:t>There are further courses at graduate and post graduate levels for people who are interested in working in rural development co-operatives and development organizations. </a:t>
            </a:r>
          </a:p>
          <a:p>
            <a:pPr marL="342900" indent="-342900" algn="just">
              <a:buFont typeface="Arial" panose="020B0604020202020204" pitchFamily="34" charset="0"/>
              <a:buChar char="•"/>
            </a:pPr>
            <a:r>
              <a:rPr lang="en-US" sz="2000" b="0" i="0" dirty="0">
                <a:solidFill>
                  <a:srgbClr val="121416"/>
                </a:solidFill>
                <a:effectLst/>
                <a:latin typeface="Times New Roman" panose="02020603050405020304" pitchFamily="18" charset="0"/>
                <a:cs typeface="Times New Roman" panose="02020603050405020304" pitchFamily="18" charset="0"/>
              </a:rPr>
              <a:t>The emergence of capitalism in rural areas can be understood as Rural Development. </a:t>
            </a:r>
          </a:p>
          <a:p>
            <a:pPr marL="342900" indent="-342900" algn="just">
              <a:buFont typeface="Arial" panose="020B0604020202020204" pitchFamily="34" charset="0"/>
              <a:buChar char="•"/>
            </a:pPr>
            <a:r>
              <a:rPr lang="en-US" sz="2000" b="0" i="0" dirty="0">
                <a:solidFill>
                  <a:srgbClr val="121416"/>
                </a:solidFill>
                <a:effectLst/>
                <a:latin typeface="Times New Roman" panose="02020603050405020304" pitchFamily="18" charset="0"/>
                <a:cs typeface="Times New Roman" panose="02020603050405020304" pitchFamily="18" charset="0"/>
              </a:rPr>
              <a:t>It basically refers to the modernization and development of rural cities and areas. </a:t>
            </a:r>
          </a:p>
          <a:p>
            <a:pPr marL="342900" indent="-342900" algn="just">
              <a:buFont typeface="Arial" panose="020B0604020202020204" pitchFamily="34" charset="0"/>
              <a:buChar char="•"/>
            </a:pPr>
            <a:r>
              <a:rPr lang="en-US" sz="2000" b="0" i="0" dirty="0">
                <a:solidFill>
                  <a:srgbClr val="121416"/>
                </a:solidFill>
                <a:effectLst/>
                <a:latin typeface="Times New Roman" panose="02020603050405020304" pitchFamily="18" charset="0"/>
                <a:cs typeface="Times New Roman" panose="02020603050405020304" pitchFamily="18" charset="0"/>
              </a:rPr>
              <a:t>It is also concerned with the socio-economic development of rural people. </a:t>
            </a:r>
          </a:p>
          <a:p>
            <a:pPr marL="342900" indent="-342900" algn="just">
              <a:buFont typeface="Arial" panose="020B0604020202020204" pitchFamily="34" charset="0"/>
              <a:buChar char="•"/>
            </a:pPr>
            <a:r>
              <a:rPr lang="en-US" sz="2000" b="0" i="0" dirty="0">
                <a:solidFill>
                  <a:srgbClr val="121416"/>
                </a:solidFill>
                <a:effectLst/>
                <a:latin typeface="Times New Roman" panose="02020603050405020304" pitchFamily="18" charset="0"/>
                <a:cs typeface="Times New Roman" panose="02020603050405020304" pitchFamily="18" charset="0"/>
              </a:rPr>
              <a:t>Hence, those who aspire to pursue a rural development course will get to learn the same during the years of their study. </a:t>
            </a:r>
            <a:endParaRPr lang="en-IN"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3BEFABD-4937-2F78-EE90-BDBE1BF54C44}"/>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6953657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SWACHH BHARAT ABHIYAAN (MISSION)</a:t>
            </a:r>
          </a:p>
        </p:txBody>
      </p:sp>
      <p:sp>
        <p:nvSpPr>
          <p:cNvPr id="10" name="TextBox 9">
            <a:extLst>
              <a:ext uri="{FF2B5EF4-FFF2-40B4-BE49-F238E27FC236}">
                <a16:creationId xmlns:a16="http://schemas.microsoft.com/office/drawing/2014/main" id="{A5BB15CF-AC48-4830-8570-AA7C7E5DA7A1}"/>
              </a:ext>
            </a:extLst>
          </p:cNvPr>
          <p:cNvSpPr txBox="1"/>
          <p:nvPr/>
        </p:nvSpPr>
        <p:spPr>
          <a:xfrm>
            <a:off x="833388" y="1365439"/>
            <a:ext cx="9945448" cy="378565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525252"/>
                </a:solidFill>
                <a:effectLst/>
                <a:latin typeface="Times New Roman" panose="02020603050405020304" pitchFamily="18" charset="0"/>
                <a:cs typeface="Times New Roman" panose="02020603050405020304" pitchFamily="18" charset="0"/>
              </a:rPr>
              <a:t>“A clean India would be the best tribute India could pay to Mahatma Gandhi on his 150 birth anniversary in 2019,” said Shri Narendra Modi as he launched the Swachh Bharat Mission at Rajpath in New Delhi. </a:t>
            </a:r>
          </a:p>
          <a:p>
            <a:pPr marL="342900" indent="-342900" algn="just">
              <a:buFont typeface="Arial" panose="020B0604020202020204" pitchFamily="34" charset="0"/>
              <a:buChar char="•"/>
            </a:pPr>
            <a:r>
              <a:rPr lang="en-US" sz="2000" b="0" i="0" dirty="0">
                <a:solidFill>
                  <a:srgbClr val="525252"/>
                </a:solidFill>
                <a:effectLst/>
                <a:latin typeface="Times New Roman" panose="02020603050405020304" pitchFamily="18" charset="0"/>
                <a:cs typeface="Times New Roman" panose="02020603050405020304" pitchFamily="18" charset="0"/>
              </a:rPr>
              <a:t>On 2nd October 2014, Swachh Bharat Mission was launched throughout length and breadth of the country as a national movement. The campaign aims to achieve the vision of a ‘Clean India’ by 2nd October 2019.</a:t>
            </a:r>
          </a:p>
          <a:p>
            <a:pPr marL="342900" indent="-342900" algn="just">
              <a:buFont typeface="Arial" panose="020B0604020202020204" pitchFamily="34" charset="0"/>
              <a:buChar char="•"/>
            </a:pPr>
            <a:r>
              <a:rPr lang="en-US" sz="2000" b="0" i="0" dirty="0">
                <a:solidFill>
                  <a:srgbClr val="525252"/>
                </a:solidFill>
                <a:effectLst/>
                <a:latin typeface="Times New Roman" panose="02020603050405020304" pitchFamily="18" charset="0"/>
                <a:cs typeface="Times New Roman" panose="02020603050405020304" pitchFamily="18" charset="0"/>
              </a:rPr>
              <a:t>The role of the government in achieving ‘national objectives’ may change with time, but it will always remain significant. Government will continue to set policies that anticipate and reflect the country’s requirements and execute them in a just manner for the benefit of the citizens. </a:t>
            </a:r>
          </a:p>
          <a:p>
            <a:pPr marL="342900" indent="-342900" algn="just">
              <a:buFont typeface="Arial" panose="020B0604020202020204" pitchFamily="34" charset="0"/>
              <a:buChar char="•"/>
            </a:pPr>
            <a:r>
              <a:rPr lang="en-US" sz="2000" b="0" i="0" dirty="0">
                <a:solidFill>
                  <a:srgbClr val="525252"/>
                </a:solidFill>
                <a:effectLst/>
                <a:latin typeface="Times New Roman" panose="02020603050405020304" pitchFamily="18" charset="0"/>
                <a:cs typeface="Times New Roman" panose="02020603050405020304" pitchFamily="18" charset="0"/>
              </a:rPr>
              <a:t>The continuing integration with the world politically and economically has to be incorporated into policy making as well as functioning of the government.</a:t>
            </a:r>
            <a:endParaRPr lang="en-IN" sz="2000" dirty="0">
              <a:latin typeface="Times New Roman" panose="02020603050405020304" pitchFamily="18" charset="0"/>
              <a:cs typeface="Times New Roman" panose="02020603050405020304" pitchFamily="18" charset="0"/>
            </a:endParaRPr>
          </a:p>
        </p:txBody>
      </p:sp>
      <p:pic>
        <p:nvPicPr>
          <p:cNvPr id="9" name="Picture 0" descr="Logo New.png">
            <a:extLst>
              <a:ext uri="{FF2B5EF4-FFF2-40B4-BE49-F238E27FC236}">
                <a16:creationId xmlns:a16="http://schemas.microsoft.com/office/drawing/2014/main" id="{6ECD72FF-8928-CBF5-086F-497DC93C2157}"/>
              </a:ext>
            </a:extLst>
          </p:cNvPr>
          <p:cNvPicPr>
            <a:picLocks noChangeAspect="1" noChangeArrowheads="1"/>
          </p:cNvPicPr>
          <p:nvPr/>
        </p:nvPicPr>
        <p:blipFill>
          <a:blip r:embed="rId3"/>
          <a:srcRect/>
          <a:stretch>
            <a:fillRect/>
          </a:stretch>
        </p:blipFill>
        <p:spPr bwMode="auto">
          <a:xfrm>
            <a:off x="185688" y="181097"/>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CF0A1E83-4AFB-569E-C12F-F1B794C9188C}"/>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6988513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81</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The Pradhan Mantri Gram </a:t>
            </a:r>
            <a:r>
              <a:rPr lang="en-US" sz="2400" dirty="0" err="1"/>
              <a:t>Sadak</a:t>
            </a:r>
            <a:r>
              <a:rPr lang="en-US" sz="2400" dirty="0"/>
              <a:t> Yojana (PMGSY)</a:t>
            </a:r>
          </a:p>
        </p:txBody>
      </p:sp>
      <p:sp>
        <p:nvSpPr>
          <p:cNvPr id="10" name="TextBox 9">
            <a:extLst>
              <a:ext uri="{FF2B5EF4-FFF2-40B4-BE49-F238E27FC236}">
                <a16:creationId xmlns:a16="http://schemas.microsoft.com/office/drawing/2014/main" id="{93690BB4-86A4-4427-9618-1CA50E589CDD}"/>
              </a:ext>
            </a:extLst>
          </p:cNvPr>
          <p:cNvSpPr txBox="1"/>
          <p:nvPr/>
        </p:nvSpPr>
        <p:spPr>
          <a:xfrm>
            <a:off x="1323031" y="1886238"/>
            <a:ext cx="9545937" cy="2462213"/>
          </a:xfrm>
          <a:prstGeom prst="rect">
            <a:avLst/>
          </a:prstGeom>
          <a:noFill/>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The Pradhan Mantri Gram </a:t>
            </a:r>
            <a:r>
              <a:rPr lang="en-US" sz="2200" b="1" dirty="0" err="1">
                <a:latin typeface="Times New Roman" panose="02020603050405020304" pitchFamily="18" charset="0"/>
                <a:cs typeface="Times New Roman" panose="02020603050405020304" pitchFamily="18" charset="0"/>
              </a:rPr>
              <a:t>Sadak</a:t>
            </a:r>
            <a:r>
              <a:rPr lang="en-US" sz="2200" b="1" dirty="0">
                <a:latin typeface="Times New Roman" panose="02020603050405020304" pitchFamily="18" charset="0"/>
                <a:cs typeface="Times New Roman" panose="02020603050405020304" pitchFamily="18" charset="0"/>
              </a:rPr>
              <a:t> Yojana (PMGSY</a:t>
            </a:r>
            <a:r>
              <a:rPr lang="en-US" sz="2200" dirty="0">
                <a:latin typeface="Times New Roman" panose="02020603050405020304" pitchFamily="18" charset="0"/>
                <a:cs typeface="Times New Roman" panose="02020603050405020304" pitchFamily="18" charset="0"/>
              </a:rPr>
              <a:t>), was launched on 25th December, 2000 by the Govt. of India to provide connectivity to unconnected Habitations as part of a poverty reduction strategy. Govt. of India is endeavoring to set high and uniform technical and management standards and facilitating policy development and planning at State level in order to ensure sustainable management of the rural roads network.</a:t>
            </a:r>
          </a:p>
          <a:p>
            <a:pPr algn="just"/>
            <a:endParaRPr lang="en-US" sz="2200" dirty="0">
              <a:latin typeface="Times New Roman" panose="02020603050405020304" pitchFamily="18" charset="0"/>
              <a:cs typeface="Times New Roman" panose="02020603050405020304" pitchFamily="18" charset="0"/>
            </a:endParaRPr>
          </a:p>
        </p:txBody>
      </p:sp>
      <p:pic>
        <p:nvPicPr>
          <p:cNvPr id="9" name="Picture 0" descr="Logo New.png">
            <a:extLst>
              <a:ext uri="{FF2B5EF4-FFF2-40B4-BE49-F238E27FC236}">
                <a16:creationId xmlns:a16="http://schemas.microsoft.com/office/drawing/2014/main" id="{727885F8-93FB-16DC-2E2A-F7F791E25A32}"/>
              </a:ext>
            </a:extLst>
          </p:cNvPr>
          <p:cNvPicPr>
            <a:picLocks noChangeAspect="1" noChangeArrowheads="1"/>
          </p:cNvPicPr>
          <p:nvPr/>
        </p:nvPicPr>
        <p:blipFill>
          <a:blip r:embed="rId3"/>
          <a:srcRect/>
          <a:stretch>
            <a:fillRect/>
          </a:stretch>
        </p:blipFill>
        <p:spPr bwMode="auto">
          <a:xfrm>
            <a:off x="152400" y="13652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0BB20698-916B-28A2-950E-FFBEB37D4CD4}"/>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6559109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704109" y="106045"/>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National rural health mission</a:t>
            </a:r>
          </a:p>
        </p:txBody>
      </p:sp>
      <p:sp>
        <p:nvSpPr>
          <p:cNvPr id="9" name="TextBox 8">
            <a:extLst>
              <a:ext uri="{FF2B5EF4-FFF2-40B4-BE49-F238E27FC236}">
                <a16:creationId xmlns:a16="http://schemas.microsoft.com/office/drawing/2014/main" id="{EF349935-30A9-4D88-879E-A706F68B82D1}"/>
              </a:ext>
            </a:extLst>
          </p:cNvPr>
          <p:cNvSpPr txBox="1"/>
          <p:nvPr/>
        </p:nvSpPr>
        <p:spPr>
          <a:xfrm>
            <a:off x="873760" y="1375580"/>
            <a:ext cx="10058400" cy="1107996"/>
          </a:xfrm>
          <a:prstGeom prst="rect">
            <a:avLst/>
          </a:prstGeom>
          <a:noFill/>
        </p:spPr>
        <p:txBody>
          <a:bodyPr wrap="square">
            <a:sp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The National Rural Health Mission (NRHM) was launched by the </a:t>
            </a:r>
            <a:r>
              <a:rPr lang="en-US" sz="2200" b="1" i="0" dirty="0">
                <a:solidFill>
                  <a:srgbClr val="000000"/>
                </a:solidFill>
                <a:effectLst/>
                <a:latin typeface="Times New Roman" panose="02020603050405020304" pitchFamily="18" charset="0"/>
                <a:cs typeface="Times New Roman" panose="02020603050405020304" pitchFamily="18" charset="0"/>
              </a:rPr>
              <a:t>Hon’ble Prime Minister on 12th April 2005</a:t>
            </a:r>
            <a:r>
              <a:rPr lang="en-US" sz="2200" b="0" i="0" dirty="0">
                <a:solidFill>
                  <a:srgbClr val="000000"/>
                </a:solidFill>
                <a:effectLst/>
                <a:latin typeface="Times New Roman" panose="02020603050405020304" pitchFamily="18" charset="0"/>
                <a:cs typeface="Times New Roman" panose="02020603050405020304" pitchFamily="18" charset="0"/>
              </a:rPr>
              <a:t>, to provide </a:t>
            </a:r>
            <a:r>
              <a:rPr lang="en-US" sz="2200" b="1" i="0" dirty="0">
                <a:solidFill>
                  <a:srgbClr val="000000"/>
                </a:solidFill>
                <a:effectLst/>
                <a:latin typeface="Times New Roman" panose="02020603050405020304" pitchFamily="18" charset="0"/>
                <a:cs typeface="Times New Roman" panose="02020603050405020304" pitchFamily="18" charset="0"/>
              </a:rPr>
              <a:t>accessible, affordable and quality health care </a:t>
            </a:r>
            <a:r>
              <a:rPr lang="en-US" sz="2200" b="0" i="0" dirty="0">
                <a:solidFill>
                  <a:srgbClr val="000000"/>
                </a:solidFill>
                <a:effectLst/>
                <a:latin typeface="Times New Roman" panose="02020603050405020304" pitchFamily="18" charset="0"/>
                <a:cs typeface="Times New Roman" panose="02020603050405020304" pitchFamily="18" charset="0"/>
              </a:rPr>
              <a:t>to the rural population, especially the vulnerable groups. </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329861-3301-4EAA-B67A-D8E0DBB19182}"/>
              </a:ext>
            </a:extLst>
          </p:cNvPr>
          <p:cNvSpPr txBox="1"/>
          <p:nvPr/>
        </p:nvSpPr>
        <p:spPr>
          <a:xfrm>
            <a:off x="978863" y="2826518"/>
            <a:ext cx="10058400" cy="2123658"/>
          </a:xfrm>
          <a:prstGeom prst="rect">
            <a:avLst/>
          </a:prstGeom>
          <a:noFill/>
        </p:spPr>
        <p:txBody>
          <a:bodyPr wrap="square">
            <a:sp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The key features in order </a:t>
            </a:r>
            <a:r>
              <a:rPr lang="en-US" sz="2200" b="1" i="0" dirty="0">
                <a:solidFill>
                  <a:srgbClr val="000000"/>
                </a:solidFill>
                <a:effectLst/>
                <a:latin typeface="Times New Roman" panose="02020603050405020304" pitchFamily="18" charset="0"/>
                <a:cs typeface="Times New Roman" panose="02020603050405020304" pitchFamily="18" charset="0"/>
              </a:rPr>
              <a:t>to achieve the goals of the Mission </a:t>
            </a:r>
            <a:r>
              <a:rPr lang="en-US" sz="2200" b="0" i="0" dirty="0">
                <a:solidFill>
                  <a:srgbClr val="000000"/>
                </a:solidFill>
                <a:effectLst/>
                <a:latin typeface="Times New Roman" panose="02020603050405020304" pitchFamily="18" charset="0"/>
                <a:cs typeface="Times New Roman" panose="02020603050405020304" pitchFamily="18" charset="0"/>
              </a:rPr>
              <a:t>include making the public health delivery </a:t>
            </a:r>
            <a:r>
              <a:rPr lang="en-US" sz="2200" b="1" i="0" dirty="0">
                <a:solidFill>
                  <a:srgbClr val="000000"/>
                </a:solidFill>
                <a:effectLst/>
                <a:latin typeface="Times New Roman" panose="02020603050405020304" pitchFamily="18" charset="0"/>
                <a:cs typeface="Times New Roman" panose="02020603050405020304" pitchFamily="18" charset="0"/>
              </a:rPr>
              <a:t>system fully functional and accountable to the community</a:t>
            </a:r>
            <a:r>
              <a:rPr lang="en-US" sz="2200" b="0" i="0" dirty="0">
                <a:solidFill>
                  <a:srgbClr val="000000"/>
                </a:solidFill>
                <a:effectLst/>
                <a:latin typeface="Times New Roman" panose="02020603050405020304" pitchFamily="18" charset="0"/>
                <a:cs typeface="Times New Roman" panose="02020603050405020304" pitchFamily="18" charset="0"/>
              </a:rPr>
              <a:t>, human resources management, community involvement, decentralization, rigorous monitoring &amp; evaluation against standards, the convergence of health and related </a:t>
            </a:r>
            <a:r>
              <a:rPr lang="en-US" sz="2200" b="0" i="0" dirty="0" err="1">
                <a:solidFill>
                  <a:srgbClr val="000000"/>
                </a:solidFill>
                <a:effectLst/>
                <a:latin typeface="Times New Roman" panose="02020603050405020304" pitchFamily="18" charset="0"/>
                <a:cs typeface="Times New Roman" panose="02020603050405020304" pitchFamily="18" charset="0"/>
              </a:rPr>
              <a:t>programmes</a:t>
            </a:r>
            <a:r>
              <a:rPr lang="en-US" sz="2200" b="0" i="0" dirty="0">
                <a:solidFill>
                  <a:srgbClr val="000000"/>
                </a:solidFill>
                <a:effectLst/>
                <a:latin typeface="Times New Roman" panose="02020603050405020304" pitchFamily="18" charset="0"/>
                <a:cs typeface="Times New Roman" panose="02020603050405020304" pitchFamily="18" charset="0"/>
              </a:rPr>
              <a:t> from village level upwards, innovations and flexible financing and also interventions for improving the health indicators.</a:t>
            </a:r>
            <a:endParaRPr lang="en-IN" sz="2200" dirty="0">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9C05AFC6-EA93-9751-377C-9EDEDD273219}"/>
              </a:ext>
            </a:extLst>
          </p:cNvPr>
          <p:cNvPicPr>
            <a:picLocks noChangeAspect="1" noChangeArrowheads="1"/>
          </p:cNvPicPr>
          <p:nvPr/>
        </p:nvPicPr>
        <p:blipFill>
          <a:blip r:embed="rId3"/>
          <a:srcRect/>
          <a:stretch>
            <a:fillRect/>
          </a:stretch>
        </p:blipFill>
        <p:spPr bwMode="auto">
          <a:xfrm>
            <a:off x="331163" y="173931"/>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5FF58851-7845-32E0-A885-8A9531BB1824}"/>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239197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83</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27709"/>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IN" sz="2400" dirty="0"/>
              <a:t>The  National  Rural  Health  Mission  (NRHM)</a:t>
            </a:r>
            <a:endParaRPr lang="en-US" sz="2400" dirty="0"/>
          </a:p>
        </p:txBody>
      </p:sp>
      <p:sp>
        <p:nvSpPr>
          <p:cNvPr id="9" name="TextBox 8">
            <a:extLst>
              <a:ext uri="{FF2B5EF4-FFF2-40B4-BE49-F238E27FC236}">
                <a16:creationId xmlns:a16="http://schemas.microsoft.com/office/drawing/2014/main" id="{44517E61-FE10-49CA-B968-D09AA427F2BA}"/>
              </a:ext>
            </a:extLst>
          </p:cNvPr>
          <p:cNvSpPr txBox="1"/>
          <p:nvPr/>
        </p:nvSpPr>
        <p:spPr>
          <a:xfrm>
            <a:off x="809798" y="1046750"/>
            <a:ext cx="10572404" cy="347787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GOALS,  STRATEGIES  AND  OUTCOMES  OF  THE MISSION </a:t>
            </a:r>
          </a:p>
          <a:p>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National  Rural  Health  Mission  (NRHM)  has  been  launched  with  a  view  to bringing  about  </a:t>
            </a:r>
            <a:r>
              <a:rPr lang="en-IN" sz="2000" b="1" dirty="0">
                <a:latin typeface="Times New Roman" panose="02020603050405020304" pitchFamily="18" charset="0"/>
                <a:cs typeface="Times New Roman" panose="02020603050405020304" pitchFamily="18" charset="0"/>
              </a:rPr>
              <a:t>dramatic  improvement  in  the  health  system  and  the  health  status  of  the people</a:t>
            </a:r>
            <a:r>
              <a:rPr lang="en-IN" sz="2000" dirty="0">
                <a:latin typeface="Times New Roman" panose="02020603050405020304" pitchFamily="18" charset="0"/>
                <a:cs typeface="Times New Roman" panose="02020603050405020304" pitchFamily="18" charset="0"/>
              </a:rPr>
              <a:t>,  especially  those  who  live  in  the  rural  areas  of  the  country.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Mission  seeks  to provide  universal  access  to  equitable,  affordable  and  quality  health  care  which  is accountable  at  the  same  time  responsive  to  the  needs  of  the  people,  reduction  of  child and  maternal  deaths  as  well  as  population  stabilization,  gender  and  demographic balance.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In  this  process,  the  Mission  would  help  achieve  goals  set  under  the  National Health  Policy  and  the  Millennium  Development  Goals.  </a:t>
            </a:r>
          </a:p>
        </p:txBody>
      </p:sp>
      <p:pic>
        <p:nvPicPr>
          <p:cNvPr id="10" name="Picture 0" descr="Logo New.png">
            <a:extLst>
              <a:ext uri="{FF2B5EF4-FFF2-40B4-BE49-F238E27FC236}">
                <a16:creationId xmlns:a16="http://schemas.microsoft.com/office/drawing/2014/main" id="{2E390D4D-A60F-2C9B-AC6A-1AC143DDCC8A}"/>
              </a:ext>
            </a:extLst>
          </p:cNvPr>
          <p:cNvPicPr>
            <a:picLocks noChangeAspect="1" noChangeArrowheads="1"/>
          </p:cNvPicPr>
          <p:nvPr/>
        </p:nvPicPr>
        <p:blipFill>
          <a:blip r:embed="rId3"/>
          <a:srcRect/>
          <a:stretch>
            <a:fillRect/>
          </a:stretch>
        </p:blipFill>
        <p:spPr bwMode="auto">
          <a:xfrm>
            <a:off x="162098" y="40177"/>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2289FCD9-01CA-CFDD-461A-DB53472F1363}"/>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8748645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49373"/>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IN" sz="2400" dirty="0"/>
              <a:t>The  National  Rural  Health  Mission  (NRHM)</a:t>
            </a:r>
            <a:endParaRPr lang="en-US" sz="2400" dirty="0"/>
          </a:p>
        </p:txBody>
      </p:sp>
      <p:sp>
        <p:nvSpPr>
          <p:cNvPr id="9" name="TextBox 8">
            <a:extLst>
              <a:ext uri="{FF2B5EF4-FFF2-40B4-BE49-F238E27FC236}">
                <a16:creationId xmlns:a16="http://schemas.microsoft.com/office/drawing/2014/main" id="{44517E61-FE10-49CA-B968-D09AA427F2BA}"/>
              </a:ext>
            </a:extLst>
          </p:cNvPr>
          <p:cNvSpPr txBox="1"/>
          <p:nvPr/>
        </p:nvSpPr>
        <p:spPr>
          <a:xfrm>
            <a:off x="782782" y="1183386"/>
            <a:ext cx="10572404" cy="3816429"/>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To  achieve  these  goals  NRHM will:     </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Facilitate  increased  access  and  utilization  of  quality  health  services  by  all. </a:t>
            </a:r>
          </a:p>
          <a:p>
            <a:pPr algn="just"/>
            <a:r>
              <a:rPr lang="en-IN" sz="2200" dirty="0">
                <a:latin typeface="Times New Roman" panose="02020603050405020304" pitchFamily="18" charset="0"/>
                <a:cs typeface="Times New Roman" panose="02020603050405020304" pitchFamily="18" charset="0"/>
              </a:rPr>
              <a:t>•  Forge a partnership  between  the  Central,  state  and  the  local  governments. </a:t>
            </a:r>
          </a:p>
          <a:p>
            <a:pPr algn="just"/>
            <a:r>
              <a:rPr lang="en-IN" sz="2200" dirty="0">
                <a:latin typeface="Times New Roman" panose="02020603050405020304" pitchFamily="18" charset="0"/>
                <a:cs typeface="Times New Roman" panose="02020603050405020304" pitchFamily="18" charset="0"/>
              </a:rPr>
              <a:t>•  Set up  a  platform  for  involving  the  Panchayati  Raj  institutions  and  community  in the  management  of  primary  health  programmes  and  infrastructure. </a:t>
            </a:r>
          </a:p>
          <a:p>
            <a:pPr algn="just"/>
            <a:r>
              <a:rPr lang="en-IN" sz="2200" dirty="0">
                <a:latin typeface="Times New Roman" panose="02020603050405020304" pitchFamily="18" charset="0"/>
                <a:cs typeface="Times New Roman" panose="02020603050405020304" pitchFamily="18" charset="0"/>
              </a:rPr>
              <a:t>•  Provide  an  opportunity  for  promoting  equity  and  social  justice. </a:t>
            </a:r>
          </a:p>
          <a:p>
            <a:pPr algn="just"/>
            <a:r>
              <a:rPr lang="en-IN" sz="2200" dirty="0">
                <a:latin typeface="Times New Roman" panose="02020603050405020304" pitchFamily="18" charset="0"/>
                <a:cs typeface="Times New Roman" panose="02020603050405020304" pitchFamily="18" charset="0"/>
              </a:rPr>
              <a:t>•  Establish  a  mechanism  to  provide  flexibility  to  the  states  and  the  community  to promote  local  initiatives. </a:t>
            </a:r>
          </a:p>
          <a:p>
            <a:pPr algn="just"/>
            <a:r>
              <a:rPr lang="en-IN" sz="2200" dirty="0">
                <a:latin typeface="Times New Roman" panose="02020603050405020304" pitchFamily="18" charset="0"/>
                <a:cs typeface="Times New Roman" panose="02020603050405020304" pitchFamily="18" charset="0"/>
              </a:rPr>
              <a:t>•  Develop  a  framework  for  promoting  inter-sectoral  convergence  for  promotive and  preventive  health  care. </a:t>
            </a:r>
          </a:p>
        </p:txBody>
      </p:sp>
      <p:pic>
        <p:nvPicPr>
          <p:cNvPr id="10" name="Picture 0" descr="Logo New.png">
            <a:extLst>
              <a:ext uri="{FF2B5EF4-FFF2-40B4-BE49-F238E27FC236}">
                <a16:creationId xmlns:a16="http://schemas.microsoft.com/office/drawing/2014/main" id="{C2CE8EEF-35D9-4BAF-2805-6E73BE946FA5}"/>
              </a:ext>
            </a:extLst>
          </p:cNvPr>
          <p:cNvPicPr>
            <a:picLocks noChangeAspect="1" noChangeArrowheads="1"/>
          </p:cNvPicPr>
          <p:nvPr/>
        </p:nvPicPr>
        <p:blipFill>
          <a:blip r:embed="rId3"/>
          <a:srcRect/>
          <a:stretch>
            <a:fillRect/>
          </a:stretch>
        </p:blipFill>
        <p:spPr bwMode="auto">
          <a:xfrm>
            <a:off x="135082" y="93389"/>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3C952882-E0DF-2C52-21F1-CBD44228BF65}"/>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2709232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85</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49373"/>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b="1" dirty="0"/>
          </a:p>
          <a:p>
            <a:pPr algn="ctr">
              <a:lnSpc>
                <a:spcPct val="131000"/>
              </a:lnSpc>
              <a:spcBef>
                <a:spcPct val="0"/>
              </a:spcBef>
              <a:spcAft>
                <a:spcPct val="0"/>
              </a:spcAft>
              <a:buClr>
                <a:srgbClr val="000000"/>
              </a:buClr>
              <a:buSzPts val="2400"/>
            </a:pPr>
            <a:r>
              <a:rPr lang="en-US" sz="2400" dirty="0"/>
              <a:t>Training to rural youth for self employment (TRYSEM)</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62BB3E3C-7DD8-4783-BD3D-6FECC4890C1E}"/>
              </a:ext>
            </a:extLst>
          </p:cNvPr>
          <p:cNvSpPr txBox="1"/>
          <p:nvPr/>
        </p:nvSpPr>
        <p:spPr>
          <a:xfrm>
            <a:off x="554182" y="1485471"/>
            <a:ext cx="10564091" cy="3170099"/>
          </a:xfrm>
          <a:prstGeom prst="rect">
            <a:avLst/>
          </a:prstGeom>
          <a:noFill/>
        </p:spPr>
        <p:txBody>
          <a:bodyPr wrap="square">
            <a:spAutoFit/>
          </a:bodyPr>
          <a:lstStyle/>
          <a:p>
            <a:pPr algn="just">
              <a:buFont typeface="Arial" panose="020B0604020202020204" pitchFamily="34" charset="0"/>
              <a:buChar char="•"/>
            </a:pPr>
            <a:r>
              <a:rPr lang="en-US" sz="2000" b="0" i="0" dirty="0" err="1">
                <a:solidFill>
                  <a:srgbClr val="000000"/>
                </a:solidFill>
                <a:effectLst/>
                <a:latin typeface="Times New Roman" panose="02020603050405020304" pitchFamily="18" charset="0"/>
                <a:cs typeface="Times New Roman" panose="02020603050405020304" pitchFamily="18" charset="0"/>
              </a:rPr>
              <a:t>Trysem</a:t>
            </a:r>
            <a:r>
              <a:rPr lang="en-US" sz="2000" b="0" i="0" dirty="0">
                <a:solidFill>
                  <a:srgbClr val="000000"/>
                </a:solidFill>
                <a:effectLst/>
                <a:latin typeface="Times New Roman" panose="02020603050405020304" pitchFamily="18" charset="0"/>
                <a:cs typeface="Times New Roman" panose="02020603050405020304" pitchFamily="18" charset="0"/>
              </a:rPr>
              <a:t> was launched in 1979 as a separate national scheme for training rural youth for self employment. The compelling reasons for launching the </a:t>
            </a:r>
            <a:r>
              <a:rPr lang="en-US" sz="2000" b="0" i="0" dirty="0" err="1">
                <a:solidFill>
                  <a:srgbClr val="000000"/>
                </a:solidFill>
                <a:effectLst/>
                <a:latin typeface="Times New Roman" panose="02020603050405020304" pitchFamily="18" charset="0"/>
                <a:cs typeface="Times New Roman" panose="02020603050405020304" pitchFamily="18" charset="0"/>
              </a:rPr>
              <a:t>programme</a:t>
            </a:r>
            <a:r>
              <a:rPr lang="en-US" sz="2000" b="0" i="0" dirty="0">
                <a:solidFill>
                  <a:srgbClr val="000000"/>
                </a:solidFill>
                <a:effectLst/>
                <a:latin typeface="Times New Roman" panose="02020603050405020304" pitchFamily="18" charset="0"/>
                <a:cs typeface="Times New Roman" panose="02020603050405020304" pitchFamily="18" charset="0"/>
              </a:rPr>
              <a:t> being </a:t>
            </a:r>
            <a:r>
              <a:rPr lang="en-US" sz="2000" b="1" i="0" dirty="0">
                <a:solidFill>
                  <a:srgbClr val="000000"/>
                </a:solidFill>
                <a:effectLst/>
                <a:latin typeface="Times New Roman" panose="02020603050405020304" pitchFamily="18" charset="0"/>
                <a:cs typeface="Times New Roman" panose="02020603050405020304" pitchFamily="18" charset="0"/>
              </a:rPr>
              <a:t>the huge backlog of unemployment and under employment among the rural youth.</a:t>
            </a:r>
            <a:r>
              <a:rPr lang="en-US" sz="2000" b="0" i="0" dirty="0">
                <a:solidFill>
                  <a:srgbClr val="000000"/>
                </a:solidFill>
                <a:effectLst/>
                <a:latin typeface="Times New Roman" panose="02020603050405020304" pitchFamily="18" charset="0"/>
                <a:cs typeface="Times New Roman" panose="02020603050405020304" pitchFamily="18" charset="0"/>
              </a:rPr>
              <a:t> Forty youth, both men and women were to be selected in each block and trained in both skill development and entrepreneurship to enable them to become self-employed.</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was generating activities in the rural areas, the influx of rural youth to urban areas could curbed. Moreover, local needs could also met with local resources, thereby giving a fillip to rural development.</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B39BD116-0BCA-C651-C688-9A487319C7E8}"/>
              </a:ext>
            </a:extLst>
          </p:cNvPr>
          <p:cNvPicPr>
            <a:picLocks noChangeAspect="1" noChangeArrowheads="1"/>
          </p:cNvPicPr>
          <p:nvPr/>
        </p:nvPicPr>
        <p:blipFill>
          <a:blip r:embed="rId3"/>
          <a:srcRect/>
          <a:stretch>
            <a:fillRect/>
          </a:stretch>
        </p:blipFill>
        <p:spPr bwMode="auto">
          <a:xfrm>
            <a:off x="228600" y="86400"/>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A13D2A6B-AAB7-DF01-AFC7-634B1A3CE286}"/>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4979198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86</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49373"/>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b="1" dirty="0"/>
          </a:p>
          <a:p>
            <a:pPr algn="ctr"/>
            <a:r>
              <a:rPr lang="en-US" sz="2400" i="0" dirty="0">
                <a:solidFill>
                  <a:srgbClr val="000000"/>
                </a:solidFill>
                <a:effectLst/>
                <a:cs typeface="Times New Roman" panose="02020603050405020304" pitchFamily="18" charset="0"/>
              </a:rPr>
              <a:t>Objectives of TRYSEM</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62BB3E3C-7DD8-4783-BD3D-6FECC4890C1E}"/>
              </a:ext>
            </a:extLst>
          </p:cNvPr>
          <p:cNvSpPr txBox="1"/>
          <p:nvPr/>
        </p:nvSpPr>
        <p:spPr>
          <a:xfrm>
            <a:off x="623214" y="1532295"/>
            <a:ext cx="10564091" cy="2862322"/>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 To provide rural youth (18-35 years) from families </a:t>
            </a:r>
            <a:r>
              <a:rPr lang="en-US" sz="2000" b="1" i="0" dirty="0">
                <a:solidFill>
                  <a:srgbClr val="000000"/>
                </a:solidFill>
                <a:effectLst/>
                <a:latin typeface="Times New Roman" panose="02020603050405020304" pitchFamily="18" charset="0"/>
                <a:cs typeface="Times New Roman" panose="02020603050405020304" pitchFamily="18" charset="0"/>
              </a:rPr>
              <a:t>below the poverty line with training and technical skills </a:t>
            </a:r>
            <a:r>
              <a:rPr lang="en-US" sz="2000" b="0" i="0" dirty="0">
                <a:solidFill>
                  <a:srgbClr val="000000"/>
                </a:solidFill>
                <a:effectLst/>
                <a:latin typeface="Times New Roman" panose="02020603050405020304" pitchFamily="18" charset="0"/>
                <a:cs typeface="Times New Roman" panose="02020603050405020304" pitchFamily="18" charset="0"/>
              </a:rPr>
              <a:t>to enable them to take up self-employment in </a:t>
            </a:r>
            <a:r>
              <a:rPr lang="en-US" sz="2000" b="1" i="0" dirty="0">
                <a:solidFill>
                  <a:srgbClr val="000000"/>
                </a:solidFill>
                <a:effectLst/>
                <a:latin typeface="Times New Roman" panose="02020603050405020304" pitchFamily="18" charset="0"/>
                <a:cs typeface="Times New Roman" panose="02020603050405020304" pitchFamily="18" charset="0"/>
              </a:rPr>
              <a:t>agriculture, industry, services and business activities</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Training is perceived not only in terms of provision of physical skills. But also change in attitude, enhancement of motivation and skills in human relations etc., are also ought to be imparted.</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Self-employment is defined as gainful employment on a full time basis which results in income which is sufficient for the family of the youth cross the poverty line. Situation of employment in which the means of production are owned, hired or taken on lease are taken to be self-employment situations.</a:t>
            </a:r>
          </a:p>
        </p:txBody>
      </p:sp>
      <p:pic>
        <p:nvPicPr>
          <p:cNvPr id="10" name="Picture 0" descr="Logo New.png">
            <a:extLst>
              <a:ext uri="{FF2B5EF4-FFF2-40B4-BE49-F238E27FC236}">
                <a16:creationId xmlns:a16="http://schemas.microsoft.com/office/drawing/2014/main" id="{C4430A59-B023-7270-69C6-FA173286607C}"/>
              </a:ext>
            </a:extLst>
          </p:cNvPr>
          <p:cNvPicPr>
            <a:picLocks noChangeAspect="1" noChangeArrowheads="1"/>
          </p:cNvPicPr>
          <p:nvPr/>
        </p:nvPicPr>
        <p:blipFill>
          <a:blip r:embed="rId3"/>
          <a:srcRect/>
          <a:stretch>
            <a:fillRect/>
          </a:stretch>
        </p:blipFill>
        <p:spPr bwMode="auto">
          <a:xfrm>
            <a:off x="141890" y="86400"/>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16FEEAE7-A722-B6FD-36C5-E35779BBD447}"/>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346279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87</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49373"/>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dirty="0">
              <a:latin typeface="Times New Roman" panose="02020603050405020304" pitchFamily="18" charset="0"/>
              <a:cs typeface="Times New Roman" panose="02020603050405020304" pitchFamily="18" charset="0"/>
            </a:endParaRPr>
          </a:p>
          <a:p>
            <a:pPr algn="ctr"/>
            <a:r>
              <a:rPr lang="en-US" sz="2400" i="0" dirty="0">
                <a:solidFill>
                  <a:srgbClr val="000000"/>
                </a:solidFill>
                <a:effectLst/>
                <a:cs typeface="Times New Roman" panose="02020603050405020304" pitchFamily="18" charset="0"/>
              </a:rPr>
              <a:t>Beneficiaries of TRYSEM</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62BB3E3C-7DD8-4783-BD3D-6FECC4890C1E}"/>
              </a:ext>
            </a:extLst>
          </p:cNvPr>
          <p:cNvSpPr txBox="1"/>
          <p:nvPr/>
        </p:nvSpPr>
        <p:spPr>
          <a:xfrm>
            <a:off x="782782" y="1437021"/>
            <a:ext cx="10335491" cy="2246769"/>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 Members of the poorest family first</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Priority should be given to members of SC's and ST’s.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At least 1/ 3 of candidates should be women.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Preference should be given to persons who have completed the 12 month course under the national Adult Education </a:t>
            </a:r>
            <a:r>
              <a:rPr lang="en-US" sz="2000" b="0" i="0" dirty="0" err="1">
                <a:solidFill>
                  <a:srgbClr val="000000"/>
                </a:solidFill>
                <a:effectLst/>
                <a:latin typeface="Times New Roman" panose="02020603050405020304" pitchFamily="18" charset="0"/>
                <a:cs typeface="Times New Roman" panose="02020603050405020304" pitchFamily="18" charset="0"/>
              </a:rPr>
              <a:t>programme</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endParaRPr>
          </a:p>
        </p:txBody>
      </p:sp>
      <p:pic>
        <p:nvPicPr>
          <p:cNvPr id="10" name="Picture 0" descr="Logo New.png">
            <a:extLst>
              <a:ext uri="{FF2B5EF4-FFF2-40B4-BE49-F238E27FC236}">
                <a16:creationId xmlns:a16="http://schemas.microsoft.com/office/drawing/2014/main" id="{A74A557B-F233-EC4D-950F-01DCF5FAE202}"/>
              </a:ext>
            </a:extLst>
          </p:cNvPr>
          <p:cNvPicPr>
            <a:picLocks noChangeAspect="1" noChangeArrowheads="1"/>
          </p:cNvPicPr>
          <p:nvPr/>
        </p:nvPicPr>
        <p:blipFill>
          <a:blip r:embed="rId3"/>
          <a:srcRect/>
          <a:stretch>
            <a:fillRect/>
          </a:stretch>
        </p:blipFill>
        <p:spPr bwMode="auto">
          <a:xfrm>
            <a:off x="135082" y="13652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13DF4A98-EE18-B04B-53AB-423F3FAAC11C}"/>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7258759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88</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49373"/>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dirty="0">
              <a:latin typeface="Times New Roman" panose="02020603050405020304" pitchFamily="18" charset="0"/>
              <a:cs typeface="Times New Roman" panose="02020603050405020304" pitchFamily="18" charset="0"/>
            </a:endParaRPr>
          </a:p>
          <a:p>
            <a:pPr algn="ctr"/>
            <a:r>
              <a:rPr lang="en-US" sz="2400" i="0" dirty="0">
                <a:solidFill>
                  <a:srgbClr val="000000"/>
                </a:solidFill>
                <a:effectLst/>
                <a:cs typeface="Times New Roman" panose="02020603050405020304" pitchFamily="18" charset="0"/>
              </a:rPr>
              <a:t>Short coming of TRYSEM</a:t>
            </a:r>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62BB3E3C-7DD8-4783-BD3D-6FECC4890C1E}"/>
              </a:ext>
            </a:extLst>
          </p:cNvPr>
          <p:cNvSpPr txBox="1"/>
          <p:nvPr/>
        </p:nvSpPr>
        <p:spPr>
          <a:xfrm>
            <a:off x="782782" y="1110521"/>
            <a:ext cx="10335491" cy="3170099"/>
          </a:xfrm>
          <a:prstGeom prst="rect">
            <a:avLst/>
          </a:prstGeom>
          <a:noFill/>
        </p:spPr>
        <p:txBody>
          <a:bodyPr wrap="square">
            <a:spAutoFit/>
          </a:bodyPr>
          <a:lstStyle/>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 Implementation is generally uneven.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Training lacked appropriate technology in the package provided.</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In the selection of trade, self-employment opportunities and financial viability were not adequately assessed.</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Assistance in the provision of raw materials and marketing has been lacking.</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Every district did not have training centers of TRYSEM.</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In a large number of cases, the assistance provided to TRYSEM trainees from IRDP projects had no link to the training they had received.</a:t>
            </a:r>
          </a:p>
          <a:p>
            <a:pPr algn="just">
              <a:buFont typeface="Arial" panose="020B0604020202020204" pitchFamily="34" charset="0"/>
              <a:buChar char="•"/>
            </a:pPr>
            <a:endParaRPr lang="en-US" sz="2000" b="0" i="0" dirty="0">
              <a:solidFill>
                <a:srgbClr val="000000"/>
              </a:solidFill>
              <a:effectLst/>
            </a:endParaRPr>
          </a:p>
        </p:txBody>
      </p:sp>
      <p:pic>
        <p:nvPicPr>
          <p:cNvPr id="10" name="Picture 0" descr="Logo New.png">
            <a:extLst>
              <a:ext uri="{FF2B5EF4-FFF2-40B4-BE49-F238E27FC236}">
                <a16:creationId xmlns:a16="http://schemas.microsoft.com/office/drawing/2014/main" id="{4A794F52-C0F7-409B-3048-9C79031EDAD9}"/>
              </a:ext>
            </a:extLst>
          </p:cNvPr>
          <p:cNvPicPr>
            <a:picLocks noChangeAspect="1" noChangeArrowheads="1"/>
          </p:cNvPicPr>
          <p:nvPr/>
        </p:nvPicPr>
        <p:blipFill>
          <a:blip r:embed="rId3"/>
          <a:srcRect/>
          <a:stretch>
            <a:fillRect/>
          </a:stretch>
        </p:blipFill>
        <p:spPr bwMode="auto">
          <a:xfrm>
            <a:off x="228600" y="86400"/>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63D75FEF-63CB-40CD-4FE5-B0048401AA88}"/>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24371725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89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656358"/>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dirty="0"/>
          </a:p>
          <a:p>
            <a:pPr algn="ctr">
              <a:lnSpc>
                <a:spcPct val="131000"/>
              </a:lnSpc>
              <a:spcBef>
                <a:spcPct val="0"/>
              </a:spcBef>
              <a:spcAft>
                <a:spcPct val="0"/>
              </a:spcAft>
              <a:buClr>
                <a:srgbClr val="000000"/>
              </a:buClr>
              <a:buSzPts val="2400"/>
            </a:pPr>
            <a:r>
              <a:rPr lang="en-US" sz="2400" dirty="0"/>
              <a:t>Aam </a:t>
            </a:r>
            <a:r>
              <a:rPr lang="en-US" sz="2400" dirty="0" err="1"/>
              <a:t>aadmi</a:t>
            </a:r>
            <a:r>
              <a:rPr lang="en-US" sz="2400" dirty="0"/>
              <a:t> </a:t>
            </a:r>
            <a:r>
              <a:rPr lang="en-US" sz="2400" dirty="0" err="1"/>
              <a:t>bima</a:t>
            </a:r>
            <a:r>
              <a:rPr lang="en-US" sz="2400" dirty="0"/>
              <a:t> </a:t>
            </a:r>
            <a:r>
              <a:rPr lang="en-US" sz="2400" dirty="0" err="1"/>
              <a:t>yojna</a:t>
            </a:r>
            <a:endParaRPr lang="en-US" sz="2400" dirty="0"/>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9208BAEC-83FD-4A61-B494-F540DF85903E}"/>
              </a:ext>
            </a:extLst>
          </p:cNvPr>
          <p:cNvSpPr txBox="1"/>
          <p:nvPr/>
        </p:nvSpPr>
        <p:spPr>
          <a:xfrm>
            <a:off x="440479" y="1172071"/>
            <a:ext cx="10467110" cy="3477875"/>
          </a:xfrm>
          <a:prstGeom prst="rect">
            <a:avLst/>
          </a:prstGeom>
          <a:noFill/>
        </p:spPr>
        <p:txBody>
          <a:bodyPr wrap="square">
            <a:spAutoFit/>
          </a:bodyPr>
          <a:lstStyle/>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workers in the unorganized sector constitute about 93% of the total work force in the country. </a:t>
            </a: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Government has been </a:t>
            </a:r>
            <a:r>
              <a:rPr lang="en-US" sz="2200" b="1" i="0" dirty="0">
                <a:solidFill>
                  <a:srgbClr val="000000"/>
                </a:solidFill>
                <a:effectLst/>
                <a:latin typeface="Times New Roman" panose="02020603050405020304" pitchFamily="18" charset="0"/>
                <a:cs typeface="Times New Roman" panose="02020603050405020304" pitchFamily="18" charset="0"/>
              </a:rPr>
              <a:t>implementing some social security measures for certain occupational groups </a:t>
            </a:r>
            <a:r>
              <a:rPr lang="en-US" sz="2200" b="0" i="0" dirty="0">
                <a:solidFill>
                  <a:srgbClr val="000000"/>
                </a:solidFill>
                <a:effectLst/>
                <a:latin typeface="Times New Roman" panose="02020603050405020304" pitchFamily="18" charset="0"/>
                <a:cs typeface="Times New Roman" panose="02020603050405020304" pitchFamily="18" charset="0"/>
              </a:rPr>
              <a:t>but the coverage is miniscule. </a:t>
            </a: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Majority of the workers are still without any social security coverage. Recognizing the need for providing social security to these workers, the Central Government has introduced a Bill in the Parliament.</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pic>
        <p:nvPicPr>
          <p:cNvPr id="13" name="Picture 0" descr="Logo New.png">
            <a:extLst>
              <a:ext uri="{FF2B5EF4-FFF2-40B4-BE49-F238E27FC236}">
                <a16:creationId xmlns:a16="http://schemas.microsoft.com/office/drawing/2014/main" id="{1E8BDC95-3E67-485C-F8B0-DC37B3E1BF6C}"/>
              </a:ext>
            </a:extLst>
          </p:cNvPr>
          <p:cNvPicPr>
            <a:picLocks noChangeAspect="1" noChangeArrowheads="1"/>
          </p:cNvPicPr>
          <p:nvPr/>
        </p:nvPicPr>
        <p:blipFill>
          <a:blip r:embed="rId3"/>
          <a:srcRect/>
          <a:stretch>
            <a:fillRect/>
          </a:stretch>
        </p:blipFill>
        <p:spPr bwMode="auto">
          <a:xfrm>
            <a:off x="228600" y="93000"/>
            <a:ext cx="1295400" cy="681789"/>
          </a:xfrm>
          <a:prstGeom prst="rect">
            <a:avLst/>
          </a:prstGeom>
          <a:noFill/>
          <a:ln w="9525">
            <a:noFill/>
            <a:miter lim="800000"/>
            <a:headEnd/>
            <a:tailEnd/>
          </a:ln>
        </p:spPr>
      </p:pic>
      <p:sp>
        <p:nvSpPr>
          <p:cNvPr id="14" name="Footer Placeholder 13">
            <a:extLst>
              <a:ext uri="{FF2B5EF4-FFF2-40B4-BE49-F238E27FC236}">
                <a16:creationId xmlns:a16="http://schemas.microsoft.com/office/drawing/2014/main" id="{9B2747EB-3CD9-F7D6-A23D-91FA815BF8CE}"/>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407253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75855" y="1759527"/>
            <a:ext cx="10238509" cy="38931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IN" sz="2000" dirty="0">
                <a:latin typeface="Times New Roman" panose="02020603050405020304" pitchFamily="18" charset="0"/>
                <a:cs typeface="Times New Roman" panose="02020603050405020304" pitchFamily="18" charset="0"/>
              </a:rPr>
              <a:t>To Understand the definitions, concepts and components of Rural Development </a:t>
            </a:r>
          </a:p>
          <a:p>
            <a:pPr algn="just">
              <a:defRPr/>
            </a:pPr>
            <a:r>
              <a:rPr lang="en-IN" sz="2000" dirty="0">
                <a:latin typeface="Times New Roman" panose="02020603050405020304" pitchFamily="18" charset="0"/>
                <a:cs typeface="Times New Roman" panose="02020603050405020304" pitchFamily="18" charset="0"/>
              </a:rPr>
              <a:t>To Know the importance, structure, significance, resources of Indian rural economy</a:t>
            </a:r>
          </a:p>
          <a:p>
            <a:pPr algn="just">
              <a:defRPr/>
            </a:pPr>
            <a:r>
              <a:rPr lang="en-IN" sz="2000" dirty="0">
                <a:latin typeface="Times New Roman" panose="02020603050405020304" pitchFamily="18" charset="0"/>
                <a:cs typeface="Times New Roman" panose="02020603050405020304" pitchFamily="18" charset="0"/>
              </a:rPr>
              <a:t>To help them in developing the ability to have a clear idea about the area development programmes and its impact. 	</a:t>
            </a:r>
          </a:p>
          <a:p>
            <a:pPr algn="just">
              <a:defRPr/>
            </a:pPr>
            <a:r>
              <a:rPr lang="en-IN" sz="2000" dirty="0">
                <a:latin typeface="Times New Roman" panose="02020603050405020304" pitchFamily="18" charset="0"/>
                <a:cs typeface="Times New Roman" panose="02020603050405020304" pitchFamily="18" charset="0"/>
              </a:rPr>
              <a:t>To be able to acquire knowledge about rural entrepreneurship </a:t>
            </a:r>
          </a:p>
          <a:p>
            <a:pPr algn="just">
              <a:defRPr/>
            </a:pPr>
            <a:r>
              <a:rPr lang="en-IN" sz="2000" dirty="0">
                <a:latin typeface="Times New Roman" panose="02020603050405020304" pitchFamily="18" charset="0"/>
                <a:cs typeface="Times New Roman" panose="02020603050405020304" pitchFamily="18" charset="0"/>
              </a:rPr>
              <a:t>To develop the understanding about the using of different methods for human resource planning</a:t>
            </a:r>
          </a:p>
        </p:txBody>
      </p:sp>
      <p:sp>
        <p:nvSpPr>
          <p:cNvPr id="3" name="Date Placeholder 3"/>
          <p:cNvSpPr>
            <a:spLocks noGrp="1"/>
          </p:cNvSpPr>
          <p:nvPr>
            <p:ph type="dt" sz="quarter" idx="11"/>
          </p:nvPr>
        </p:nvSpPr>
        <p:spPr>
          <a:xfrm>
            <a:off x="346364" y="6019800"/>
            <a:ext cx="2244436" cy="7016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B03EF0DC-66D9-4B46-B807-C04DFA0FE619}"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Google Shape;89;p13">
            <a:extLst>
              <a:ext uri="{FF2B5EF4-FFF2-40B4-BE49-F238E27FC236}">
                <a16:creationId xmlns:a16="http://schemas.microsoft.com/office/drawing/2014/main" id="{9867C5E9-20E7-A3FA-8820-5A1D5F782AFA}"/>
              </a:ext>
            </a:extLst>
          </p:cNvPr>
          <p:cNvSpPr txBox="1">
            <a:spLocks/>
          </p:cNvSpPr>
          <p:nvPr/>
        </p:nvSpPr>
        <p:spPr>
          <a:xfrm>
            <a:off x="2175162" y="13176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latin typeface="+mn-lt"/>
                <a:cs typeface="Times New Roman" panose="02020603050405020304" pitchFamily="18" charset="0"/>
                <a:sym typeface="Arial"/>
              </a:rPr>
              <a:t>Course Objectives</a:t>
            </a:r>
          </a:p>
        </p:txBody>
      </p:sp>
      <p:pic>
        <p:nvPicPr>
          <p:cNvPr id="9" name="Picture 2" descr="NIET, Greater Noida: Cutoff, Placements, Courses, Fees, Admission 2022">
            <a:extLst>
              <a:ext uri="{FF2B5EF4-FFF2-40B4-BE49-F238E27FC236}">
                <a16:creationId xmlns:a16="http://schemas.microsoft.com/office/drawing/2014/main" id="{9208C820-1CDC-C977-B42B-CDAD6495D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1" y="131762"/>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45AB032-0259-4124-3861-F2D36767BC36}"/>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7551240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656358"/>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endParaRPr lang="en-US" sz="2000" dirty="0"/>
          </a:p>
          <a:p>
            <a:pPr algn="ctr">
              <a:lnSpc>
                <a:spcPct val="131000"/>
              </a:lnSpc>
              <a:spcBef>
                <a:spcPct val="0"/>
              </a:spcBef>
              <a:spcAft>
                <a:spcPct val="0"/>
              </a:spcAft>
              <a:buClr>
                <a:srgbClr val="000000"/>
              </a:buClr>
              <a:buSzPts val="2400"/>
            </a:pPr>
            <a:r>
              <a:rPr lang="en-US" sz="2400" dirty="0"/>
              <a:t>Aam </a:t>
            </a:r>
            <a:r>
              <a:rPr lang="en-US" sz="2400" dirty="0" err="1"/>
              <a:t>aadmi</a:t>
            </a:r>
            <a:r>
              <a:rPr lang="en-US" sz="2400" dirty="0"/>
              <a:t> </a:t>
            </a:r>
            <a:r>
              <a:rPr lang="en-US" sz="2400" dirty="0" err="1"/>
              <a:t>bima</a:t>
            </a:r>
            <a:r>
              <a:rPr lang="en-US" sz="2400" dirty="0"/>
              <a:t> </a:t>
            </a:r>
            <a:r>
              <a:rPr lang="en-US" sz="2400" dirty="0" err="1"/>
              <a:t>yojna</a:t>
            </a:r>
            <a:endParaRPr lang="en-US" sz="2400" dirty="0"/>
          </a:p>
          <a:p>
            <a:pPr algn="just">
              <a:lnSpc>
                <a:spcPct val="131000"/>
              </a:lnSpc>
              <a:spcBef>
                <a:spcPct val="0"/>
              </a:spcBef>
              <a:spcAft>
                <a:spcPct val="0"/>
              </a:spcAft>
              <a:buClr>
                <a:srgbClr val="000000"/>
              </a:buClr>
              <a:buSzPts val="2400"/>
            </a:pPr>
            <a:endParaRPr lang="en-US" sz="2000" dirty="0"/>
          </a:p>
        </p:txBody>
      </p:sp>
      <p:sp>
        <p:nvSpPr>
          <p:cNvPr id="9" name="TextBox 8">
            <a:extLst>
              <a:ext uri="{FF2B5EF4-FFF2-40B4-BE49-F238E27FC236}">
                <a16:creationId xmlns:a16="http://schemas.microsoft.com/office/drawing/2014/main" id="{9208BAEC-83FD-4A61-B494-F540DF85903E}"/>
              </a:ext>
            </a:extLst>
          </p:cNvPr>
          <p:cNvSpPr txBox="1"/>
          <p:nvPr/>
        </p:nvSpPr>
        <p:spPr>
          <a:xfrm>
            <a:off x="862445" y="1334418"/>
            <a:ext cx="10467110" cy="3477875"/>
          </a:xfrm>
          <a:prstGeom prst="rect">
            <a:avLst/>
          </a:prstGeom>
          <a:noFill/>
        </p:spPr>
        <p:txBody>
          <a:bodyPr wrap="square">
            <a:spAutoFit/>
          </a:bodyPr>
          <a:lstStyle/>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One of the major insecurities for workers in the unorganized sector is the frequent incidences of illness and need for medical care and hospitalization of such workers and their family members. </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Despite the expansion in the health facilities, illness remains one of the most prevalent causes of human deprivation in India.</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 It has been clearly recognized that health insurance is one way of providing protection to poor households against the risk of health spending leading to poverty. </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The poor are unable or unwilling to take up health insurance because of its cost, or lack of perceived benefits. Organizing and administering health insurance, especially in rural areas, is also difficult.</a:t>
            </a:r>
          </a:p>
        </p:txBody>
      </p:sp>
      <p:pic>
        <p:nvPicPr>
          <p:cNvPr id="10" name="Picture 0" descr="Logo New.png">
            <a:extLst>
              <a:ext uri="{FF2B5EF4-FFF2-40B4-BE49-F238E27FC236}">
                <a16:creationId xmlns:a16="http://schemas.microsoft.com/office/drawing/2014/main" id="{2E38AABD-B9FB-7CC9-6D19-ACBC3CE97F92}"/>
              </a:ext>
            </a:extLst>
          </p:cNvPr>
          <p:cNvPicPr>
            <a:picLocks noChangeAspect="1" noChangeArrowheads="1"/>
          </p:cNvPicPr>
          <p:nvPr/>
        </p:nvPicPr>
        <p:blipFill>
          <a:blip r:embed="rId3"/>
          <a:srcRect/>
          <a:stretch>
            <a:fillRect/>
          </a:stretch>
        </p:blipFill>
        <p:spPr bwMode="auto">
          <a:xfrm>
            <a:off x="214745" y="97970"/>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DBB3222F-7456-6C25-F8CF-21111CDCB742}"/>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9160464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91</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Mahatma Gandhi national rural employment guarantee scheme (MGNREGS)</a:t>
            </a:r>
          </a:p>
        </p:txBody>
      </p:sp>
      <p:sp>
        <p:nvSpPr>
          <p:cNvPr id="9" name="TextBox 8">
            <a:extLst>
              <a:ext uri="{FF2B5EF4-FFF2-40B4-BE49-F238E27FC236}">
                <a16:creationId xmlns:a16="http://schemas.microsoft.com/office/drawing/2014/main" id="{926ED0EA-78FD-43E6-8985-D9A667AC12D9}"/>
              </a:ext>
            </a:extLst>
          </p:cNvPr>
          <p:cNvSpPr txBox="1"/>
          <p:nvPr/>
        </p:nvSpPr>
        <p:spPr>
          <a:xfrm>
            <a:off x="554182" y="1340892"/>
            <a:ext cx="10633752" cy="3816429"/>
          </a:xfrm>
          <a:prstGeom prst="rect">
            <a:avLst/>
          </a:prstGeom>
          <a:noFill/>
        </p:spPr>
        <p:txBody>
          <a:bodyPr wrap="square">
            <a:spAutoFit/>
          </a:bodyPr>
          <a:lstStyle/>
          <a:p>
            <a:pPr marL="342900" indent="-342900" algn="just">
              <a:buFont typeface="Arial" panose="020B0604020202020204" pitchFamily="34" charset="0"/>
              <a:buChar char="•"/>
            </a:pPr>
            <a:r>
              <a:rPr lang="en-US" sz="2200" i="0" dirty="0">
                <a:solidFill>
                  <a:srgbClr val="202124"/>
                </a:solidFill>
                <a:effectLst/>
                <a:latin typeface="Times New Roman" panose="02020603050405020304" pitchFamily="18" charset="0"/>
                <a:cs typeface="Times New Roman" panose="02020603050405020304" pitchFamily="18" charset="0"/>
              </a:rPr>
              <a:t>The Government of India passed the Mahatma Gandhi National Rural Employment Guarantee Act, 2005 in September, 2005. </a:t>
            </a:r>
          </a:p>
          <a:p>
            <a:pPr marL="342900" indent="-342900" algn="just">
              <a:buFont typeface="Arial" panose="020B0604020202020204" pitchFamily="34" charset="0"/>
              <a:buChar char="•"/>
            </a:pPr>
            <a:r>
              <a:rPr lang="en-US" sz="2200" i="0" dirty="0">
                <a:solidFill>
                  <a:srgbClr val="202124"/>
                </a:solidFill>
                <a:effectLst/>
                <a:latin typeface="Times New Roman" panose="02020603050405020304" pitchFamily="18" charset="0"/>
                <a:cs typeface="Times New Roman" panose="02020603050405020304" pitchFamily="18" charset="0"/>
              </a:rPr>
              <a:t>The Act gives legal guarantee of a hundred days of wage employment in a financial year to adult members of a rural household who demand employment and are willing to do unskilled manual work.</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Mahatma Gandhi National Rural Employment Guarantee Scheme was launched by Govt. of India in all Gram Panchayats of districts </a:t>
            </a:r>
            <a:r>
              <a:rPr lang="en-US" sz="2200" i="0" dirty="0" err="1">
                <a:solidFill>
                  <a:srgbClr val="000000"/>
                </a:solidFill>
                <a:effectLst/>
                <a:latin typeface="Times New Roman" panose="02020603050405020304" pitchFamily="18" charset="0"/>
                <a:cs typeface="Times New Roman" panose="02020603050405020304" pitchFamily="18" charset="0"/>
              </a:rPr>
              <a:t>Mahendergarh</a:t>
            </a:r>
            <a:r>
              <a:rPr lang="en-US" sz="2200" i="0" dirty="0">
                <a:solidFill>
                  <a:srgbClr val="000000"/>
                </a:solidFill>
                <a:effectLst/>
                <a:latin typeface="Times New Roman" panose="02020603050405020304" pitchFamily="18" charset="0"/>
                <a:cs typeface="Times New Roman" panose="02020603050405020304" pitchFamily="18" charset="0"/>
              </a:rPr>
              <a:t> and Sirsa on 2nd February, 2006 and this scheme was also extended in two more districts namely Ambala &amp; Mewat w.e.f. 1st April, 2007.</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The remaining districts of the State have been covered under the scheme w.e.f. 1.4.2008.</a:t>
            </a:r>
          </a:p>
          <a:p>
            <a:endParaRPr lang="en-IN" sz="2200" dirty="0">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4202CB55-1B76-B124-BAB7-EE9B20B9189C}"/>
              </a:ext>
            </a:extLst>
          </p:cNvPr>
          <p:cNvPicPr>
            <a:picLocks noChangeAspect="1" noChangeArrowheads="1"/>
          </p:cNvPicPr>
          <p:nvPr/>
        </p:nvPicPr>
        <p:blipFill>
          <a:blip r:embed="rId3"/>
          <a:srcRect/>
          <a:stretch>
            <a:fillRect/>
          </a:stretch>
        </p:blipFill>
        <p:spPr bwMode="auto">
          <a:xfrm>
            <a:off x="228600" y="13652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8B350C6-8860-6251-0E5D-DDB0EE45433E}"/>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12404180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Mahatma Gandhi national rural employment guarantee scheme (MGNREGS)</a:t>
            </a:r>
          </a:p>
        </p:txBody>
      </p:sp>
      <p:sp>
        <p:nvSpPr>
          <p:cNvPr id="9" name="TextBox 8">
            <a:extLst>
              <a:ext uri="{FF2B5EF4-FFF2-40B4-BE49-F238E27FC236}">
                <a16:creationId xmlns:a16="http://schemas.microsoft.com/office/drawing/2014/main" id="{926ED0EA-78FD-43E6-8985-D9A667AC12D9}"/>
              </a:ext>
            </a:extLst>
          </p:cNvPr>
          <p:cNvSpPr txBox="1"/>
          <p:nvPr/>
        </p:nvSpPr>
        <p:spPr>
          <a:xfrm>
            <a:off x="629994" y="856211"/>
            <a:ext cx="10633752" cy="3816429"/>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b="1" i="0" dirty="0">
                <a:solidFill>
                  <a:srgbClr val="000000"/>
                </a:solidFill>
                <a:effectLst/>
                <a:latin typeface="Times New Roman" panose="02020603050405020304" pitchFamily="18" charset="0"/>
                <a:cs typeface="Times New Roman" panose="02020603050405020304" pitchFamily="18" charset="0"/>
              </a:rPr>
              <a:t>Objectives</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Enhancement of livelihood security to the households in rural areas of the State by providing round the year employment with minimum guarantee of one hundred days of wage employment in a financial year to every household volunteer to do unskilled manual work. </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Secondary objective includes   creation of assets for development of rural areas.</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Cost Sharing</a:t>
            </a:r>
          </a:p>
          <a:p>
            <a:pPr marL="342900" indent="-342900" algn="just">
              <a:buFont typeface="Arial" panose="020B0604020202020204" pitchFamily="34" charset="0"/>
              <a:buChar char="•"/>
            </a:pPr>
            <a:r>
              <a:rPr lang="en-US" sz="2200" i="0" dirty="0">
                <a:solidFill>
                  <a:srgbClr val="000000"/>
                </a:solidFill>
                <a:effectLst/>
                <a:latin typeface="Times New Roman" panose="02020603050405020304" pitchFamily="18" charset="0"/>
                <a:cs typeface="Times New Roman" panose="02020603050405020304" pitchFamily="18" charset="0"/>
              </a:rPr>
              <a:t>Financial assistance shall be provided by Central and State Governments in the ratio of 90:10 respectively.</a:t>
            </a:r>
          </a:p>
          <a:p>
            <a:endParaRPr lang="en-IN" sz="2200" dirty="0">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AE8CB7E3-3B1F-0B6F-98BE-482389F69D80}"/>
              </a:ext>
            </a:extLst>
          </p:cNvPr>
          <p:cNvPicPr>
            <a:picLocks noChangeAspect="1" noChangeArrowheads="1"/>
          </p:cNvPicPr>
          <p:nvPr/>
        </p:nvPicPr>
        <p:blipFill>
          <a:blip r:embed="rId3"/>
          <a:srcRect/>
          <a:stretch>
            <a:fillRect/>
          </a:stretch>
        </p:blipFill>
        <p:spPr bwMode="auto">
          <a:xfrm>
            <a:off x="228600" y="108541"/>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F7BC638D-69AB-06E5-E3DC-7E5A27428F35}"/>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40404439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30/08/2021</a:t>
            </a: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93</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just">
              <a:lnSpc>
                <a:spcPct val="131000"/>
              </a:lnSpc>
              <a:spcBef>
                <a:spcPct val="0"/>
              </a:spcBef>
              <a:spcAft>
                <a:spcPct val="0"/>
              </a:spcAft>
              <a:buClr>
                <a:srgbClr val="000000"/>
              </a:buClr>
              <a:buSzPts val="2400"/>
            </a:pPr>
            <a:r>
              <a:rPr lang="en-US" sz="2400" dirty="0">
                <a:cs typeface="Times New Roman" panose="02020603050405020304" pitchFamily="18" charset="0"/>
              </a:rPr>
              <a:t>Mahatma Gandhi national rural employment guarantee scheme (MGNREGS)</a:t>
            </a:r>
          </a:p>
        </p:txBody>
      </p:sp>
      <p:sp>
        <p:nvSpPr>
          <p:cNvPr id="9" name="TextBox 8">
            <a:extLst>
              <a:ext uri="{FF2B5EF4-FFF2-40B4-BE49-F238E27FC236}">
                <a16:creationId xmlns:a16="http://schemas.microsoft.com/office/drawing/2014/main" id="{926ED0EA-78FD-43E6-8985-D9A667AC12D9}"/>
              </a:ext>
            </a:extLst>
          </p:cNvPr>
          <p:cNvSpPr txBox="1"/>
          <p:nvPr/>
        </p:nvSpPr>
        <p:spPr>
          <a:xfrm>
            <a:off x="554182" y="936352"/>
            <a:ext cx="10633752" cy="5170646"/>
          </a:xfrm>
          <a:prstGeom prst="rect">
            <a:avLst/>
          </a:prstGeom>
          <a:noFill/>
        </p:spPr>
        <p:txBody>
          <a:bodyPr wrap="square">
            <a:spAutoFit/>
          </a:bodyPr>
          <a:lstStyle/>
          <a:p>
            <a:pPr algn="just"/>
            <a:r>
              <a:rPr lang="en-US" sz="2200" i="0" dirty="0">
                <a:solidFill>
                  <a:srgbClr val="000000"/>
                </a:solidFill>
                <a:effectLst/>
                <a:latin typeface="Times New Roman" panose="02020603050405020304" pitchFamily="18" charset="0"/>
                <a:cs typeface="Times New Roman" panose="02020603050405020304" pitchFamily="18" charset="0"/>
              </a:rPr>
              <a:t>Target Group</a:t>
            </a:r>
          </a:p>
          <a:p>
            <a:pPr algn="just">
              <a:buFont typeface="+mj-lt"/>
              <a:buAutoNum type="arabicPeriod"/>
            </a:pPr>
            <a:r>
              <a:rPr lang="en-US" sz="2200" i="0" dirty="0">
                <a:solidFill>
                  <a:srgbClr val="000000"/>
                </a:solidFill>
                <a:effectLst/>
                <a:latin typeface="Times New Roman" panose="02020603050405020304" pitchFamily="18" charset="0"/>
                <a:cs typeface="Times New Roman" panose="02020603050405020304" pitchFamily="18" charset="0"/>
              </a:rPr>
              <a:t>Scheme is open to all rural households who are in need of wage employment and desire to do manual and unskilled work.</a:t>
            </a:r>
          </a:p>
          <a:p>
            <a:pPr algn="just">
              <a:buFont typeface="+mj-lt"/>
              <a:buAutoNum type="arabicPeriod"/>
            </a:pPr>
            <a:r>
              <a:rPr lang="en-US" sz="2200" i="0" dirty="0">
                <a:solidFill>
                  <a:srgbClr val="000000"/>
                </a:solidFill>
                <a:effectLst/>
                <a:latin typeface="Times New Roman" panose="02020603050405020304" pitchFamily="18" charset="0"/>
                <a:cs typeface="Times New Roman" panose="02020603050405020304" pitchFamily="18" charset="0"/>
              </a:rPr>
              <a:t>Period of employment should ordinarily be </a:t>
            </a:r>
            <a:r>
              <a:rPr lang="en-US" sz="2200" i="0" dirty="0" err="1">
                <a:solidFill>
                  <a:srgbClr val="000000"/>
                </a:solidFill>
                <a:effectLst/>
                <a:latin typeface="Times New Roman" panose="02020603050405020304" pitchFamily="18" charset="0"/>
                <a:cs typeface="Times New Roman" panose="02020603050405020304" pitchFamily="18" charset="0"/>
              </a:rPr>
              <a:t>atleast</a:t>
            </a:r>
            <a:r>
              <a:rPr lang="en-US" sz="2200" i="0" dirty="0">
                <a:solidFill>
                  <a:srgbClr val="000000"/>
                </a:solidFill>
                <a:effectLst/>
                <a:latin typeface="Times New Roman" panose="02020603050405020304" pitchFamily="18" charset="0"/>
                <a:cs typeface="Times New Roman" panose="02020603050405020304" pitchFamily="18" charset="0"/>
              </a:rPr>
              <a:t> fourteen days continuously with not more than six days in a week.</a:t>
            </a:r>
          </a:p>
          <a:p>
            <a:pPr algn="just">
              <a:buFont typeface="+mj-lt"/>
              <a:buAutoNum type="arabicPeriod"/>
            </a:pPr>
            <a:r>
              <a:rPr lang="en-US" sz="2200" i="0" dirty="0">
                <a:solidFill>
                  <a:srgbClr val="000000"/>
                </a:solidFill>
                <a:effectLst/>
                <a:latin typeface="Times New Roman" panose="02020603050405020304" pitchFamily="18" charset="0"/>
                <a:cs typeface="Times New Roman" panose="02020603050405020304" pitchFamily="18" charset="0"/>
              </a:rPr>
              <a:t>Priority to works where </a:t>
            </a:r>
            <a:r>
              <a:rPr lang="en-US" sz="2200" i="0" dirty="0" err="1">
                <a:solidFill>
                  <a:srgbClr val="000000"/>
                </a:solidFill>
                <a:effectLst/>
                <a:latin typeface="Times New Roman" panose="02020603050405020304" pitchFamily="18" charset="0"/>
                <a:cs typeface="Times New Roman" panose="02020603050405020304" pitchFamily="18" charset="0"/>
              </a:rPr>
              <a:t>atleast</a:t>
            </a:r>
            <a:r>
              <a:rPr lang="en-US" sz="2200" i="0" dirty="0">
                <a:solidFill>
                  <a:srgbClr val="000000"/>
                </a:solidFill>
                <a:effectLst/>
                <a:latin typeface="Times New Roman" panose="02020603050405020304" pitchFamily="18" charset="0"/>
                <a:cs typeface="Times New Roman" panose="02020603050405020304" pitchFamily="18" charset="0"/>
              </a:rPr>
              <a:t> one third of wage seekers are women.</a:t>
            </a:r>
          </a:p>
          <a:p>
            <a:pPr algn="just">
              <a:buFont typeface="+mj-lt"/>
              <a:buAutoNum type="arabicPeriod"/>
            </a:pPr>
            <a:r>
              <a:rPr lang="en-US" sz="2200" i="0" dirty="0">
                <a:solidFill>
                  <a:srgbClr val="000000"/>
                </a:solidFill>
                <a:effectLst/>
                <a:latin typeface="Times New Roman" panose="02020603050405020304" pitchFamily="18" charset="0"/>
                <a:cs typeface="Times New Roman" panose="02020603050405020304" pitchFamily="18" charset="0"/>
              </a:rPr>
              <a:t>Persons desirous for work may submit their applications to the Gram Panchayat.</a:t>
            </a:r>
          </a:p>
          <a:p>
            <a:pPr algn="just">
              <a:buFont typeface="+mj-lt"/>
              <a:buAutoNum type="arabicPeriod"/>
            </a:pPr>
            <a:r>
              <a:rPr lang="en-US" sz="2200" i="0" dirty="0">
                <a:solidFill>
                  <a:srgbClr val="000000"/>
                </a:solidFill>
                <a:effectLst/>
                <a:latin typeface="Times New Roman" panose="02020603050405020304" pitchFamily="18" charset="0"/>
                <a:cs typeface="Times New Roman" panose="02020603050405020304" pitchFamily="18" charset="0"/>
              </a:rPr>
              <a:t>Gram Panchayat shall register the household. After verification, job card is to be issued to the applicant household.</a:t>
            </a:r>
          </a:p>
          <a:p>
            <a:pPr algn="just">
              <a:buFont typeface="+mj-lt"/>
              <a:buAutoNum type="arabicPeriod"/>
            </a:pPr>
            <a:r>
              <a:rPr lang="en-US" sz="2200" i="0" dirty="0">
                <a:solidFill>
                  <a:srgbClr val="000000"/>
                </a:solidFill>
                <a:effectLst/>
                <a:latin typeface="Times New Roman" panose="02020603050405020304" pitchFamily="18" charset="0"/>
                <a:cs typeface="Times New Roman" panose="02020603050405020304" pitchFamily="18" charset="0"/>
              </a:rPr>
              <a:t>Gram Panchayat or Block </a:t>
            </a:r>
            <a:r>
              <a:rPr lang="en-US" sz="2200" i="0" dirty="0" err="1">
                <a:solidFill>
                  <a:srgbClr val="000000"/>
                </a:solidFill>
                <a:effectLst/>
                <a:latin typeface="Times New Roman" panose="02020603050405020304" pitchFamily="18" charset="0"/>
                <a:cs typeface="Times New Roman" panose="02020603050405020304" pitchFamily="18" charset="0"/>
              </a:rPr>
              <a:t>Programme</a:t>
            </a:r>
            <a:r>
              <a:rPr lang="en-US" sz="2200" i="0" dirty="0">
                <a:solidFill>
                  <a:srgbClr val="000000"/>
                </a:solidFill>
                <a:effectLst/>
                <a:latin typeface="Times New Roman" panose="02020603050405020304" pitchFamily="18" charset="0"/>
                <a:cs typeface="Times New Roman" panose="02020603050405020304" pitchFamily="18" charset="0"/>
              </a:rPr>
              <a:t> Officer shall provide unskilled manual work to the applicant within fifteen days of receipt of application preferably within a radius of 5 kilometers of the village, where the applicant resides. In case the employment is provided outside such radius, it must be provided within the Block and the laborers shall be paid 10% of the wage rate as extra wages to meet additional transportation and living expenses.</a:t>
            </a:r>
          </a:p>
          <a:p>
            <a:pPr algn="just"/>
            <a:endParaRPr lang="en-IN" sz="2200" dirty="0">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BFB24D18-7CEF-4044-1E15-A9DAA4481B11}"/>
              </a:ext>
            </a:extLst>
          </p:cNvPr>
          <p:cNvPicPr>
            <a:picLocks noChangeAspect="1" noChangeArrowheads="1"/>
          </p:cNvPicPr>
          <p:nvPr/>
        </p:nvPicPr>
        <p:blipFill>
          <a:blip r:embed="rId3"/>
          <a:srcRect/>
          <a:stretch>
            <a:fillRect/>
          </a:stretch>
        </p:blipFill>
        <p:spPr bwMode="auto">
          <a:xfrm>
            <a:off x="141890" y="136525"/>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EDD0BBC4-416A-D9D9-DCA6-5300D81F16D7}"/>
              </a:ext>
            </a:extLst>
          </p:cNvPr>
          <p:cNvSpPr>
            <a:spLocks noGrp="1"/>
          </p:cNvSpPr>
          <p:nvPr>
            <p:ph type="ftr" sz="quarter" idx="11"/>
          </p:nvPr>
        </p:nvSpPr>
        <p:spPr>
          <a:xfrm>
            <a:off x="4017818" y="6273656"/>
            <a:ext cx="4114800" cy="365125"/>
          </a:xfrm>
        </p:spPr>
        <p:txBody>
          <a:bodyPr/>
          <a:lstStyle/>
          <a:p>
            <a:r>
              <a:rPr lang="sv-SE"/>
              <a:t>Simran Kaur                 KHU 701_RD                      Unit-1</a:t>
            </a:r>
            <a:endParaRPr lang="en-IN"/>
          </a:p>
        </p:txBody>
      </p:sp>
    </p:spTree>
    <p:extLst>
      <p:ext uri="{BB962C8B-B14F-4D97-AF65-F5344CB8AC3E}">
        <p14:creationId xmlns:p14="http://schemas.microsoft.com/office/powerpoint/2010/main" val="4372302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r>
              <a:rPr lang="en-IN" sz="2400" b="0" i="0" dirty="0">
                <a:effectLst/>
                <a:cs typeface="Times New Roman" panose="02020603050405020304" pitchFamily="18" charset="0"/>
              </a:rPr>
              <a:t>List of Social Security Schemes in India 2022</a:t>
            </a:r>
          </a:p>
        </p:txBody>
      </p:sp>
      <p:sp>
        <p:nvSpPr>
          <p:cNvPr id="9" name="TextBox 8">
            <a:extLst>
              <a:ext uri="{FF2B5EF4-FFF2-40B4-BE49-F238E27FC236}">
                <a16:creationId xmlns:a16="http://schemas.microsoft.com/office/drawing/2014/main" id="{6C1D433C-1E40-402C-949B-B92BA93D86E9}"/>
              </a:ext>
            </a:extLst>
          </p:cNvPr>
          <p:cNvSpPr txBox="1"/>
          <p:nvPr/>
        </p:nvSpPr>
        <p:spPr>
          <a:xfrm>
            <a:off x="457200" y="1089164"/>
            <a:ext cx="11101227" cy="4154984"/>
          </a:xfrm>
          <a:prstGeom prst="rect">
            <a:avLst/>
          </a:prstGeom>
          <a:noFill/>
        </p:spPr>
        <p:txBody>
          <a:bodyPr wrap="square">
            <a:spAutoFit/>
          </a:bodyPr>
          <a:lstStyle/>
          <a:p>
            <a:pPr algn="l"/>
            <a:r>
              <a:rPr lang="en-IN" sz="2200" b="0" i="0" dirty="0">
                <a:effectLst/>
                <a:latin typeface="Times New Roman" panose="02020603050405020304" pitchFamily="18" charset="0"/>
                <a:cs typeface="Times New Roman" panose="02020603050405020304" pitchFamily="18" charset="0"/>
              </a:rPr>
              <a:t>The Modi Government has launched many new schemes for the development of the country and the residents. They are:</a:t>
            </a:r>
          </a:p>
          <a:p>
            <a:pPr algn="l">
              <a:buFont typeface="+mj-lt"/>
              <a:buAutoNum type="arabicPeriod"/>
            </a:pPr>
            <a:r>
              <a:rPr lang="en-IN" sz="2200" b="0" i="0" strike="noStrike" dirty="0" err="1">
                <a:effectLst/>
                <a:latin typeface="Times New Roman" panose="02020603050405020304" pitchFamily="18" charset="0"/>
                <a:cs typeface="Times New Roman" panose="02020603050405020304" pitchFamily="18" charset="0"/>
              </a:rPr>
              <a:t>Atmanirbhar</a:t>
            </a:r>
            <a:r>
              <a:rPr lang="en-IN" sz="2200" b="0" i="0" strike="noStrike" dirty="0">
                <a:effectLst/>
                <a:latin typeface="Times New Roman" panose="02020603050405020304" pitchFamily="18" charset="0"/>
                <a:cs typeface="Times New Roman" panose="02020603050405020304" pitchFamily="18" charset="0"/>
              </a:rPr>
              <a:t> Bharat Abhiyan</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a:effectLst/>
                <a:latin typeface="Times New Roman" panose="02020603050405020304" pitchFamily="18" charset="0"/>
                <a:cs typeface="Times New Roman" panose="02020603050405020304" pitchFamily="18" charset="0"/>
              </a:rPr>
              <a:t>Mission </a:t>
            </a:r>
            <a:r>
              <a:rPr lang="en-IN" sz="2200" b="0" i="0" strike="noStrike" dirty="0" err="1">
                <a:effectLst/>
                <a:latin typeface="Times New Roman" panose="02020603050405020304" pitchFamily="18" charset="0"/>
                <a:cs typeface="Times New Roman" panose="02020603050405020304" pitchFamily="18" charset="0"/>
              </a:rPr>
              <a:t>Karmayogi</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a:effectLst/>
                <a:latin typeface="Times New Roman" panose="02020603050405020304" pitchFamily="18" charset="0"/>
                <a:cs typeface="Times New Roman" panose="02020603050405020304" pitchFamily="18" charset="0"/>
              </a:rPr>
              <a:t>Samarth Scheme</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err="1">
                <a:effectLst/>
                <a:latin typeface="Times New Roman" panose="02020603050405020304" pitchFamily="18" charset="0"/>
                <a:cs typeface="Times New Roman" panose="02020603050405020304" pitchFamily="18" charset="0"/>
              </a:rPr>
              <a:t>Savya</a:t>
            </a:r>
            <a:r>
              <a:rPr lang="en-IN" sz="2200" b="0" i="0" strike="noStrike" dirty="0">
                <a:effectLst/>
                <a:latin typeface="Times New Roman" panose="02020603050405020304" pitchFamily="18" charset="0"/>
                <a:cs typeface="Times New Roman" panose="02020603050405020304" pitchFamily="18" charset="0"/>
              </a:rPr>
              <a:t> Shiksha </a:t>
            </a:r>
            <a:r>
              <a:rPr lang="en-IN" sz="2200" b="0" i="0" strike="noStrike" dirty="0" err="1">
                <a:effectLst/>
                <a:latin typeface="Times New Roman" panose="02020603050405020304" pitchFamily="18" charset="0"/>
                <a:cs typeface="Times New Roman" panose="02020603050405020304" pitchFamily="18" charset="0"/>
              </a:rPr>
              <a:t>Abhiyaan</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err="1">
                <a:effectLst/>
                <a:latin typeface="Times New Roman" panose="02020603050405020304" pitchFamily="18" charset="0"/>
                <a:cs typeface="Times New Roman" panose="02020603050405020304" pitchFamily="18" charset="0"/>
              </a:rPr>
              <a:t>Rashtriya</a:t>
            </a:r>
            <a:r>
              <a:rPr lang="en-IN" sz="2200" b="0" i="0" strike="noStrike" dirty="0">
                <a:effectLst/>
                <a:latin typeface="Times New Roman" panose="02020603050405020304" pitchFamily="18" charset="0"/>
                <a:cs typeface="Times New Roman" panose="02020603050405020304" pitchFamily="18" charset="0"/>
              </a:rPr>
              <a:t> Gokul Mission</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a:effectLst/>
                <a:latin typeface="Times New Roman" panose="02020603050405020304" pitchFamily="18" charset="0"/>
                <a:cs typeface="Times New Roman" panose="02020603050405020304" pitchFamily="18" charset="0"/>
              </a:rPr>
              <a:t>Kapila Kalam Program</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a:effectLst/>
                <a:latin typeface="Times New Roman" panose="02020603050405020304" pitchFamily="18" charset="0"/>
                <a:cs typeface="Times New Roman" panose="02020603050405020304" pitchFamily="18" charset="0"/>
              </a:rPr>
              <a:t>Pradhan Mantri </a:t>
            </a:r>
            <a:r>
              <a:rPr lang="en-IN" sz="2200" b="0" i="0" strike="noStrike" dirty="0" err="1">
                <a:effectLst/>
                <a:latin typeface="Times New Roman" panose="02020603050405020304" pitchFamily="18" charset="0"/>
                <a:cs typeface="Times New Roman" panose="02020603050405020304" pitchFamily="18" charset="0"/>
              </a:rPr>
              <a:t>Matsya</a:t>
            </a:r>
            <a:r>
              <a:rPr lang="en-IN" sz="2200" b="0" i="0" strike="noStrike" dirty="0">
                <a:effectLst/>
                <a:latin typeface="Times New Roman" panose="02020603050405020304" pitchFamily="18" charset="0"/>
                <a:cs typeface="Times New Roman" panose="02020603050405020304" pitchFamily="18" charset="0"/>
              </a:rPr>
              <a:t> </a:t>
            </a:r>
            <a:r>
              <a:rPr lang="en-IN" sz="2200" b="0" i="0" strike="noStrike" dirty="0" err="1">
                <a:effectLst/>
                <a:latin typeface="Times New Roman" panose="02020603050405020304" pitchFamily="18" charset="0"/>
                <a:cs typeface="Times New Roman" panose="02020603050405020304" pitchFamily="18" charset="0"/>
              </a:rPr>
              <a:t>Sampada</a:t>
            </a:r>
            <a:r>
              <a:rPr lang="en-IN" sz="2200" b="0" i="0" strike="noStrike" dirty="0">
                <a:effectLst/>
                <a:latin typeface="Times New Roman" panose="02020603050405020304" pitchFamily="18" charset="0"/>
                <a:cs typeface="Times New Roman" panose="02020603050405020304" pitchFamily="18" charset="0"/>
              </a:rPr>
              <a:t> Yojana</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a:effectLst/>
                <a:latin typeface="Times New Roman" panose="02020603050405020304" pitchFamily="18" charset="0"/>
                <a:cs typeface="Times New Roman" panose="02020603050405020304" pitchFamily="18" charset="0"/>
              </a:rPr>
              <a:t>National Digital Health Mission</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a:effectLst/>
                <a:latin typeface="Times New Roman" panose="02020603050405020304" pitchFamily="18" charset="0"/>
                <a:cs typeface="Times New Roman" panose="02020603050405020304" pitchFamily="18" charset="0"/>
              </a:rPr>
              <a:t>Solar Charkha Mission</a:t>
            </a:r>
            <a:endParaRPr lang="en-IN" sz="2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200" b="0" i="0" strike="noStrike" dirty="0">
                <a:effectLst/>
                <a:latin typeface="Times New Roman" panose="02020603050405020304" pitchFamily="18" charset="0"/>
                <a:cs typeface="Times New Roman" panose="02020603050405020304" pitchFamily="18" charset="0"/>
              </a:rPr>
              <a:t>Housing for All Scheme</a:t>
            </a:r>
            <a:endParaRPr lang="en-IN" sz="2200" b="0" i="0" dirty="0">
              <a:effectLst/>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49A216C3-5BE6-F77E-5288-7A885D53FD43}"/>
              </a:ext>
            </a:extLst>
          </p:cNvPr>
          <p:cNvPicPr>
            <a:picLocks noChangeAspect="1" noChangeArrowheads="1"/>
          </p:cNvPicPr>
          <p:nvPr/>
        </p:nvPicPr>
        <p:blipFill>
          <a:blip r:embed="rId3"/>
          <a:srcRect/>
          <a:stretch>
            <a:fillRect/>
          </a:stretch>
        </p:blipFill>
        <p:spPr bwMode="auto">
          <a:xfrm>
            <a:off x="78828" y="92337"/>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9BBA32F5-D79F-CDE6-3C52-C29788421FBB}"/>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934461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457200" y="6356350"/>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extBox 10"/>
          <p:cNvSpPr txBox="1">
            <a:spLocks noChangeArrowheads="1"/>
          </p:cNvSpPr>
          <p:nvPr/>
        </p:nvSpPr>
        <p:spPr bwMode="auto">
          <a:xfrm>
            <a:off x="838200" y="1550585"/>
            <a:ext cx="1001683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indent="0" algn="just"/>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a:solidFill>
                  <a:schemeClr val="tx1"/>
                </a:solidFill>
                <a:effectLst/>
                <a:latin typeface="Times New Roman" panose="02020603050405020304" pitchFamily="18" charset="0"/>
                <a:cs typeface="Times New Roman" panose="02020603050405020304" pitchFamily="18" charset="0"/>
              </a:rPr>
              <a:t>On 2nd October 2014, _______ Mission was launched </a:t>
            </a:r>
          </a:p>
          <a:p>
            <a:pPr marL="457200" indent="-457200" algn="just">
              <a:buAutoNum type="arabicPeriod"/>
            </a:pPr>
            <a:r>
              <a:rPr lang="en-IN" sz="2400" dirty="0">
                <a:solidFill>
                  <a:schemeClr val="tx1"/>
                </a:solidFill>
                <a:latin typeface="Times New Roman" panose="02020603050405020304" pitchFamily="18" charset="0"/>
                <a:cs typeface="Times New Roman" panose="02020603050405020304" pitchFamily="18" charset="0"/>
              </a:rPr>
              <a:t> SGSY stands for __________.</a:t>
            </a:r>
          </a:p>
          <a:p>
            <a:pPr marL="457200" indent="-457200" algn="jus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________ was launched in 1979 as a separate national scheme for training rural youth for self employment.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Name any 2 employment related schemes of Indian government.</a:t>
            </a:r>
          </a:p>
          <a:p>
            <a:pPr marL="457200" indent="-457200" algn="jus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State the objectives of</a:t>
            </a:r>
            <a:r>
              <a:rPr lang="en-US" sz="2400" dirty="0">
                <a:latin typeface="Times New Roman" panose="02020603050405020304" pitchFamily="18" charset="0"/>
                <a:cs typeface="Times New Roman" panose="02020603050405020304" pitchFamily="18" charset="0"/>
              </a:rPr>
              <a:t> MGNREGS.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fontAlgn="t"/>
            <a:endParaRPr lang="en-IN" sz="2400" dirty="0">
              <a:solidFill>
                <a:schemeClr val="tx1"/>
              </a:solidFill>
              <a:latin typeface="Times New Roman" panose="02020603050405020304" pitchFamily="18" charset="0"/>
              <a:cs typeface="Times New Roman" panose="02020603050405020304" pitchFamily="18" charset="0"/>
            </a:endParaRPr>
          </a:p>
          <a:p>
            <a:pPr marL="0" indent="0" algn="just"/>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8" name="Google Shape;160;p19">
            <a:extLst>
              <a:ext uri="{FF2B5EF4-FFF2-40B4-BE49-F238E27FC236}">
                <a16:creationId xmlns:a16="http://schemas.microsoft.com/office/drawing/2014/main" id="{FED1D7F3-1C73-4F8F-BBD6-96959622BC79}"/>
              </a:ext>
            </a:extLst>
          </p:cNvPr>
          <p:cNvSpPr txBox="1"/>
          <p:nvPr/>
        </p:nvSpPr>
        <p:spPr>
          <a:xfrm>
            <a:off x="1704109" y="39765"/>
            <a:ext cx="9698182"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400" kern="0" dirty="0">
                <a:solidFill>
                  <a:schemeClr val="dk1"/>
                </a:solidFill>
                <a:ea typeface="Calibri"/>
                <a:cs typeface="Calibri"/>
                <a:sym typeface="Calibri"/>
              </a:rPr>
              <a:t>Daily Quiz</a:t>
            </a:r>
          </a:p>
        </p:txBody>
      </p:sp>
      <p:pic>
        <p:nvPicPr>
          <p:cNvPr id="9" name="Picture 2" descr="NIET, Greater Noida: Cutoff, Placements, Courses, Fees, Admission 2021">
            <a:extLst>
              <a:ext uri="{FF2B5EF4-FFF2-40B4-BE49-F238E27FC236}">
                <a16:creationId xmlns:a16="http://schemas.microsoft.com/office/drawing/2014/main" id="{775B6DF2-5929-10A4-D388-F1B5FEF17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765"/>
            <a:ext cx="1371600" cy="9080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22D886B-0ED7-AD4C-8F9E-7311E3848C04}"/>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307815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9" name="Rectangle 8"/>
          <p:cNvSpPr/>
          <p:nvPr/>
        </p:nvSpPr>
        <p:spPr>
          <a:xfrm>
            <a:off x="1981200" y="762000"/>
            <a:ext cx="8077200" cy="369332"/>
          </a:xfrm>
          <a:prstGeom prst="rect">
            <a:avLst/>
          </a:prstGeom>
        </p:spPr>
        <p:txBody>
          <a:bodyPr wrap="square">
            <a:spAutoFit/>
          </a:bodyPr>
          <a:lstStyle/>
          <a:p>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513329355"/>
              </p:ext>
            </p:extLst>
          </p:nvPr>
        </p:nvGraphicFramePr>
        <p:xfrm>
          <a:off x="1620026" y="1893333"/>
          <a:ext cx="8848277" cy="2961515"/>
        </p:xfrm>
        <a:graphic>
          <a:graphicData uri="http://schemas.openxmlformats.org/drawingml/2006/table">
            <a:tbl>
              <a:tblPr firstRow="1" firstCol="1" bandRow="1"/>
              <a:tblGrid>
                <a:gridCol w="928807">
                  <a:extLst>
                    <a:ext uri="{9D8B030D-6E8A-4147-A177-3AD203B41FA5}">
                      <a16:colId xmlns:a16="http://schemas.microsoft.com/office/drawing/2014/main" val="3201975230"/>
                    </a:ext>
                  </a:extLst>
                </a:gridCol>
                <a:gridCol w="7919470">
                  <a:extLst>
                    <a:ext uri="{9D8B030D-6E8A-4147-A177-3AD203B41FA5}">
                      <a16:colId xmlns:a16="http://schemas.microsoft.com/office/drawing/2014/main" val="564750062"/>
                    </a:ext>
                  </a:extLst>
                </a:gridCol>
              </a:tblGrid>
              <a:tr h="745694">
                <a:tc>
                  <a:txBody>
                    <a:bodyPr/>
                    <a:lstStyle/>
                    <a:p>
                      <a:pPr marL="0" marR="0" algn="ctr">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Discuss the importance of sustainable livelihood in Rural Development</a:t>
                      </a:r>
                    </a:p>
                    <a:p>
                      <a:pPr marL="0" marR="0"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598419"/>
                  </a:ext>
                </a:extLst>
              </a:tr>
              <a:tr h="1118541">
                <a:tc>
                  <a:txBody>
                    <a:bodyPr/>
                    <a:lstStyle/>
                    <a:p>
                      <a:pPr marL="0" marR="0" algn="ctr">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Describe any 2 schemes of Indian government for agricultural development in India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907276"/>
                  </a:ext>
                </a:extLst>
              </a:tr>
              <a:tr h="745694">
                <a:tc>
                  <a:txBody>
                    <a:bodyPr/>
                    <a:lstStyle/>
                    <a:p>
                      <a:pPr marL="0" marR="0" algn="ctr">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Enlist and explain the schemes related to Social security.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149400"/>
                  </a:ext>
                </a:extLst>
              </a:tr>
            </a:tbl>
          </a:graphicData>
        </a:graphic>
      </p:graphicFrame>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325"/>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60;p19">
            <a:extLst>
              <a:ext uri="{FF2B5EF4-FFF2-40B4-BE49-F238E27FC236}">
                <a16:creationId xmlns:a16="http://schemas.microsoft.com/office/drawing/2014/main" id="{98C56901-BC47-FA65-78DB-2E61000EB325}"/>
              </a:ext>
            </a:extLst>
          </p:cNvPr>
          <p:cNvSpPr txBox="1"/>
          <p:nvPr/>
        </p:nvSpPr>
        <p:spPr>
          <a:xfrm>
            <a:off x="2505523" y="-5255"/>
            <a:ext cx="8848277"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400" dirty="0"/>
              <a:t>Assignment  </a:t>
            </a:r>
          </a:p>
        </p:txBody>
      </p:sp>
    </p:spTree>
    <p:extLst>
      <p:ext uri="{BB962C8B-B14F-4D97-AF65-F5344CB8AC3E}">
        <p14:creationId xmlns:p14="http://schemas.microsoft.com/office/powerpoint/2010/main" val="38102788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30/08/2021</a:t>
            </a:r>
          </a:p>
        </p:txBody>
      </p:sp>
      <p:sp>
        <p:nvSpPr>
          <p:cNvPr id="5" name="Footer Placeholder 4"/>
          <p:cNvSpPr>
            <a:spLocks noGrp="1"/>
          </p:cNvSpPr>
          <p:nvPr>
            <p:ph type="ftr" sz="quarter" idx="11"/>
          </p:nvPr>
        </p:nvSpPr>
        <p:spPr>
          <a:xfrm>
            <a:off x="3733800" y="6356351"/>
            <a:ext cx="5562600" cy="365125"/>
          </a:xfrm>
        </p:spPr>
        <p:txBody>
          <a:bodyPr/>
          <a:lstStyle/>
          <a:p>
            <a:r>
              <a:rPr lang="sv-SE"/>
              <a:t>Simran Kaur                 KHU 701_RD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484"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60;p19">
            <a:extLst>
              <a:ext uri="{FF2B5EF4-FFF2-40B4-BE49-F238E27FC236}">
                <a16:creationId xmlns:a16="http://schemas.microsoft.com/office/drawing/2014/main" id="{591B42E4-32A2-7119-1D87-660E35394B10}"/>
              </a:ext>
            </a:extLst>
          </p:cNvPr>
          <p:cNvSpPr txBox="1"/>
          <p:nvPr/>
        </p:nvSpPr>
        <p:spPr>
          <a:xfrm>
            <a:off x="2505523" y="-5255"/>
            <a:ext cx="8848277" cy="7088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400" dirty="0"/>
              <a:t>Topic Links</a:t>
            </a:r>
          </a:p>
        </p:txBody>
      </p:sp>
      <p:sp>
        <p:nvSpPr>
          <p:cNvPr id="12" name="TextBox 11">
            <a:extLst>
              <a:ext uri="{FF2B5EF4-FFF2-40B4-BE49-F238E27FC236}">
                <a16:creationId xmlns:a16="http://schemas.microsoft.com/office/drawing/2014/main" id="{66C9E066-AAD4-8FF8-C395-D8BAB51A7C97}"/>
              </a:ext>
            </a:extLst>
          </p:cNvPr>
          <p:cNvSpPr txBox="1"/>
          <p:nvPr/>
        </p:nvSpPr>
        <p:spPr>
          <a:xfrm>
            <a:off x="1786759" y="1551563"/>
            <a:ext cx="7872248" cy="2400657"/>
          </a:xfrm>
          <a:prstGeom prst="rect">
            <a:avLst/>
          </a:prstGeom>
          <a:noFill/>
        </p:spPr>
        <p:txBody>
          <a:bodyPr wrap="square">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hlinkClick r:id="rId3"/>
              </a:rPr>
              <a:t>https://www.youtube.com/watch?v=7BIz-jX46GY&amp;list=PL8kNpySS1WHp6UPvnTb6rFOI9h4il6Hbd</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hlinkClick r:id="rId4"/>
              </a:rPr>
              <a:t>https://www.youtube.com/watch?v=BDWDZEs68IM</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hlinkClick r:id="rId5"/>
              </a:rPr>
              <a:t>https://www.youtube.com/watch?v=x1wQ0OpOmc0</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hlinkClick r:id="rId6"/>
              </a:rPr>
              <a:t>https://www.youtube.com/watch?v=CUOn4bpr0HQ</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hlinkClick r:id="rId7"/>
              </a:rPr>
              <a:t>https://www.youtube.com/watch?v=uYc41eebacI</a:t>
            </a:r>
            <a:endParaRPr lang="en-IN" sz="2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98</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687914"/>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MCQS</a:t>
            </a:r>
          </a:p>
        </p:txBody>
      </p:sp>
      <p:sp>
        <p:nvSpPr>
          <p:cNvPr id="8" name="Footer Placeholder 12"/>
          <p:cNvSpPr txBox="1">
            <a:spLocks/>
          </p:cNvSpPr>
          <p:nvPr/>
        </p:nvSpPr>
        <p:spPr>
          <a:xfrm>
            <a:off x="1884218" y="5994538"/>
            <a:ext cx="8894618" cy="433971"/>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sym typeface="Arial"/>
              </a:rPr>
              <a:t>Simran Kaur</a:t>
            </a:r>
            <a:r>
              <a:rPr lang="en-US" sz="1200" dirty="0">
                <a:solidFill>
                  <a:schemeClr val="tx1">
                    <a:tint val="75000"/>
                  </a:schemeClr>
                </a:solidFill>
                <a:latin typeface="+mn-lt"/>
                <a:cs typeface="+mn-cs"/>
                <a:sym typeface="Arial"/>
              </a:rPr>
              <a:t>                                     </a:t>
            </a:r>
            <a:r>
              <a:rPr lang="en-US" sz="1200" b="1" dirty="0">
                <a:solidFill>
                  <a:schemeClr val="tx1">
                    <a:tint val="75000"/>
                  </a:schemeClr>
                </a:solidFill>
                <a:sym typeface="Arial"/>
              </a:rPr>
              <a:t>KHU701_RD</a:t>
            </a:r>
            <a:r>
              <a:rPr lang="en-US" sz="1200" dirty="0">
                <a:solidFill>
                  <a:schemeClr val="tx1">
                    <a:tint val="75000"/>
                  </a:schemeClr>
                </a:solidFill>
                <a:latin typeface="+mn-lt"/>
                <a:cs typeface="+mn-cs"/>
                <a:sym typeface="Arial"/>
              </a:rPr>
              <a:t>                                 Unit 1</a:t>
            </a:r>
          </a:p>
        </p:txBody>
      </p:sp>
      <p:sp>
        <p:nvSpPr>
          <p:cNvPr id="9" name="TextBox 8">
            <a:extLst>
              <a:ext uri="{FF2B5EF4-FFF2-40B4-BE49-F238E27FC236}">
                <a16:creationId xmlns:a16="http://schemas.microsoft.com/office/drawing/2014/main" id="{FD57BCB3-3A03-4C53-9173-69839855567E}"/>
              </a:ext>
            </a:extLst>
          </p:cNvPr>
          <p:cNvSpPr txBox="1"/>
          <p:nvPr/>
        </p:nvSpPr>
        <p:spPr>
          <a:xfrm>
            <a:off x="554182" y="851616"/>
            <a:ext cx="10709564" cy="5632311"/>
          </a:xfrm>
          <a:prstGeom prst="rect">
            <a:avLst/>
          </a:prstGeom>
          <a:noFill/>
        </p:spPr>
        <p:txBody>
          <a:bodyPr wrap="square">
            <a:spAutoFit/>
          </a:bodyPr>
          <a:lstStyle/>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Non­institutional  sources  of  agricultural  credit</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NABARD</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Traders</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Commercial banks</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Regional banks</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2.    Following are the institutional  sources  of  agricultural  credit except</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Regional banks</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Money lenders</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NABARD</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Commercial banks</a:t>
            </a:r>
          </a:p>
          <a:p>
            <a:pPr marL="457200" indent="-457200" algn="l">
              <a:buFont typeface="+mj-lt"/>
              <a:buAutoNum type="alphaLcParenR"/>
            </a:pPr>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3.    TANWA stands for</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Tripura Women in agriculture</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Tamil Nadu Women in agriculture</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Tamil Nadu men in agriculture</a:t>
            </a:r>
          </a:p>
          <a:p>
            <a:pPr marL="457200" indent="-457200" algn="l">
              <a:buFont typeface="+mj-lt"/>
              <a:buAutoNum type="alphaLcParenR"/>
            </a:pPr>
            <a:r>
              <a:rPr lang="en-US" sz="2000" b="0" i="0" dirty="0">
                <a:effectLst/>
                <a:latin typeface="Times New Roman" panose="02020603050405020304" pitchFamily="18" charset="0"/>
                <a:cs typeface="Times New Roman" panose="02020603050405020304" pitchFamily="18" charset="0"/>
              </a:rPr>
              <a:t>Tripura Women in industry</a:t>
            </a:r>
          </a:p>
          <a:p>
            <a:pPr marL="457200" indent="-457200" algn="l">
              <a:buFont typeface="+mj-lt"/>
              <a:buAutoNum type="alphaLcParenR"/>
            </a:pPr>
            <a:endParaRPr lang="en-US" sz="2000" b="0" i="0" dirty="0">
              <a:effectLst/>
              <a:latin typeface="Times New Roman" panose="02020603050405020304" pitchFamily="18" charset="0"/>
              <a:cs typeface="Times New Roman" panose="02020603050405020304" pitchFamily="18" charset="0"/>
            </a:endParaRPr>
          </a:p>
        </p:txBody>
      </p:sp>
      <p:pic>
        <p:nvPicPr>
          <p:cNvPr id="10" name="Picture 0" descr="Logo New.png">
            <a:extLst>
              <a:ext uri="{FF2B5EF4-FFF2-40B4-BE49-F238E27FC236}">
                <a16:creationId xmlns:a16="http://schemas.microsoft.com/office/drawing/2014/main" id="{716FD61A-1BA0-0D21-082B-92DAA39AB387}"/>
              </a:ext>
            </a:extLst>
          </p:cNvPr>
          <p:cNvPicPr>
            <a:picLocks noChangeAspect="1" noChangeArrowheads="1"/>
          </p:cNvPicPr>
          <p:nvPr/>
        </p:nvPicPr>
        <p:blipFill>
          <a:blip r:embed="rId3"/>
          <a:srcRect/>
          <a:stretch>
            <a:fillRect/>
          </a:stretch>
        </p:blipFill>
        <p:spPr bwMode="auto">
          <a:xfrm>
            <a:off x="131380" y="103946"/>
            <a:ext cx="1295400" cy="681789"/>
          </a:xfrm>
          <a:prstGeom prst="rect">
            <a:avLst/>
          </a:prstGeom>
          <a:noFill/>
          <a:ln w="9525">
            <a:noFill/>
            <a:miter lim="800000"/>
            <a:headEnd/>
            <a:tailEnd/>
          </a:ln>
        </p:spPr>
      </p:pic>
    </p:spTree>
    <p:extLst>
      <p:ext uri="{BB962C8B-B14F-4D97-AF65-F5344CB8AC3E}">
        <p14:creationId xmlns:p14="http://schemas.microsoft.com/office/powerpoint/2010/main" val="13746825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9"/>
          <p:cNvSpPr txBox="1">
            <a:spLocks/>
          </p:cNvSpPr>
          <p:nvPr/>
        </p:nvSpPr>
        <p:spPr>
          <a:xfrm>
            <a:off x="554182" y="930774"/>
            <a:ext cx="9414165" cy="2736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342900" indent="-457200" algn="just">
              <a:lnSpc>
                <a:spcPct val="130833"/>
              </a:lnSpc>
              <a:spcBef>
                <a:spcPts val="0"/>
              </a:spcBef>
              <a:buSzPts val="1100"/>
              <a:buFont typeface="+mj-lt"/>
              <a:buAutoNum type="arabicPeriod"/>
              <a:defRPr/>
            </a:pPr>
            <a:endParaRPr lang="en-IN" sz="2000" dirty="0"/>
          </a:p>
        </p:txBody>
      </p:sp>
      <p:sp>
        <p:nvSpPr>
          <p:cNvPr id="3" name="Google Shape;157;p19"/>
          <p:cNvSpPr>
            <a:spLocks noGrp="1"/>
          </p:cNvSpPr>
          <p:nvPr>
            <p:ph type="dt" sz="quarter" idx="11"/>
          </p:nvPr>
        </p:nvSpPr>
        <p:spPr>
          <a:xfrm>
            <a:off x="457200" y="6126300"/>
            <a:ext cx="2133600" cy="5951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30/08/2021</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59;p19"/>
          <p:cNvSpPr>
            <a:spLocks noGrp="1"/>
          </p:cNvSpPr>
          <p:nvPr>
            <p:ph type="sldNum" sz="quarter" idx="4294967295"/>
          </p:nvPr>
        </p:nvSpPr>
        <p:spPr>
          <a:xfrm>
            <a:off x="6553200" y="6483927"/>
            <a:ext cx="2133600" cy="237548"/>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6E0B300-8AA9-42E4-B6F5-705FE002BCE1}"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60;p19"/>
          <p:cNvSpPr txBox="1"/>
          <p:nvPr/>
        </p:nvSpPr>
        <p:spPr>
          <a:xfrm>
            <a:off x="1565564" y="-18550"/>
            <a:ext cx="9698182" cy="81756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lnSpc>
                <a:spcPct val="131000"/>
              </a:lnSpc>
              <a:spcBef>
                <a:spcPct val="0"/>
              </a:spcBef>
              <a:spcAft>
                <a:spcPct val="0"/>
              </a:spcAft>
              <a:buClr>
                <a:srgbClr val="000000"/>
              </a:buClr>
              <a:buSzPts val="2400"/>
            </a:pPr>
            <a:r>
              <a:rPr lang="en-US" sz="2400" dirty="0"/>
              <a:t>MCQS</a:t>
            </a:r>
          </a:p>
        </p:txBody>
      </p:sp>
      <p:sp>
        <p:nvSpPr>
          <p:cNvPr id="10" name="TextBox 9">
            <a:extLst>
              <a:ext uri="{FF2B5EF4-FFF2-40B4-BE49-F238E27FC236}">
                <a16:creationId xmlns:a16="http://schemas.microsoft.com/office/drawing/2014/main" id="{A121D0CF-3006-489B-954F-C57F456F4A0A}"/>
              </a:ext>
            </a:extLst>
          </p:cNvPr>
          <p:cNvSpPr txBox="1"/>
          <p:nvPr/>
        </p:nvSpPr>
        <p:spPr>
          <a:xfrm>
            <a:off x="457201" y="1110323"/>
            <a:ext cx="11265612" cy="4708981"/>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4. What  is  rural  development</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economic  and  legal upliftment  of  rural  areas</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economic  and  political  upliftment  of  rural  areas</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economic  and  social  upliftment  of  rural  areas</a:t>
            </a:r>
          </a:p>
          <a:p>
            <a:pPr marL="457200" indent="-457200" algn="l">
              <a:buFont typeface="+mj-lt"/>
              <a:buAutoNum type="alphaLcParenR"/>
            </a:pPr>
            <a:r>
              <a:rPr lang="en-US" sz="2000" i="0" dirty="0">
                <a:effectLst/>
                <a:latin typeface="Times New Roman" panose="02020603050405020304" pitchFamily="18" charset="0"/>
                <a:cs typeface="Times New Roman" panose="02020603050405020304" pitchFamily="18" charset="0"/>
              </a:rPr>
              <a:t>economic  and  technical upliftment  of  rural  areas</a:t>
            </a:r>
          </a:p>
          <a:p>
            <a:pPr algn="l"/>
            <a:endParaRPr lang="en-US" sz="2000" dirty="0">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5. Agricultural  diversification means</a:t>
            </a:r>
          </a:p>
          <a:p>
            <a:pPr marL="457200" indent="-457200" algn="just">
              <a:buFont typeface="+mj-lt"/>
              <a:buAutoNum type="alphaLcParenR"/>
            </a:pPr>
            <a:r>
              <a:rPr lang="en-US" sz="2000" i="0" dirty="0">
                <a:effectLst/>
                <a:latin typeface="Times New Roman" panose="02020603050405020304" pitchFamily="18" charset="0"/>
                <a:cs typeface="Times New Roman" panose="02020603050405020304" pitchFamily="18" charset="0"/>
              </a:rPr>
              <a:t>Minor  proportion  of  the  decreasing  </a:t>
            </a:r>
            <a:r>
              <a:rPr lang="en-US" sz="2000" i="0" dirty="0" err="1">
                <a:effectLst/>
                <a:latin typeface="Times New Roman" panose="02020603050405020304" pitchFamily="18" charset="0"/>
                <a:cs typeface="Times New Roman" panose="02020603050405020304" pitchFamily="18" charset="0"/>
              </a:rPr>
              <a:t>labour</a:t>
            </a:r>
            <a:r>
              <a:rPr lang="en-US" sz="2000" i="0" dirty="0">
                <a:effectLst/>
                <a:latin typeface="Times New Roman" panose="02020603050405020304" pitchFamily="18" charset="0"/>
                <a:cs typeface="Times New Roman" panose="02020603050405020304" pitchFamily="18" charset="0"/>
              </a:rPr>
              <a:t> force in the industrial sector needs to find alternate employment  opportunities  in  other  non­farm  sectors</a:t>
            </a:r>
          </a:p>
          <a:p>
            <a:pPr marL="457200" indent="-457200" algn="just">
              <a:buFont typeface="+mj-lt"/>
              <a:buAutoNum type="alphaLcParenR"/>
            </a:pPr>
            <a:r>
              <a:rPr lang="en-US" sz="2000" i="0" dirty="0">
                <a:effectLst/>
                <a:latin typeface="Times New Roman" panose="02020603050405020304" pitchFamily="18" charset="0"/>
                <a:cs typeface="Times New Roman" panose="02020603050405020304" pitchFamily="18" charset="0"/>
              </a:rPr>
              <a:t>major  proportion  of  the  decreasing  </a:t>
            </a:r>
            <a:r>
              <a:rPr lang="en-US" sz="2000" i="0" dirty="0" err="1">
                <a:effectLst/>
                <a:latin typeface="Times New Roman" panose="02020603050405020304" pitchFamily="18" charset="0"/>
                <a:cs typeface="Times New Roman" panose="02020603050405020304" pitchFamily="18" charset="0"/>
              </a:rPr>
              <a:t>labour</a:t>
            </a:r>
            <a:r>
              <a:rPr lang="en-US" sz="2000" i="0" dirty="0">
                <a:effectLst/>
                <a:latin typeface="Times New Roman" panose="02020603050405020304" pitchFamily="18" charset="0"/>
                <a:cs typeface="Times New Roman" panose="02020603050405020304" pitchFamily="18" charset="0"/>
              </a:rPr>
              <a:t> force in the agricultural sector needs to find alternate </a:t>
            </a:r>
            <a:r>
              <a:rPr lang="en-US" sz="2000" i="0" dirty="0" err="1">
                <a:effectLst/>
                <a:latin typeface="Times New Roman" panose="02020603050405020304" pitchFamily="18" charset="0"/>
                <a:cs typeface="Times New Roman" panose="02020603050405020304" pitchFamily="18" charset="0"/>
              </a:rPr>
              <a:t>emploment</a:t>
            </a:r>
            <a:r>
              <a:rPr lang="en-US" sz="2000" i="0" dirty="0">
                <a:effectLst/>
                <a:latin typeface="Times New Roman" panose="02020603050405020304" pitchFamily="18" charset="0"/>
                <a:cs typeface="Times New Roman" panose="02020603050405020304" pitchFamily="18" charset="0"/>
              </a:rPr>
              <a:t>  opportunities  in  other  non­farm  sectors</a:t>
            </a:r>
          </a:p>
          <a:p>
            <a:pPr marL="457200" indent="-457200" algn="just">
              <a:buFont typeface="+mj-lt"/>
              <a:buAutoNum type="alphaLcParenR"/>
            </a:pPr>
            <a:r>
              <a:rPr lang="en-US" sz="2000" i="0" dirty="0">
                <a:effectLst/>
                <a:latin typeface="Times New Roman" panose="02020603050405020304" pitchFamily="18" charset="0"/>
                <a:cs typeface="Times New Roman" panose="02020603050405020304" pitchFamily="18" charset="0"/>
              </a:rPr>
              <a:t>None</a:t>
            </a:r>
          </a:p>
          <a:p>
            <a:pPr marL="457200" indent="-457200" algn="just">
              <a:buFont typeface="+mj-lt"/>
              <a:buAutoNum type="alphaLcParenR"/>
            </a:pPr>
            <a:r>
              <a:rPr lang="en-US" sz="2000" i="0" dirty="0">
                <a:effectLst/>
                <a:latin typeface="Times New Roman" panose="02020603050405020304" pitchFamily="18" charset="0"/>
                <a:cs typeface="Times New Roman" panose="02020603050405020304" pitchFamily="18" charset="0"/>
              </a:rPr>
              <a:t>major  proportion  of  the  increasing  </a:t>
            </a:r>
            <a:r>
              <a:rPr lang="en-US" sz="2000" i="0" dirty="0" err="1">
                <a:effectLst/>
                <a:latin typeface="Times New Roman" panose="02020603050405020304" pitchFamily="18" charset="0"/>
                <a:cs typeface="Times New Roman" panose="02020603050405020304" pitchFamily="18" charset="0"/>
              </a:rPr>
              <a:t>labour</a:t>
            </a:r>
            <a:r>
              <a:rPr lang="en-US" sz="2000" i="0" dirty="0">
                <a:effectLst/>
                <a:latin typeface="Times New Roman" panose="02020603050405020304" pitchFamily="18" charset="0"/>
                <a:cs typeface="Times New Roman" panose="02020603050405020304" pitchFamily="18" charset="0"/>
              </a:rPr>
              <a:t> force in the agricultural sector needs to find alternate employment  opportunities  in  other  non­farm  sectors</a:t>
            </a:r>
          </a:p>
          <a:p>
            <a:pPr algn="l"/>
            <a:endParaRPr lang="en-US" sz="2000" b="0" i="0" dirty="0">
              <a:effectLst/>
              <a:latin typeface="Times New Roman" panose="02020603050405020304" pitchFamily="18" charset="0"/>
              <a:cs typeface="Times New Roman" panose="02020603050405020304" pitchFamily="18" charset="0"/>
            </a:endParaRPr>
          </a:p>
        </p:txBody>
      </p:sp>
      <p:pic>
        <p:nvPicPr>
          <p:cNvPr id="9" name="Picture 0" descr="Logo New.png">
            <a:extLst>
              <a:ext uri="{FF2B5EF4-FFF2-40B4-BE49-F238E27FC236}">
                <a16:creationId xmlns:a16="http://schemas.microsoft.com/office/drawing/2014/main" id="{2C5CA46A-5C5D-B6AE-18CA-073D047D64DA}"/>
              </a:ext>
            </a:extLst>
          </p:cNvPr>
          <p:cNvPicPr>
            <a:picLocks noChangeAspect="1" noChangeArrowheads="1"/>
          </p:cNvPicPr>
          <p:nvPr/>
        </p:nvPicPr>
        <p:blipFill>
          <a:blip r:embed="rId3"/>
          <a:srcRect/>
          <a:stretch>
            <a:fillRect/>
          </a:stretch>
        </p:blipFill>
        <p:spPr bwMode="auto">
          <a:xfrm>
            <a:off x="228600" y="82540"/>
            <a:ext cx="1295400" cy="681789"/>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2C7B9BDA-7D3D-D732-536C-C669C563BECD}"/>
              </a:ext>
            </a:extLst>
          </p:cNvPr>
          <p:cNvSpPr>
            <a:spLocks noGrp="1"/>
          </p:cNvSpPr>
          <p:nvPr>
            <p:ph type="ftr" sz="quarter" idx="11"/>
          </p:nvPr>
        </p:nvSpPr>
        <p:spPr/>
        <p:txBody>
          <a:bodyPr/>
          <a:lstStyle/>
          <a:p>
            <a:r>
              <a:rPr lang="sv-SE"/>
              <a:t>Simran Kaur                 KHU 701_RD                      Unit-1</a:t>
            </a:r>
            <a:endParaRPr lang="en-IN"/>
          </a:p>
        </p:txBody>
      </p:sp>
    </p:spTree>
    <p:extLst>
      <p:ext uri="{BB962C8B-B14F-4D97-AF65-F5344CB8AC3E}">
        <p14:creationId xmlns:p14="http://schemas.microsoft.com/office/powerpoint/2010/main" val="3394513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3208</TotalTime>
  <Words>7555</Words>
  <Application>Microsoft Office PowerPoint</Application>
  <PresentationFormat>Widescreen</PresentationFormat>
  <Paragraphs>1208</Paragraphs>
  <Slides>111</Slides>
  <Notes>73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Calibri</vt:lpstr>
      <vt:lpstr>Calibri Light</vt:lpstr>
      <vt:lpstr>Helvetica Neue</vt:lpstr>
      <vt:lpstr>Roboto</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Shruti Sharma</dc:creator>
  <cp:lastModifiedBy>admin</cp:lastModifiedBy>
  <cp:revision>136</cp:revision>
  <dcterms:created xsi:type="dcterms:W3CDTF">2021-09-01T14:25:15Z</dcterms:created>
  <dcterms:modified xsi:type="dcterms:W3CDTF">2022-08-04T05:13:33Z</dcterms:modified>
</cp:coreProperties>
</file>