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10"/>
  </p:notesMasterIdLst>
  <p:sldIdLst>
    <p:sldId id="256" r:id="rId3"/>
    <p:sldId id="408" r:id="rId4"/>
    <p:sldId id="409" r:id="rId5"/>
    <p:sldId id="318" r:id="rId6"/>
    <p:sldId id="319" r:id="rId7"/>
    <p:sldId id="320" r:id="rId8"/>
    <p:sldId id="389" r:id="rId9"/>
    <p:sldId id="390" r:id="rId10"/>
    <p:sldId id="323" r:id="rId11"/>
    <p:sldId id="324" r:id="rId12"/>
    <p:sldId id="341" r:id="rId13"/>
    <p:sldId id="331" r:id="rId14"/>
    <p:sldId id="332" r:id="rId15"/>
    <p:sldId id="333" r:id="rId16"/>
    <p:sldId id="407" r:id="rId17"/>
    <p:sldId id="335" r:id="rId18"/>
    <p:sldId id="336" r:id="rId19"/>
    <p:sldId id="337" r:id="rId20"/>
    <p:sldId id="338" r:id="rId21"/>
    <p:sldId id="339" r:id="rId22"/>
    <p:sldId id="340" r:id="rId23"/>
    <p:sldId id="329" r:id="rId24"/>
    <p:sldId id="264" r:id="rId25"/>
    <p:sldId id="342" r:id="rId26"/>
    <p:sldId id="401" r:id="rId27"/>
    <p:sldId id="343" r:id="rId28"/>
    <p:sldId id="344" r:id="rId29"/>
    <p:sldId id="273" r:id="rId30"/>
    <p:sldId id="275" r:id="rId31"/>
    <p:sldId id="396" r:id="rId32"/>
    <p:sldId id="285" r:id="rId33"/>
    <p:sldId id="286" r:id="rId34"/>
    <p:sldId id="350" r:id="rId35"/>
    <p:sldId id="351" r:id="rId36"/>
    <p:sldId id="355" r:id="rId37"/>
    <p:sldId id="359" r:id="rId38"/>
    <p:sldId id="402" r:id="rId39"/>
    <p:sldId id="360" r:id="rId40"/>
    <p:sldId id="391" r:id="rId41"/>
    <p:sldId id="284" r:id="rId42"/>
    <p:sldId id="277" r:id="rId43"/>
    <p:sldId id="352" r:id="rId44"/>
    <p:sldId id="353" r:id="rId45"/>
    <p:sldId id="354" r:id="rId46"/>
    <p:sldId id="356" r:id="rId47"/>
    <p:sldId id="361" r:id="rId48"/>
    <p:sldId id="403" r:id="rId49"/>
    <p:sldId id="362" r:id="rId50"/>
    <p:sldId id="392" r:id="rId51"/>
    <p:sldId id="278" r:id="rId52"/>
    <p:sldId id="279" r:id="rId53"/>
    <p:sldId id="280" r:id="rId54"/>
    <p:sldId id="281" r:id="rId55"/>
    <p:sldId id="397" r:id="rId56"/>
    <p:sldId id="357" r:id="rId57"/>
    <p:sldId id="365" r:id="rId58"/>
    <p:sldId id="404" r:id="rId59"/>
    <p:sldId id="366" r:id="rId60"/>
    <p:sldId id="393" r:id="rId61"/>
    <p:sldId id="307" r:id="rId62"/>
    <p:sldId id="308" r:id="rId63"/>
    <p:sldId id="309" r:id="rId64"/>
    <p:sldId id="358" r:id="rId65"/>
    <p:sldId id="367" r:id="rId66"/>
    <p:sldId id="405" r:id="rId67"/>
    <p:sldId id="368" r:id="rId68"/>
    <p:sldId id="394" r:id="rId69"/>
    <p:sldId id="282" r:id="rId70"/>
    <p:sldId id="287" r:id="rId71"/>
    <p:sldId id="288" r:id="rId72"/>
    <p:sldId id="289" r:id="rId73"/>
    <p:sldId id="398" r:id="rId74"/>
    <p:sldId id="290" r:id="rId75"/>
    <p:sldId id="291" r:id="rId76"/>
    <p:sldId id="292" r:id="rId77"/>
    <p:sldId id="293" r:id="rId78"/>
    <p:sldId id="294" r:id="rId79"/>
    <p:sldId id="296" r:id="rId80"/>
    <p:sldId id="369" r:id="rId81"/>
    <p:sldId id="370" r:id="rId82"/>
    <p:sldId id="406" r:id="rId83"/>
    <p:sldId id="371" r:id="rId84"/>
    <p:sldId id="395" r:id="rId85"/>
    <p:sldId id="300" r:id="rId86"/>
    <p:sldId id="301" r:id="rId87"/>
    <p:sldId id="302" r:id="rId88"/>
    <p:sldId id="303" r:id="rId89"/>
    <p:sldId id="304" r:id="rId90"/>
    <p:sldId id="305" r:id="rId91"/>
    <p:sldId id="310" r:id="rId92"/>
    <p:sldId id="311" r:id="rId93"/>
    <p:sldId id="312" r:id="rId94"/>
    <p:sldId id="313" r:id="rId95"/>
    <p:sldId id="314" r:id="rId96"/>
    <p:sldId id="372" r:id="rId97"/>
    <p:sldId id="399" r:id="rId98"/>
    <p:sldId id="373" r:id="rId99"/>
    <p:sldId id="374" r:id="rId100"/>
    <p:sldId id="376" r:id="rId101"/>
    <p:sldId id="377" r:id="rId102"/>
    <p:sldId id="380" r:id="rId103"/>
    <p:sldId id="400" r:id="rId104"/>
    <p:sldId id="381" r:id="rId105"/>
    <p:sldId id="382" r:id="rId106"/>
    <p:sldId id="385" r:id="rId107"/>
    <p:sldId id="386" r:id="rId108"/>
    <p:sldId id="388"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E3A32-0F87-49A7-B594-33B54574C69D}" type="datetimeFigureOut">
              <a:rPr lang="en-IN" smtClean="0"/>
              <a:pPr/>
              <a:t>22-08-2022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370BD-C9AF-4F14-95B7-90F1425498AF}" type="slidenum">
              <a:rPr lang="en-IN" smtClean="0"/>
              <a:pPr/>
              <a:t>‹#›</a:t>
            </a:fld>
            <a:endParaRPr lang="en-IN"/>
          </a:p>
        </p:txBody>
      </p:sp>
    </p:spTree>
    <p:extLst>
      <p:ext uri="{BB962C8B-B14F-4D97-AF65-F5344CB8AC3E}">
        <p14:creationId xmlns="" xmlns:p14="http://schemas.microsoft.com/office/powerpoint/2010/main" val="81178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370BD-C9AF-4F14-95B7-90F1425498AF}" type="slidenum">
              <a:rPr lang="en-IN" smtClean="0"/>
              <a:pPr/>
              <a:t>1</a:t>
            </a:fld>
            <a:endParaRPr lang="en-IN"/>
          </a:p>
        </p:txBody>
      </p:sp>
    </p:spTree>
    <p:extLst>
      <p:ext uri="{BB962C8B-B14F-4D97-AF65-F5344CB8AC3E}">
        <p14:creationId xmlns="" xmlns:p14="http://schemas.microsoft.com/office/powerpoint/2010/main" val="245273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http://ecoursesonline.iasri.res.in/mod/resource/view.php?id=89022</a:t>
            </a:r>
          </a:p>
        </p:txBody>
      </p:sp>
      <p:sp>
        <p:nvSpPr>
          <p:cNvPr id="4" name="Slide Number Placeholder 3"/>
          <p:cNvSpPr>
            <a:spLocks noGrp="1"/>
          </p:cNvSpPr>
          <p:nvPr>
            <p:ph type="sldNum" sz="quarter" idx="5"/>
          </p:nvPr>
        </p:nvSpPr>
        <p:spPr/>
        <p:txBody>
          <a:bodyPr/>
          <a:lstStyle/>
          <a:p>
            <a:fld id="{EB3370BD-C9AF-4F14-95B7-90F1425498AF}" type="slidenum">
              <a:rPr lang="en-IN" smtClean="0"/>
              <a:pPr/>
              <a:t>53</a:t>
            </a:fld>
            <a:endParaRPr lang="en-IN"/>
          </a:p>
        </p:txBody>
      </p:sp>
    </p:spTree>
    <p:extLst>
      <p:ext uri="{BB962C8B-B14F-4D97-AF65-F5344CB8AC3E}">
        <p14:creationId xmlns="" xmlns:p14="http://schemas.microsoft.com/office/powerpoint/2010/main" val="198872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http://ecoursesonline.iasri.res.in/mod/resource/view.php?id=89022</a:t>
            </a:r>
          </a:p>
        </p:txBody>
      </p:sp>
      <p:sp>
        <p:nvSpPr>
          <p:cNvPr id="4" name="Slide Number Placeholder 3"/>
          <p:cNvSpPr>
            <a:spLocks noGrp="1"/>
          </p:cNvSpPr>
          <p:nvPr>
            <p:ph type="sldNum" sz="quarter" idx="5"/>
          </p:nvPr>
        </p:nvSpPr>
        <p:spPr/>
        <p:txBody>
          <a:bodyPr/>
          <a:lstStyle/>
          <a:p>
            <a:fld id="{EB3370BD-C9AF-4F14-95B7-90F1425498AF}" type="slidenum">
              <a:rPr lang="en-IN" smtClean="0"/>
              <a:pPr/>
              <a:t>54</a:t>
            </a:fld>
            <a:endParaRPr lang="en-IN"/>
          </a:p>
        </p:txBody>
      </p:sp>
    </p:spTree>
    <p:extLst>
      <p:ext uri="{BB962C8B-B14F-4D97-AF65-F5344CB8AC3E}">
        <p14:creationId xmlns="" xmlns:p14="http://schemas.microsoft.com/office/powerpoint/2010/main" val="17155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863008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 xmlns:p14="http://schemas.microsoft.com/office/powerpoint/2010/main" val="1944105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036952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a:p>
        </p:txBody>
      </p:sp>
    </p:spTree>
    <p:extLst>
      <p:ext uri="{BB962C8B-B14F-4D97-AF65-F5344CB8AC3E}">
        <p14:creationId xmlns="" xmlns:p14="http://schemas.microsoft.com/office/powerpoint/2010/main" val="310527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http://ecoursesonline.iasri.res.in/mod/resource/view.php?id=89026</a:t>
            </a:r>
          </a:p>
        </p:txBody>
      </p:sp>
      <p:sp>
        <p:nvSpPr>
          <p:cNvPr id="4" name="Slide Number Placeholder 3"/>
          <p:cNvSpPr>
            <a:spLocks noGrp="1"/>
          </p:cNvSpPr>
          <p:nvPr>
            <p:ph type="sldNum" sz="quarter" idx="5"/>
          </p:nvPr>
        </p:nvSpPr>
        <p:spPr/>
        <p:txBody>
          <a:bodyPr/>
          <a:lstStyle/>
          <a:p>
            <a:fld id="{EB3370BD-C9AF-4F14-95B7-90F1425498AF}" type="slidenum">
              <a:rPr lang="en-IN" smtClean="0"/>
              <a:pPr/>
              <a:t>78</a:t>
            </a:fld>
            <a:endParaRPr lang="en-IN"/>
          </a:p>
        </p:txBody>
      </p:sp>
    </p:spTree>
    <p:extLst>
      <p:ext uri="{BB962C8B-B14F-4D97-AF65-F5344CB8AC3E}">
        <p14:creationId xmlns="" xmlns:p14="http://schemas.microsoft.com/office/powerpoint/2010/main" val="3962691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382567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 xmlns:p14="http://schemas.microsoft.com/office/powerpoint/2010/main" val="2764860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pPr/>
              <a:t>97</a:t>
            </a:fld>
            <a:endParaRPr lang="en-IN"/>
          </a:p>
        </p:txBody>
      </p:sp>
    </p:spTree>
    <p:extLst>
      <p:ext uri="{BB962C8B-B14F-4D97-AF65-F5344CB8AC3E}">
        <p14:creationId xmlns="" xmlns:p14="http://schemas.microsoft.com/office/powerpoint/2010/main" val="23623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pPr/>
              <a:t>4</a:t>
            </a:fld>
            <a:endParaRPr lang="en-IN"/>
          </a:p>
        </p:txBody>
      </p:sp>
    </p:spTree>
    <p:extLst>
      <p:ext uri="{BB962C8B-B14F-4D97-AF65-F5344CB8AC3E}">
        <p14:creationId xmlns="" xmlns:p14="http://schemas.microsoft.com/office/powerpoint/2010/main" val="154863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99</a:t>
            </a:fld>
            <a:endParaRPr lang="en-US"/>
          </a:p>
        </p:txBody>
      </p:sp>
    </p:spTree>
    <p:extLst>
      <p:ext uri="{BB962C8B-B14F-4D97-AF65-F5344CB8AC3E}">
        <p14:creationId xmlns="" xmlns:p14="http://schemas.microsoft.com/office/powerpoint/2010/main" val="2667278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pPr/>
              <a:t>106</a:t>
            </a:fld>
            <a:endParaRPr lang="en-IN"/>
          </a:p>
        </p:txBody>
      </p:sp>
    </p:spTree>
    <p:extLst>
      <p:ext uri="{BB962C8B-B14F-4D97-AF65-F5344CB8AC3E}">
        <p14:creationId xmlns="" xmlns:p14="http://schemas.microsoft.com/office/powerpoint/2010/main" val="107915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pPr/>
              <a:t>5</a:t>
            </a:fld>
            <a:endParaRPr lang="en-IN"/>
          </a:p>
        </p:txBody>
      </p:sp>
    </p:spTree>
    <p:extLst>
      <p:ext uri="{BB962C8B-B14F-4D97-AF65-F5344CB8AC3E}">
        <p14:creationId xmlns="" xmlns:p14="http://schemas.microsoft.com/office/powerpoint/2010/main" val="207076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73088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92337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38</a:t>
            </a:fld>
            <a:endParaRPr lang="en-US"/>
          </a:p>
        </p:txBody>
      </p:sp>
    </p:spTree>
    <p:extLst>
      <p:ext uri="{BB962C8B-B14F-4D97-AF65-F5344CB8AC3E}">
        <p14:creationId xmlns="" xmlns:p14="http://schemas.microsoft.com/office/powerpoint/2010/main" val="396137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70BD-C9AF-4F14-95B7-90F1425498AF}" type="slidenum">
              <a:rPr lang="en-IN" smtClean="0"/>
              <a:pPr/>
              <a:t>40</a:t>
            </a:fld>
            <a:endParaRPr lang="en-IN"/>
          </a:p>
        </p:txBody>
      </p:sp>
    </p:spTree>
    <p:extLst>
      <p:ext uri="{BB962C8B-B14F-4D97-AF65-F5344CB8AC3E}">
        <p14:creationId xmlns="" xmlns:p14="http://schemas.microsoft.com/office/powerpoint/2010/main" val="274250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600631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48</a:t>
            </a:fld>
            <a:endParaRPr lang="en-US"/>
          </a:p>
        </p:txBody>
      </p:sp>
    </p:spTree>
    <p:extLst>
      <p:ext uri="{BB962C8B-B14F-4D97-AF65-F5344CB8AC3E}">
        <p14:creationId xmlns="" xmlns:p14="http://schemas.microsoft.com/office/powerpoint/2010/main" val="241167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89A691-CAA4-4DB8-AC75-206688EB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1B0C40B-E305-4967-B51D-0436BCB3E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1948415-B292-4DC1-9820-D460D6150963}"/>
              </a:ext>
            </a:extLst>
          </p:cNvPr>
          <p:cNvSpPr>
            <a:spLocks noGrp="1"/>
          </p:cNvSpPr>
          <p:nvPr>
            <p:ph type="dt" sz="half" idx="10"/>
          </p:nvPr>
        </p:nvSpPr>
        <p:spPr/>
        <p:txBody>
          <a:bodyPr/>
          <a:lstStyle/>
          <a:p>
            <a:fld id="{56D81E64-1C73-4181-B76A-67F341D43785}" type="datetime1">
              <a:rPr lang="en-US" smtClean="0"/>
              <a:t>8/22/2022</a:t>
            </a:fld>
            <a:endParaRPr lang="en-IN"/>
          </a:p>
        </p:txBody>
      </p:sp>
      <p:sp>
        <p:nvSpPr>
          <p:cNvPr id="5" name="Footer Placeholder 4">
            <a:extLst>
              <a:ext uri="{FF2B5EF4-FFF2-40B4-BE49-F238E27FC236}">
                <a16:creationId xmlns="" xmlns:a16="http://schemas.microsoft.com/office/drawing/2014/main" id="{FB6D93B6-7281-4877-8A65-F005E431E6B6}"/>
              </a:ext>
            </a:extLst>
          </p:cNvPr>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4A0A6547-D591-4585-A3DC-446CBDF6584A}"/>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56011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45446-1513-4ADD-869E-FFC92380E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40D1135-B80D-44D6-B518-389C3B42F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87C33F1-F762-4BC1-9E55-8FB6944B7A49}"/>
              </a:ext>
            </a:extLst>
          </p:cNvPr>
          <p:cNvSpPr>
            <a:spLocks noGrp="1"/>
          </p:cNvSpPr>
          <p:nvPr>
            <p:ph type="dt" sz="half" idx="10"/>
          </p:nvPr>
        </p:nvSpPr>
        <p:spPr/>
        <p:txBody>
          <a:bodyPr/>
          <a:lstStyle/>
          <a:p>
            <a:fld id="{78E6DD11-9DFC-41FB-A34E-A4E3D8382177}" type="datetime1">
              <a:rPr lang="en-US" smtClean="0"/>
              <a:t>8/22/2022</a:t>
            </a:fld>
            <a:endParaRPr lang="en-IN"/>
          </a:p>
        </p:txBody>
      </p:sp>
      <p:sp>
        <p:nvSpPr>
          <p:cNvPr id="5" name="Footer Placeholder 4">
            <a:extLst>
              <a:ext uri="{FF2B5EF4-FFF2-40B4-BE49-F238E27FC236}">
                <a16:creationId xmlns="" xmlns:a16="http://schemas.microsoft.com/office/drawing/2014/main" id="{914B0201-3C4A-43E6-9E1F-6FDF8D441A3D}"/>
              </a:ext>
            </a:extLst>
          </p:cNvPr>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C274B352-367A-4A76-AA57-ED97137BCFEB}"/>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76622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D81955-5E35-4BFD-B90B-A5C9579458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A447D07-D344-4E91-BF8A-13D63E808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BF8469-94D9-44A5-A09D-05D613FEC215}"/>
              </a:ext>
            </a:extLst>
          </p:cNvPr>
          <p:cNvSpPr>
            <a:spLocks noGrp="1"/>
          </p:cNvSpPr>
          <p:nvPr>
            <p:ph type="dt" sz="half" idx="10"/>
          </p:nvPr>
        </p:nvSpPr>
        <p:spPr/>
        <p:txBody>
          <a:bodyPr/>
          <a:lstStyle/>
          <a:p>
            <a:fld id="{24C95977-8097-412C-82BD-B188D493FAB6}" type="datetime1">
              <a:rPr lang="en-US" smtClean="0"/>
              <a:t>8/22/2022</a:t>
            </a:fld>
            <a:endParaRPr lang="en-IN"/>
          </a:p>
        </p:txBody>
      </p:sp>
      <p:sp>
        <p:nvSpPr>
          <p:cNvPr id="5" name="Footer Placeholder 4">
            <a:extLst>
              <a:ext uri="{FF2B5EF4-FFF2-40B4-BE49-F238E27FC236}">
                <a16:creationId xmlns="" xmlns:a16="http://schemas.microsoft.com/office/drawing/2014/main" id="{8C6010A2-897E-4D6A-AB91-A4C497C5ACF2}"/>
              </a:ext>
            </a:extLst>
          </p:cNvPr>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AAC8D4BF-6C49-4871-BFED-A250FA27848A}"/>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323952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389D65-FE23-4B88-9E19-1333E341F106}" type="datetime1">
              <a:rPr lang="en-US" smtClean="0"/>
              <a:t>8/22/2022</a:t>
            </a:fld>
            <a:endParaRPr lang="en-IN"/>
          </a:p>
        </p:txBody>
      </p:sp>
      <p:sp>
        <p:nvSpPr>
          <p:cNvPr id="5" name="Footer Placeholder 4"/>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2456229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753A22-A296-49BD-96DA-DADF70606D6B}" type="datetime1">
              <a:rPr lang="en-US" smtClean="0"/>
              <a:t>8/22/2022</a:t>
            </a:fld>
            <a:endParaRPr lang="en-IN"/>
          </a:p>
        </p:txBody>
      </p:sp>
      <p:sp>
        <p:nvSpPr>
          <p:cNvPr id="5" name="Footer Placeholder 4"/>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24333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83C76-5BB5-4FE3-B4DF-9820642F1DC3}" type="datetime1">
              <a:rPr lang="en-US" smtClean="0"/>
              <a:t>8/22/2022</a:t>
            </a:fld>
            <a:endParaRPr lang="en-IN"/>
          </a:p>
        </p:txBody>
      </p:sp>
      <p:sp>
        <p:nvSpPr>
          <p:cNvPr id="5" name="Footer Placeholder 4"/>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409484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83F63F1-9AFB-45C8-AB7A-8B5074719701}" type="datetime1">
              <a:rPr lang="en-US" smtClean="0"/>
              <a:t>8/22/2022</a:t>
            </a:fld>
            <a:endParaRPr lang="en-IN"/>
          </a:p>
        </p:txBody>
      </p:sp>
      <p:sp>
        <p:nvSpPr>
          <p:cNvPr id="6" name="Footer Placeholder 5"/>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2789943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D09A04C-8266-451D-8FB0-D72AA771BA0A}" type="datetime1">
              <a:rPr lang="en-US" smtClean="0"/>
              <a:t>8/22/2022</a:t>
            </a:fld>
            <a:endParaRPr lang="en-IN"/>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sp>
        <p:nvSpPr>
          <p:cNvPr id="9" name="Slide Number Placeholder 8"/>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145706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EF7F1B-10F4-4817-B803-76658CED8577}" type="datetime1">
              <a:rPr lang="en-US" smtClean="0"/>
              <a:t>8/22/2022</a:t>
            </a:fld>
            <a:endParaRPr lang="en-IN"/>
          </a:p>
        </p:txBody>
      </p:sp>
      <p:sp>
        <p:nvSpPr>
          <p:cNvPr id="4" name="Footer Placeholder 3"/>
          <p:cNvSpPr>
            <a:spLocks noGrp="1"/>
          </p:cNvSpPr>
          <p:nvPr>
            <p:ph type="ftr" sz="quarter" idx="11"/>
          </p:nvPr>
        </p:nvSpPr>
        <p:spPr/>
        <p:txBody>
          <a:bodyPr/>
          <a:lstStyle/>
          <a:p>
            <a:r>
              <a:rPr lang="en-US" smtClean="0"/>
              <a:t>Ajay Gangele     KHU 701  Rural Development                          Unit :2</a:t>
            </a:r>
            <a:endParaRPr lang="en-IN"/>
          </a:p>
        </p:txBody>
      </p:sp>
      <p:sp>
        <p:nvSpPr>
          <p:cNvPr id="5" name="Slide Number Placeholder 4"/>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422690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937F2-C643-45B9-900F-DC5F6045D1CF}" type="datetime1">
              <a:rPr lang="en-US" smtClean="0"/>
              <a:t>8/22/2022</a:t>
            </a:fld>
            <a:endParaRPr lang="en-IN"/>
          </a:p>
        </p:txBody>
      </p:sp>
      <p:sp>
        <p:nvSpPr>
          <p:cNvPr id="3" name="Footer Placeholder 2"/>
          <p:cNvSpPr>
            <a:spLocks noGrp="1"/>
          </p:cNvSpPr>
          <p:nvPr>
            <p:ph type="ftr" sz="quarter" idx="11"/>
          </p:nvPr>
        </p:nvSpPr>
        <p:spPr/>
        <p:txBody>
          <a:bodyPr/>
          <a:lstStyle/>
          <a:p>
            <a:r>
              <a:rPr lang="en-US" smtClean="0"/>
              <a:t>Ajay Gangele     KHU 701  Rural Development                          Unit :2</a:t>
            </a:r>
            <a:endParaRPr lang="en-IN"/>
          </a:p>
        </p:txBody>
      </p:sp>
      <p:sp>
        <p:nvSpPr>
          <p:cNvPr id="4" name="Slide Number Placeholder 3"/>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3804530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725F7-F231-4102-8A69-EC1963784E8B}" type="datetime1">
              <a:rPr lang="en-US" smtClean="0"/>
              <a:t>8/22/2022</a:t>
            </a:fld>
            <a:endParaRPr lang="en-IN"/>
          </a:p>
        </p:txBody>
      </p:sp>
      <p:sp>
        <p:nvSpPr>
          <p:cNvPr id="6" name="Footer Placeholder 5"/>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100662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96B7A-1278-4133-9B5F-8B49354AC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B18B1E5-5891-4E03-B734-CD9B97CB0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6B646F-3C98-4873-A769-AC3F27F64404}"/>
              </a:ext>
            </a:extLst>
          </p:cNvPr>
          <p:cNvSpPr>
            <a:spLocks noGrp="1"/>
          </p:cNvSpPr>
          <p:nvPr>
            <p:ph type="dt" sz="half" idx="10"/>
          </p:nvPr>
        </p:nvSpPr>
        <p:spPr/>
        <p:txBody>
          <a:bodyPr/>
          <a:lstStyle/>
          <a:p>
            <a:fld id="{F323FBA3-DFA3-4870-9650-B4BCB2FF6B04}" type="datetime1">
              <a:rPr lang="en-US" smtClean="0"/>
              <a:t>8/22/2022</a:t>
            </a:fld>
            <a:endParaRPr lang="en-IN"/>
          </a:p>
        </p:txBody>
      </p:sp>
      <p:sp>
        <p:nvSpPr>
          <p:cNvPr id="5" name="Footer Placeholder 4">
            <a:extLst>
              <a:ext uri="{FF2B5EF4-FFF2-40B4-BE49-F238E27FC236}">
                <a16:creationId xmlns="" xmlns:a16="http://schemas.microsoft.com/office/drawing/2014/main" id="{0DB3C9DB-4DF7-4A28-9551-6C57E7A57132}"/>
              </a:ext>
            </a:extLst>
          </p:cNvPr>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F5A18244-4BC2-4972-BB00-11BE469DA3BD}"/>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3877673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4DBF7C-2D46-4A3E-99BD-50FCF94E393A}" type="datetime1">
              <a:rPr lang="en-US" smtClean="0"/>
              <a:t>8/22/2022</a:t>
            </a:fld>
            <a:endParaRPr lang="en-IN"/>
          </a:p>
        </p:txBody>
      </p:sp>
      <p:sp>
        <p:nvSpPr>
          <p:cNvPr id="6" name="Footer Placeholder 5"/>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743507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68B6C-F0C3-4C77-B2DD-274DCDE92BEE}" type="datetime1">
              <a:rPr lang="en-US" smtClean="0"/>
              <a:t>8/22/2022</a:t>
            </a:fld>
            <a:endParaRPr lang="en-IN"/>
          </a:p>
        </p:txBody>
      </p:sp>
      <p:sp>
        <p:nvSpPr>
          <p:cNvPr id="5" name="Footer Placeholder 4"/>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357784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3FE380-6C24-462E-8106-18C7CFEB941C}" type="datetime1">
              <a:rPr lang="en-US" smtClean="0"/>
              <a:t>8/22/2022</a:t>
            </a:fld>
            <a:endParaRPr lang="en-IN"/>
          </a:p>
        </p:txBody>
      </p:sp>
      <p:sp>
        <p:nvSpPr>
          <p:cNvPr id="5" name="Footer Placeholder 4"/>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30789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AE917-3DC8-4223-9CEE-3546406E4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04F2737-F220-4B88-A0AD-27E2DC00B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3184B9C-ACCC-46D3-B127-CE8B409676C8}"/>
              </a:ext>
            </a:extLst>
          </p:cNvPr>
          <p:cNvSpPr>
            <a:spLocks noGrp="1"/>
          </p:cNvSpPr>
          <p:nvPr>
            <p:ph type="dt" sz="half" idx="10"/>
          </p:nvPr>
        </p:nvSpPr>
        <p:spPr/>
        <p:txBody>
          <a:bodyPr/>
          <a:lstStyle/>
          <a:p>
            <a:fld id="{CCB947D3-FEFD-4414-BA37-22B9364354FB}" type="datetime1">
              <a:rPr lang="en-US" smtClean="0"/>
              <a:t>8/22/2022</a:t>
            </a:fld>
            <a:endParaRPr lang="en-IN"/>
          </a:p>
        </p:txBody>
      </p:sp>
      <p:sp>
        <p:nvSpPr>
          <p:cNvPr id="5" name="Footer Placeholder 4">
            <a:extLst>
              <a:ext uri="{FF2B5EF4-FFF2-40B4-BE49-F238E27FC236}">
                <a16:creationId xmlns="" xmlns:a16="http://schemas.microsoft.com/office/drawing/2014/main" id="{7AF761C0-B68B-451D-9C83-40C116091A28}"/>
              </a:ext>
            </a:extLst>
          </p:cNvPr>
          <p:cNvSpPr>
            <a:spLocks noGrp="1"/>
          </p:cNvSpPr>
          <p:nvPr>
            <p:ph type="ftr" sz="quarter" idx="11"/>
          </p:nvPr>
        </p:nvSpPr>
        <p:spPr/>
        <p:txBody>
          <a:body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C725DD24-2908-42D7-A117-8F45B2510B7F}"/>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9979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4568AD-51CE-4439-B71B-570F85BDB6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D1C08F8-6E65-4B84-AD80-970AE6331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47572A0-2080-4B50-A421-2AFDA7546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551980F-AB91-40BC-8877-5F47344AA834}"/>
              </a:ext>
            </a:extLst>
          </p:cNvPr>
          <p:cNvSpPr>
            <a:spLocks noGrp="1"/>
          </p:cNvSpPr>
          <p:nvPr>
            <p:ph type="dt" sz="half" idx="10"/>
          </p:nvPr>
        </p:nvSpPr>
        <p:spPr/>
        <p:txBody>
          <a:bodyPr/>
          <a:lstStyle/>
          <a:p>
            <a:fld id="{A21C0445-E2E6-4B21-9591-D0D983FD8ED2}" type="datetime1">
              <a:rPr lang="en-US" smtClean="0"/>
              <a:t>8/22/2022</a:t>
            </a:fld>
            <a:endParaRPr lang="en-IN"/>
          </a:p>
        </p:txBody>
      </p:sp>
      <p:sp>
        <p:nvSpPr>
          <p:cNvPr id="6" name="Footer Placeholder 5">
            <a:extLst>
              <a:ext uri="{FF2B5EF4-FFF2-40B4-BE49-F238E27FC236}">
                <a16:creationId xmlns="" xmlns:a16="http://schemas.microsoft.com/office/drawing/2014/main" id="{F93D3732-4790-4A1B-BB6D-5C343DC74B4F}"/>
              </a:ext>
            </a:extLst>
          </p:cNvPr>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a:extLst>
              <a:ext uri="{FF2B5EF4-FFF2-40B4-BE49-F238E27FC236}">
                <a16:creationId xmlns="" xmlns:a16="http://schemas.microsoft.com/office/drawing/2014/main" id="{D69BCD66-5C40-4A9F-9B1C-CFD2B8BC29E9}"/>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73580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0241D-C86D-4C9D-9640-ED474314F4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7ADDFA-368C-466F-BE39-E45860547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FF1DB06-C545-4666-A373-8E5817AF0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8F5DAFF-3A4E-4461-9A6E-D78E3124A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72AE568-C047-445C-ADC2-A7122AC44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E553B3B-CBB2-44BB-9AC7-01E308A9D90C}"/>
              </a:ext>
            </a:extLst>
          </p:cNvPr>
          <p:cNvSpPr>
            <a:spLocks noGrp="1"/>
          </p:cNvSpPr>
          <p:nvPr>
            <p:ph type="dt" sz="half" idx="10"/>
          </p:nvPr>
        </p:nvSpPr>
        <p:spPr/>
        <p:txBody>
          <a:bodyPr/>
          <a:lstStyle/>
          <a:p>
            <a:fld id="{9CC70AFD-A20A-4E2B-8C80-76A3FE4FC6BA}" type="datetime1">
              <a:rPr lang="en-US" smtClean="0"/>
              <a:t>8/22/2022</a:t>
            </a:fld>
            <a:endParaRPr lang="en-IN"/>
          </a:p>
        </p:txBody>
      </p:sp>
      <p:sp>
        <p:nvSpPr>
          <p:cNvPr id="8" name="Footer Placeholder 7">
            <a:extLst>
              <a:ext uri="{FF2B5EF4-FFF2-40B4-BE49-F238E27FC236}">
                <a16:creationId xmlns="" xmlns:a16="http://schemas.microsoft.com/office/drawing/2014/main" id="{F6A95BF2-283C-4A16-A51D-D88507ED4364}"/>
              </a:ext>
            </a:extLst>
          </p:cNvPr>
          <p:cNvSpPr>
            <a:spLocks noGrp="1"/>
          </p:cNvSpPr>
          <p:nvPr>
            <p:ph type="ftr" sz="quarter" idx="11"/>
          </p:nvPr>
        </p:nvSpPr>
        <p:spPr/>
        <p:txBody>
          <a:bodyPr/>
          <a:lstStyle/>
          <a:p>
            <a:r>
              <a:rPr lang="en-US" smtClean="0"/>
              <a:t>Ajay Gangele     KHU 701  Rural Development                          Unit :2</a:t>
            </a:r>
            <a:endParaRPr lang="en-IN"/>
          </a:p>
        </p:txBody>
      </p:sp>
      <p:sp>
        <p:nvSpPr>
          <p:cNvPr id="9" name="Slide Number Placeholder 8">
            <a:extLst>
              <a:ext uri="{FF2B5EF4-FFF2-40B4-BE49-F238E27FC236}">
                <a16:creationId xmlns="" xmlns:a16="http://schemas.microsoft.com/office/drawing/2014/main" id="{375FB20A-0E77-4C07-9E14-DDC94306F7B1}"/>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394183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D4A3A-EDD5-499E-A4BF-4FEB3AB2B4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9241DCA-F6BF-4E33-9AB3-A193B68C74D0}"/>
              </a:ext>
            </a:extLst>
          </p:cNvPr>
          <p:cNvSpPr>
            <a:spLocks noGrp="1"/>
          </p:cNvSpPr>
          <p:nvPr>
            <p:ph type="dt" sz="half" idx="10"/>
          </p:nvPr>
        </p:nvSpPr>
        <p:spPr/>
        <p:txBody>
          <a:bodyPr/>
          <a:lstStyle/>
          <a:p>
            <a:fld id="{589C1767-61EA-48AF-9CD9-77A8844B6A0A}" type="datetime1">
              <a:rPr lang="en-US" smtClean="0"/>
              <a:t>8/22/2022</a:t>
            </a:fld>
            <a:endParaRPr lang="en-IN"/>
          </a:p>
        </p:txBody>
      </p:sp>
      <p:sp>
        <p:nvSpPr>
          <p:cNvPr id="4" name="Footer Placeholder 3">
            <a:extLst>
              <a:ext uri="{FF2B5EF4-FFF2-40B4-BE49-F238E27FC236}">
                <a16:creationId xmlns="" xmlns:a16="http://schemas.microsoft.com/office/drawing/2014/main" id="{0BCE30FC-A200-4C5A-965C-FC76F90376A5}"/>
              </a:ext>
            </a:extLst>
          </p:cNvPr>
          <p:cNvSpPr>
            <a:spLocks noGrp="1"/>
          </p:cNvSpPr>
          <p:nvPr>
            <p:ph type="ftr" sz="quarter" idx="11"/>
          </p:nvPr>
        </p:nvSpPr>
        <p:spPr/>
        <p:txBody>
          <a:bodyPr/>
          <a:lstStyle/>
          <a:p>
            <a:r>
              <a:rPr lang="en-US" smtClean="0"/>
              <a:t>Ajay Gangele     KHU 701  Rural Development                          Unit :2</a:t>
            </a:r>
            <a:endParaRPr lang="en-IN"/>
          </a:p>
        </p:txBody>
      </p:sp>
      <p:sp>
        <p:nvSpPr>
          <p:cNvPr id="5" name="Slide Number Placeholder 4">
            <a:extLst>
              <a:ext uri="{FF2B5EF4-FFF2-40B4-BE49-F238E27FC236}">
                <a16:creationId xmlns="" xmlns:a16="http://schemas.microsoft.com/office/drawing/2014/main" id="{80AD0009-A127-4F9F-A7E1-C9B2B928FC8C}"/>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400921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FB601B5-0687-40B5-8899-E322CE11B7B4}"/>
              </a:ext>
            </a:extLst>
          </p:cNvPr>
          <p:cNvSpPr>
            <a:spLocks noGrp="1"/>
          </p:cNvSpPr>
          <p:nvPr>
            <p:ph type="dt" sz="half" idx="10"/>
          </p:nvPr>
        </p:nvSpPr>
        <p:spPr/>
        <p:txBody>
          <a:bodyPr/>
          <a:lstStyle/>
          <a:p>
            <a:fld id="{3DBBFAB8-81A0-4F43-B18F-0AB4FB6FA13E}" type="datetime1">
              <a:rPr lang="en-US" smtClean="0"/>
              <a:t>8/22/2022</a:t>
            </a:fld>
            <a:endParaRPr lang="en-IN"/>
          </a:p>
        </p:txBody>
      </p:sp>
      <p:sp>
        <p:nvSpPr>
          <p:cNvPr id="3" name="Footer Placeholder 2">
            <a:extLst>
              <a:ext uri="{FF2B5EF4-FFF2-40B4-BE49-F238E27FC236}">
                <a16:creationId xmlns="" xmlns:a16="http://schemas.microsoft.com/office/drawing/2014/main" id="{53701CDF-C200-4796-99A8-675068BF3415}"/>
              </a:ext>
            </a:extLst>
          </p:cNvPr>
          <p:cNvSpPr>
            <a:spLocks noGrp="1"/>
          </p:cNvSpPr>
          <p:nvPr>
            <p:ph type="ftr" sz="quarter" idx="11"/>
          </p:nvPr>
        </p:nvSpPr>
        <p:spPr/>
        <p:txBody>
          <a:bodyPr/>
          <a:lstStyle/>
          <a:p>
            <a:r>
              <a:rPr lang="en-US" smtClean="0"/>
              <a:t>Ajay Gangele     KHU 701  Rural Development                          Unit :2</a:t>
            </a:r>
            <a:endParaRPr lang="en-IN"/>
          </a:p>
        </p:txBody>
      </p:sp>
      <p:sp>
        <p:nvSpPr>
          <p:cNvPr id="4" name="Slide Number Placeholder 3">
            <a:extLst>
              <a:ext uri="{FF2B5EF4-FFF2-40B4-BE49-F238E27FC236}">
                <a16:creationId xmlns="" xmlns:a16="http://schemas.microsoft.com/office/drawing/2014/main" id="{18FAB4C2-CB28-4CEC-AB99-97930BF4285D}"/>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54347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3693C-29BB-4F2B-838E-264AE8261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8EF180C-C9E2-476B-B19E-CF5B4B5FB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072D29-AE9E-4A24-8A37-C6561D572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1681AC-CE95-4EC0-B913-5B9D2AC81C59}"/>
              </a:ext>
            </a:extLst>
          </p:cNvPr>
          <p:cNvSpPr>
            <a:spLocks noGrp="1"/>
          </p:cNvSpPr>
          <p:nvPr>
            <p:ph type="dt" sz="half" idx="10"/>
          </p:nvPr>
        </p:nvSpPr>
        <p:spPr/>
        <p:txBody>
          <a:bodyPr/>
          <a:lstStyle/>
          <a:p>
            <a:fld id="{73AAA277-F2DA-4054-900D-49793E8723EA}" type="datetime1">
              <a:rPr lang="en-US" smtClean="0"/>
              <a:t>8/22/2022</a:t>
            </a:fld>
            <a:endParaRPr lang="en-IN"/>
          </a:p>
        </p:txBody>
      </p:sp>
      <p:sp>
        <p:nvSpPr>
          <p:cNvPr id="6" name="Footer Placeholder 5">
            <a:extLst>
              <a:ext uri="{FF2B5EF4-FFF2-40B4-BE49-F238E27FC236}">
                <a16:creationId xmlns="" xmlns:a16="http://schemas.microsoft.com/office/drawing/2014/main" id="{299C5EA1-2099-4338-8385-99FBFF36C684}"/>
              </a:ext>
            </a:extLst>
          </p:cNvPr>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a:extLst>
              <a:ext uri="{FF2B5EF4-FFF2-40B4-BE49-F238E27FC236}">
                <a16:creationId xmlns="" xmlns:a16="http://schemas.microsoft.com/office/drawing/2014/main" id="{C4FCA2D0-9F85-4AB2-86F7-1AAFB4408F71}"/>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295600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BC4BF-2F56-49B6-A613-50405A5C4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511CFBC-3274-4081-862A-583A6E998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322D41D-6C0A-49AB-BDD8-311A8F3B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EF01B1-7FED-4AB6-8CFF-776866638310}"/>
              </a:ext>
            </a:extLst>
          </p:cNvPr>
          <p:cNvSpPr>
            <a:spLocks noGrp="1"/>
          </p:cNvSpPr>
          <p:nvPr>
            <p:ph type="dt" sz="half" idx="10"/>
          </p:nvPr>
        </p:nvSpPr>
        <p:spPr/>
        <p:txBody>
          <a:bodyPr/>
          <a:lstStyle/>
          <a:p>
            <a:fld id="{B4DD18E4-817A-43B4-90B8-2537ACB0559C}" type="datetime1">
              <a:rPr lang="en-US" smtClean="0"/>
              <a:t>8/22/2022</a:t>
            </a:fld>
            <a:endParaRPr lang="en-IN"/>
          </a:p>
        </p:txBody>
      </p:sp>
      <p:sp>
        <p:nvSpPr>
          <p:cNvPr id="6" name="Footer Placeholder 5">
            <a:extLst>
              <a:ext uri="{FF2B5EF4-FFF2-40B4-BE49-F238E27FC236}">
                <a16:creationId xmlns="" xmlns:a16="http://schemas.microsoft.com/office/drawing/2014/main" id="{B387CE22-4C3C-4383-A103-529AA2CFEEEC}"/>
              </a:ext>
            </a:extLst>
          </p:cNvPr>
          <p:cNvSpPr>
            <a:spLocks noGrp="1"/>
          </p:cNvSpPr>
          <p:nvPr>
            <p:ph type="ftr" sz="quarter" idx="11"/>
          </p:nvPr>
        </p:nvSpPr>
        <p:spPr/>
        <p:txBody>
          <a:bodyPr/>
          <a:lstStyle/>
          <a:p>
            <a:r>
              <a:rPr lang="en-US" smtClean="0"/>
              <a:t>Ajay Gangele     KHU 701  Rural Development                          Unit :2</a:t>
            </a:r>
            <a:endParaRPr lang="en-IN"/>
          </a:p>
        </p:txBody>
      </p:sp>
      <p:sp>
        <p:nvSpPr>
          <p:cNvPr id="7" name="Slide Number Placeholder 6">
            <a:extLst>
              <a:ext uri="{FF2B5EF4-FFF2-40B4-BE49-F238E27FC236}">
                <a16:creationId xmlns="" xmlns:a16="http://schemas.microsoft.com/office/drawing/2014/main" id="{A55F0FCC-1BA0-4B17-A3B6-892D8C4BF578}"/>
              </a:ext>
            </a:extLst>
          </p:cNvPr>
          <p:cNvSpPr>
            <a:spLocks noGrp="1"/>
          </p:cNvSpPr>
          <p:nvPr>
            <p:ph type="sldNum" sz="quarter" idx="12"/>
          </p:nvPr>
        </p:nvSpPr>
        <p:spPr/>
        <p:txBody>
          <a:body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6058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BE0D11B-3FE5-4CE6-AF3D-604C48544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0481122-BD3D-4F1A-8868-C1ACD46F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2D4CD8D-9593-456E-A5BF-FF35D0EE7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E042F-59A1-4898-9154-2DC88B947B67}" type="datetime1">
              <a:rPr lang="en-US" smtClean="0"/>
              <a:t>8/22/2022</a:t>
            </a:fld>
            <a:endParaRPr lang="en-IN"/>
          </a:p>
        </p:txBody>
      </p:sp>
      <p:sp>
        <p:nvSpPr>
          <p:cNvPr id="5" name="Footer Placeholder 4">
            <a:extLst>
              <a:ext uri="{FF2B5EF4-FFF2-40B4-BE49-F238E27FC236}">
                <a16:creationId xmlns="" xmlns:a16="http://schemas.microsoft.com/office/drawing/2014/main" id="{F11B5455-8091-4B1F-80D3-3375768EF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Ajay Gangele     KHU 701  Rural Development                          Unit :2</a:t>
            </a:r>
            <a:endParaRPr lang="en-IN"/>
          </a:p>
        </p:txBody>
      </p:sp>
      <p:sp>
        <p:nvSpPr>
          <p:cNvPr id="6" name="Slide Number Placeholder 5">
            <a:extLst>
              <a:ext uri="{FF2B5EF4-FFF2-40B4-BE49-F238E27FC236}">
                <a16:creationId xmlns="" xmlns:a16="http://schemas.microsoft.com/office/drawing/2014/main" id="{4188C324-3D7F-48E3-98BB-7FE1551A8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3386E-77D4-4E90-B573-1CA91C63B058}" type="slidenum">
              <a:rPr lang="en-IN" smtClean="0"/>
              <a:pPr/>
              <a:t>‹#›</a:t>
            </a:fld>
            <a:endParaRPr lang="en-IN"/>
          </a:p>
        </p:txBody>
      </p:sp>
    </p:spTree>
    <p:extLst>
      <p:ext uri="{BB962C8B-B14F-4D97-AF65-F5344CB8AC3E}">
        <p14:creationId xmlns="" xmlns:p14="http://schemas.microsoft.com/office/powerpoint/2010/main" val="22555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43031-4FC3-4AB4-BB59-B5C301A35E42}" type="datetime1">
              <a:rPr lang="en-US" smtClean="0"/>
              <a:t>8/22/2022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Ajay Gangele     KHU 701  Rural Development                          Unit :2</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0AC07-F616-467E-8B31-40CC0ED88310}" type="slidenum">
              <a:rPr lang="en-IN" smtClean="0"/>
              <a:pPr/>
              <a:t>‹#›</a:t>
            </a:fld>
            <a:endParaRPr lang="en-IN"/>
          </a:p>
        </p:txBody>
      </p:sp>
    </p:spTree>
    <p:extLst>
      <p:ext uri="{BB962C8B-B14F-4D97-AF65-F5344CB8AC3E}">
        <p14:creationId xmlns="" xmlns:p14="http://schemas.microsoft.com/office/powerpoint/2010/main" val="41814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youtube.com/watch?v=2VFtjJy87Mc" TargetMode="External"/><Relationship Id="rId7" Type="http://schemas.openxmlformats.org/officeDocument/2006/relationships/image" Target="../media/image6.png"/><Relationship Id="rId2" Type="http://schemas.openxmlformats.org/officeDocument/2006/relationships/hyperlink" Target="https://www.youtube.com/watch?v=kVE0RaWAGCM" TargetMode="External"/><Relationship Id="rId1" Type="http://schemas.openxmlformats.org/officeDocument/2006/relationships/slideLayout" Target="../slideLayouts/slideLayout2.xml"/><Relationship Id="rId6" Type="http://schemas.openxmlformats.org/officeDocument/2006/relationships/hyperlink" Target="https://www.youtube.com/watch?v=z19BhR9hsjU&amp;t=352s" TargetMode="External"/><Relationship Id="rId5" Type="http://schemas.openxmlformats.org/officeDocument/2006/relationships/hyperlink" Target="https://www.youtube.com/watch?v=z19BhR9hsjU" TargetMode="External"/><Relationship Id="rId4" Type="http://schemas.openxmlformats.org/officeDocument/2006/relationships/hyperlink" Target="https://www.youtube.com/watch?v=5Jif4nKDVx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youtube.com/watch?v=kVE0RaWAGCM" TargetMode="External"/><Relationship Id="rId7" Type="http://schemas.openxmlformats.org/officeDocument/2006/relationships/hyperlink" Target="https://www.youtube.com/watch?v=z19BhR9hsjU&amp;t=352s"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s://www.youtube.com/watch?v=z19BhR9hsjU" TargetMode="External"/><Relationship Id="rId5" Type="http://schemas.openxmlformats.org/officeDocument/2006/relationships/hyperlink" Target="https://www.youtube.com/watch?v=5Jif4nKDVxA" TargetMode="External"/><Relationship Id="rId4" Type="http://schemas.openxmlformats.org/officeDocument/2006/relationships/hyperlink" Target="https://www.youtube.com/watch?v=2VFtjJy87Mc" TargetMode="External"/><Relationship Id="rId9" Type="http://schemas.openxmlformats.org/officeDocument/2006/relationships/image" Target="../media/image3.jpeg"/></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3"/>
          <p:cNvSpPr txBox="1">
            <a:spLocks noGrp="1"/>
          </p:cNvSpPr>
          <p:nvPr>
            <p:ph type="ctrTitle"/>
          </p:nvPr>
        </p:nvSpPr>
        <p:spPr>
          <a:xfrm>
            <a:off x="2175163" y="131762"/>
            <a:ext cx="7772400" cy="685800"/>
          </a:xfr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rmAutofit/>
          </a:bodyPr>
          <a:lstStyle/>
          <a:p>
            <a:pPr eaLnBrk="1" fontAlgn="auto" hangingPunct="1">
              <a:buSzPts val="2400"/>
              <a:buFont typeface="Calibri"/>
              <a:buNone/>
              <a:defRPr/>
            </a:pPr>
            <a:r>
              <a:rPr lang="en-US" sz="2000" dirty="0">
                <a:solidFill>
                  <a:schemeClr val="dk1"/>
                </a:solidFill>
                <a:latin typeface="Calibri"/>
                <a:ea typeface="Calibri"/>
                <a:cs typeface="Calibri"/>
                <a:sym typeface="Calibri"/>
              </a:rPr>
              <a:t>Noida Institute of Engineering and Technology, Greater Noida</a:t>
            </a:r>
            <a:endParaRPr sz="2000" dirty="0">
              <a:solidFill>
                <a:schemeClr val="dk1"/>
              </a:solidFill>
              <a:latin typeface="Calibri"/>
              <a:ea typeface="Calibri"/>
              <a:cs typeface="Calibri"/>
              <a:sym typeface="Calibri"/>
            </a:endParaRPr>
          </a:p>
        </p:txBody>
      </p:sp>
      <p:sp>
        <p:nvSpPr>
          <p:cNvPr id="6" name="Google Shape;90;p13"/>
          <p:cNvSpPr txBox="1">
            <a:spLocks noGrp="1"/>
          </p:cNvSpPr>
          <p:nvPr>
            <p:ph type="subTitle" idx="1"/>
          </p:nvPr>
        </p:nvSpPr>
        <p:spPr>
          <a:xfrm>
            <a:off x="2708563" y="1122362"/>
            <a:ext cx="6400800" cy="1353559"/>
          </a:xfrm>
          <a:solidFill>
            <a:schemeClr val="lt1"/>
          </a:solidFill>
          <a:ln w="25400" cap="flat">
            <a:solidFill>
              <a:schemeClr val="accent5"/>
            </a:solidFill>
            <a:round/>
            <a:headEnd type="none" w="sm" len="sm"/>
            <a:tailEnd type="none" w="sm" len="sm"/>
          </a:ln>
        </p:spPr>
        <p:txBody>
          <a:bodyPr>
            <a:normAutofit/>
          </a:bodyPr>
          <a:lstStyle/>
          <a:p>
            <a:pPr>
              <a:spcBef>
                <a:spcPts val="0"/>
              </a:spcBef>
              <a:buClr>
                <a:srgbClr val="000000"/>
              </a:buClr>
              <a:defRPr/>
            </a:pPr>
            <a:endParaRPr lang="en-IN" sz="2000" dirty="0" smtClean="0"/>
          </a:p>
          <a:p>
            <a:pPr>
              <a:spcBef>
                <a:spcPts val="0"/>
              </a:spcBef>
              <a:buClr>
                <a:srgbClr val="000000"/>
              </a:buClr>
              <a:defRPr/>
            </a:pPr>
            <a:r>
              <a:rPr lang="en-IN" sz="2000" dirty="0" smtClean="0"/>
              <a:t>Rural </a:t>
            </a:r>
            <a:r>
              <a:rPr lang="en-IN" sz="2000" dirty="0"/>
              <a:t>Planning &amp; Development</a:t>
            </a:r>
            <a:endParaRPr lang="en-IN" sz="2000" kern="0" dirty="0">
              <a:solidFill>
                <a:schemeClr val="dk1"/>
              </a:solidFill>
              <a:ea typeface="Calibri"/>
              <a:cs typeface="Calibri"/>
              <a:sym typeface="Calibri"/>
            </a:endParaRPr>
          </a:p>
        </p:txBody>
      </p:sp>
      <p:pic>
        <p:nvPicPr>
          <p:cNvPr id="7" name="Google Shape;91;p13" descr="E:\NIET\Project\xLogo11.png.pagespeed.ic.pydHLuCQEZ.png"/>
          <p:cNvPicPr preferRelativeResize="0">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0663" y="110836"/>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Google Shape;96;p13" descr="C:\Users\Manks\Downloads\speak.png"/>
          <p:cNvPicPr preferRelativeResize="0">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326580" y="2658270"/>
            <a:ext cx="15240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Google Shape;97;p13"/>
          <p:cNvSpPr txBox="1"/>
          <p:nvPr/>
        </p:nvSpPr>
        <p:spPr>
          <a:xfrm>
            <a:off x="1413163"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500"/>
              <a:buFont typeface="Arial"/>
              <a:buNone/>
              <a:defRPr/>
            </a:pPr>
            <a:r>
              <a:rPr lang="en-US" sz="2000" kern="0" dirty="0">
                <a:solidFill>
                  <a:schemeClr val="dk1"/>
                </a:solidFill>
                <a:latin typeface="Calibri"/>
                <a:ea typeface="Calibri"/>
                <a:cs typeface="Calibri"/>
                <a:sym typeface="Calibri"/>
              </a:rPr>
              <a:t>Unit: 2</a:t>
            </a:r>
            <a:endParaRPr sz="2000" kern="0" dirty="0">
              <a:solidFill>
                <a:schemeClr val="dk1"/>
              </a:solidFill>
              <a:latin typeface="Calibri"/>
              <a:ea typeface="Calibri"/>
              <a:cs typeface="Calibri"/>
              <a:sym typeface="Calibri"/>
            </a:endParaRPr>
          </a:p>
        </p:txBody>
      </p:sp>
      <p:sp>
        <p:nvSpPr>
          <p:cNvPr id="14" name="Google Shape;99;p13"/>
          <p:cNvSpPr txBox="1"/>
          <p:nvPr/>
        </p:nvSpPr>
        <p:spPr>
          <a:xfrm>
            <a:off x="1413163" y="38100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rgbClr val="000000"/>
              </a:buClr>
              <a:buFont typeface="Arial"/>
              <a:buNone/>
              <a:defRPr/>
            </a:pPr>
            <a:r>
              <a:rPr lang="en-IN" sz="2000" dirty="0"/>
              <a:t>Rural Development: Administration and Planning</a:t>
            </a:r>
            <a:endParaRPr sz="2000" kern="0" dirty="0">
              <a:solidFill>
                <a:schemeClr val="dk1"/>
              </a:solidFill>
              <a:ea typeface="Calibri"/>
              <a:cs typeface="Calibri"/>
              <a:sym typeface="Calibri"/>
            </a:endParaRPr>
          </a:p>
        </p:txBody>
      </p:sp>
      <p:sp>
        <p:nvSpPr>
          <p:cNvPr id="15" name="Google Shape;100;p13"/>
          <p:cNvSpPr txBox="1"/>
          <p:nvPr/>
        </p:nvSpPr>
        <p:spPr>
          <a:xfrm>
            <a:off x="1413163"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000"/>
              <a:buFont typeface="Arial"/>
              <a:buNone/>
              <a:defRPr/>
            </a:pPr>
            <a:r>
              <a:rPr lang="en-US" sz="2000" dirty="0">
                <a:ea typeface="Arial"/>
                <a:cs typeface="Arial"/>
                <a:sym typeface="Arial"/>
              </a:rPr>
              <a:t>BTECH 4</a:t>
            </a:r>
            <a:r>
              <a:rPr lang="en-US" sz="2000" baseline="30000" dirty="0">
                <a:ea typeface="Arial"/>
                <a:cs typeface="Arial"/>
                <a:sym typeface="Arial"/>
              </a:rPr>
              <a:t>TH</a:t>
            </a:r>
            <a:r>
              <a:rPr lang="en-US" sz="2000" dirty="0">
                <a:ea typeface="Arial"/>
                <a:cs typeface="Arial"/>
                <a:sym typeface="Arial"/>
              </a:rPr>
              <a:t> </a:t>
            </a:r>
            <a:r>
              <a:rPr lang="en-US" sz="2000" dirty="0">
                <a:solidFill>
                  <a:schemeClr val="tx1"/>
                </a:solidFill>
                <a:ea typeface="Arial"/>
                <a:cs typeface="Arial"/>
                <a:sym typeface="Arial"/>
              </a:rPr>
              <a:t>Year (</a:t>
            </a:r>
            <a:r>
              <a:rPr lang="en-US" sz="2000" dirty="0">
                <a:ea typeface="Arial"/>
                <a:cs typeface="Arial"/>
                <a:sym typeface="Arial"/>
              </a:rPr>
              <a:t>7</a:t>
            </a:r>
            <a:r>
              <a:rPr lang="en-US" sz="2000" baseline="30000" dirty="0">
                <a:ea typeface="Arial"/>
                <a:cs typeface="Arial"/>
                <a:sym typeface="Arial"/>
              </a:rPr>
              <a:t>TH</a:t>
            </a:r>
            <a:r>
              <a:rPr lang="en-US" sz="2000" dirty="0">
                <a:ea typeface="Arial"/>
                <a:cs typeface="Arial"/>
                <a:sym typeface="Arial"/>
              </a:rPr>
              <a:t> </a:t>
            </a:r>
            <a:r>
              <a:rPr lang="en-US" sz="2000" dirty="0" err="1">
                <a:solidFill>
                  <a:schemeClr val="tx1"/>
                </a:solidFill>
                <a:ea typeface="Arial"/>
                <a:cs typeface="Arial"/>
                <a:sym typeface="Arial"/>
              </a:rPr>
              <a:t>Sem</a:t>
            </a:r>
            <a:r>
              <a:rPr lang="en-US" sz="2000" dirty="0">
                <a:solidFill>
                  <a:schemeClr val="tx1"/>
                </a:solidFill>
                <a:latin typeface="Arial"/>
                <a:ea typeface="Arial"/>
                <a:cs typeface="Arial"/>
                <a:sym typeface="Arial"/>
              </a:rPr>
              <a:t>)</a:t>
            </a:r>
          </a:p>
        </p:txBody>
      </p:sp>
      <p:sp>
        <p:nvSpPr>
          <p:cNvPr id="16" name="Footer Placeholder 12"/>
          <p:cNvSpPr txBox="1">
            <a:spLocks/>
          </p:cNvSpPr>
          <p:nvPr/>
        </p:nvSpPr>
        <p:spPr>
          <a:xfrm>
            <a:off x="3546763" y="6262688"/>
            <a:ext cx="5029200" cy="365125"/>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r>
              <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Unit 2</a:t>
            </a:r>
          </a:p>
        </p:txBody>
      </p:sp>
      <p:pic>
        <p:nvPicPr>
          <p:cNvPr id="17" name="Picture 2" descr="NIET, Greater Noida: Cutoff, Placements, Courses, Fees, Admission 202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60663" y="110836"/>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Google Shape;92;p13"/>
          <p:cNvSpPr txBox="1"/>
          <p:nvPr/>
        </p:nvSpPr>
        <p:spPr>
          <a:xfrm>
            <a:off x="7051962" y="4045528"/>
            <a:ext cx="4073237" cy="1856508"/>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ct val="20000"/>
              </a:spcBef>
              <a:spcAft>
                <a:spcPts val="0"/>
              </a:spcAft>
              <a:buFont typeface="Arial"/>
              <a:buNone/>
              <a:defRPr/>
            </a:pPr>
            <a:r>
              <a:rPr lang="en-US" sz="2400" kern="0" dirty="0" smtClean="0">
                <a:latin typeface="Times New Roman" panose="02020603050405020304" pitchFamily="18" charset="0"/>
                <a:ea typeface="Arial"/>
                <a:cs typeface="Times New Roman" panose="02020603050405020304" pitchFamily="18" charset="0"/>
                <a:sym typeface="Arial"/>
              </a:rPr>
              <a:t>Ajay </a:t>
            </a:r>
            <a:r>
              <a:rPr lang="en-US" sz="2400" kern="0" dirty="0" err="1" smtClean="0">
                <a:latin typeface="Times New Roman" panose="02020603050405020304" pitchFamily="18" charset="0"/>
                <a:ea typeface="Arial"/>
                <a:cs typeface="Times New Roman" panose="02020603050405020304" pitchFamily="18" charset="0"/>
                <a:sym typeface="Arial"/>
              </a:rPr>
              <a:t>Gangele</a:t>
            </a:r>
            <a:endParaRPr lang="en-US" sz="2400" kern="0" dirty="0">
              <a:solidFill>
                <a:schemeClr val="tx1"/>
              </a:solidFill>
              <a:latin typeface="Times New Roman" panose="02020603050405020304" pitchFamily="18" charset="0"/>
              <a:ea typeface="Arial"/>
              <a:cs typeface="Times New Roman" panose="02020603050405020304" pitchFamily="18" charset="0"/>
              <a:sym typeface="Arial"/>
            </a:endParaRPr>
          </a:p>
          <a:p>
            <a:pPr algn="ctr" fontAlgn="auto">
              <a:spcBef>
                <a:spcPct val="20000"/>
              </a:spcBef>
              <a:spcAft>
                <a:spcPts val="0"/>
              </a:spcAft>
              <a:buFont typeface="Arial"/>
              <a:buNone/>
              <a:defRPr/>
            </a:pPr>
            <a:r>
              <a:rPr lang="en-US" sz="2400" dirty="0">
                <a:solidFill>
                  <a:schemeClr val="tx1"/>
                </a:solidFill>
                <a:latin typeface="Times New Roman" panose="02020603050405020304" pitchFamily="18" charset="0"/>
                <a:ea typeface="Arial"/>
                <a:cs typeface="Times New Roman" panose="02020603050405020304" pitchFamily="18" charset="0"/>
                <a:sym typeface="Arial"/>
              </a:rPr>
              <a:t>MBA</a:t>
            </a:r>
          </a:p>
          <a:p>
            <a:pPr algn="ctr" fontAlgn="auto">
              <a:spcBef>
                <a:spcPct val="20000"/>
              </a:spcBef>
              <a:spcAft>
                <a:spcPts val="0"/>
              </a:spcAft>
              <a:buFont typeface="Arial"/>
              <a:buNone/>
              <a:defRPr/>
            </a:pPr>
            <a:r>
              <a:rPr lang="en-US" sz="2400" kern="0" dirty="0">
                <a:solidFill>
                  <a:schemeClr val="tx1"/>
                </a:solidFill>
                <a:latin typeface="Times New Roman" panose="02020603050405020304" pitchFamily="18" charset="0"/>
                <a:ea typeface="Arial"/>
                <a:cs typeface="Times New Roman" panose="02020603050405020304" pitchFamily="18" charset="0"/>
                <a:sym typeface="Arial"/>
              </a:rPr>
              <a:t>Department</a:t>
            </a: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 xmlns:p14="http://schemas.microsoft.com/office/powerpoint/2010/main" val="322300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770139-0325-4016-9AA2-60E249EB3736}" type="datetime1">
              <a:rPr lang="en-US" smtClean="0"/>
              <a:t>8/22/2022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mj-lt"/>
                <a:cs typeface="Arial" panose="020B0604020202020204" pitchFamily="34" charset="0"/>
              </a:rPr>
              <a:t>Course Objectives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2057400" y="817164"/>
            <a:ext cx="8229600" cy="3226524"/>
          </a:xfrm>
          <a:prstGeom prst="rect">
            <a:avLst/>
          </a:prstGeom>
          <a:noFill/>
        </p:spPr>
        <p:txBody>
          <a:bodyPr vert="horz" wrap="square" lIns="91440" tIns="45720" rIns="91440" bIns="45720" rtlCol="0">
            <a:spAutoFit/>
          </a:bodyPr>
          <a:lstStyle/>
          <a:p>
            <a:pPr marL="0" indent="0">
              <a:buNone/>
            </a:pPr>
            <a:endParaRPr lang="en-US" sz="1800" dirty="0" smtClean="0"/>
          </a:p>
          <a:p>
            <a:pPr marL="0" indent="0">
              <a:buNone/>
            </a:pPr>
            <a:r>
              <a:rPr lang="en-US" sz="1800" dirty="0" smtClean="0"/>
              <a:t>1.Students </a:t>
            </a:r>
            <a:r>
              <a:rPr lang="en-US" sz="1800" dirty="0"/>
              <a:t>can understand the definitions, concepts and components of Rural Development</a:t>
            </a:r>
          </a:p>
          <a:p>
            <a:pPr marL="0" indent="0">
              <a:buNone/>
            </a:pPr>
            <a:r>
              <a:rPr lang="en-US" sz="1800" dirty="0"/>
              <a:t>2. Students will know the importance, structure, significance, resources of Indian rural economy.</a:t>
            </a:r>
          </a:p>
          <a:p>
            <a:pPr marL="0" indent="0">
              <a:buNone/>
            </a:pPr>
            <a:r>
              <a:rPr lang="en-US" sz="1800" dirty="0"/>
              <a:t>3. Students will have a clear idea about the area development </a:t>
            </a:r>
            <a:r>
              <a:rPr lang="en-US" sz="1800" dirty="0" err="1"/>
              <a:t>programmes</a:t>
            </a:r>
            <a:r>
              <a:rPr lang="en-US" sz="1800" dirty="0"/>
              <a:t> and its impact.</a:t>
            </a:r>
          </a:p>
          <a:p>
            <a:pPr marL="0" indent="0">
              <a:buNone/>
            </a:pPr>
            <a:r>
              <a:rPr lang="en-US" sz="1800" dirty="0"/>
              <a:t>4. Students will be able to acquire knowledge about rural entrepreneurship.</a:t>
            </a:r>
          </a:p>
          <a:p>
            <a:pPr marL="0" indent="0">
              <a:buNone/>
            </a:pPr>
            <a:r>
              <a:rPr lang="en-US" sz="1800" dirty="0"/>
              <a:t>5. Students will be able to understand about the using of different methods for human resource planning</a:t>
            </a: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93370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Course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0809217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685799"/>
            <a:ext cx="8153400" cy="6035675"/>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4</a:t>
            </a:r>
            <a:r>
              <a:rPr lang="en-US" sz="1400" dirty="0" smtClean="0">
                <a:latin typeface="Times New Roman" panose="02020603050405020304" pitchFamily="18" charset="0"/>
                <a:cs typeface="Times New Roman" panose="02020603050405020304" pitchFamily="18" charset="0"/>
              </a:rPr>
              <a:t>. </a:t>
            </a:r>
            <a:r>
              <a:rPr lang="en-US" sz="1400" b="1" dirty="0"/>
              <a:t>Which of the following is a non-farm area of employment?</a:t>
            </a:r>
            <a:endParaRPr lang="en-US" sz="1400" dirty="0"/>
          </a:p>
          <a:p>
            <a:pPr marL="0" indent="0">
              <a:buNone/>
            </a:pPr>
            <a:r>
              <a:rPr lang="en-US" sz="1400" dirty="0"/>
              <a:t>a) Livestock farming</a:t>
            </a:r>
            <a:br>
              <a:rPr lang="en-US" sz="1400" dirty="0"/>
            </a:br>
            <a:r>
              <a:rPr lang="en-US" sz="1400" dirty="0"/>
              <a:t>b) Horticulture</a:t>
            </a:r>
            <a:br>
              <a:rPr lang="en-US" sz="1400" dirty="0"/>
            </a:br>
            <a:r>
              <a:rPr lang="en-US" sz="1400" dirty="0"/>
              <a:t>c) Fisheries</a:t>
            </a:r>
            <a:br>
              <a:rPr lang="en-US" sz="1400" dirty="0"/>
            </a:br>
            <a:r>
              <a:rPr lang="en-US" sz="1400" dirty="0"/>
              <a:t>d) </a:t>
            </a:r>
            <a:r>
              <a:rPr lang="en-US" sz="1400" b="1" dirty="0"/>
              <a:t>All of the above</a:t>
            </a:r>
          </a:p>
          <a:p>
            <a:pPr marL="0" indent="0">
              <a:buNone/>
            </a:pP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5. </a:t>
            </a:r>
            <a:r>
              <a:rPr lang="en-US" sz="1400" b="1" dirty="0"/>
              <a:t>White Revolution is associated with:</a:t>
            </a:r>
            <a:endParaRPr lang="en-US" sz="1400" dirty="0"/>
          </a:p>
          <a:p>
            <a:pPr marL="0" indent="0">
              <a:buNone/>
            </a:pPr>
            <a:r>
              <a:rPr lang="en-US" sz="1400" dirty="0"/>
              <a:t>a) Horticulture</a:t>
            </a:r>
            <a:br>
              <a:rPr lang="en-US" sz="1400" dirty="0"/>
            </a:br>
            <a:r>
              <a:rPr lang="en-US" sz="1400" dirty="0"/>
              <a:t>b) Fisheries</a:t>
            </a:r>
            <a:br>
              <a:rPr lang="en-US" sz="1400" dirty="0"/>
            </a:br>
            <a:r>
              <a:rPr lang="en-US" sz="1400" dirty="0"/>
              <a:t>c) </a:t>
            </a:r>
            <a:r>
              <a:rPr lang="en-US" sz="1400" b="1" dirty="0"/>
              <a:t>Dairying</a:t>
            </a:r>
            <a:r>
              <a:rPr lang="en-US" sz="1400" dirty="0"/>
              <a:t/>
            </a:r>
            <a:br>
              <a:rPr lang="en-US" sz="1400" dirty="0"/>
            </a:br>
            <a:r>
              <a:rPr lang="en-US" sz="1400" dirty="0"/>
              <a:t>d) Animal Husbandry</a:t>
            </a:r>
          </a:p>
          <a:p>
            <a:pPr marL="0" indent="0">
              <a:buNone/>
            </a:pPr>
            <a:r>
              <a:rPr lang="en-US" sz="1800" dirty="0" smtClean="0">
                <a:latin typeface="Times New Roman" panose="02020603050405020304" pitchFamily="18" charset="0"/>
                <a:cs typeface="Times New Roman" panose="02020603050405020304" pitchFamily="18" charset="0"/>
              </a:rPr>
              <a:t>6. </a:t>
            </a:r>
            <a:r>
              <a:rPr lang="en-US" sz="1400" b="1" dirty="0" smtClean="0"/>
              <a:t>The </a:t>
            </a:r>
            <a:r>
              <a:rPr lang="en-US" sz="1400" b="1" dirty="0"/>
              <a:t>period </a:t>
            </a:r>
            <a:r>
              <a:rPr lang="en-US" sz="1400" b="1" dirty="0" err="1"/>
              <a:t>between</a:t>
            </a:r>
            <a:r>
              <a:rPr lang="en-US" sz="1400" b="1" dirty="0" err="1" smtClean="0"/>
              <a:t>___________is</a:t>
            </a:r>
            <a:r>
              <a:rPr lang="en-US" sz="1400" b="1" dirty="0" smtClean="0"/>
              <a:t> </a:t>
            </a:r>
            <a:r>
              <a:rPr lang="en-US" sz="1400" b="1" dirty="0"/>
              <a:t>known as ‘Golden Revolution Period’</a:t>
            </a:r>
            <a:endParaRPr lang="en-US" sz="1400" dirty="0"/>
          </a:p>
          <a:p>
            <a:pPr marL="0" indent="0">
              <a:buNone/>
            </a:pPr>
            <a:r>
              <a:rPr lang="en-US" sz="1400" dirty="0"/>
              <a:t>a) 1991-2001</a:t>
            </a:r>
            <a:br>
              <a:rPr lang="en-US" sz="1400" dirty="0"/>
            </a:br>
            <a:r>
              <a:rPr lang="en-US" sz="1400" dirty="0"/>
              <a:t>b) </a:t>
            </a:r>
            <a:r>
              <a:rPr lang="en-US" sz="1400" b="1" dirty="0"/>
              <a:t>1991-2003</a:t>
            </a:r>
            <a:r>
              <a:rPr lang="en-US" sz="1400" dirty="0"/>
              <a:t/>
            </a:r>
            <a:br>
              <a:rPr lang="en-US" sz="1400" dirty="0"/>
            </a:br>
            <a:r>
              <a:rPr lang="en-US" sz="1400" dirty="0"/>
              <a:t>c) 1993-2001</a:t>
            </a:r>
            <a:br>
              <a:rPr lang="en-US" sz="1400" dirty="0"/>
            </a:br>
            <a:r>
              <a:rPr lang="en-US" sz="1400" dirty="0"/>
              <a:t>d) 1990-2003</a:t>
            </a:r>
          </a:p>
          <a:p>
            <a:pPr fontAlgn="base">
              <a:buNone/>
            </a:pPr>
            <a:endParaRPr lang="en-US" sz="1800" dirty="0">
              <a:latin typeface="Times New Roman" panose="02020603050405020304" pitchFamily="18" charset="0"/>
              <a:cs typeface="Times New Roman" panose="02020603050405020304" pitchFamily="18" charset="0"/>
            </a:endParaRPr>
          </a:p>
          <a:p>
            <a:pPr fontAlgn="base">
              <a:buNone/>
            </a:pP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lvl="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47618AD-B691-49CF-872E-1550994B1092}" type="datetime1">
              <a:rPr lang="en-US" smtClean="0"/>
              <a:t>8/22/2022</a:t>
            </a:fld>
            <a:endParaRPr lang="en-US" dirty="0"/>
          </a:p>
        </p:txBody>
      </p:sp>
      <p:sp>
        <p:nvSpPr>
          <p:cNvPr id="5" name="Footer Placeholder 4"/>
          <p:cNvSpPr>
            <a:spLocks noGrp="1"/>
          </p:cNvSpPr>
          <p:nvPr>
            <p:ph type="ftr" sz="quarter" idx="11"/>
          </p:nvPr>
        </p:nvSpPr>
        <p:spPr>
          <a:xfrm>
            <a:off x="3200400" y="6484481"/>
            <a:ext cx="5867400" cy="23699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42</a:t>
            </a:r>
          </a:p>
        </p:txBody>
      </p:sp>
      <p:sp>
        <p:nvSpPr>
          <p:cNvPr id="7" name="Title 1"/>
          <p:cNvSpPr txBox="1">
            <a:spLocks/>
          </p:cNvSpPr>
          <p:nvPr/>
        </p:nvSpPr>
        <p:spPr>
          <a:xfrm>
            <a:off x="2895600" y="1"/>
            <a:ext cx="77724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t"/>
            <a:r>
              <a:rPr lang="en-US" sz="2400" dirty="0">
                <a:solidFill>
                  <a:srgbClr val="000000"/>
                </a:solidFill>
                <a:latin typeface="Times New Roman" panose="02020603050405020304" pitchFamily="18" charset="0"/>
                <a:cs typeface="Times New Roman" panose="02020603050405020304" pitchFamily="18" charset="0"/>
              </a:rPr>
              <a:t>MCQs</a:t>
            </a:r>
            <a:endParaRPr lang="en-IN" sz="2400" dirty="0">
              <a:latin typeface="Arial" panose="020B0604020202020204"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2"/>
            <a:ext cx="1295400" cy="602119"/>
          </a:xfrm>
          <a:prstGeom prst="rect">
            <a:avLst/>
          </a:prstGeom>
          <a:noFill/>
        </p:spPr>
      </p:pic>
      <p:sp>
        <p:nvSpPr>
          <p:cNvPr id="10" name="Rectangle 9"/>
          <p:cNvSpPr/>
          <p:nvPr/>
        </p:nvSpPr>
        <p:spPr>
          <a:xfrm>
            <a:off x="1828800" y="8382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66850" y="-77337"/>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109;p14"/>
          <p:cNvSpPr txBox="1"/>
          <p:nvPr/>
        </p:nvSpPr>
        <p:spPr>
          <a:xfrm>
            <a:off x="2838450" y="0"/>
            <a:ext cx="9102436" cy="79262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MCQ’s</a:t>
            </a:r>
            <a:endParaRPr lang="en-US" sz="2000" b="1" i="0" dirty="0">
              <a:solidFill>
                <a:srgbClr val="000000"/>
              </a:solidFill>
              <a:effectLst/>
            </a:endParaRPr>
          </a:p>
        </p:txBody>
      </p:sp>
    </p:spTree>
    <p:extLst>
      <p:ext uri="{BB962C8B-B14F-4D97-AF65-F5344CB8AC3E}">
        <p14:creationId xmlns="" xmlns:p14="http://schemas.microsoft.com/office/powerpoint/2010/main" val="40703368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rmAutofit/>
          </a:bodyPr>
          <a:lstStyle/>
          <a:p>
            <a:pPr>
              <a:buNone/>
            </a:pPr>
            <a:endParaRPr lang="en-US" sz="1800" dirty="0"/>
          </a:p>
          <a:p>
            <a:pPr lvl="0">
              <a:buNone/>
            </a:pPr>
            <a:endParaRPr lang="en-US" sz="1800" dirty="0"/>
          </a:p>
        </p:txBody>
      </p:sp>
      <p:sp>
        <p:nvSpPr>
          <p:cNvPr id="4" name="Date Placeholder 3"/>
          <p:cNvSpPr>
            <a:spLocks noGrp="1"/>
          </p:cNvSpPr>
          <p:nvPr>
            <p:ph type="dt" sz="half" idx="10"/>
          </p:nvPr>
        </p:nvSpPr>
        <p:spPr/>
        <p:txBody>
          <a:bodyPr/>
          <a:lstStyle/>
          <a:p>
            <a:fld id="{B640466C-990A-47C9-8F19-F6CFB8BEC0E3}" type="datetime1">
              <a:rPr lang="en-US" smtClean="0"/>
              <a:t>8/22/2022</a:t>
            </a:fld>
            <a:endParaRPr lang="en-US" dirty="0"/>
          </a:p>
        </p:txBody>
      </p:sp>
      <p:sp>
        <p:nvSpPr>
          <p:cNvPr id="5" name="Footer Placeholder 4"/>
          <p:cNvSpPr>
            <a:spLocks noGrp="1"/>
          </p:cNvSpPr>
          <p:nvPr>
            <p:ph type="ftr" sz="quarter" idx="11"/>
          </p:nvPr>
        </p:nvSpPr>
        <p:spPr>
          <a:xfrm>
            <a:off x="3429000" y="6324602"/>
            <a:ext cx="5638800" cy="396874"/>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sp>
        <p:nvSpPr>
          <p:cNvPr id="9" name="Rectangle 8"/>
          <p:cNvSpPr/>
          <p:nvPr/>
        </p:nvSpPr>
        <p:spPr>
          <a:xfrm>
            <a:off x="1828800" y="1371602"/>
            <a:ext cx="8001000" cy="4524315"/>
          </a:xfrm>
          <a:prstGeom prst="rect">
            <a:avLst/>
          </a:prstGeom>
        </p:spPr>
        <p:txBody>
          <a:bodyPr wrap="square">
            <a:spAutoFit/>
          </a:bodyPr>
          <a:lstStyle/>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7308" y="-486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Google Shape;109;p14"/>
          <p:cNvSpPr txBox="1"/>
          <p:nvPr/>
        </p:nvSpPr>
        <p:spPr>
          <a:xfrm>
            <a:off x="3055108" y="38001"/>
            <a:ext cx="8569036" cy="7411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University Paper </a:t>
            </a:r>
            <a:endParaRPr lang="en-US" sz="2000" b="1" i="0" dirty="0">
              <a:solidFill>
                <a:srgbClr val="000000"/>
              </a:solidFill>
              <a:effectLst/>
            </a:endParaRPr>
          </a:p>
        </p:txBody>
      </p:sp>
      <p:pic>
        <p:nvPicPr>
          <p:cNvPr id="14" name="Picture 1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657601" y="866534"/>
            <a:ext cx="5891134" cy="5489815"/>
          </a:xfrm>
          <a:prstGeom prst="rect">
            <a:avLst/>
          </a:prstGeom>
        </p:spPr>
      </p:pic>
    </p:spTree>
    <p:extLst>
      <p:ext uri="{BB962C8B-B14F-4D97-AF65-F5344CB8AC3E}">
        <p14:creationId xmlns="" xmlns:p14="http://schemas.microsoft.com/office/powerpoint/2010/main" val="22084839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rmAutofit/>
          </a:bodyPr>
          <a:lstStyle/>
          <a:p>
            <a:pPr>
              <a:buNone/>
            </a:pPr>
            <a:endParaRPr lang="en-US" sz="1800" dirty="0"/>
          </a:p>
          <a:p>
            <a:pPr lvl="0">
              <a:buNone/>
            </a:pPr>
            <a:endParaRPr lang="en-US" sz="1800" dirty="0"/>
          </a:p>
        </p:txBody>
      </p:sp>
      <p:sp>
        <p:nvSpPr>
          <p:cNvPr id="4" name="Date Placeholder 3"/>
          <p:cNvSpPr>
            <a:spLocks noGrp="1"/>
          </p:cNvSpPr>
          <p:nvPr>
            <p:ph type="dt" sz="half" idx="10"/>
          </p:nvPr>
        </p:nvSpPr>
        <p:spPr/>
        <p:txBody>
          <a:bodyPr/>
          <a:lstStyle/>
          <a:p>
            <a:fld id="{B6897C90-02C8-4D90-B8B0-FC93EE7D0CF2}" type="datetime1">
              <a:rPr lang="en-US" smtClean="0"/>
              <a:t>8/22/2022</a:t>
            </a:fld>
            <a:endParaRPr lang="en-US" dirty="0"/>
          </a:p>
        </p:txBody>
      </p:sp>
      <p:sp>
        <p:nvSpPr>
          <p:cNvPr id="5" name="Footer Placeholder 4"/>
          <p:cNvSpPr>
            <a:spLocks noGrp="1"/>
          </p:cNvSpPr>
          <p:nvPr>
            <p:ph type="ftr" sz="quarter" idx="11"/>
          </p:nvPr>
        </p:nvSpPr>
        <p:spPr>
          <a:xfrm>
            <a:off x="3429000" y="6324602"/>
            <a:ext cx="5638800" cy="396874"/>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sp>
        <p:nvSpPr>
          <p:cNvPr id="9" name="Rectangle 8"/>
          <p:cNvSpPr/>
          <p:nvPr/>
        </p:nvSpPr>
        <p:spPr>
          <a:xfrm>
            <a:off x="1828800" y="1371602"/>
            <a:ext cx="8001000" cy="4524315"/>
          </a:xfrm>
          <a:prstGeom prst="rect">
            <a:avLst/>
          </a:prstGeom>
        </p:spPr>
        <p:txBody>
          <a:bodyPr wrap="square">
            <a:spAutoFit/>
          </a:bodyPr>
          <a:lstStyle/>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7308" y="-486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Google Shape;109;p14"/>
          <p:cNvSpPr txBox="1"/>
          <p:nvPr/>
        </p:nvSpPr>
        <p:spPr>
          <a:xfrm>
            <a:off x="3055108" y="38001"/>
            <a:ext cx="8569036" cy="7411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University Paper </a:t>
            </a:r>
            <a:endParaRPr lang="en-US" sz="2000" b="1" i="0" dirty="0">
              <a:solidFill>
                <a:srgbClr val="000000"/>
              </a:solidFill>
              <a:effectLst/>
            </a:endParaRPr>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312826" y="779161"/>
            <a:ext cx="7689954" cy="5604770"/>
          </a:xfrm>
          <a:prstGeom prst="rect">
            <a:avLst/>
          </a:prstGeom>
        </p:spPr>
      </p:pic>
    </p:spTree>
    <p:extLst>
      <p:ext uri="{BB962C8B-B14F-4D97-AF65-F5344CB8AC3E}">
        <p14:creationId xmlns="" xmlns:p14="http://schemas.microsoft.com/office/powerpoint/2010/main" val="42093815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305800" cy="5257800"/>
          </a:xfrm>
        </p:spPr>
        <p:txBody>
          <a:bodyPr>
            <a:normAutofit lnSpcReduction="10000"/>
          </a:bodyPr>
          <a:lstStyle/>
          <a:p>
            <a:pPr marL="342900" indent="-342900">
              <a:buFont typeface="+mj-lt"/>
              <a:buAutoNum type="arabicPeriod"/>
            </a:pPr>
            <a:r>
              <a:rPr lang="en-US" sz="1800" dirty="0"/>
              <a:t>Define rural development.</a:t>
            </a:r>
            <a:endParaRPr lang="en-US" sz="1800" dirty="0" smtClean="0">
              <a:solidFill>
                <a:srgbClr val="000000"/>
              </a:solidFill>
            </a:endParaRPr>
          </a:p>
          <a:p>
            <a:pPr marL="342900" indent="-342900">
              <a:buFont typeface="+mj-lt"/>
              <a:buAutoNum type="arabicPeriod"/>
            </a:pPr>
            <a:r>
              <a:rPr lang="en-US" sz="1800" dirty="0"/>
              <a:t>Name the key initiatives required for infrastructural development in rural areas</a:t>
            </a:r>
            <a:r>
              <a:rPr lang="en-US" sz="1800" dirty="0" smtClean="0"/>
              <a:t>.</a:t>
            </a:r>
          </a:p>
          <a:p>
            <a:pPr marL="342900" indent="-342900">
              <a:buFont typeface="+mj-lt"/>
              <a:buAutoNum type="arabicPeriod"/>
            </a:pPr>
            <a:r>
              <a:rPr lang="en-US" sz="1800" dirty="0"/>
              <a:t>What has happened to the agriculture output during 2007-12</a:t>
            </a:r>
            <a:r>
              <a:rPr lang="en-US" sz="1800" dirty="0" smtClean="0"/>
              <a:t>?</a:t>
            </a:r>
          </a:p>
          <a:p>
            <a:pPr marL="342900" indent="-342900">
              <a:buFont typeface="+mj-lt"/>
              <a:buAutoNum type="arabicPeriod"/>
            </a:pPr>
            <a:r>
              <a:rPr lang="en-US" sz="1800" dirty="0"/>
              <a:t>What is the function of micro-credit </a:t>
            </a:r>
            <a:r>
              <a:rPr lang="en-US" sz="1800" dirty="0" err="1"/>
              <a:t>programme</a:t>
            </a:r>
            <a:r>
              <a:rPr lang="en-US" sz="1800" dirty="0" smtClean="0"/>
              <a:t>?</a:t>
            </a:r>
          </a:p>
          <a:p>
            <a:pPr marL="342900" indent="-342900">
              <a:buFont typeface="+mj-lt"/>
              <a:buAutoNum type="arabicPeriod"/>
            </a:pPr>
            <a:r>
              <a:rPr lang="en-US" sz="1800" dirty="0"/>
              <a:t>Why are moneylenders a popular source of rural credit?</a:t>
            </a:r>
            <a:r>
              <a:rPr lang="en-US" sz="1800" dirty="0" smtClean="0">
                <a:solidFill>
                  <a:srgbClr val="000000"/>
                </a:solidFill>
                <a:latin typeface="Calibri" panose="020F0502020204030204" pitchFamily="34" charset="0"/>
              </a:rPr>
              <a:t>.</a:t>
            </a:r>
            <a:endParaRPr lang="en-US" sz="1800" dirty="0">
              <a:solidFill>
                <a:srgbClr val="000000"/>
              </a:solidFill>
              <a:latin typeface="Calibri" panose="020F0502020204030204" pitchFamily="34" charset="0"/>
            </a:endParaRPr>
          </a:p>
          <a:p>
            <a:pPr marL="342900" indent="-342900">
              <a:buFont typeface="+mj-lt"/>
              <a:buAutoNum type="arabicPeriod"/>
            </a:pPr>
            <a:r>
              <a:rPr lang="en-US" sz="1800" dirty="0"/>
              <a:t>What is cooperative </a:t>
            </a:r>
            <a:r>
              <a:rPr lang="en-US" sz="1800" dirty="0" smtClean="0"/>
              <a:t>marketing?</a:t>
            </a:r>
            <a:endParaRPr lang="en-US" sz="1800" dirty="0">
              <a:solidFill>
                <a:srgbClr val="000000"/>
              </a:solidFill>
              <a:latin typeface="Calibri" panose="020F0502020204030204" pitchFamily="34" charset="0"/>
            </a:endParaRPr>
          </a:p>
          <a:p>
            <a:pPr marL="342900" indent="-342900">
              <a:buFont typeface="+mj-lt"/>
              <a:buAutoNum type="arabicPeriod"/>
            </a:pPr>
            <a:r>
              <a:rPr lang="en-IN" sz="1800" dirty="0" smtClean="0"/>
              <a:t> </a:t>
            </a:r>
            <a:r>
              <a:rPr lang="en-US" sz="1800" dirty="0"/>
              <a:t>What is sustainable development</a:t>
            </a:r>
            <a:r>
              <a:rPr lang="en-US" sz="1800" dirty="0" smtClean="0"/>
              <a:t>?</a:t>
            </a:r>
          </a:p>
          <a:p>
            <a:pPr marL="342900" indent="-342900">
              <a:buFont typeface="+mj-lt"/>
              <a:buAutoNum type="arabicPeriod"/>
            </a:pPr>
            <a:r>
              <a:rPr lang="en-US" sz="1800" dirty="0"/>
              <a:t> Why is rural development important</a:t>
            </a:r>
            <a:r>
              <a:rPr lang="en-US" sz="1800" dirty="0" smtClean="0"/>
              <a:t>?</a:t>
            </a:r>
          </a:p>
          <a:p>
            <a:pPr marL="342900" indent="-342900">
              <a:buFont typeface="+mj-lt"/>
              <a:buAutoNum type="arabicPeriod"/>
            </a:pPr>
            <a:r>
              <a:rPr lang="en-US" sz="1800" dirty="0"/>
              <a:t> Discuss the changes that have taken place in Indian agriculture and rural sector since initiation of reforms</a:t>
            </a:r>
            <a:r>
              <a:rPr lang="en-US" sz="1800" dirty="0" smtClean="0"/>
              <a:t>.</a:t>
            </a:r>
          </a:p>
          <a:p>
            <a:pPr marL="342900" indent="-342900">
              <a:buFont typeface="+mj-lt"/>
              <a:buAutoNum type="arabicPeriod"/>
            </a:pPr>
            <a:r>
              <a:rPr lang="en-US" sz="1800" dirty="0"/>
              <a:t> What are the essentials of rural development</a:t>
            </a:r>
            <a:r>
              <a:rPr lang="en-US" sz="1800" dirty="0" smtClean="0"/>
              <a:t>?</a:t>
            </a:r>
          </a:p>
          <a:p>
            <a:pPr marL="342900" indent="-342900">
              <a:buFont typeface="+mj-lt"/>
              <a:buAutoNum type="arabicPeriod"/>
            </a:pPr>
            <a:r>
              <a:rPr lang="en-US" sz="1800" dirty="0"/>
              <a:t> What are the limitations of non-institutional sources of credit</a:t>
            </a:r>
            <a:r>
              <a:rPr lang="en-US" sz="1800" dirty="0" smtClean="0"/>
              <a:t>?</a:t>
            </a:r>
          </a:p>
          <a:p>
            <a:pPr marL="342900" indent="-342900">
              <a:buFont typeface="+mj-lt"/>
              <a:buAutoNum type="arabicPeriod"/>
            </a:pPr>
            <a:r>
              <a:rPr lang="en-US" sz="1800" dirty="0"/>
              <a:t> What are significant features of moneylenders as a source of rural credit</a:t>
            </a:r>
            <a:r>
              <a:rPr lang="en-US" sz="1800" dirty="0" smtClean="0"/>
              <a:t>?</a:t>
            </a:r>
          </a:p>
          <a:p>
            <a:pPr marL="342900" indent="-342900">
              <a:buFont typeface="+mj-lt"/>
              <a:buAutoNum type="arabicPeriod"/>
            </a:pPr>
            <a:r>
              <a:rPr lang="en-US" sz="1800" dirty="0"/>
              <a:t> What should the rural banking sector do to improve the situation of rural credit in India?</a:t>
            </a:r>
            <a:endParaRPr lang="en-IN" sz="1800" dirty="0"/>
          </a:p>
        </p:txBody>
      </p:sp>
      <p:sp>
        <p:nvSpPr>
          <p:cNvPr id="4" name="Date Placeholder 3"/>
          <p:cNvSpPr>
            <a:spLocks noGrp="1"/>
          </p:cNvSpPr>
          <p:nvPr>
            <p:ph type="dt" sz="half" idx="10"/>
          </p:nvPr>
        </p:nvSpPr>
        <p:spPr/>
        <p:txBody>
          <a:bodyPr/>
          <a:lstStyle/>
          <a:p>
            <a:fld id="{BA0D73D9-4760-48CA-B5F6-95BEE82FCF73}" type="datetime1">
              <a:rPr lang="en-US" smtClean="0"/>
              <a:t>8/22/2022</a:t>
            </a:fld>
            <a:endParaRPr lang="en-US" dirty="0"/>
          </a:p>
        </p:txBody>
      </p:sp>
      <p:sp>
        <p:nvSpPr>
          <p:cNvPr id="5" name="Footer Placeholder 4"/>
          <p:cNvSpPr>
            <a:spLocks noGrp="1"/>
          </p:cNvSpPr>
          <p:nvPr>
            <p:ph type="ftr" sz="quarter" idx="11"/>
          </p:nvPr>
        </p:nvSpPr>
        <p:spPr>
          <a:xfrm>
            <a:off x="3124200" y="6400801"/>
            <a:ext cx="5943600" cy="320674"/>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46</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78733" y="-486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109;p14"/>
          <p:cNvSpPr txBox="1"/>
          <p:nvPr/>
        </p:nvSpPr>
        <p:spPr>
          <a:xfrm>
            <a:off x="2947916" y="45246"/>
            <a:ext cx="8971503" cy="721117"/>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a:latin typeface="Times New Roman" panose="02020603050405020304" pitchFamily="18" charset="0"/>
                <a:cs typeface="Times New Roman" panose="02020603050405020304" pitchFamily="18" charset="0"/>
              </a:rPr>
              <a:t>Expected questions for University Exams</a:t>
            </a:r>
          </a:p>
        </p:txBody>
      </p:sp>
    </p:spTree>
    <p:extLst>
      <p:ext uri="{BB962C8B-B14F-4D97-AF65-F5344CB8AC3E}">
        <p14:creationId xmlns="" xmlns:p14="http://schemas.microsoft.com/office/powerpoint/2010/main" val="1193582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38200"/>
            <a:ext cx="8686800" cy="5562600"/>
          </a:xfrm>
        </p:spPr>
        <p:txBody>
          <a:bodyPr>
            <a:normAutofit/>
          </a:bodyPr>
          <a:lstStyle/>
          <a:p>
            <a:pPr>
              <a:buNone/>
            </a:pPr>
            <a:r>
              <a:rPr lang="en-US" sz="1800" dirty="0" smtClean="0">
                <a:latin typeface="Times New Roman" panose="02020603050405020304" pitchFamily="18" charset="0"/>
                <a:cs typeface="Times New Roman" panose="02020603050405020304" pitchFamily="18" charset="0"/>
              </a:rPr>
              <a:t>10</a:t>
            </a:r>
            <a:r>
              <a:rPr lang="en-US" sz="1800" dirty="0">
                <a:latin typeface="Times New Roman" panose="02020603050405020304" pitchFamily="18" charset="0"/>
                <a:cs typeface="Times New Roman" panose="02020603050405020304" pitchFamily="18" charset="0"/>
              </a:rPr>
              <a:t>. </a:t>
            </a:r>
            <a:r>
              <a:rPr lang="en-US" sz="1800" dirty="0"/>
              <a:t>Explain the policy instruments introduced by the government to safeguard the interests of farmers</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11. </a:t>
            </a:r>
            <a:r>
              <a:rPr lang="en-US" sz="1800" dirty="0"/>
              <a:t>Discuss the objectives of cooperative marketing societies</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12. </a:t>
            </a:r>
            <a:r>
              <a:rPr lang="en-US" sz="1800" dirty="0"/>
              <a:t>What is the need for agricultural diversification</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13. </a:t>
            </a:r>
            <a:r>
              <a:rPr lang="en-US" sz="1800" dirty="0"/>
              <a:t>Discuss the key issues of action plan for rural development in India</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14. </a:t>
            </a:r>
            <a:r>
              <a:rPr lang="en-US" sz="1800" dirty="0"/>
              <a:t>Explain the significance of agricultural marketing in rural development</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15. </a:t>
            </a:r>
            <a:r>
              <a:rPr lang="en-US" sz="1800" dirty="0"/>
              <a:t>Discuss the conditions required for efficient agriculture marketing in India</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16. </a:t>
            </a:r>
            <a:r>
              <a:rPr lang="en-US" sz="1800" dirty="0"/>
              <a:t>Discuss the importance of cooperative marketing in India</a:t>
            </a:r>
            <a:r>
              <a:rPr lang="en-US" sz="1800" dirty="0" smtClean="0"/>
              <a:t>.</a:t>
            </a:r>
          </a:p>
          <a:p>
            <a:pPr>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9D95E32-1525-4027-8644-2A2D2C4BE9F6}" type="datetime1">
              <a:rPr lang="en-US" smtClean="0"/>
              <a:t>8/22/2022</a:t>
            </a:fld>
            <a:endParaRPr lang="en-US" dirty="0"/>
          </a:p>
        </p:txBody>
      </p:sp>
      <p:sp>
        <p:nvSpPr>
          <p:cNvPr id="5" name="Footer Placeholder 4"/>
          <p:cNvSpPr>
            <a:spLocks noGrp="1"/>
          </p:cNvSpPr>
          <p:nvPr>
            <p:ph type="ftr" sz="quarter" idx="11"/>
          </p:nvPr>
        </p:nvSpPr>
        <p:spPr>
          <a:xfrm>
            <a:off x="3124200" y="6421837"/>
            <a:ext cx="5943600" cy="299638"/>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47</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52575" y="-486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109;p14"/>
          <p:cNvSpPr txBox="1"/>
          <p:nvPr/>
        </p:nvSpPr>
        <p:spPr>
          <a:xfrm>
            <a:off x="2971800" y="1"/>
            <a:ext cx="9026236" cy="74115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a:latin typeface="Times New Roman" panose="02020603050405020304" pitchFamily="18" charset="0"/>
                <a:cs typeface="Times New Roman" panose="02020603050405020304" pitchFamily="18" charset="0"/>
              </a:rPr>
              <a:t>Expected questions for University Exams</a:t>
            </a:r>
          </a:p>
        </p:txBody>
      </p:sp>
    </p:spTree>
    <p:extLst>
      <p:ext uri="{BB962C8B-B14F-4D97-AF65-F5344CB8AC3E}">
        <p14:creationId xmlns="" xmlns:p14="http://schemas.microsoft.com/office/powerpoint/2010/main" val="40354207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399BDF-538C-42ED-AAED-BC14AAF2B2AB}" type="datetime1">
              <a:rPr lang="en-US" smtClean="0"/>
              <a:t>8/22/2022</a:t>
            </a:fld>
            <a:endParaRPr lang="en-US"/>
          </a:p>
        </p:txBody>
      </p:sp>
      <p:sp>
        <p:nvSpPr>
          <p:cNvPr id="5" name="Footer Placeholder 4"/>
          <p:cNvSpPr>
            <a:spLocks noGrp="1"/>
          </p:cNvSpPr>
          <p:nvPr>
            <p:ph type="ftr" sz="quarter" idx="11"/>
          </p:nvPr>
        </p:nvSpPr>
        <p:spPr>
          <a:xfrm>
            <a:off x="3352800" y="6324601"/>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1905000" y="838200"/>
            <a:ext cx="8305800" cy="5562600"/>
          </a:xfrm>
        </p:spPr>
        <p:txBody>
          <a:bodyPr>
            <a:noAutofit/>
          </a:bodyPr>
          <a:lstStyle/>
          <a:p>
            <a:pPr lvl="0"/>
            <a:endParaRPr lang="en-US" sz="1800" b="1" dirty="0">
              <a:latin typeface="Times New Roman" panose="02020603050405020304" pitchFamily="18" charset="0"/>
              <a:cs typeface="Times New Roman" panose="02020603050405020304" pitchFamily="18" charset="0"/>
            </a:endParaRPr>
          </a:p>
          <a:p>
            <a:pPr lvl="0"/>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smtClean="0">
                <a:latin typeface="Times New Roman" panose="02020603050405020304" pitchFamily="18" charset="0"/>
                <a:cs typeface="Times New Roman" panose="02020603050405020304" pitchFamily="18" charset="0"/>
              </a:rPr>
              <a:t>To </a:t>
            </a:r>
            <a:r>
              <a:rPr lang="en-US" sz="1800" b="1" dirty="0">
                <a:latin typeface="Times New Roman" panose="02020603050405020304" pitchFamily="18" charset="0"/>
                <a:cs typeface="Times New Roman" panose="02020603050405020304" pitchFamily="18" charset="0"/>
              </a:rPr>
              <a:t>gain Knowledge on the concept </a:t>
            </a:r>
            <a:r>
              <a:rPr lang="en-US" sz="1800" b="1" dirty="0" smtClean="0">
                <a:latin typeface="Times New Roman" panose="02020603050405020304" pitchFamily="18" charset="0"/>
                <a:cs typeface="Times New Roman" panose="02020603050405020304" pitchFamily="18" charset="0"/>
              </a:rPr>
              <a:t>Rural Development </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To learn </a:t>
            </a:r>
            <a:r>
              <a:rPr lang="en-US" sz="1800" b="1" dirty="0" smtClean="0">
                <a:latin typeface="Times New Roman" panose="02020603050405020304" pitchFamily="18" charset="0"/>
                <a:cs typeface="Times New Roman" panose="02020603050405020304" pitchFamily="18" charset="0"/>
              </a:rPr>
              <a:t>about </a:t>
            </a:r>
            <a:r>
              <a:rPr lang="en-US" sz="1800" b="1" dirty="0" err="1" smtClean="0">
                <a:latin typeface="Times New Roman" panose="02020603050405020304" pitchFamily="18" charset="0"/>
                <a:cs typeface="Times New Roman" panose="02020603050405020304" pitchFamily="18" charset="0"/>
              </a:rPr>
              <a:t>Sriniketan</a:t>
            </a:r>
            <a:r>
              <a:rPr lang="en-US" sz="1800" b="1" dirty="0" smtClean="0">
                <a:latin typeface="Times New Roman" panose="02020603050405020304" pitchFamily="18" charset="0"/>
                <a:cs typeface="Times New Roman" panose="02020603050405020304" pitchFamily="18" charset="0"/>
              </a:rPr>
              <a:t> experiment, Gurgaon experiment, </a:t>
            </a:r>
            <a:r>
              <a:rPr lang="en-US" sz="1800" b="1" dirty="0" err="1">
                <a:latin typeface="Times New Roman" panose="02020603050405020304" pitchFamily="18" charset="0"/>
                <a:cs typeface="Times New Roman" panose="02020603050405020304" pitchFamily="18" charset="0"/>
              </a:rPr>
              <a:t>M</a:t>
            </a:r>
            <a:r>
              <a:rPr lang="en-US" sz="1800" b="1" dirty="0" err="1" smtClean="0">
                <a:latin typeface="Times New Roman" panose="02020603050405020304" pitchFamily="18" charset="0"/>
                <a:cs typeface="Times New Roman" panose="02020603050405020304" pitchFamily="18" charset="0"/>
              </a:rPr>
              <a:t>arthandam</a:t>
            </a:r>
            <a:r>
              <a:rPr lang="en-US" sz="1800" b="1" dirty="0" smtClean="0">
                <a:latin typeface="Times New Roman" panose="02020603050405020304" pitchFamily="18" charset="0"/>
                <a:cs typeface="Times New Roman" panose="02020603050405020304" pitchFamily="18" charset="0"/>
              </a:rPr>
              <a:t> experiment</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To explain the detail Baroda experiment, </a:t>
            </a:r>
            <a:r>
              <a:rPr lang="en-US" sz="1800" b="1" dirty="0" err="1" smtClean="0">
                <a:latin typeface="Times New Roman" panose="02020603050405020304" pitchFamily="18" charset="0"/>
                <a:cs typeface="Times New Roman" panose="02020603050405020304" pitchFamily="18" charset="0"/>
              </a:rPr>
              <a:t>Firkha</a:t>
            </a:r>
            <a:r>
              <a:rPr lang="en-US" sz="1800" b="1" dirty="0" smtClean="0">
                <a:latin typeface="Times New Roman" panose="02020603050405020304" pitchFamily="18" charset="0"/>
                <a:cs typeface="Times New Roman" panose="02020603050405020304" pitchFamily="18" charset="0"/>
              </a:rPr>
              <a:t> development scheme</a:t>
            </a:r>
          </a:p>
          <a:p>
            <a:pPr marL="0" lv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understand </a:t>
            </a:r>
            <a:r>
              <a:rPr lang="en-US" sz="1800" b="1" dirty="0" err="1" smtClean="0">
                <a:latin typeface="Times New Roman" panose="02020603050405020304" pitchFamily="18" charset="0"/>
                <a:cs typeface="Times New Roman" panose="02020603050405020304" pitchFamily="18" charset="0"/>
              </a:rPr>
              <a:t>Etawa</a:t>
            </a:r>
            <a:r>
              <a:rPr lang="en-US" sz="1800" b="1" dirty="0" smtClean="0">
                <a:latin typeface="Times New Roman" panose="02020603050405020304" pitchFamily="18" charset="0"/>
                <a:cs typeface="Times New Roman" panose="02020603050405020304" pitchFamily="18" charset="0"/>
              </a:rPr>
              <a:t> pilot project, </a:t>
            </a:r>
            <a:r>
              <a:rPr lang="en-US" sz="1800" b="1" dirty="0" err="1" smtClean="0">
                <a:latin typeface="Times New Roman" panose="02020603050405020304" pitchFamily="18" charset="0"/>
                <a:cs typeface="Times New Roman" panose="02020603050405020304" pitchFamily="18" charset="0"/>
              </a:rPr>
              <a:t>Nilokheri</a:t>
            </a:r>
            <a:r>
              <a:rPr lang="en-US" sz="1800" b="1" dirty="0" smtClean="0">
                <a:latin typeface="Times New Roman" panose="02020603050405020304" pitchFamily="18" charset="0"/>
                <a:cs typeface="Times New Roman" panose="02020603050405020304" pitchFamily="18" charset="0"/>
              </a:rPr>
              <a:t> experiment.</a:t>
            </a:r>
          </a:p>
          <a:p>
            <a:pPr marL="0" lvl="0" indent="0">
              <a:buNone/>
            </a:pPr>
            <a:r>
              <a:rPr lang="en-US" sz="1800" b="1" dirty="0" smtClean="0">
                <a:latin typeface="Times New Roman" panose="02020603050405020304" pitchFamily="18" charset="0"/>
                <a:cs typeface="Times New Roman" panose="02020603050405020304" pitchFamily="18" charset="0"/>
              </a:rPr>
              <a:t>4.    To </a:t>
            </a:r>
            <a:r>
              <a:rPr lang="en-US" sz="1800" b="1" dirty="0">
                <a:latin typeface="Times New Roman" panose="02020603050405020304" pitchFamily="18" charset="0"/>
                <a:cs typeface="Times New Roman" panose="02020603050405020304" pitchFamily="18" charset="0"/>
              </a:rPr>
              <a:t>understand the </a:t>
            </a:r>
            <a:r>
              <a:rPr lang="en-US" sz="1800" b="1" dirty="0" smtClean="0">
                <a:latin typeface="Times New Roman" panose="02020603050405020304" pitchFamily="18" charset="0"/>
                <a:cs typeface="Times New Roman" panose="02020603050405020304" pitchFamily="18" charset="0"/>
              </a:rPr>
              <a:t>different approaches to rural community development: Tagore, Gandhi etc.</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800" b="1" dirty="0">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50443" y="-22746"/>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109;p14"/>
          <p:cNvSpPr txBox="1"/>
          <p:nvPr/>
        </p:nvSpPr>
        <p:spPr>
          <a:xfrm>
            <a:off x="2971800" y="29388"/>
            <a:ext cx="8416636" cy="7633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b="1" dirty="0" smtClean="0">
                <a:latin typeface="+mj-lt"/>
                <a:cs typeface="Times New Roman" panose="02020603050405020304" pitchFamily="18" charset="0"/>
              </a:rPr>
              <a:t>SUMMARY</a:t>
            </a:r>
            <a:endParaRPr lang="en-US" sz="2000" b="1" dirty="0">
              <a:latin typeface="+mj-lt"/>
              <a:cs typeface="Times New Roman" panose="02020603050405020304" pitchFamily="18" charset="0"/>
            </a:endParaRPr>
          </a:p>
        </p:txBody>
      </p:sp>
    </p:spTree>
    <p:extLst>
      <p:ext uri="{BB962C8B-B14F-4D97-AF65-F5344CB8AC3E}">
        <p14:creationId xmlns="" xmlns:p14="http://schemas.microsoft.com/office/powerpoint/2010/main" val="7440346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EDBCBC-4DEB-417F-9248-07E5CFDA22D5}" type="datetime1">
              <a:rPr lang="en-US" smtClean="0"/>
              <a:t>8/22/2022</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524000" y="1"/>
            <a:ext cx="1295400" cy="731146"/>
          </a:xfrm>
          <a:prstGeom prst="rect">
            <a:avLst/>
          </a:prstGeom>
          <a:noFill/>
        </p:spPr>
      </p:pic>
      <p:sp>
        <p:nvSpPr>
          <p:cNvPr id="14" name="Rectangle 13"/>
          <p:cNvSpPr/>
          <p:nvPr/>
        </p:nvSpPr>
        <p:spPr>
          <a:xfrm>
            <a:off x="1981200" y="2187183"/>
            <a:ext cx="8534400" cy="4247317"/>
          </a:xfrm>
          <a:prstGeom prst="rect">
            <a:avLst/>
          </a:prstGeom>
        </p:spPr>
        <p:txBody>
          <a:bodyPr wrap="square">
            <a:spAutoFit/>
          </a:bodyPr>
          <a:lstStyle/>
          <a:p>
            <a:pPr algn="ctr">
              <a:lnSpc>
                <a:spcPct val="150000"/>
              </a:lnSpc>
            </a:pPr>
            <a:r>
              <a:rPr lang="en-US" sz="2000" b="1" u="sng" dirty="0">
                <a:latin typeface="Times New Roman" panose="02020603050405020304" pitchFamily="18" charset="0"/>
                <a:cs typeface="Times New Roman" panose="02020603050405020304" pitchFamily="18" charset="0"/>
              </a:rPr>
              <a:t>Text Book</a:t>
            </a:r>
            <a:r>
              <a:rPr lang="en-US" sz="2000" b="1" u="sng" dirty="0" smtClean="0">
                <a:latin typeface="Times New Roman" panose="02020603050405020304" pitchFamily="18" charset="0"/>
                <a:cs typeface="Times New Roman" panose="02020603050405020304" pitchFamily="18" charset="0"/>
              </a:rPr>
              <a:t>:</a:t>
            </a:r>
          </a:p>
          <a:p>
            <a:pPr algn="ctr">
              <a:lnSpc>
                <a:spcPct val="150000"/>
              </a:lnSpc>
            </a:pPr>
            <a:endParaRPr lang="en-US" sz="2000" b="1" u="sng" dirty="0" smtClean="0">
              <a:latin typeface="+mj-lt"/>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Corporate Social Responsibility: An Ethical Approach - Mark S. </a:t>
            </a:r>
            <a:r>
              <a:rPr lang="en-US" sz="2000" dirty="0" smtClean="0">
                <a:latin typeface="Times New Roman" panose="02020603050405020304" pitchFamily="18" charset="0"/>
                <a:cs typeface="Times New Roman" panose="02020603050405020304" pitchFamily="18" charset="0"/>
              </a:rPr>
              <a:t>Schwartz</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Katar</a:t>
            </a:r>
            <a:r>
              <a:rPr lang="en-US" sz="2000" dirty="0">
                <a:latin typeface="Times New Roman" panose="02020603050405020304" pitchFamily="18" charset="0"/>
                <a:cs typeface="Times New Roman" panose="02020603050405020304" pitchFamily="18" charset="0"/>
              </a:rPr>
              <a:t> Singh: Rural Development in India – Theory History and </a:t>
            </a:r>
            <a:r>
              <a:rPr lang="en-US" sz="2000" dirty="0" smtClean="0">
                <a:latin typeface="Times New Roman" panose="02020603050405020304" pitchFamily="18" charset="0"/>
                <a:cs typeface="Times New Roman" panose="02020603050405020304" pitchFamily="18" charset="0"/>
              </a:rPr>
              <a:t>Policy</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TodaroM.P</a:t>
            </a:r>
            <a:r>
              <a:rPr lang="en-US" sz="2000" dirty="0">
                <a:latin typeface="Times New Roman" panose="02020603050405020304" pitchFamily="18" charset="0"/>
                <a:cs typeface="Times New Roman" panose="02020603050405020304" pitchFamily="18" charset="0"/>
              </a:rPr>
              <a:t>. Economic Development in III World war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Arora R.C – Integrated Rural Development in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Dhandekar</a:t>
            </a:r>
            <a:r>
              <a:rPr lang="en-US" sz="2000" dirty="0">
                <a:latin typeface="Times New Roman" panose="02020603050405020304" pitchFamily="18" charset="0"/>
                <a:cs typeface="Times New Roman" panose="02020603050405020304" pitchFamily="18" charset="0"/>
              </a:rPr>
              <a:t> V.M and </a:t>
            </a:r>
            <a:r>
              <a:rPr lang="en-US" sz="2000" dirty="0" err="1">
                <a:latin typeface="Times New Roman" panose="02020603050405020304" pitchFamily="18" charset="0"/>
                <a:cs typeface="Times New Roman" panose="02020603050405020304" pitchFamily="18" charset="0"/>
              </a:rPr>
              <a:t>Rath</a:t>
            </a:r>
            <a:r>
              <a:rPr lang="en-US" sz="2000" dirty="0">
                <a:latin typeface="Times New Roman" panose="02020603050405020304" pitchFamily="18" charset="0"/>
                <a:cs typeface="Times New Roman" panose="02020603050405020304" pitchFamily="18" charset="0"/>
              </a:rPr>
              <a:t> N poverty in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A.N.Agarwal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KundanaLal</a:t>
            </a:r>
            <a:r>
              <a:rPr lang="en-US" sz="2000" dirty="0">
                <a:latin typeface="Times New Roman" panose="02020603050405020304" pitchFamily="18" charset="0"/>
                <a:cs typeface="Times New Roman" panose="02020603050405020304" pitchFamily="18" charset="0"/>
              </a:rPr>
              <a:t>: Rural Economy of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B.K.Prasad</a:t>
            </a:r>
            <a:r>
              <a:rPr lang="en-US" sz="2000" dirty="0">
                <a:latin typeface="Times New Roman" panose="02020603050405020304" pitchFamily="18" charset="0"/>
                <a:cs typeface="Times New Roman" panose="02020603050405020304" pitchFamily="18" charset="0"/>
              </a:rPr>
              <a:t>: Rural Development-</a:t>
            </a:r>
            <a:r>
              <a:rPr lang="en-US" sz="2000" dirty="0" err="1">
                <a:latin typeface="Times New Roman" panose="02020603050405020304" pitchFamily="18" charset="0"/>
                <a:cs typeface="Times New Roman" panose="02020603050405020304" pitchFamily="18" charset="0"/>
              </a:rPr>
              <a:t>Sarup</a:t>
            </a:r>
            <a:r>
              <a:rPr lang="en-US" sz="2000" dirty="0">
                <a:latin typeface="Times New Roman" panose="02020603050405020304" pitchFamily="18" charset="0"/>
                <a:cs typeface="Times New Roman" panose="02020603050405020304" pitchFamily="18" charset="0"/>
              </a:rPr>
              <a:t>&amp; Son’s Publications.</a:t>
            </a:r>
          </a:p>
        </p:txBody>
      </p:sp>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58404" y="-53526"/>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907258" y="1"/>
            <a:ext cx="9090778" cy="74115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smtClean="0">
                <a:latin typeface="+mj-lt"/>
                <a:cs typeface="Times New Roman" panose="02020603050405020304" pitchFamily="18" charset="0"/>
              </a:rPr>
              <a:t>References</a:t>
            </a:r>
            <a:endParaRPr lang="en-US" sz="2000" dirty="0">
              <a:latin typeface="+mj-lt"/>
              <a:cs typeface="Times New Roman" panose="02020603050405020304" pitchFamily="18" charset="0"/>
            </a:endParaRPr>
          </a:p>
        </p:txBody>
      </p:sp>
    </p:spTree>
    <p:extLst>
      <p:ext uri="{BB962C8B-B14F-4D97-AF65-F5344CB8AC3E}">
        <p14:creationId xmlns="" xmlns:p14="http://schemas.microsoft.com/office/powerpoint/2010/main" val="18028870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FD8C5E-94FE-4574-8EC6-F7136D5B7C10}" type="datetime1">
              <a:rPr lang="en-US" smtClean="0"/>
              <a:t>8/22/2022</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828800" y="381001"/>
            <a:ext cx="1219200" cy="817163"/>
          </a:xfrm>
          <a:prstGeom prst="rect">
            <a:avLst/>
          </a:prstGeom>
          <a:noFill/>
        </p:spPr>
      </p:pic>
      <p:sp>
        <p:nvSpPr>
          <p:cNvPr id="3" name="Rectangle 2"/>
          <p:cNvSpPr/>
          <p:nvPr/>
        </p:nvSpPr>
        <p:spPr>
          <a:xfrm>
            <a:off x="4512587" y="2967335"/>
            <a:ext cx="316682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pic>
        <p:nvPicPr>
          <p:cNvPr id="7"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74376" y="381000"/>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0175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60218" y="6088928"/>
            <a:ext cx="2230582" cy="632547"/>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6E0D868-612C-4926-9F89-9D1BD7B2F5B0}"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C219524-DD39-41D6-9660-0A1DBA7FBDC9}"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5"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579418"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568036" y="1212273"/>
          <a:ext cx="10986655" cy="3408672"/>
        </p:xfrm>
        <a:graphic>
          <a:graphicData uri="http://schemas.openxmlformats.org/drawingml/2006/table">
            <a:tbl>
              <a:tblPr firstRow="1" bandRow="1">
                <a:tableStyleId>{BC89EF96-8CEA-46FF-86C4-4CE0E7609802}</a:tableStyleId>
              </a:tblPr>
              <a:tblGrid>
                <a:gridCol w="7415992">
                  <a:extLst>
                    <a:ext uri="{9D8B030D-6E8A-4147-A177-3AD203B41FA5}">
                      <a16:colId xmlns="" xmlns:a16="http://schemas.microsoft.com/office/drawing/2014/main" val="20000"/>
                    </a:ext>
                  </a:extLst>
                </a:gridCol>
                <a:gridCol w="3570663">
                  <a:extLst>
                    <a:ext uri="{9D8B030D-6E8A-4147-A177-3AD203B41FA5}">
                      <a16:colId xmlns="" xmlns:a16="http://schemas.microsoft.com/office/drawing/2014/main" val="20001"/>
                    </a:ext>
                  </a:extLst>
                </a:gridCol>
              </a:tblGrid>
              <a:tr h="9428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CO1: </a:t>
                      </a:r>
                      <a:r>
                        <a:rPr lang="en-IN" sz="1800" b="0" dirty="0"/>
                        <a:t>U</a:t>
                      </a:r>
                      <a:r>
                        <a:rPr lang="en-IN" b="0" dirty="0"/>
                        <a:t>nderstand the definitions, concepts and components of Rural Development</a:t>
                      </a:r>
                      <a:r>
                        <a:rPr lang="en-IN" sz="1800" b="0" i="0" u="none" strike="noStrike" kern="1200" baseline="0" dirty="0">
                          <a:solidFill>
                            <a:schemeClr val="tx1"/>
                          </a:solidFill>
                          <a:latin typeface="+mn-lt"/>
                          <a:ea typeface="+mn-ea"/>
                          <a:cs typeface="+mn-cs"/>
                        </a:rPr>
                        <a:t>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Understand ( K 2) 	</a:t>
                      </a:r>
                    </a:p>
                    <a:p>
                      <a:endParaRPr lang="en-US" sz="1400" dirty="0"/>
                    </a:p>
                  </a:txBody>
                  <a:tcPr/>
                </a:tc>
                <a:extLst>
                  <a:ext uri="{0D108BD9-81ED-4DB2-BD59-A6C34878D82A}">
                    <a16:rowId xmlns="" xmlns:a16="http://schemas.microsoft.com/office/drawing/2014/main" val="10000"/>
                  </a:ext>
                </a:extLst>
              </a:tr>
              <a:tr h="97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t>CO2: </a:t>
                      </a:r>
                      <a:r>
                        <a:rPr lang="en-IN" sz="1800" b="0" baseline="0" dirty="0"/>
                        <a:t>K</a:t>
                      </a:r>
                      <a:r>
                        <a:rPr lang="en-IN" dirty="0"/>
                        <a:t>now the importance, structure, significance, resources of Indian rural economy.</a:t>
                      </a:r>
                      <a:r>
                        <a:rPr lang="en-IN" sz="1800" b="0" i="0" u="none" strike="noStrike" kern="1200" baseline="0" dirty="0">
                          <a:solidFill>
                            <a:schemeClr val="tx1"/>
                          </a:solidFill>
                          <a:latin typeface="+mn-lt"/>
                          <a:ea typeface="+mn-ea"/>
                          <a:cs typeface="+mn-cs"/>
                        </a:rPr>
                        <a:t>	</a:t>
                      </a:r>
                    </a:p>
                    <a:p>
                      <a:endParaRPr lang="en-US" sz="1400" dirty="0"/>
                    </a:p>
                  </a:txBody>
                  <a:tcPr/>
                </a:tc>
                <a:tc>
                  <a:txBody>
                    <a:bodyPr/>
                    <a:lstStyle/>
                    <a:p>
                      <a:r>
                        <a:rPr lang="en-IN" sz="1800" b="0" i="0" u="none" strike="noStrike" kern="1200" baseline="0" dirty="0">
                          <a:solidFill>
                            <a:schemeClr val="tx1"/>
                          </a:solidFill>
                          <a:latin typeface="+mn-lt"/>
                          <a:ea typeface="+mn-ea"/>
                          <a:cs typeface="+mn-cs"/>
                        </a:rPr>
                        <a:t>Apply ( K 3) 	</a:t>
                      </a:r>
                    </a:p>
                  </a:txBody>
                  <a:tcPr/>
                </a:tc>
                <a:extLst>
                  <a:ext uri="{0D108BD9-81ED-4DB2-BD59-A6C34878D82A}">
                    <a16:rowId xmlns="" xmlns:a16="http://schemas.microsoft.com/office/drawing/2014/main" val="10001"/>
                  </a:ext>
                </a:extLst>
              </a:tr>
              <a:tr h="797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CO3: </a:t>
                      </a:r>
                      <a:r>
                        <a:rPr lang="en-IN" sz="1800" b="0" i="0" u="none" strike="noStrike" kern="1200" baseline="0" dirty="0">
                          <a:solidFill>
                            <a:schemeClr val="tx1"/>
                          </a:solidFill>
                          <a:latin typeface="+mn-lt"/>
                          <a:ea typeface="+mn-ea"/>
                          <a:cs typeface="+mn-cs"/>
                        </a:rPr>
                        <a:t>Develop the ability to </a:t>
                      </a:r>
                      <a:r>
                        <a:rPr lang="en-IN" dirty="0"/>
                        <a:t>have a clear idea about the area development programmes and its impact.</a:t>
                      </a:r>
                      <a:r>
                        <a:rPr lang="en-IN" sz="1800" b="0" i="0" u="none" strike="noStrike" kern="1200" baseline="0" dirty="0">
                          <a:solidFill>
                            <a:schemeClr val="tx1"/>
                          </a:solidFill>
                          <a:latin typeface="+mn-lt"/>
                          <a:ea typeface="+mn-ea"/>
                          <a:cs typeface="+mn-cs"/>
                        </a:rPr>
                        <a:t> </a:t>
                      </a:r>
                      <a:endParaRPr lang="en-US" sz="1400" b="1" dirty="0"/>
                    </a:p>
                  </a:txBody>
                  <a:tcPr/>
                </a:tc>
                <a:tc>
                  <a:txBody>
                    <a:bodyPr/>
                    <a:lstStyle/>
                    <a:p>
                      <a:r>
                        <a:rPr lang="en-IN" sz="1800" b="0" i="0" u="none" strike="noStrike" kern="1200" baseline="0" dirty="0" err="1">
                          <a:solidFill>
                            <a:schemeClr val="tx1"/>
                          </a:solidFill>
                          <a:latin typeface="+mn-lt"/>
                          <a:ea typeface="+mn-ea"/>
                          <a:cs typeface="+mn-cs"/>
                        </a:rPr>
                        <a:t>Analyzing</a:t>
                      </a:r>
                      <a:r>
                        <a:rPr lang="en-IN" sz="1800" b="0" i="0" u="none" strike="noStrike" kern="1200" baseline="0" dirty="0">
                          <a:solidFill>
                            <a:schemeClr val="tx1"/>
                          </a:solidFill>
                          <a:latin typeface="+mn-lt"/>
                          <a:ea typeface="+mn-ea"/>
                          <a:cs typeface="+mn-cs"/>
                        </a:rPr>
                        <a:t> ( K 4) 	</a:t>
                      </a:r>
                    </a:p>
                  </a:txBody>
                  <a:tcPr/>
                </a:tc>
                <a:extLst>
                  <a:ext uri="{0D108BD9-81ED-4DB2-BD59-A6C34878D82A}">
                    <a16:rowId xmlns="" xmlns:a16="http://schemas.microsoft.com/office/drawing/2014/main" val="10002"/>
                  </a:ext>
                </a:extLst>
              </a:tr>
              <a:tr h="692262">
                <a:tc>
                  <a:txBody>
                    <a:bodyPr/>
                    <a:lstStyle/>
                    <a:p>
                      <a:r>
                        <a:rPr lang="en-US" sz="1400" b="1" dirty="0"/>
                        <a:t>CO4: </a:t>
                      </a:r>
                      <a:r>
                        <a:rPr lang="en-IN" sz="1800" b="0" dirty="0"/>
                        <a:t>A</a:t>
                      </a:r>
                      <a:r>
                        <a:rPr lang="en-IN" dirty="0"/>
                        <a:t>ble to acquire knowledge about rural entrepreneurship. </a:t>
                      </a:r>
                      <a:r>
                        <a:rPr lang="en-IN" sz="1800" b="0" i="0" u="none" strike="noStrike" kern="1200" baseline="0" dirty="0">
                          <a:solidFill>
                            <a:schemeClr val="tx1"/>
                          </a:solidFill>
                          <a:latin typeface="+mn-lt"/>
                          <a:ea typeface="+mn-ea"/>
                          <a:cs typeface="+mn-cs"/>
                        </a:rPr>
                        <a:t>	</a:t>
                      </a:r>
                    </a:p>
                  </a:txBody>
                  <a:tcPr/>
                </a:tc>
                <a:tc>
                  <a:txBody>
                    <a:bodyPr/>
                    <a:lstStyle/>
                    <a:p>
                      <a:r>
                        <a:rPr lang="en-IN" sz="1800" b="0" i="0" u="none" strike="noStrike" kern="1200" baseline="0" dirty="0">
                          <a:solidFill>
                            <a:schemeClr val="tx1"/>
                          </a:solidFill>
                          <a:latin typeface="+mn-lt"/>
                          <a:ea typeface="+mn-ea"/>
                          <a:cs typeface="+mn-cs"/>
                        </a:rPr>
                        <a:t>Applying ( K 3) 	</a:t>
                      </a:r>
                    </a:p>
                  </a:txBody>
                  <a:tcPr/>
                </a:tc>
                <a:extLst>
                  <a:ext uri="{0D108BD9-81ED-4DB2-BD59-A6C34878D82A}">
                    <a16:rowId xmlns="" xmlns:a16="http://schemas.microsoft.com/office/drawing/2014/main" val="10003"/>
                  </a:ext>
                </a:extLst>
              </a:tr>
            </a:tbl>
          </a:graphicData>
        </a:graphic>
      </p:graphicFrame>
      <p:sp>
        <p:nvSpPr>
          <p:cNvPr id="7" name="Footer Placeholder 12"/>
          <p:cNvSpPr txBox="1">
            <a:spLocks/>
          </p:cNvSpPr>
          <p:nvPr/>
        </p:nvSpPr>
        <p:spPr>
          <a:xfrm>
            <a:off x="2064327" y="6088928"/>
            <a:ext cx="9490363" cy="608735"/>
          </a:xfrm>
          <a:prstGeom prst="rect">
            <a:avLst/>
          </a:prstGeom>
        </p:spPr>
        <p:txBody>
          <a:bodyPr anchor="ctr"/>
          <a:lstStyle/>
          <a:p>
            <a:pPr algn="ctr" fontAlgn="auto">
              <a:spcBef>
                <a:spcPts val="0"/>
              </a:spcBef>
              <a:spcAft>
                <a:spcPts val="0"/>
              </a:spcAft>
              <a:defRPr/>
            </a:pPr>
            <a:r>
              <a:rPr lang="en-US" sz="1200" dirty="0" smtClean="0">
                <a:solidFill>
                  <a:schemeClr val="tx1">
                    <a:tint val="75000"/>
                  </a:schemeClr>
                </a:solidFill>
                <a:latin typeface="+mn-lt"/>
                <a:cs typeface="+mn-cs"/>
                <a:sym typeface="Arial"/>
              </a:rPr>
              <a:t>                                  </a:t>
            </a:r>
            <a:endParaRPr lang="en-US" sz="1200" dirty="0">
              <a:solidFill>
                <a:schemeClr val="tx1">
                  <a:tint val="75000"/>
                </a:schemeClr>
              </a:solidFill>
              <a:latin typeface="+mn-lt"/>
              <a:cs typeface="+mn-cs"/>
              <a:sym typeface="Arial"/>
            </a:endParaRPr>
          </a:p>
        </p:txBody>
      </p:sp>
      <p:graphicFrame>
        <p:nvGraphicFramePr>
          <p:cNvPr id="8" name="Table 7"/>
          <p:cNvGraphicFramePr>
            <a:graphicFrameLocks noGrp="1"/>
          </p:cNvGraphicFramePr>
          <p:nvPr/>
        </p:nvGraphicFramePr>
        <p:xfrm>
          <a:off x="568036" y="4691459"/>
          <a:ext cx="10986654" cy="914400"/>
        </p:xfrm>
        <a:graphic>
          <a:graphicData uri="http://schemas.openxmlformats.org/drawingml/2006/table">
            <a:tbl>
              <a:tblPr firstRow="1" bandRow="1">
                <a:tableStyleId>{BC89EF96-8CEA-46FF-86C4-4CE0E7609802}</a:tableStyleId>
              </a:tblPr>
              <a:tblGrid>
                <a:gridCol w="7415991">
                  <a:extLst>
                    <a:ext uri="{9D8B030D-6E8A-4147-A177-3AD203B41FA5}">
                      <a16:colId xmlns="" xmlns:a16="http://schemas.microsoft.com/office/drawing/2014/main" val="2247249839"/>
                    </a:ext>
                  </a:extLst>
                </a:gridCol>
                <a:gridCol w="3570663">
                  <a:extLst>
                    <a:ext uri="{9D8B030D-6E8A-4147-A177-3AD203B41FA5}">
                      <a16:colId xmlns="" xmlns:a16="http://schemas.microsoft.com/office/drawing/2014/main" val="3703913721"/>
                    </a:ext>
                  </a:extLst>
                </a:gridCol>
              </a:tblGrid>
              <a:tr h="809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mn-lt"/>
                          <a:ea typeface="+mn-ea"/>
                          <a:cs typeface="+mn-cs"/>
                        </a:rPr>
                        <a:t>CO5: </a:t>
                      </a:r>
                      <a:r>
                        <a:rPr lang="en-IN" sz="1800" b="0" i="0" u="none" strike="noStrike" kern="1200" baseline="0" dirty="0">
                          <a:solidFill>
                            <a:schemeClr val="tx1"/>
                          </a:solidFill>
                          <a:latin typeface="+mn-lt"/>
                          <a:ea typeface="+mn-ea"/>
                          <a:cs typeface="+mn-cs"/>
                        </a:rPr>
                        <a:t>Understand </a:t>
                      </a:r>
                      <a:r>
                        <a:rPr lang="en-IN" b="0" dirty="0"/>
                        <a:t>about the using of different methods for human resource planning</a:t>
                      </a:r>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	</a:t>
                      </a:r>
                    </a:p>
                  </a:txBody>
                  <a:tcPr/>
                </a:tc>
                <a:tc>
                  <a:txBody>
                    <a:bodyPr/>
                    <a:lstStyle/>
                    <a:p>
                      <a:r>
                        <a:rPr lang="en-IN" sz="1800" b="0" i="0" u="none" strike="noStrike" kern="1200" baseline="0" dirty="0">
                          <a:solidFill>
                            <a:schemeClr val="tx1"/>
                          </a:solidFill>
                          <a:latin typeface="+mn-lt"/>
                          <a:ea typeface="+mn-ea"/>
                          <a:cs typeface="+mn-cs"/>
                        </a:rPr>
                        <a:t>Understand ( K 2) 	</a:t>
                      </a:r>
                    </a:p>
                  </a:txBody>
                  <a:tcPr/>
                </a:tc>
                <a:extLst>
                  <a:ext uri="{0D108BD9-81ED-4DB2-BD59-A6C34878D82A}">
                    <a16:rowId xmlns="" xmlns:a16="http://schemas.microsoft.com/office/drawing/2014/main" val="1189803330"/>
                  </a:ext>
                </a:extLst>
              </a:tr>
            </a:tbl>
          </a:graphicData>
        </a:graphic>
      </p:graphicFrame>
      <p:sp>
        <p:nvSpPr>
          <p:cNvPr id="9" name="Footer Placeholder 8"/>
          <p:cNvSpPr>
            <a:spLocks noGrp="1"/>
          </p:cNvSpPr>
          <p:nvPr>
            <p:ph type="ftr" sz="quarter" idx="11"/>
          </p:nvPr>
        </p:nvSpPr>
        <p:spPr>
          <a:xfrm>
            <a:off x="4038600" y="5873262"/>
            <a:ext cx="4114800" cy="848213"/>
          </a:xfrm>
        </p:spPr>
        <p:txBody>
          <a:bodyPr/>
          <a:lstStyle/>
          <a:p>
            <a:r>
              <a:rPr lang="en-US" smtClean="0"/>
              <a:t>Ajay Gangele     KHU 701  Rural Development                          Unit :2</a:t>
            </a:r>
            <a:endParaRPr lang="en-IN"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2484" y="0"/>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1653020" y="131762"/>
            <a:ext cx="8294543"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Course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50143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111FCF-3571-4B0F-9DA6-64D526447C12}" type="datetime1">
              <a:rPr lang="en-US" smtClean="0"/>
              <a:t>8/22/2022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1" name="Content Placeholder 13"/>
          <p:cNvGraphicFramePr>
            <a:graphicFrameLocks noGrp="1"/>
          </p:cNvGraphicFramePr>
          <p:nvPr>
            <p:ph idx="1"/>
            <p:extLst>
              <p:ext uri="{D42A27DB-BD31-4B8C-83A1-F6EECF244321}">
                <p14:modId xmlns="" xmlns:p14="http://schemas.microsoft.com/office/powerpoint/2010/main" val="957760422"/>
              </p:ext>
            </p:extLst>
          </p:nvPr>
        </p:nvGraphicFramePr>
        <p:xfrm>
          <a:off x="1981200" y="990603"/>
          <a:ext cx="8305800" cy="5257799"/>
        </p:xfrm>
        <a:graphic>
          <a:graphicData uri="http://schemas.openxmlformats.org/drawingml/2006/table">
            <a:tbl>
              <a:tblPr bandRow="1">
                <a:tableStyleId>{5C22544A-7EE6-4342-B048-85BDC9FD1C3A}</a:tableStyleId>
              </a:tblPr>
              <a:tblGrid>
                <a:gridCol w="8305800">
                  <a:extLst>
                    <a:ext uri="{9D8B030D-6E8A-4147-A177-3AD203B41FA5}">
                      <a16:colId xmlns="" xmlns:a16="http://schemas.microsoft.com/office/drawing/2014/main" val="20000"/>
                    </a:ext>
                  </a:extLst>
                </a:gridCol>
              </a:tblGrid>
              <a:tr h="1222744">
                <a:tc>
                  <a:txBody>
                    <a:bodyPr/>
                    <a:lstStyle/>
                    <a:p>
                      <a:r>
                        <a:rPr lang="en-US" sz="1800" b="1" dirty="0"/>
                        <a:t>1. Engineering knowledge: </a:t>
                      </a:r>
                      <a:r>
                        <a:rPr lang="en-US" sz="18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222744">
                <a:tc>
                  <a:txBody>
                    <a:bodyPr/>
                    <a:lstStyle/>
                    <a:p>
                      <a:r>
                        <a:rPr lang="en-US" sz="1800" b="1" dirty="0"/>
                        <a:t>2. Problem analysis:</a:t>
                      </a:r>
                      <a:r>
                        <a:rPr lang="en-US" sz="18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589567">
                <a:tc>
                  <a:txBody>
                    <a:bodyPr/>
                    <a:lstStyle/>
                    <a:p>
                      <a:r>
                        <a:rPr lang="en-US" sz="1800" b="1" dirty="0"/>
                        <a:t>3</a:t>
                      </a:r>
                      <a:r>
                        <a:rPr lang="en-US" sz="1800" b="1"/>
                        <a:t>. Design/development of solutions:</a:t>
                      </a:r>
                      <a:r>
                        <a:rPr lang="en-US" sz="1800"/>
                        <a:t> Design solutions </a:t>
                      </a:r>
                      <a:r>
                        <a:rPr lang="en-US" sz="1800" dirty="0"/>
                        <a:t>for </a:t>
                      </a:r>
                      <a:r>
                        <a:rPr lang="en-US" sz="1800"/>
                        <a:t>complex engineering problems and design system components </a:t>
                      </a:r>
                      <a:r>
                        <a:rPr lang="en-US" sz="1800" dirty="0"/>
                        <a:t>or processes that meet the </a:t>
                      </a:r>
                      <a:r>
                        <a:rPr lang="en-US" sz="1800"/>
                        <a:t>specified needs </a:t>
                      </a:r>
                      <a:r>
                        <a:rPr lang="en-US" sz="1800" dirty="0"/>
                        <a:t>with </a:t>
                      </a:r>
                      <a:r>
                        <a:rPr lang="en-US" sz="1800"/>
                        <a:t>appropriate consideration </a:t>
                      </a:r>
                      <a:r>
                        <a:rPr lang="en-US" sz="1800" dirty="0"/>
                        <a:t>for the public </a:t>
                      </a:r>
                      <a:r>
                        <a:rPr lang="en-US" sz="1800"/>
                        <a:t>health and </a:t>
                      </a:r>
                      <a:r>
                        <a:rPr lang="en-US" sz="1800" dirty="0"/>
                        <a:t>safety</a:t>
                      </a:r>
                      <a:r>
                        <a:rPr lang="en-US" sz="1800"/>
                        <a:t>, and </a:t>
                      </a:r>
                      <a:r>
                        <a:rPr lang="en-US" sz="1800" dirty="0"/>
                        <a:t>the cultural, societal</a:t>
                      </a:r>
                      <a:r>
                        <a:rPr lang="en-US" sz="1800"/>
                        <a:t>, and environmental considerations</a:t>
                      </a:r>
                      <a:r>
                        <a:rPr lang="en-US" sz="18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1222744">
                <a:tc>
                  <a:txBody>
                    <a:bodyPr/>
                    <a:lstStyle/>
                    <a:p>
                      <a:r>
                        <a:rPr lang="en-US" sz="1800" b="1" dirty="0"/>
                        <a:t>4. Conduct investigations of complex problems: </a:t>
                      </a:r>
                      <a:r>
                        <a:rPr lang="en-US" sz="18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89;p13"/>
          <p:cNvSpPr txBox="1">
            <a:spLocks/>
          </p:cNvSpPr>
          <p:nvPr/>
        </p:nvSpPr>
        <p:spPr>
          <a:xfrm>
            <a:off x="289560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82337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962825-1DC3-4FFF-8EA9-FF460973C438}" type="datetime1">
              <a:rPr lang="en-US" smtClean="0"/>
              <a:t>8/22/2022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Arial" panose="020B0604020202020204" pitchFamily="34" charset="0"/>
                <a:cs typeface="Arial" panose="020B0604020202020204" pitchFamily="34"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0" name="Content Placeholder 13"/>
          <p:cNvGraphicFramePr>
            <a:graphicFrameLocks noGrp="1"/>
          </p:cNvGraphicFramePr>
          <p:nvPr>
            <p:ph idx="1"/>
            <p:extLst>
              <p:ext uri="{D42A27DB-BD31-4B8C-83A1-F6EECF244321}">
                <p14:modId xmlns="" xmlns:p14="http://schemas.microsoft.com/office/powerpoint/2010/main" val="1480135023"/>
              </p:ext>
            </p:extLst>
          </p:nvPr>
        </p:nvGraphicFramePr>
        <p:xfrm>
          <a:off x="2057400" y="990600"/>
          <a:ext cx="8001000" cy="5090160"/>
        </p:xfrm>
        <a:graphic>
          <a:graphicData uri="http://schemas.openxmlformats.org/drawingml/2006/table">
            <a:tbl>
              <a:tblPr bandRow="1">
                <a:tableStyleId>{5C22544A-7EE6-4342-B048-85BDC9FD1C3A}</a:tableStyleId>
              </a:tblPr>
              <a:tblGrid>
                <a:gridCol w="8001000">
                  <a:extLst>
                    <a:ext uri="{9D8B030D-6E8A-4147-A177-3AD203B41FA5}">
                      <a16:colId xmlns="" xmlns:a16="http://schemas.microsoft.com/office/drawing/2014/main" val="20000"/>
                    </a:ext>
                  </a:extLst>
                </a:gridCol>
              </a:tblGrid>
              <a:tr h="1541386">
                <a:tc>
                  <a:txBody>
                    <a:bodyPr/>
                    <a:lstStyle/>
                    <a:p>
                      <a:r>
                        <a:rPr lang="en-US" sz="1800" b="1" dirty="0"/>
                        <a:t>5. Modern tool usage: </a:t>
                      </a:r>
                      <a:r>
                        <a:rPr lang="en-US" sz="18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541386">
                <a:tc>
                  <a:txBody>
                    <a:bodyPr/>
                    <a:lstStyle/>
                    <a:p>
                      <a:r>
                        <a:rPr lang="en-US" sz="1800" b="1" dirty="0"/>
                        <a:t>6. The engineer and society:</a:t>
                      </a:r>
                      <a:r>
                        <a:rPr lang="en-US" sz="18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182925">
                <a:tc>
                  <a:txBody>
                    <a:bodyPr/>
                    <a:lstStyle/>
                    <a:p>
                      <a:r>
                        <a:rPr lang="en-US" sz="1800" b="1" dirty="0"/>
                        <a:t>7</a:t>
                      </a:r>
                      <a:r>
                        <a:rPr lang="en-US" sz="1800" b="1"/>
                        <a:t>. Environment and sustainability: </a:t>
                      </a:r>
                      <a:r>
                        <a:rPr lang="en-US" sz="1800"/>
                        <a:t>Understand </a:t>
                      </a:r>
                      <a:r>
                        <a:rPr lang="en-US" sz="1800" dirty="0"/>
                        <a:t>the impact of </a:t>
                      </a:r>
                      <a:r>
                        <a:rPr lang="en-US" sz="1800"/>
                        <a:t>the professional engineering solutions in societal and environmental contexts, and demonstrate the knowledge </a:t>
                      </a:r>
                      <a:r>
                        <a:rPr lang="en-US" sz="1800" dirty="0"/>
                        <a:t>of</a:t>
                      </a:r>
                      <a:r>
                        <a:rPr lang="en-US" sz="1800"/>
                        <a:t>, and need for sustainable development</a:t>
                      </a:r>
                      <a:r>
                        <a:rPr lang="en-US" sz="18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824463">
                <a:tc>
                  <a:txBody>
                    <a:bodyPr/>
                    <a:lstStyle/>
                    <a:p>
                      <a:r>
                        <a:rPr lang="en-US" sz="1800" b="1" dirty="0"/>
                        <a:t>8. Ethics:</a:t>
                      </a:r>
                      <a:r>
                        <a:rPr lang="en-US" sz="18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51190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EB210-977C-48EB-BD10-7D8100396CE6}" type="datetime1">
              <a:rPr lang="en-US" smtClean="0"/>
              <a:t>8/22/2022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Arial" panose="020B0604020202020204" pitchFamily="34" charset="0"/>
                <a:cs typeface="Arial" panose="020B0604020202020204" pitchFamily="34"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0" name="Content Placeholder 13"/>
          <p:cNvGraphicFramePr>
            <a:graphicFrameLocks noGrp="1"/>
          </p:cNvGraphicFramePr>
          <p:nvPr>
            <p:ph idx="1"/>
            <p:extLst>
              <p:ext uri="{D42A27DB-BD31-4B8C-83A1-F6EECF244321}">
                <p14:modId xmlns="" xmlns:p14="http://schemas.microsoft.com/office/powerpoint/2010/main" val="3248148546"/>
              </p:ext>
            </p:extLst>
          </p:nvPr>
        </p:nvGraphicFramePr>
        <p:xfrm>
          <a:off x="2057400" y="990601"/>
          <a:ext cx="8077200" cy="5181599"/>
        </p:xfrm>
        <a:graphic>
          <a:graphicData uri="http://schemas.openxmlformats.org/drawingml/2006/table">
            <a:tbl>
              <a:tblPr bandRow="1">
                <a:tableStyleId>{5C22544A-7EE6-4342-B048-85BDC9FD1C3A}</a:tableStyleId>
              </a:tblPr>
              <a:tblGrid>
                <a:gridCol w="8077200">
                  <a:extLst>
                    <a:ext uri="{9D8B030D-6E8A-4147-A177-3AD203B41FA5}">
                      <a16:colId xmlns="" xmlns:a16="http://schemas.microsoft.com/office/drawing/2014/main" val="20000"/>
                    </a:ext>
                  </a:extLst>
                </a:gridCol>
              </a:tblGrid>
              <a:tr h="841292">
                <a:tc>
                  <a:txBody>
                    <a:bodyPr/>
                    <a:lstStyle/>
                    <a:p>
                      <a:r>
                        <a:rPr lang="en-US" sz="1800" b="1" dirty="0"/>
                        <a:t>9. Individual and team work: </a:t>
                      </a:r>
                      <a:r>
                        <a:rPr lang="en-US" sz="18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567864">
                <a:tc>
                  <a:txBody>
                    <a:bodyPr/>
                    <a:lstStyle/>
                    <a:p>
                      <a:r>
                        <a:rPr lang="en-US" sz="1800" b="1" dirty="0"/>
                        <a:t>10. Communication: </a:t>
                      </a:r>
                      <a:r>
                        <a:rPr lang="en-US" sz="18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567864">
                <a:tc>
                  <a:txBody>
                    <a:bodyPr/>
                    <a:lstStyle/>
                    <a:p>
                      <a:r>
                        <a:rPr lang="en-US" sz="1800" b="1" dirty="0"/>
                        <a:t>11. Project management and finance:</a:t>
                      </a:r>
                      <a:r>
                        <a:rPr lang="en-US" sz="18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1204579">
                <a:tc>
                  <a:txBody>
                    <a:bodyPr/>
                    <a:lstStyle/>
                    <a:p>
                      <a:r>
                        <a:rPr lang="en-US" sz="1800" b="1" dirty="0"/>
                        <a:t>12. Life-long learning: </a:t>
                      </a:r>
                      <a:r>
                        <a:rPr lang="en-US" sz="18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914650" y="0"/>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
        <p:nvSpPr>
          <p:cNvPr id="12"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864192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object 2"/>
          <p:cNvPicPr/>
          <p:nvPr/>
        </p:nvPicPr>
        <p:blipFill>
          <a:blip r:embed="rId2"/>
          <a:stretch/>
        </p:blipFill>
        <p:spPr>
          <a:xfrm>
            <a:off x="851647" y="111494"/>
            <a:ext cx="1366835" cy="835412"/>
          </a:xfrm>
          <a:prstGeom prst="rect">
            <a:avLst/>
          </a:prstGeom>
          <a:ln w="0">
            <a:noFill/>
          </a:ln>
        </p:spPr>
      </p:pic>
      <p:grpSp>
        <p:nvGrpSpPr>
          <p:cNvPr id="279" name="object 3"/>
          <p:cNvGrpSpPr/>
          <p:nvPr/>
        </p:nvGrpSpPr>
        <p:grpSpPr>
          <a:xfrm>
            <a:off x="2500553" y="23824"/>
            <a:ext cx="8158447" cy="899894"/>
            <a:chOff x="1868760" y="27000"/>
            <a:chExt cx="9246240" cy="1019880"/>
          </a:xfrm>
        </p:grpSpPr>
        <p:pic>
          <p:nvPicPr>
            <p:cNvPr id="280" name="object 4"/>
            <p:cNvPicPr/>
            <p:nvPr/>
          </p:nvPicPr>
          <p:blipFill>
            <a:blip r:embed="rId3"/>
            <a:stretch/>
          </p:blipFill>
          <p:spPr>
            <a:xfrm>
              <a:off x="1868760" y="27000"/>
              <a:ext cx="9246240" cy="1019880"/>
            </a:xfrm>
            <a:prstGeom prst="rect">
              <a:avLst/>
            </a:prstGeom>
            <a:ln w="0">
              <a:noFill/>
            </a:ln>
          </p:spPr>
        </p:pic>
        <p:pic>
          <p:nvPicPr>
            <p:cNvPr id="281" name="object 5"/>
            <p:cNvPicPr/>
            <p:nvPr/>
          </p:nvPicPr>
          <p:blipFill>
            <a:blip r:embed="rId4"/>
            <a:stretch/>
          </p:blipFill>
          <p:spPr>
            <a:xfrm>
              <a:off x="1909440" y="47520"/>
              <a:ext cx="9164520" cy="938520"/>
            </a:xfrm>
            <a:prstGeom prst="rect">
              <a:avLst/>
            </a:prstGeom>
            <a:ln w="0">
              <a:noFill/>
            </a:ln>
          </p:spPr>
        </p:pic>
      </p:grpSp>
      <p:sp>
        <p:nvSpPr>
          <p:cNvPr id="282" name="PlaceHolder 1"/>
          <p:cNvSpPr>
            <a:spLocks noGrp="1"/>
          </p:cNvSpPr>
          <p:nvPr>
            <p:ph type="title" idx="4294967295"/>
          </p:nvPr>
        </p:nvSpPr>
        <p:spPr>
          <a:xfrm>
            <a:off x="2536447" y="41929"/>
            <a:ext cx="8086341" cy="828106"/>
          </a:xfrm>
          <a:prstGeom prst="rect">
            <a:avLst/>
          </a:prstGeom>
          <a:noFill/>
          <a:ln w="3240">
            <a:solidFill>
              <a:srgbClr val="44A8C3"/>
            </a:solidFill>
            <a:round/>
          </a:ln>
        </p:spPr>
        <p:txBody>
          <a:bodyPr vert="horz" lIns="0" tIns="221400" rIns="0" bIns="0" rtlCol="0" anchor="t">
            <a:noAutofit/>
          </a:bodyPr>
          <a:lstStyle/>
          <a:p>
            <a:pPr marL="2523840">
              <a:lnSpc>
                <a:spcPct val="100000"/>
              </a:lnSpc>
              <a:spcBef>
                <a:spcPts val="1744"/>
              </a:spcBef>
            </a:pPr>
            <a:r>
              <a:rPr lang="en-IN" sz="2000" b="1" spc="154" dirty="0">
                <a:solidFill>
                  <a:srgbClr val="000000"/>
                </a:solidFill>
              </a:rPr>
              <a:t>CO-</a:t>
            </a:r>
            <a:r>
              <a:rPr lang="en-IN" sz="2000" b="1" spc="148" dirty="0">
                <a:solidFill>
                  <a:srgbClr val="000000"/>
                </a:solidFill>
              </a:rPr>
              <a:t>PO</a:t>
            </a:r>
            <a:r>
              <a:rPr lang="en-IN" sz="2118" b="1" spc="38" dirty="0">
                <a:solidFill>
                  <a:srgbClr val="000000"/>
                </a:solidFill>
              </a:rPr>
              <a:t> </a:t>
            </a:r>
            <a:r>
              <a:rPr lang="en-IN" sz="2118" b="1" spc="166" dirty="0">
                <a:solidFill>
                  <a:srgbClr val="000000"/>
                </a:solidFill>
              </a:rPr>
              <a:t>Mapping</a:t>
            </a:r>
            <a:endParaRPr lang="en-IN" sz="2118" spc="-1" dirty="0"/>
          </a:p>
        </p:txBody>
      </p:sp>
      <p:sp>
        <p:nvSpPr>
          <p:cNvPr id="284" name="PlaceHolder 2"/>
          <p:cNvSpPr>
            <a:spLocks noGrp="1"/>
          </p:cNvSpPr>
          <p:nvPr>
            <p:ph type="dt" idx="4294967295"/>
          </p:nvPr>
        </p:nvSpPr>
        <p:spPr>
          <a:xfrm>
            <a:off x="1842117" y="5906329"/>
            <a:ext cx="688976" cy="3978847"/>
          </a:xfrm>
          <a:prstGeom prst="rect">
            <a:avLst/>
          </a:prstGeom>
          <a:noFill/>
          <a:ln w="0">
            <a:noFill/>
          </a:ln>
        </p:spPr>
        <p:txBody>
          <a:bodyPr vert="horz" lIns="0" tIns="1271" rIns="0" bIns="0" rtlCol="0" anchor="t">
            <a:noAutofit/>
          </a:bodyPr>
          <a:lstStyle/>
          <a:p>
            <a:pPr marL="11118">
              <a:spcBef>
                <a:spcPts val="10"/>
              </a:spcBef>
            </a:pPr>
            <a:fld id="{0689324C-C489-41FE-BA94-AB99D8C4BF55}" type="datetime1">
              <a:rPr lang="en-US" sz="1059" spc="-1" smtClean="0">
                <a:latin typeface="Times New Roman"/>
              </a:rPr>
              <a:t>8/22/2022</a:t>
            </a:fld>
            <a:endParaRPr lang="en-IN" sz="1059" spc="-1" dirty="0">
              <a:latin typeface="Times New Roman"/>
            </a:endParaRPr>
          </a:p>
        </p:txBody>
      </p:sp>
      <p:sp>
        <p:nvSpPr>
          <p:cNvPr id="285" name="PlaceHolder 3"/>
          <p:cNvSpPr>
            <a:spLocks noGrp="1"/>
          </p:cNvSpPr>
          <p:nvPr>
            <p:ph type="ftr" idx="4294967295"/>
          </p:nvPr>
        </p:nvSpPr>
        <p:spPr>
          <a:xfrm>
            <a:off x="3423138" y="6037385"/>
            <a:ext cx="4099880" cy="3847791"/>
          </a:xfrm>
          <a:prstGeom prst="rect">
            <a:avLst/>
          </a:prstGeom>
          <a:noFill/>
          <a:ln w="0">
            <a:noFill/>
          </a:ln>
        </p:spPr>
        <p:txBody>
          <a:bodyPr vert="horz" lIns="0" tIns="1271" rIns="0" bIns="0" rtlCol="0" anchor="t">
            <a:noAutofit/>
          </a:bodyPr>
          <a:lstStyle/>
          <a:p>
            <a:pPr marL="11118">
              <a:spcBef>
                <a:spcPts val="10"/>
              </a:spcBef>
            </a:pPr>
            <a:r>
              <a:rPr lang="en-US" sz="1059" b="1" spc="103" smtClean="0">
                <a:solidFill>
                  <a:srgbClr val="8A8A8A"/>
                </a:solidFill>
                <a:latin typeface="Times New Roman"/>
              </a:rPr>
              <a:t>Ajay Gangele     KHU 701  Rural Development                          Unit :2</a:t>
            </a:r>
            <a:endParaRPr lang="en-IN" sz="1059" spc="-1" dirty="0">
              <a:latin typeface="Times New Roman"/>
            </a:endParaRPr>
          </a:p>
        </p:txBody>
      </p:sp>
      <p:sp>
        <p:nvSpPr>
          <p:cNvPr id="287" name="PlaceHolder 4"/>
          <p:cNvSpPr>
            <a:spLocks noGrp="1"/>
          </p:cNvSpPr>
          <p:nvPr>
            <p:ph type="sldNum" idx="4294967295"/>
          </p:nvPr>
        </p:nvSpPr>
        <p:spPr>
          <a:xfrm>
            <a:off x="10839423" y="6227788"/>
            <a:ext cx="250306" cy="4001718"/>
          </a:xfrm>
          <a:prstGeom prst="rect">
            <a:avLst/>
          </a:prstGeom>
          <a:noFill/>
          <a:ln w="0">
            <a:noFill/>
          </a:ln>
        </p:spPr>
        <p:txBody>
          <a:bodyPr vert="horz" lIns="0" tIns="24141" rIns="0" bIns="0" rtlCol="0" anchor="t">
            <a:noAutofit/>
          </a:bodyPr>
          <a:lstStyle/>
          <a:p>
            <a:pPr marL="33672">
              <a:spcBef>
                <a:spcPts val="190"/>
              </a:spcBef>
            </a:pPr>
            <a:fld id="{164A0AC1-FC85-45C8-84A3-1B668C3EC8BF}" type="slidenum">
              <a:rPr lang="en-IN" sz="1059" spc="91">
                <a:solidFill>
                  <a:srgbClr val="878787"/>
                </a:solidFill>
                <a:latin typeface="Times New Roman"/>
              </a:rPr>
              <a:pPr marL="33672">
                <a:spcBef>
                  <a:spcPts val="190"/>
                </a:spcBef>
              </a:pPr>
              <a:t>15</a:t>
            </a:fld>
            <a:endParaRPr lang="en-IN" sz="1059" spc="-1">
              <a:latin typeface="Times New Roman"/>
            </a:endParaRPr>
          </a:p>
        </p:txBody>
      </p:sp>
      <p:graphicFrame>
        <p:nvGraphicFramePr>
          <p:cNvPr id="288" name="object 7"/>
          <p:cNvGraphicFramePr/>
          <p:nvPr>
            <p:extLst>
              <p:ext uri="{D42A27DB-BD31-4B8C-83A1-F6EECF244321}">
                <p14:modId xmlns="" xmlns:p14="http://schemas.microsoft.com/office/powerpoint/2010/main" val="710464144"/>
              </p:ext>
            </p:extLst>
          </p:nvPr>
        </p:nvGraphicFramePr>
        <p:xfrm>
          <a:off x="1688125" y="946907"/>
          <a:ext cx="9312814" cy="4201027"/>
        </p:xfrm>
        <a:graphic>
          <a:graphicData uri="http://schemas.openxmlformats.org/drawingml/2006/table">
            <a:tbl>
              <a:tblPr/>
              <a:tblGrid>
                <a:gridCol w="1158617">
                  <a:extLst>
                    <a:ext uri="{9D8B030D-6E8A-4147-A177-3AD203B41FA5}">
                      <a16:colId xmlns="" xmlns:a16="http://schemas.microsoft.com/office/drawing/2014/main" val="20000"/>
                    </a:ext>
                  </a:extLst>
                </a:gridCol>
                <a:gridCol w="540266">
                  <a:extLst>
                    <a:ext uri="{9D8B030D-6E8A-4147-A177-3AD203B41FA5}">
                      <a16:colId xmlns="" xmlns:a16="http://schemas.microsoft.com/office/drawing/2014/main" val="20001"/>
                    </a:ext>
                  </a:extLst>
                </a:gridCol>
                <a:gridCol w="540266">
                  <a:extLst>
                    <a:ext uri="{9D8B030D-6E8A-4147-A177-3AD203B41FA5}">
                      <a16:colId xmlns="" xmlns:a16="http://schemas.microsoft.com/office/drawing/2014/main" val="20002"/>
                    </a:ext>
                  </a:extLst>
                </a:gridCol>
                <a:gridCol w="540266">
                  <a:extLst>
                    <a:ext uri="{9D8B030D-6E8A-4147-A177-3AD203B41FA5}">
                      <a16:colId xmlns="" xmlns:a16="http://schemas.microsoft.com/office/drawing/2014/main" val="20003"/>
                    </a:ext>
                  </a:extLst>
                </a:gridCol>
                <a:gridCol w="559974">
                  <a:extLst>
                    <a:ext uri="{9D8B030D-6E8A-4147-A177-3AD203B41FA5}">
                      <a16:colId xmlns="" xmlns:a16="http://schemas.microsoft.com/office/drawing/2014/main" val="20004"/>
                    </a:ext>
                  </a:extLst>
                </a:gridCol>
                <a:gridCol w="746260">
                  <a:extLst>
                    <a:ext uri="{9D8B030D-6E8A-4147-A177-3AD203B41FA5}">
                      <a16:colId xmlns="" xmlns:a16="http://schemas.microsoft.com/office/drawing/2014/main" val="20005"/>
                    </a:ext>
                  </a:extLst>
                </a:gridCol>
                <a:gridCol w="746260">
                  <a:extLst>
                    <a:ext uri="{9D8B030D-6E8A-4147-A177-3AD203B41FA5}">
                      <a16:colId xmlns="" xmlns:a16="http://schemas.microsoft.com/office/drawing/2014/main" val="20006"/>
                    </a:ext>
                  </a:extLst>
                </a:gridCol>
                <a:gridCol w="746260">
                  <a:extLst>
                    <a:ext uri="{9D8B030D-6E8A-4147-A177-3AD203B41FA5}">
                      <a16:colId xmlns="" xmlns:a16="http://schemas.microsoft.com/office/drawing/2014/main" val="20007"/>
                    </a:ext>
                  </a:extLst>
                </a:gridCol>
                <a:gridCol w="746260">
                  <a:extLst>
                    <a:ext uri="{9D8B030D-6E8A-4147-A177-3AD203B41FA5}">
                      <a16:colId xmlns="" xmlns:a16="http://schemas.microsoft.com/office/drawing/2014/main" val="20008"/>
                    </a:ext>
                  </a:extLst>
                </a:gridCol>
                <a:gridCol w="746260">
                  <a:extLst>
                    <a:ext uri="{9D8B030D-6E8A-4147-A177-3AD203B41FA5}">
                      <a16:colId xmlns="" xmlns:a16="http://schemas.microsoft.com/office/drawing/2014/main" val="20009"/>
                    </a:ext>
                  </a:extLst>
                </a:gridCol>
                <a:gridCol w="746260">
                  <a:extLst>
                    <a:ext uri="{9D8B030D-6E8A-4147-A177-3AD203B41FA5}">
                      <a16:colId xmlns="" xmlns:a16="http://schemas.microsoft.com/office/drawing/2014/main" val="20010"/>
                    </a:ext>
                  </a:extLst>
                </a:gridCol>
                <a:gridCol w="746260">
                  <a:extLst>
                    <a:ext uri="{9D8B030D-6E8A-4147-A177-3AD203B41FA5}">
                      <a16:colId xmlns="" xmlns:a16="http://schemas.microsoft.com/office/drawing/2014/main" val="20011"/>
                    </a:ext>
                  </a:extLst>
                </a:gridCol>
                <a:gridCol w="749605">
                  <a:extLst>
                    <a:ext uri="{9D8B030D-6E8A-4147-A177-3AD203B41FA5}">
                      <a16:colId xmlns="" xmlns:a16="http://schemas.microsoft.com/office/drawing/2014/main" val="20012"/>
                    </a:ext>
                  </a:extLst>
                </a:gridCol>
              </a:tblGrid>
              <a:tr h="1467375">
                <a:tc>
                  <a:txBody>
                    <a:bodyPr/>
                    <a:lstStyle/>
                    <a:p>
                      <a:pPr marL="50760">
                        <a:lnSpc>
                          <a:spcPct val="100000"/>
                        </a:lnSpc>
                        <a:spcBef>
                          <a:spcPts val="249"/>
                        </a:spcBef>
                        <a:buNone/>
                      </a:pPr>
                      <a:r>
                        <a:rPr lang="en-IN" sz="2100" b="1" strike="noStrike" spc="307" dirty="0">
                          <a:solidFill>
                            <a:srgbClr val="FFFFFF"/>
                          </a:solidFill>
                          <a:latin typeface="Times New Roman"/>
                        </a:rPr>
                        <a:t>PO</a:t>
                      </a:r>
                      <a:endParaRPr lang="en-IN" sz="2100" b="0" strike="noStrike" spc="-1" dirty="0">
                        <a:latin typeface="Arial"/>
                      </a:endParaRPr>
                    </a:p>
                    <a:p>
                      <a:pPr marL="50760">
                        <a:lnSpc>
                          <a:spcPct val="100000"/>
                        </a:lnSpc>
                        <a:spcBef>
                          <a:spcPts val="1329"/>
                        </a:spcBef>
                        <a:buNone/>
                      </a:pPr>
                      <a:r>
                        <a:rPr lang="en-IN" sz="2100" b="1" strike="noStrike" spc="279" dirty="0">
                          <a:solidFill>
                            <a:srgbClr val="FFFFFF"/>
                          </a:solidFill>
                          <a:latin typeface="Times New Roman"/>
                        </a:rPr>
                        <a:t>CO</a:t>
                      </a:r>
                      <a:endParaRPr lang="en-IN" sz="2100" b="0" strike="noStrike" spc="-1" dirty="0">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1400" indent="1728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5520" indent="17280">
                        <a:lnSpc>
                          <a:spcPts val="2866"/>
                        </a:lnSpc>
                        <a:spcBef>
                          <a:spcPts val="1171"/>
                        </a:spcBef>
                        <a:buNone/>
                        <a:tabLst>
                          <a:tab pos="0" algn="l"/>
                        </a:tabLst>
                      </a:pPr>
                      <a:r>
                        <a:rPr lang="en-IN" sz="2100" b="1" strike="noStrike" spc="-1">
                          <a:solidFill>
                            <a:srgbClr val="FFFFFF"/>
                          </a:solidFill>
                          <a:latin typeface="Times New Roman"/>
                        </a:rPr>
                        <a:t>1</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2840" indent="1656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4800" indent="16560">
                        <a:lnSpc>
                          <a:spcPct val="100000"/>
                        </a:lnSpc>
                        <a:spcBef>
                          <a:spcPts val="170"/>
                        </a:spcBef>
                        <a:buNone/>
                        <a:tabLst>
                          <a:tab pos="0" algn="l"/>
                        </a:tabLst>
                      </a:pPr>
                      <a:r>
                        <a:rPr lang="en-IN" sz="2100" b="1" strike="noStrike" spc="-1">
                          <a:solidFill>
                            <a:srgbClr val="FFFFFF"/>
                          </a:solidFill>
                          <a:latin typeface="Times New Roman"/>
                        </a:rPr>
                        <a:t>2</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2120" indent="1764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4800" indent="17640">
                        <a:lnSpc>
                          <a:spcPct val="100000"/>
                        </a:lnSpc>
                        <a:spcBef>
                          <a:spcPts val="170"/>
                        </a:spcBef>
                        <a:buNone/>
                        <a:tabLst>
                          <a:tab pos="0" algn="l"/>
                        </a:tabLst>
                      </a:pPr>
                      <a:r>
                        <a:rPr lang="en-IN" sz="2100" b="1" strike="noStrike" spc="-1">
                          <a:solidFill>
                            <a:srgbClr val="FFFFFF"/>
                          </a:solidFill>
                          <a:latin typeface="Times New Roman"/>
                        </a:rPr>
                        <a:t>3</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41120" indent="1764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65240" indent="17640">
                        <a:lnSpc>
                          <a:spcPts val="2866"/>
                        </a:lnSpc>
                        <a:spcBef>
                          <a:spcPts val="1171"/>
                        </a:spcBef>
                        <a:buNone/>
                        <a:tabLst>
                          <a:tab pos="0" algn="l"/>
                        </a:tabLst>
                      </a:pPr>
                      <a:r>
                        <a:rPr lang="en-IN" sz="2100" b="1" strike="noStrike" spc="-1">
                          <a:solidFill>
                            <a:srgbClr val="FFFFFF"/>
                          </a:solidFill>
                          <a:latin typeface="Times New Roman"/>
                        </a:rPr>
                        <a:t>4</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13">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5</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720"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6</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720" algn="ctr">
                        <a:lnSpc>
                          <a:spcPct val="100000"/>
                        </a:lnSpc>
                        <a:spcBef>
                          <a:spcPts val="1329"/>
                        </a:spcBef>
                        <a:buNone/>
                      </a:pPr>
                      <a:r>
                        <a:rPr lang="en-IN" sz="2100" b="1" strike="noStrike" spc="-1">
                          <a:solidFill>
                            <a:srgbClr val="FFFFFF"/>
                          </a:solidFill>
                          <a:latin typeface="Times New Roman"/>
                        </a:rPr>
                        <a:t>7</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720" algn="ctr">
                        <a:lnSpc>
                          <a:spcPct val="100000"/>
                        </a:lnSpc>
                        <a:spcBef>
                          <a:spcPts val="1329"/>
                        </a:spcBef>
                        <a:buNone/>
                      </a:pPr>
                      <a:r>
                        <a:rPr lang="en-IN" sz="2100" b="1" strike="noStrike" spc="-1">
                          <a:solidFill>
                            <a:srgbClr val="FFFFFF"/>
                          </a:solidFill>
                          <a:latin typeface="Times New Roman"/>
                        </a:rPr>
                        <a:t>8</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9</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19520">
                        <a:lnSpc>
                          <a:spcPct val="100000"/>
                        </a:lnSpc>
                        <a:spcBef>
                          <a:spcPts val="249"/>
                        </a:spcBef>
                        <a:buNone/>
                      </a:pPr>
                      <a:r>
                        <a:rPr lang="en-IN" sz="2100" b="1" strike="noStrike" spc="313">
                          <a:solidFill>
                            <a:srgbClr val="FFFFFF"/>
                          </a:solidFill>
                          <a:latin typeface="Times New Roman"/>
                        </a:rPr>
                        <a:t>PO</a:t>
                      </a:r>
                      <a:endParaRPr lang="en-IN" sz="2100" b="0" strike="noStrike" spc="-1">
                        <a:latin typeface="Arial"/>
                      </a:endParaRPr>
                    </a:p>
                    <a:p>
                      <a:pPr marL="149400">
                        <a:lnSpc>
                          <a:spcPct val="100000"/>
                        </a:lnSpc>
                        <a:spcBef>
                          <a:spcPts val="1329"/>
                        </a:spcBef>
                        <a:buNone/>
                      </a:pPr>
                      <a:r>
                        <a:rPr lang="en-IN" sz="2100" b="1" strike="noStrike" spc="219">
                          <a:solidFill>
                            <a:srgbClr val="FFFFFF"/>
                          </a:solidFill>
                          <a:latin typeface="Times New Roman"/>
                        </a:rPr>
                        <a:t>10</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19880">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149400">
                        <a:lnSpc>
                          <a:spcPct val="100000"/>
                        </a:lnSpc>
                        <a:spcBef>
                          <a:spcPts val="1329"/>
                        </a:spcBef>
                        <a:buNone/>
                      </a:pPr>
                      <a:r>
                        <a:rPr lang="en-IN" sz="2100" b="1" strike="noStrike" spc="219">
                          <a:solidFill>
                            <a:srgbClr val="FFFFFF"/>
                          </a:solidFill>
                          <a:latin typeface="Times New Roman"/>
                        </a:rPr>
                        <a:t>11</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21320">
                        <a:lnSpc>
                          <a:spcPct val="100000"/>
                        </a:lnSpc>
                        <a:spcBef>
                          <a:spcPts val="249"/>
                        </a:spcBef>
                        <a:buNone/>
                      </a:pPr>
                      <a:r>
                        <a:rPr lang="en-IN" sz="2100" b="1" strike="noStrike" spc="307" dirty="0">
                          <a:solidFill>
                            <a:srgbClr val="FFFFFF"/>
                          </a:solidFill>
                          <a:latin typeface="Times New Roman"/>
                        </a:rPr>
                        <a:t>PO</a:t>
                      </a:r>
                      <a:endParaRPr lang="en-IN" sz="2100" b="0" strike="noStrike" spc="-1" dirty="0">
                        <a:latin typeface="Arial"/>
                      </a:endParaRPr>
                    </a:p>
                    <a:p>
                      <a:pPr marL="150480">
                        <a:lnSpc>
                          <a:spcPct val="100000"/>
                        </a:lnSpc>
                        <a:spcBef>
                          <a:spcPts val="1329"/>
                        </a:spcBef>
                        <a:buNone/>
                      </a:pPr>
                      <a:r>
                        <a:rPr lang="en-IN" sz="2100" b="1" strike="noStrike" spc="219" dirty="0">
                          <a:solidFill>
                            <a:srgbClr val="FFFFFF"/>
                          </a:solidFill>
                          <a:latin typeface="Times New Roman"/>
                        </a:rPr>
                        <a:t>12</a:t>
                      </a:r>
                      <a:endParaRPr lang="en-IN" sz="2100" b="0" strike="noStrike" spc="-1" dirty="0">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extLst>
                  <a:ext uri="{0D108BD9-81ED-4DB2-BD59-A6C34878D82A}">
                    <a16:rowId xmlns="" xmlns:a16="http://schemas.microsoft.com/office/drawing/2014/main" val="10000"/>
                  </a:ext>
                </a:extLst>
              </a:tr>
              <a:tr h="402578">
                <a:tc>
                  <a:txBody>
                    <a:bodyPr/>
                    <a:lstStyle/>
                    <a:p>
                      <a:pPr marL="50760">
                        <a:lnSpc>
                          <a:spcPct val="100000"/>
                        </a:lnSpc>
                        <a:spcBef>
                          <a:spcPts val="249"/>
                        </a:spcBef>
                        <a:buNone/>
                      </a:pPr>
                      <a:r>
                        <a:rPr lang="en-IN" sz="2100" b="1" strike="noStrike" spc="304" dirty="0" smtClean="0">
                          <a:solidFill>
                            <a:srgbClr val="FFFFFF"/>
                          </a:solidFill>
                          <a:latin typeface="Times New Roman"/>
                        </a:rPr>
                        <a:t>CO</a:t>
                      </a:r>
                      <a:r>
                        <a:rPr lang="en-IN" sz="2100" b="1" strike="noStrike" spc="109" dirty="0" smtClean="0">
                          <a:solidFill>
                            <a:srgbClr val="FFFFFF"/>
                          </a:solidFill>
                          <a:latin typeface="Times New Roman"/>
                        </a:rPr>
                        <a:t> </a:t>
                      </a:r>
                      <a:r>
                        <a:rPr lang="en-IN" sz="2100" b="1" strike="noStrike" spc="199" dirty="0" smtClean="0">
                          <a:solidFill>
                            <a:srgbClr val="FFFFFF"/>
                          </a:solidFill>
                          <a:latin typeface="Times New Roman"/>
                        </a:rPr>
                        <a:t>1</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0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139680">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ctr">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1"/>
                  </a:ext>
                </a:extLst>
              </a:tr>
              <a:tr h="402578">
                <a:tc>
                  <a:txBody>
                    <a:bodyPr/>
                    <a:lstStyle/>
                    <a:p>
                      <a:pPr marL="50760">
                        <a:lnSpc>
                          <a:spcPct val="100000"/>
                        </a:lnSpc>
                        <a:spcBef>
                          <a:spcPts val="244"/>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2</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46960">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720" algn="ct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2"/>
                  </a:ext>
                </a:extLst>
              </a:tr>
              <a:tr h="402578">
                <a:tc>
                  <a:txBody>
                    <a:bodyPr/>
                    <a:lstStyle/>
                    <a:p>
                      <a:pPr marL="50760">
                        <a:lnSpc>
                          <a:spcPct val="100000"/>
                        </a:lnSpc>
                        <a:spcBef>
                          <a:spcPts val="249"/>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3</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130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r">
                        <a:lnSpc>
                          <a:spcPct val="100000"/>
                        </a:lnSpc>
                        <a:spcBef>
                          <a:spcPts val="249"/>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ctr">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3"/>
                  </a:ext>
                </a:extLst>
              </a:tr>
              <a:tr h="402578">
                <a:tc>
                  <a:txBody>
                    <a:bodyPr/>
                    <a:lstStyle/>
                    <a:p>
                      <a:pPr marL="50760">
                        <a:lnSpc>
                          <a:spcPct val="100000"/>
                        </a:lnSpc>
                        <a:spcBef>
                          <a:spcPts val="244"/>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4</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30040">
                        <a:lnSpc>
                          <a:spcPct val="100000"/>
                        </a:lnSpc>
                        <a:spcBef>
                          <a:spcPts val="244"/>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720" algn="ct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4"/>
                  </a:ext>
                </a:extLst>
              </a:tr>
              <a:tr h="402578">
                <a:tc>
                  <a:txBody>
                    <a:bodyPr/>
                    <a:lstStyle/>
                    <a:p>
                      <a:pPr marL="50760">
                        <a:lnSpc>
                          <a:spcPct val="100000"/>
                        </a:lnSpc>
                        <a:spcBef>
                          <a:spcPts val="249"/>
                        </a:spcBef>
                        <a:buNone/>
                      </a:pPr>
                      <a:r>
                        <a:rPr lang="en-IN" sz="2100" b="1" strike="noStrike" spc="304" dirty="0">
                          <a:solidFill>
                            <a:srgbClr val="FFFFFF"/>
                          </a:solidFill>
                          <a:latin typeface="Times New Roman"/>
                        </a:rPr>
                        <a:t>CO</a:t>
                      </a:r>
                      <a:r>
                        <a:rPr lang="en-IN" sz="2100" b="1" strike="noStrike" spc="109" dirty="0">
                          <a:solidFill>
                            <a:srgbClr val="FFFFFF"/>
                          </a:solidFill>
                          <a:latin typeface="Times New Roman"/>
                        </a:rPr>
                        <a:t> </a:t>
                      </a:r>
                      <a:r>
                        <a:rPr lang="en-IN" sz="2100" b="1" strike="noStrike" spc="199" dirty="0">
                          <a:solidFill>
                            <a:srgbClr val="FFFFFF"/>
                          </a:solidFill>
                          <a:latin typeface="Times New Roman"/>
                        </a:rPr>
                        <a:t>5</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29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smtClean="0"/>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5"/>
                  </a:ext>
                </a:extLst>
              </a:tr>
              <a:tr h="580928">
                <a:tc>
                  <a:txBody>
                    <a:bodyPr/>
                    <a:lstStyle/>
                    <a:p>
                      <a:pPr marL="50760">
                        <a:lnSpc>
                          <a:spcPct val="100000"/>
                        </a:lnSpc>
                        <a:spcBef>
                          <a:spcPts val="249"/>
                        </a:spcBef>
                        <a:buNone/>
                      </a:pPr>
                      <a:r>
                        <a:rPr lang="en-IN" sz="2100" b="0" strike="noStrike" spc="-1" dirty="0" smtClean="0">
                          <a:latin typeface="Arial"/>
                        </a:rPr>
                        <a:t>Average</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29320">
                        <a:lnSpc>
                          <a:spcPct val="100000"/>
                        </a:lnSpc>
                        <a:spcBef>
                          <a:spcPts val="249"/>
                        </a:spcBef>
                        <a:buNone/>
                      </a:pPr>
                      <a:r>
                        <a:rPr lang="en-IN" sz="1800" b="1" strike="noStrike" spc="-1" dirty="0" smtClean="0">
                          <a:latin typeface="+mj-lt"/>
                        </a:rPr>
                        <a:t>1</a:t>
                      </a:r>
                      <a:endParaRPr lang="en-IN" sz="1800" b="1" strike="noStrike" spc="-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1.2</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2</a:t>
                      </a: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1366448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A5BD24-5516-4A7C-8943-305BB56AE0BD}"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graphicFrame>
        <p:nvGraphicFramePr>
          <p:cNvPr id="10" name="Content Placeholder 9">
            <a:extLst>
              <a:ext uri="{FF2B5EF4-FFF2-40B4-BE49-F238E27FC236}">
                <a16:creationId xmlns="" xmlns:a16="http://schemas.microsoft.com/office/drawing/2014/main" id="{9B7B2F46-A80A-4D41-BF6C-EC3C83A5FA36}"/>
              </a:ext>
            </a:extLst>
          </p:cNvPr>
          <p:cNvGraphicFramePr>
            <a:graphicFrameLocks noGrp="1"/>
          </p:cNvGraphicFramePr>
          <p:nvPr>
            <p:ph idx="1"/>
            <p:extLst>
              <p:ext uri="{D42A27DB-BD31-4B8C-83A1-F6EECF244321}">
                <p14:modId xmlns="" xmlns:p14="http://schemas.microsoft.com/office/powerpoint/2010/main" val="2807214974"/>
              </p:ext>
            </p:extLst>
          </p:nvPr>
        </p:nvGraphicFramePr>
        <p:xfrm>
          <a:off x="829733" y="1253906"/>
          <a:ext cx="10363200" cy="5092747"/>
        </p:xfrm>
        <a:graphic>
          <a:graphicData uri="http://schemas.openxmlformats.org/drawingml/2006/table">
            <a:tbl>
              <a:tblPr firstRow="1" firstCol="1" bandRow="1">
                <a:tableStyleId>{5C22544A-7EE6-4342-B048-85BDC9FD1C3A}</a:tableStyleId>
              </a:tblPr>
              <a:tblGrid>
                <a:gridCol w="775748">
                  <a:extLst>
                    <a:ext uri="{9D8B030D-6E8A-4147-A177-3AD203B41FA5}">
                      <a16:colId xmlns="" xmlns:a16="http://schemas.microsoft.com/office/drawing/2014/main" val="3313054263"/>
                    </a:ext>
                  </a:extLst>
                </a:gridCol>
                <a:gridCol w="1491824">
                  <a:extLst>
                    <a:ext uri="{9D8B030D-6E8A-4147-A177-3AD203B41FA5}">
                      <a16:colId xmlns="" xmlns:a16="http://schemas.microsoft.com/office/drawing/2014/main" val="2527207106"/>
                    </a:ext>
                  </a:extLst>
                </a:gridCol>
                <a:gridCol w="8095628">
                  <a:extLst>
                    <a:ext uri="{9D8B030D-6E8A-4147-A177-3AD203B41FA5}">
                      <a16:colId xmlns="" xmlns:a16="http://schemas.microsoft.com/office/drawing/2014/main" val="1049617122"/>
                    </a:ext>
                  </a:extLst>
                </a:gridCol>
              </a:tblGrid>
              <a:tr h="337287">
                <a:tc>
                  <a:txBody>
                    <a:bodyPr/>
                    <a:lstStyle/>
                    <a:p>
                      <a:pPr>
                        <a:lnSpc>
                          <a:spcPct val="115000"/>
                        </a:lnSpc>
                        <a:spcAft>
                          <a:spcPts val="1000"/>
                        </a:spcAft>
                      </a:pPr>
                      <a:r>
                        <a:rPr lang="en-US" sz="1800" dirty="0">
                          <a:effectLst/>
                        </a:rPr>
                        <a:t>S.NO.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Program Specific Outcomes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 Description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 xmlns:a16="http://schemas.microsoft.com/office/drawing/2014/main" val="2594094787"/>
                  </a:ext>
                </a:extLst>
              </a:tr>
              <a:tr h="1382115">
                <a:tc>
                  <a:txBody>
                    <a:bodyPr/>
                    <a:lstStyle/>
                    <a:p>
                      <a:pPr>
                        <a:lnSpc>
                          <a:spcPct val="115000"/>
                        </a:lnSpc>
                        <a:spcAft>
                          <a:spcPts val="1000"/>
                        </a:spcAft>
                      </a:pPr>
                      <a:r>
                        <a:rPr lang="en-US" sz="1800">
                          <a:effectLst/>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gn="just">
                        <a:lnSpc>
                          <a:spcPct val="150000"/>
                        </a:lnSpc>
                        <a:spcAft>
                          <a:spcPts val="1000"/>
                        </a:spcAft>
                      </a:pPr>
                      <a:r>
                        <a:rPr lang="en-US" sz="1800">
                          <a:effectLst/>
                        </a:rPr>
                        <a:t>PSO1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dirty="0">
                          <a:effectLst/>
                        </a:rPr>
                        <a:t>Ability to design manufacturing processes, products, the equipment, tooling and necessary environment for the manufacture of products that meet specific material and other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 xmlns:a16="http://schemas.microsoft.com/office/drawing/2014/main" val="1708199322"/>
                  </a:ext>
                </a:extLst>
              </a:tr>
              <a:tr h="1033839">
                <a:tc>
                  <a:txBody>
                    <a:bodyPr/>
                    <a:lstStyle/>
                    <a:p>
                      <a:pPr>
                        <a:lnSpc>
                          <a:spcPct val="115000"/>
                        </a:lnSpc>
                        <a:spcAft>
                          <a:spcPts val="1000"/>
                        </a:spcAft>
                      </a:pPr>
                      <a:r>
                        <a:rPr lang="en-US" sz="18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Ability to use design, manufacturing and industrial engineering software packages to formulate and solve real time issues.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 xmlns:a16="http://schemas.microsoft.com/office/drawing/2014/main" val="484187220"/>
                  </a:ext>
                </a:extLst>
              </a:tr>
              <a:tr h="1730389">
                <a:tc>
                  <a:txBody>
                    <a:bodyPr/>
                    <a:lstStyle/>
                    <a:p>
                      <a:pPr>
                        <a:lnSpc>
                          <a:spcPct val="115000"/>
                        </a:lnSpc>
                        <a:spcAft>
                          <a:spcPts val="1000"/>
                        </a:spcAft>
                      </a:pPr>
                      <a:r>
                        <a:rPr lang="en-US" sz="18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dirty="0">
                          <a:effectLst/>
                        </a:rPr>
                        <a:t>Ability to analyze, synthesis and control manufacturing operations using statistical methods and to create competitive advantage through the application of manufacturing planning, strategy, quality and control concepts.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 xmlns:a16="http://schemas.microsoft.com/office/drawing/2014/main" val="499719729"/>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9075"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1828800" y="1"/>
            <a:ext cx="88685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a:t>
            </a:r>
            <a:r>
              <a:rPr lang="en-US" sz="2000" b="1" dirty="0">
                <a:solidFill>
                  <a:schemeClr val="dk1"/>
                </a:solidFill>
                <a:latin typeface="Calibri"/>
                <a:ea typeface="Calibri"/>
                <a:cs typeface="Calibri"/>
                <a:sym typeface="Calibri"/>
              </a:rPr>
              <a:t>S</a:t>
            </a:r>
            <a:r>
              <a:rPr lang="en-US" sz="2000" b="1" dirty="0" smtClean="0">
                <a:solidFill>
                  <a:schemeClr val="dk1"/>
                </a:solidFill>
                <a:latin typeface="Calibri"/>
                <a:ea typeface="Calibri"/>
                <a:cs typeface="Calibri"/>
                <a:sym typeface="Calibri"/>
              </a:rPr>
              <a:t>pecific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698018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3E5597-7496-4C50-B3CA-2A7D21A205F5}"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sp>
        <p:nvSpPr>
          <p:cNvPr id="9" name="Content Placeholder 8">
            <a:extLst>
              <a:ext uri="{FF2B5EF4-FFF2-40B4-BE49-F238E27FC236}">
                <a16:creationId xmlns="" xmlns:a16="http://schemas.microsoft.com/office/drawing/2014/main" id="{546DE743-44E5-44C4-B057-BA51902AD446}"/>
              </a:ext>
            </a:extLst>
          </p:cNvPr>
          <p:cNvSpPr>
            <a:spLocks noGrp="1"/>
          </p:cNvSpPr>
          <p:nvPr>
            <p:ph idx="1"/>
          </p:nvPr>
        </p:nvSpPr>
        <p:spPr>
          <a:xfrm>
            <a:off x="609600" y="973668"/>
            <a:ext cx="10972800" cy="5071532"/>
          </a:xfrm>
        </p:spPr>
        <p:txBody>
          <a:bodyPr>
            <a:normAutofit/>
          </a:bodyPr>
          <a:lstStyle/>
          <a:p>
            <a:pPr marL="0" indent="0" algn="just">
              <a:lnSpc>
                <a:spcPct val="115000"/>
              </a:lnSpc>
              <a:spcAft>
                <a:spcPts val="1000"/>
              </a:spcAft>
              <a:buNone/>
            </a:pPr>
            <a:endPar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PEO1</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mj-lt"/>
                <a:ea typeface="Calibri" panose="020F0502020204030204" pitchFamily="34" charset="0"/>
                <a:cs typeface="Times New Roman" panose="02020603050405020304" pitchFamily="18" charset="0"/>
              </a:rPr>
              <a:t>able to apply sound knowledge in the field of information technology to fulfill the needs of IT industry.</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PEO2:       </a:t>
            </a:r>
            <a:r>
              <a:rPr lang="en-US" sz="1800" dirty="0">
                <a:solidFill>
                  <a:srgbClr val="000000"/>
                </a:solidFill>
                <a:effectLst/>
                <a:latin typeface="+mj-lt"/>
                <a:ea typeface="Calibri" panose="020F0502020204030204" pitchFamily="34" charset="0"/>
                <a:cs typeface="Times New Roman" panose="02020603050405020304" pitchFamily="18" charset="0"/>
              </a:rPr>
              <a:t>able to design innovative and interdisciplinary systems through latest digital technologies.</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PEO3:       </a:t>
            </a:r>
            <a:r>
              <a:rPr lang="en-US" sz="1800" dirty="0">
                <a:solidFill>
                  <a:srgbClr val="000000"/>
                </a:solidFill>
                <a:effectLst/>
                <a:latin typeface="+mj-lt"/>
                <a:ea typeface="Calibri" panose="020F0502020204030204" pitchFamily="34" charset="0"/>
                <a:cs typeface="Times New Roman" panose="02020603050405020304" pitchFamily="18" charset="0"/>
              </a:rPr>
              <a:t>able to inculcate professional and social ethics, team work and leadership for serving the society.</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PEO4:</a:t>
            </a:r>
            <a:r>
              <a:rPr lang="en-US" sz="1800" dirty="0">
                <a:solidFill>
                  <a:srgbClr val="000000"/>
                </a:solidFill>
                <a:effectLst/>
                <a:latin typeface="+mj-lt"/>
                <a:ea typeface="Calibri" panose="020F0502020204030204" pitchFamily="34" charset="0"/>
                <a:cs typeface="Times New Roman" panose="02020603050405020304" pitchFamily="18" charset="0"/>
              </a:rPr>
              <a:t>       able to inculcate lifelong learning in the field of computing for successful career in organizations and R&amp;D sectors.</a:t>
            </a:r>
            <a:endParaRPr lang="en-IN" sz="1800" dirty="0">
              <a:effectLst/>
              <a:latin typeface="+mj-lt"/>
              <a:ea typeface="Calibri" panose="020F0502020204030204" pitchFamily="34" charset="0"/>
              <a:cs typeface="Times New Roman" panose="02020603050405020304" pitchFamily="18" charset="0"/>
            </a:endParaRPr>
          </a:p>
          <a:p>
            <a:endParaRPr lang="en-IN" sz="1800"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4475" y="-65680"/>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1635125" y="1"/>
            <a:ext cx="9718675"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Educational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98297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F36C7E-0787-45C0-A814-4C36FE1B4672}"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4"/>
            <a:ext cx="1930400" cy="778930"/>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4475" y="39253"/>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78F7F502-E4ED-021B-200A-8BAED25F09CE}"/>
              </a:ext>
            </a:extLst>
          </p:cNvPr>
          <p:cNvSpPr txBox="1"/>
          <p:nvPr/>
        </p:nvSpPr>
        <p:spPr>
          <a:xfrm>
            <a:off x="2971800" y="2074980"/>
            <a:ext cx="544068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Result Awaited</a:t>
            </a:r>
          </a:p>
        </p:txBody>
      </p:sp>
      <p:sp>
        <p:nvSpPr>
          <p:cNvPr id="11" name="Google Shape;89;p13"/>
          <p:cNvSpPr txBox="1">
            <a:spLocks/>
          </p:cNvSpPr>
          <p:nvPr/>
        </p:nvSpPr>
        <p:spPr>
          <a:xfrm>
            <a:off x="1879600" y="1"/>
            <a:ext cx="88177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Result Analysis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27210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C66B32-CF9F-4252-AF54-EB4FD1EAB431}" type="datetime1">
              <a:rPr lang="en-US" smtClean="0"/>
              <a:t>8/22/2022</a:t>
            </a:fld>
            <a:endParaRPr lang="en-US" dirty="0"/>
          </a:p>
        </p:txBody>
      </p:sp>
      <p:sp>
        <p:nvSpPr>
          <p:cNvPr id="5" name="Footer Placeholder 4"/>
          <p:cNvSpPr>
            <a:spLocks noGrp="1"/>
          </p:cNvSpPr>
          <p:nvPr>
            <p:ph type="ftr" sz="quarter" idx="11"/>
          </p:nvPr>
        </p:nvSpPr>
        <p:spPr>
          <a:xfrm>
            <a:off x="3276600" y="6356351"/>
            <a:ext cx="6400800" cy="365125"/>
          </a:xfrm>
        </p:spPr>
        <p:txBody>
          <a:bodyPr/>
          <a:lstStyle/>
          <a:p>
            <a:r>
              <a:rPr lang="en-US" smtClean="0">
                <a:solidFill>
                  <a:schemeClr val="tx1"/>
                </a:solidFill>
              </a:rPr>
              <a:t>Ajay Gangele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endParaRPr lang="en-US" sz="2800" b="1" dirty="0">
              <a:latin typeface="+mj-lt"/>
              <a:cs typeface="Times New Roman" pitchFamily="18" charset="0"/>
            </a:endParaRPr>
          </a:p>
          <a:p>
            <a:pPr lvl="0" algn="ctr"/>
            <a:r>
              <a:rPr lang="en-US" sz="2800" b="1" dirty="0">
                <a:latin typeface="+mj-lt"/>
                <a:cs typeface="Times New Roman" pitchFamily="18" charset="0"/>
              </a:rPr>
              <a:t> End Semester Question Paper </a:t>
            </a:r>
            <a:r>
              <a:rPr lang="en-US" sz="2800" b="1" dirty="0">
                <a:latin typeface="+mj-lt"/>
              </a:rPr>
              <a:t>Template</a:t>
            </a:r>
          </a:p>
          <a:p>
            <a:pPr algn="ctr"/>
            <a:endParaRPr lang="en-US" sz="28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11" name="Content Placeholder 7" descr="temp2.png"/>
          <p:cNvPicPr>
            <a:picLocks noGrp="1" noChangeAspect="1"/>
          </p:cNvPicPr>
          <p:nvPr>
            <p:ph idx="1"/>
          </p:nvPr>
        </p:nvPicPr>
        <p:blipFill>
          <a:blip r:embed="rId3"/>
          <a:stretch>
            <a:fillRect/>
          </a:stretch>
        </p:blipFill>
        <p:spPr>
          <a:xfrm>
            <a:off x="1828800" y="838200"/>
            <a:ext cx="8382000" cy="5486400"/>
          </a:xfrm>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a:cs typeface="Times New Roman" pitchFamily="18" charset="0"/>
              </a:rPr>
              <a:t>End Semester Question Paper </a:t>
            </a:r>
            <a:r>
              <a:rPr lang="en-US" sz="2000" b="1" dirty="0"/>
              <a:t>Template</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133131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F26E8-2DFE-459A-98BF-99CE7840BFF5}" type="datetime1">
              <a:rPr lang="en-US" smtClean="0"/>
              <a:t>8/22/2022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11" name="Content Placeholder 10"/>
          <p:cNvSpPr>
            <a:spLocks noGrp="1"/>
          </p:cNvSpPr>
          <p:nvPr>
            <p:ph idx="4294967295"/>
          </p:nvPr>
        </p:nvSpPr>
        <p:spPr>
          <a:xfrm>
            <a:off x="935421" y="914401"/>
            <a:ext cx="9503979" cy="5211763"/>
          </a:xfrm>
        </p:spPr>
        <p:txBody>
          <a:bodyPr>
            <a:normAutofit/>
          </a:bodyPr>
          <a:lstStyle/>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Faculty Name: </a:t>
            </a:r>
            <a:r>
              <a:rPr lang="en-IN" sz="2200" dirty="0" smtClean="0">
                <a:latin typeface="Times New Roman" panose="02020603050405020304" pitchFamily="18" charset="0"/>
                <a:cs typeface="Times New Roman" panose="02020603050405020304" pitchFamily="18" charset="0"/>
              </a:rPr>
              <a:t>Mr. Ajay </a:t>
            </a:r>
            <a:r>
              <a:rPr lang="en-IN" sz="2200" dirty="0" err="1" smtClean="0">
                <a:latin typeface="Times New Roman" panose="02020603050405020304" pitchFamily="18" charset="0"/>
                <a:cs typeface="Times New Roman" panose="02020603050405020304" pitchFamily="18" charset="0"/>
              </a:rPr>
              <a:t>Gangele</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Designation: Assistant Professor</a:t>
            </a:r>
          </a:p>
          <a:p>
            <a:pPr>
              <a:buNone/>
            </a:pPr>
            <a:r>
              <a:rPr lang="en-IN" sz="2200" dirty="0">
                <a:latin typeface="Times New Roman" panose="02020603050405020304" pitchFamily="18" charset="0"/>
                <a:cs typeface="Times New Roman" panose="02020603050405020304" pitchFamily="18" charset="0"/>
              </a:rPr>
              <a:t>Department: MBA</a:t>
            </a:r>
          </a:p>
          <a:p>
            <a:pPr>
              <a:buNone/>
            </a:pPr>
            <a:r>
              <a:rPr lang="en-IN" sz="2200" dirty="0">
                <a:latin typeface="Times New Roman" panose="02020603050405020304" pitchFamily="18" charset="0"/>
                <a:cs typeface="Times New Roman" panose="02020603050405020304" pitchFamily="18" charset="0"/>
              </a:rPr>
              <a:t>Email ID: </a:t>
            </a:r>
            <a:r>
              <a:rPr lang="en-IN" sz="2200" dirty="0" smtClean="0">
                <a:latin typeface="Times New Roman" panose="02020603050405020304" pitchFamily="18" charset="0"/>
                <a:cs typeface="Times New Roman" panose="02020603050405020304" pitchFamily="18" charset="0"/>
              </a:rPr>
              <a:t>ajaygangele@niet.co.in</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Qualification: </a:t>
            </a:r>
            <a:r>
              <a:rPr lang="en-IN" sz="2200" dirty="0" smtClean="0">
                <a:latin typeface="Times New Roman" panose="02020603050405020304" pitchFamily="18" charset="0"/>
                <a:cs typeface="Times New Roman" panose="02020603050405020304" pitchFamily="18" charset="0"/>
              </a:rPr>
              <a:t>MBA,UGC </a:t>
            </a:r>
            <a:r>
              <a:rPr lang="en-IN" sz="2200" dirty="0">
                <a:latin typeface="Times New Roman" panose="02020603050405020304" pitchFamily="18" charset="0"/>
                <a:cs typeface="Times New Roman" panose="02020603050405020304" pitchFamily="18" charset="0"/>
              </a:rPr>
              <a:t>NET, </a:t>
            </a:r>
            <a:r>
              <a:rPr lang="en-IN" sz="2200" dirty="0" err="1" smtClean="0">
                <a:latin typeface="Times New Roman" panose="02020603050405020304" pitchFamily="18" charset="0"/>
                <a:cs typeface="Times New Roman" panose="02020603050405020304" pitchFamily="18" charset="0"/>
              </a:rPr>
              <a:t>Ph.D</a:t>
            </a:r>
            <a:r>
              <a:rPr lang="en-IN" sz="2200" dirty="0" smtClean="0">
                <a:latin typeface="Times New Roman" panose="02020603050405020304" pitchFamily="18" charset="0"/>
                <a:cs typeface="Times New Roman" panose="02020603050405020304" pitchFamily="18" charset="0"/>
              </a:rPr>
              <a:t> (P) </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Specialisation: HR &amp; Marketing</a:t>
            </a:r>
          </a:p>
          <a:p>
            <a:pPr>
              <a:buNone/>
            </a:pPr>
            <a:r>
              <a:rPr lang="en-IN" sz="2200" dirty="0" smtClean="0">
                <a:latin typeface="Times New Roman" panose="02020603050405020304" pitchFamily="18" charset="0"/>
                <a:cs typeface="Times New Roman" panose="02020603050405020304" pitchFamily="18" charset="0"/>
              </a:rPr>
              <a:t>Total Experience:17</a:t>
            </a:r>
            <a:r>
              <a:rPr lang="en-IN" sz="2200" dirty="0">
                <a:latin typeface="Times New Roman" panose="02020603050405020304" pitchFamily="18" charset="0"/>
                <a:cs typeface="Times New Roman" panose="02020603050405020304" pitchFamily="18" charset="0"/>
              </a:rPr>
              <a:t>+ years</a:t>
            </a:r>
          </a:p>
        </p:txBody>
      </p:sp>
      <p:pic>
        <p:nvPicPr>
          <p:cNvPr id="8" name="Picture 0" descr="Logo New.png"/>
          <p:cNvPicPr>
            <a:picLocks noChangeAspect="1" noChangeArrowheads="1"/>
          </p:cNvPicPr>
          <p:nvPr/>
        </p:nvPicPr>
        <p:blipFill>
          <a:blip r:embed="rId2"/>
          <a:srcRect/>
          <a:stretch>
            <a:fillRect/>
          </a:stretch>
        </p:blipFill>
        <p:spPr bwMode="auto">
          <a:xfrm>
            <a:off x="1051035" y="50048"/>
            <a:ext cx="1295400" cy="681789"/>
          </a:xfrm>
          <a:prstGeom prst="rect">
            <a:avLst/>
          </a:prstGeom>
          <a:noFill/>
          <a:ln w="9525">
            <a:noFill/>
            <a:miter lim="800000"/>
            <a:headEnd/>
            <a:tailEnd/>
          </a:ln>
        </p:spPr>
      </p:pic>
      <p:sp>
        <p:nvSpPr>
          <p:cNvPr id="19" name="Footer Placeholder 12"/>
          <p:cNvSpPr>
            <a:spLocks noGrp="1"/>
          </p:cNvSpPr>
          <p:nvPr>
            <p:ph type="ftr" sz="quarter" idx="11"/>
          </p:nvPr>
        </p:nvSpPr>
        <p:spPr>
          <a:xfrm>
            <a:off x="4267200" y="6356351"/>
            <a:ext cx="4495800" cy="365125"/>
          </a:xfrm>
        </p:spPr>
        <p:txBody>
          <a:bodyPr/>
          <a:lstStyle/>
          <a:p>
            <a:pPr lvl="0"/>
            <a:r>
              <a:rPr lang="en-US" smtClean="0"/>
              <a:t>Ajay Gangele     KHU 701  Rural Development                          Unit :2</a:t>
            </a:r>
            <a:endParaRPr lang="en-US" dirty="0"/>
          </a:p>
        </p:txBody>
      </p:sp>
      <p:sp>
        <p:nvSpPr>
          <p:cNvPr id="10" name="Google Shape;89;p13">
            <a:extLst>
              <a:ext uri="{FF2B5EF4-FFF2-40B4-BE49-F238E27FC236}">
                <a16:creationId xmlns:a16="http://schemas.microsoft.com/office/drawing/2014/main" xmlns="" id="{BA6BF597-1636-DA33-5775-61C199A11A2E}"/>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endParaRPr lang="en-US" sz="2400" dirty="0"/>
          </a:p>
          <a:p>
            <a:pPr algn="ctr">
              <a:buSzPts val="2400"/>
              <a:defRPr/>
            </a:pPr>
            <a:r>
              <a:rPr lang="en-US" sz="2400" dirty="0">
                <a:latin typeface="+mn-lt"/>
              </a:rPr>
              <a:t>Faculty Profile</a:t>
            </a:r>
          </a:p>
          <a:p>
            <a:pPr algn="ctr">
              <a:buSzPts val="2400"/>
              <a:buFont typeface="Calibri"/>
              <a:buNone/>
              <a:defRPr/>
            </a:pPr>
            <a:endParaRPr lang="en-US" sz="2400" dirty="0">
              <a:solidFill>
                <a:schemeClr val="dk1"/>
              </a:solidFill>
              <a:latin typeface="+mn-lt"/>
              <a:ea typeface="Calibri"/>
              <a:cs typeface="Times New Roman" panose="02020603050405020304" pitchFamily="18"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lgn="just">
              <a:buNone/>
            </a:pPr>
            <a:r>
              <a:rPr lang="en-US" sz="2400" dirty="0"/>
              <a:t>                                   </a:t>
            </a:r>
            <a:endParaRPr lang="en-US" sz="2400" spc="-5" dirty="0">
              <a:latin typeface="+mj-lt"/>
              <a:cs typeface="Times New Roman" pitchFamily="18" charset="0"/>
            </a:endParaRPr>
          </a:p>
        </p:txBody>
      </p:sp>
      <p:sp>
        <p:nvSpPr>
          <p:cNvPr id="4" name="Date Placeholder 3"/>
          <p:cNvSpPr>
            <a:spLocks noGrp="1"/>
          </p:cNvSpPr>
          <p:nvPr>
            <p:ph type="dt" sz="half" idx="10"/>
          </p:nvPr>
        </p:nvSpPr>
        <p:spPr/>
        <p:txBody>
          <a:bodyPr/>
          <a:lstStyle/>
          <a:p>
            <a:fld id="{310FC869-CDEC-47EC-AB3F-8233CC1BF7EE}" type="datetime1">
              <a:rPr lang="en-US" smtClean="0"/>
              <a:t>8/22/2022</a:t>
            </a:fld>
            <a:endParaRPr lang="en-US" dirty="0"/>
          </a:p>
        </p:txBody>
      </p:sp>
      <p:sp>
        <p:nvSpPr>
          <p:cNvPr id="5" name="Footer Placeholder 4"/>
          <p:cNvSpPr>
            <a:spLocks noGrp="1"/>
          </p:cNvSpPr>
          <p:nvPr>
            <p:ph type="ftr" sz="quarter" idx="11"/>
          </p:nvPr>
        </p:nvSpPr>
        <p:spPr>
          <a:xfrm>
            <a:off x="3276600" y="6356351"/>
            <a:ext cx="6400800" cy="365125"/>
          </a:xfrm>
        </p:spPr>
        <p:txBody>
          <a:bodyPr/>
          <a:lstStyle/>
          <a:p>
            <a:r>
              <a:rPr lang="en-US" smtClean="0">
                <a:solidFill>
                  <a:schemeClr val="tx1"/>
                </a:solidFill>
              </a:rPr>
              <a:t>Ajay Gangele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endParaRPr lang="en-US" sz="2800" b="1" dirty="0">
              <a:latin typeface="+mj-lt"/>
              <a:cs typeface="Times New Roman" pitchFamily="18" charset="0"/>
            </a:endParaRPr>
          </a:p>
          <a:p>
            <a:pPr lvl="0" algn="ctr"/>
            <a:r>
              <a:rPr lang="en-US" sz="2800" b="1" dirty="0">
                <a:latin typeface="+mj-lt"/>
                <a:cs typeface="Times New Roman" pitchFamily="18" charset="0"/>
              </a:rPr>
              <a:t> End Semester Question Paper </a:t>
            </a:r>
            <a:r>
              <a:rPr lang="en-US" sz="2800" b="1" dirty="0">
                <a:latin typeface="+mj-lt"/>
              </a:rPr>
              <a:t>Template</a:t>
            </a:r>
          </a:p>
          <a:p>
            <a:pPr algn="ctr"/>
            <a:endParaRPr lang="en-US" sz="28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10" name="Content Placeholder 7" descr="temp3.png"/>
          <p:cNvPicPr>
            <a:picLocks noChangeAspect="1"/>
          </p:cNvPicPr>
          <p:nvPr/>
        </p:nvPicPr>
        <p:blipFill>
          <a:blip r:embed="rId3"/>
          <a:stretch>
            <a:fillRect/>
          </a:stretch>
        </p:blipFill>
        <p:spPr>
          <a:xfrm>
            <a:off x="1828800" y="838201"/>
            <a:ext cx="8534400" cy="5465053"/>
          </a:xfrm>
          <a:prstGeom prst="rect">
            <a:avLst/>
          </a:prstGeom>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a:cs typeface="Times New Roman" pitchFamily="18" charset="0"/>
              </a:rPr>
              <a:t>End Semester Question Paper </a:t>
            </a:r>
            <a:r>
              <a:rPr lang="en-US" sz="2000" b="1" dirty="0"/>
              <a:t>Template</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12770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E1A0D8-1B2D-4850-9A2E-2C49DDC7E66E}"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sp>
        <p:nvSpPr>
          <p:cNvPr id="9" name="Content Placeholder 8">
            <a:extLst>
              <a:ext uri="{FF2B5EF4-FFF2-40B4-BE49-F238E27FC236}">
                <a16:creationId xmlns="" xmlns:a16="http://schemas.microsoft.com/office/drawing/2014/main" id="{3351EEA3-2954-4778-A408-0D296557ABC0}"/>
              </a:ext>
            </a:extLst>
          </p:cNvPr>
          <p:cNvSpPr>
            <a:spLocks noGrp="1"/>
          </p:cNvSpPr>
          <p:nvPr>
            <p:ph idx="1"/>
          </p:nvPr>
        </p:nvSpPr>
        <p:spPr/>
        <p:txBody>
          <a:bodyPr/>
          <a:lstStyle/>
          <a:p>
            <a:r>
              <a:rPr lang="en-IN" dirty="0"/>
              <a:t>Students should have a basic understanding of the </a:t>
            </a:r>
            <a:r>
              <a:rPr lang="en-IN" dirty="0" smtClean="0"/>
              <a:t>Rural structure of the economy.</a:t>
            </a:r>
            <a:endParaRPr lang="en-IN"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9075" y="3"/>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1746738" y="1"/>
            <a:ext cx="895057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Pre-Requisites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942344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914401"/>
            <a:ext cx="8534400" cy="4754563"/>
          </a:xfrm>
        </p:spPr>
        <p:txBody>
          <a:bodyPr/>
          <a:lstStyle/>
          <a:p>
            <a:pPr algn="just">
              <a:buNone/>
            </a:pPr>
            <a:r>
              <a:rPr lang="en-US" sz="2000" b="1" dirty="0" smtClean="0">
                <a:cs typeface="Times New Roman" panose="02020603050405020304" pitchFamily="18" charset="0"/>
              </a:rPr>
              <a:t>Introduction</a:t>
            </a:r>
            <a:r>
              <a:rPr lang="en-US" sz="2000" b="1" dirty="0">
                <a:cs typeface="Times New Roman" panose="02020603050405020304" pitchFamily="18" charset="0"/>
              </a:rPr>
              <a:t> </a:t>
            </a:r>
            <a:r>
              <a:rPr lang="en-US" sz="2000" b="1" dirty="0" smtClean="0">
                <a:cs typeface="Times New Roman" panose="02020603050405020304" pitchFamily="18" charset="0"/>
              </a:rPr>
              <a:t>of the subject with the help of few videos related to the rural structure of India.</a:t>
            </a:r>
          </a:p>
          <a:p>
            <a:pPr algn="just">
              <a:buNone/>
            </a:pPr>
            <a:endParaRPr lang="en-US" sz="2400" dirty="0">
              <a:latin typeface="Times New Roman" pitchFamily="18" charset="0"/>
              <a:cs typeface="Times New Roman" pitchFamily="18" charset="0"/>
            </a:endParaRPr>
          </a:p>
          <a:p>
            <a:pPr marL="285750" indent="-285750"/>
            <a:r>
              <a:rPr lang="en-IN" sz="2400" dirty="0">
                <a:hlinkClick r:id="rId2"/>
              </a:rPr>
              <a:t>https://www.youtube.com/watch?v=kVE0RaWAGCM</a:t>
            </a:r>
            <a:endParaRPr lang="en-IN" sz="2400" dirty="0"/>
          </a:p>
          <a:p>
            <a:pPr marL="285750" indent="-285750"/>
            <a:r>
              <a:rPr lang="en-IN" sz="2400" dirty="0">
                <a:hlinkClick r:id="rId3"/>
              </a:rPr>
              <a:t>https://www.youtube.com/watch?v=2VFtjJy87Mc</a:t>
            </a:r>
            <a:endParaRPr lang="en-IN" sz="2400" dirty="0"/>
          </a:p>
          <a:p>
            <a:pPr marL="285750" indent="-285750"/>
            <a:r>
              <a:rPr lang="en-IN" sz="2400" dirty="0">
                <a:hlinkClick r:id="rId4"/>
              </a:rPr>
              <a:t>https://www.youtube.com/watch?v=5Jif4nKDVxA</a:t>
            </a:r>
            <a:endParaRPr lang="en-IN" sz="2400" dirty="0"/>
          </a:p>
          <a:p>
            <a:pPr marL="285750" indent="-285750"/>
            <a:r>
              <a:rPr lang="en-IN" sz="2400" dirty="0">
                <a:hlinkClick r:id="rId5"/>
              </a:rPr>
              <a:t>https://www.youtube.com/watch?v=z19BhR9hsjU</a:t>
            </a:r>
            <a:endParaRPr lang="en-IN" sz="2400" dirty="0"/>
          </a:p>
          <a:p>
            <a:pPr marL="285750" indent="-285750"/>
            <a:r>
              <a:rPr lang="en-IN" sz="2400" dirty="0">
                <a:hlinkClick r:id="rId6"/>
              </a:rPr>
              <a:t>https://www.youtube.com/watch?v=z19BhR9hsjU&amp;t=352s</a:t>
            </a:r>
            <a:endParaRPr lang="en-IN" sz="2400"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F865FD-301D-493A-B645-A2B6611B4550}" type="datetime1">
              <a:rPr lang="en-US" smtClean="0"/>
              <a:t>8/22/2022</a:t>
            </a:fld>
            <a:endParaRPr lang="en-US" dirty="0"/>
          </a:p>
        </p:txBody>
      </p:sp>
      <p:sp>
        <p:nvSpPr>
          <p:cNvPr id="5" name="Footer Placeholder 4"/>
          <p:cNvSpPr>
            <a:spLocks noGrp="1"/>
          </p:cNvSpPr>
          <p:nvPr>
            <p:ph type="ftr" sz="quarter" idx="11"/>
          </p:nvPr>
        </p:nvSpPr>
        <p:spPr>
          <a:xfrm>
            <a:off x="3200400" y="6356351"/>
            <a:ext cx="6400800" cy="365125"/>
          </a:xfrm>
        </p:spPr>
        <p:txBody>
          <a:bodyPr/>
          <a:lstStyle/>
          <a:p>
            <a:r>
              <a:rPr lang="en-US" smtClean="0">
                <a:solidFill>
                  <a:schemeClr val="tx1"/>
                </a:solidFill>
              </a:rPr>
              <a:t>Ajay Gangele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Introduction of subject </a:t>
            </a:r>
            <a:r>
              <a:rPr lang="en-US" sz="2800" b="1" dirty="0">
                <a:latin typeface="+mj-lt"/>
                <a:cs typeface="Times New Roman" pitchFamily="18" charset="0"/>
              </a:rPr>
              <a:t>with</a:t>
            </a:r>
            <a:r>
              <a:rPr lang="en-US" sz="2800" b="1" dirty="0">
                <a:latin typeface="Times New Roman" pitchFamily="18" charset="0"/>
                <a:cs typeface="Times New Roman" pitchFamily="18" charset="0"/>
              </a:rPr>
              <a:t> video links</a:t>
            </a: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1524000" y="1"/>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Introduction of subject with video-links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87815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581891" y="1289844"/>
            <a:ext cx="10086109" cy="42936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1000"/>
              </a:lnSpc>
              <a:spcBef>
                <a:spcPct val="0"/>
              </a:spcBef>
              <a:spcAft>
                <a:spcPct val="0"/>
              </a:spcAft>
              <a:buClr>
                <a:srgbClr val="000000"/>
              </a:buClr>
              <a:buSzPts val="2400"/>
              <a:buNone/>
            </a:pPr>
            <a:r>
              <a:rPr lang="en-IN" sz="2000" b="1" u="sng" dirty="0"/>
              <a:t>Rural Development </a:t>
            </a:r>
            <a:r>
              <a:rPr lang="en-IN" sz="2000" b="1" u="sng" dirty="0" smtClean="0"/>
              <a:t>Programs</a:t>
            </a:r>
            <a:r>
              <a:rPr lang="en-IN" sz="2000" b="1" u="sng" dirty="0"/>
              <a:t>: </a:t>
            </a:r>
          </a:p>
          <a:p>
            <a:pPr marL="457200" indent="-457200" algn="just">
              <a:lnSpc>
                <a:spcPct val="131000"/>
              </a:lnSpc>
              <a:spcBef>
                <a:spcPct val="0"/>
              </a:spcBef>
              <a:spcAft>
                <a:spcPct val="0"/>
              </a:spcAft>
              <a:buClr>
                <a:srgbClr val="000000"/>
              </a:buClr>
              <a:buSzPts val="2400"/>
              <a:buFont typeface="+mj-lt"/>
              <a:buAutoNum type="arabicPeriod"/>
            </a:pPr>
            <a:r>
              <a:rPr lang="en-IN" sz="2000" dirty="0"/>
              <a:t>Gurgaon experiment</a:t>
            </a:r>
          </a:p>
          <a:p>
            <a:pPr marL="457200" indent="-457200" algn="just">
              <a:lnSpc>
                <a:spcPct val="131000"/>
              </a:lnSpc>
              <a:spcBef>
                <a:spcPct val="0"/>
              </a:spcBef>
              <a:spcAft>
                <a:spcPct val="0"/>
              </a:spcAft>
              <a:buClr>
                <a:srgbClr val="000000"/>
              </a:buClr>
              <a:buSzPts val="2400"/>
              <a:buFont typeface="+mj-lt"/>
              <a:buAutoNum type="arabicPeriod"/>
            </a:pPr>
            <a:r>
              <a:rPr lang="en-IN" sz="2000" dirty="0" err="1" smtClean="0"/>
              <a:t>Sriniketan</a:t>
            </a:r>
            <a:r>
              <a:rPr lang="en-IN" sz="2000" dirty="0" smtClean="0"/>
              <a:t> experiment</a:t>
            </a:r>
          </a:p>
          <a:p>
            <a:pPr marL="457200" indent="-457200" algn="just">
              <a:lnSpc>
                <a:spcPct val="131000"/>
              </a:lnSpc>
              <a:spcBef>
                <a:spcPct val="0"/>
              </a:spcBef>
              <a:spcAft>
                <a:spcPct val="0"/>
              </a:spcAft>
              <a:buClr>
                <a:srgbClr val="000000"/>
              </a:buClr>
              <a:buSzPts val="2400"/>
              <a:buFont typeface="+mj-lt"/>
              <a:buAutoNum type="arabicPeriod"/>
            </a:pPr>
            <a:r>
              <a:rPr lang="en-US" sz="2000" b="1" dirty="0" err="1" smtClean="0">
                <a:latin typeface="+mj-lt"/>
                <a:cs typeface="Times New Roman" panose="02020603050405020304" pitchFamily="18" charset="0"/>
              </a:rPr>
              <a:t>Seva</a:t>
            </a:r>
            <a:r>
              <a:rPr lang="en-US" sz="2000" b="1" dirty="0" smtClean="0">
                <a:latin typeface="+mj-lt"/>
                <a:cs typeface="Times New Roman" panose="02020603050405020304" pitchFamily="18" charset="0"/>
              </a:rPr>
              <a:t> </a:t>
            </a:r>
            <a:r>
              <a:rPr lang="en-US" sz="2000" b="1" dirty="0">
                <a:latin typeface="+mj-lt"/>
                <a:cs typeface="Times New Roman" panose="02020603050405020304" pitchFamily="18" charset="0"/>
              </a:rPr>
              <a:t>Gram and </a:t>
            </a:r>
            <a:r>
              <a:rPr lang="en-US" sz="2000" b="1" dirty="0" err="1">
                <a:latin typeface="+mj-lt"/>
                <a:cs typeface="Times New Roman" panose="02020603050405020304" pitchFamily="18" charset="0"/>
              </a:rPr>
              <a:t>Marthadam</a:t>
            </a:r>
            <a:r>
              <a:rPr lang="en-US" sz="2000" b="1" dirty="0">
                <a:latin typeface="+mj-lt"/>
                <a:cs typeface="Times New Roman" panose="02020603050405020304" pitchFamily="18" charset="0"/>
              </a:rPr>
              <a:t> </a:t>
            </a:r>
            <a:r>
              <a:rPr lang="en-US" sz="2000" b="1" dirty="0" smtClean="0">
                <a:latin typeface="+mj-lt"/>
                <a:cs typeface="Times New Roman" panose="02020603050405020304" pitchFamily="18" charset="0"/>
              </a:rPr>
              <a:t>Project</a:t>
            </a:r>
          </a:p>
          <a:p>
            <a:pPr marL="457200" indent="-457200" algn="just">
              <a:lnSpc>
                <a:spcPct val="131000"/>
              </a:lnSpc>
              <a:spcBef>
                <a:spcPct val="0"/>
              </a:spcBef>
              <a:spcAft>
                <a:spcPct val="0"/>
              </a:spcAft>
              <a:buClr>
                <a:srgbClr val="000000"/>
              </a:buClr>
              <a:buSzPts val="2400"/>
              <a:buFont typeface="+mj-lt"/>
              <a:buAutoNum type="arabicPeriod"/>
            </a:pPr>
            <a:r>
              <a:rPr lang="en-US" sz="2000" dirty="0" smtClean="0">
                <a:latin typeface="Times New Roman" panose="02020603050405020304" pitchFamily="18" charset="0"/>
                <a:cs typeface="Times New Roman" panose="02020603050405020304" pitchFamily="18" charset="0"/>
              </a:rPr>
              <a:t>Baroda </a:t>
            </a:r>
            <a:r>
              <a:rPr lang="en-US" sz="2000" dirty="0">
                <a:latin typeface="Times New Roman" panose="02020603050405020304" pitchFamily="18" charset="0"/>
                <a:cs typeface="Times New Roman" panose="02020603050405020304" pitchFamily="18" charset="0"/>
              </a:rPr>
              <a:t>village construction and About </a:t>
            </a:r>
            <a:r>
              <a:rPr lang="en-US" sz="2000" dirty="0" err="1">
                <a:latin typeface="Times New Roman" panose="02020603050405020304" pitchFamily="18" charset="0"/>
                <a:cs typeface="Times New Roman" panose="02020603050405020304" pitchFamily="18" charset="0"/>
              </a:rPr>
              <a:t>Firkha</a:t>
            </a:r>
            <a:r>
              <a:rPr lang="en-US" sz="2000" dirty="0">
                <a:latin typeface="Times New Roman" panose="02020603050405020304" pitchFamily="18" charset="0"/>
                <a:cs typeface="Times New Roman" panose="02020603050405020304" pitchFamily="18" charset="0"/>
              </a:rPr>
              <a:t> Movement</a:t>
            </a:r>
            <a:endParaRPr lang="en-US" sz="2200" b="1" dirty="0">
              <a:latin typeface="Times New Roman" panose="02020603050405020304" pitchFamily="18" charset="0"/>
              <a:cs typeface="Times New Roman" panose="02020603050405020304" pitchFamily="18" charset="0"/>
            </a:endParaRPr>
          </a:p>
          <a:p>
            <a:pPr marL="457200" indent="-457200" algn="just">
              <a:lnSpc>
                <a:spcPct val="131000"/>
              </a:lnSpc>
              <a:spcBef>
                <a:spcPct val="0"/>
              </a:spcBef>
              <a:spcAft>
                <a:spcPct val="0"/>
              </a:spcAft>
              <a:buClr>
                <a:srgbClr val="000000"/>
              </a:buClr>
              <a:buSzPts val="2400"/>
              <a:buFont typeface="+mj-lt"/>
              <a:buAutoNum type="arabicPeriod"/>
            </a:pPr>
            <a:r>
              <a:rPr lang="en-IN" sz="2000" dirty="0" err="1" smtClean="0"/>
              <a:t>Nilokheri</a:t>
            </a:r>
            <a:r>
              <a:rPr lang="en-IN" sz="2000" dirty="0" smtClean="0"/>
              <a:t> and </a:t>
            </a:r>
            <a:r>
              <a:rPr lang="en-IN" sz="2000" dirty="0" err="1" smtClean="0"/>
              <a:t>Etawa</a:t>
            </a:r>
            <a:r>
              <a:rPr lang="en-IN" sz="2000" dirty="0" smtClean="0"/>
              <a:t> </a:t>
            </a:r>
            <a:r>
              <a:rPr lang="en-IN" sz="2000" dirty="0"/>
              <a:t>pilot project</a:t>
            </a:r>
          </a:p>
          <a:p>
            <a:pPr marL="457200" indent="-457200" algn="just">
              <a:lnSpc>
                <a:spcPct val="131000"/>
              </a:lnSpc>
              <a:spcBef>
                <a:spcPct val="0"/>
              </a:spcBef>
              <a:spcAft>
                <a:spcPct val="0"/>
              </a:spcAft>
              <a:buClr>
                <a:srgbClr val="000000"/>
              </a:buClr>
              <a:buSzPts val="2400"/>
              <a:buFont typeface="+mj-lt"/>
              <a:buAutoNum type="arabicPeriod"/>
            </a:pPr>
            <a:r>
              <a:rPr lang="en-IN" sz="2000" dirty="0" smtClean="0"/>
              <a:t>Approaches </a:t>
            </a:r>
            <a:r>
              <a:rPr lang="en-IN" sz="2000" dirty="0"/>
              <a:t>to rural community development: Tagore, Gandhi etc.</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F700D38-28D0-443C-A85B-36AFE02E09F5}"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FBD599A-0D83-48BD-98F0-A148CED72CE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000" b="1" kern="0" dirty="0">
                <a:solidFill>
                  <a:schemeClr val="dk1"/>
                </a:solidFill>
                <a:latin typeface="Calibri"/>
                <a:ea typeface="Calibri"/>
                <a:cs typeface="Calibri"/>
                <a:sym typeface="Calibri"/>
              </a:rPr>
              <a:t>Unit Content</a:t>
            </a:r>
            <a:endParaRPr sz="2000" b="1" kern="0" dirty="0">
              <a:solidFill>
                <a:schemeClr val="dk1"/>
              </a:solidFill>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eaLnBrk="1" hangingPunct="1"/>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1651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143003"/>
            <a:ext cx="10972800" cy="4525963"/>
          </a:xfrm>
        </p:spPr>
        <p:txBody>
          <a:bodyPr>
            <a:normAutofit/>
          </a:bodyPr>
          <a:lstStyle/>
          <a:p>
            <a:r>
              <a:rPr lang="en-IN" sz="1800" dirty="0">
                <a:latin typeface="+mj-lt"/>
                <a:cs typeface="Times New Roman" pitchFamily="18" charset="0"/>
              </a:rPr>
              <a:t>To make students aware about </a:t>
            </a:r>
            <a:r>
              <a:rPr lang="en-IN" sz="1800" dirty="0" smtClean="0">
                <a:latin typeface="+mj-lt"/>
                <a:cs typeface="Times New Roman" pitchFamily="18" charset="0"/>
              </a:rPr>
              <a:t>rural development schemes.</a:t>
            </a:r>
            <a:endParaRPr lang="en-US" sz="1800" dirty="0">
              <a:latin typeface="+mj-lt"/>
              <a:cs typeface="Times New Roman" pitchFamily="18" charset="0"/>
            </a:endParaRPr>
          </a:p>
          <a:p>
            <a:pPr>
              <a:buFont typeface="Symbol"/>
              <a:buChar char="·"/>
            </a:pPr>
            <a:r>
              <a:rPr lang="en-IN" sz="1800" dirty="0">
                <a:latin typeface="+mj-lt"/>
                <a:cs typeface="Times New Roman" pitchFamily="18" charset="0"/>
              </a:rPr>
              <a:t>To develop a clear understanding on </a:t>
            </a:r>
            <a:r>
              <a:rPr lang="en-IN" sz="1800" dirty="0" smtClean="0">
                <a:latin typeface="+mj-lt"/>
                <a:cs typeface="Times New Roman" pitchFamily="18" charset="0"/>
              </a:rPr>
              <a:t>different Pre-Independence rural development projects.</a:t>
            </a:r>
            <a:endParaRPr lang="en-IN" sz="1800" dirty="0">
              <a:latin typeface="+mj-lt"/>
              <a:cs typeface="Times New Roman" pitchFamily="18" charset="0"/>
            </a:endParaRPr>
          </a:p>
          <a:p>
            <a:pPr>
              <a:buFont typeface="Symbol"/>
              <a:buChar char="·"/>
            </a:pPr>
            <a:r>
              <a:rPr lang="en-IN" sz="1800" dirty="0">
                <a:latin typeface="+mj-lt"/>
                <a:cs typeface="Times New Roman" pitchFamily="18" charset="0"/>
              </a:rPr>
              <a:t>To develop a clear understanding on different </a:t>
            </a:r>
            <a:r>
              <a:rPr lang="en-IN" sz="1800" dirty="0" smtClean="0">
                <a:latin typeface="+mj-lt"/>
                <a:cs typeface="Times New Roman" pitchFamily="18" charset="0"/>
              </a:rPr>
              <a:t>Post-Independence </a:t>
            </a:r>
            <a:r>
              <a:rPr lang="en-IN" sz="1800" dirty="0">
                <a:latin typeface="+mj-lt"/>
                <a:cs typeface="Times New Roman" pitchFamily="18" charset="0"/>
              </a:rPr>
              <a:t>rural development projects.</a:t>
            </a:r>
          </a:p>
          <a:p>
            <a:pPr marL="0" indent="0">
              <a:buNone/>
            </a:pPr>
            <a:endParaRPr lang="en-IN"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F218F4A-654A-483C-8208-E4F4176566DD}"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9875" y="47034"/>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89;p13"/>
          <p:cNvSpPr txBox="1">
            <a:spLocks/>
          </p:cNvSpPr>
          <p:nvPr/>
        </p:nvSpPr>
        <p:spPr>
          <a:xfrm>
            <a:off x="1930400" y="1"/>
            <a:ext cx="87669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solidFill>
                  <a:schemeClr val="dk1"/>
                </a:solidFill>
                <a:latin typeface="Calibri"/>
                <a:ea typeface="Calibri"/>
                <a:cs typeface="Calibri"/>
                <a:sym typeface="Calibri"/>
              </a:rPr>
              <a:t>Unit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088891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0030" y="2696671"/>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smtClean="0"/>
              <a:t> Gurgaon Project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a:t>
            </a:r>
            <a:r>
              <a:rPr lang="en-US" sz="2800" dirty="0" smtClean="0">
                <a:solidFill>
                  <a:prstClr val="black"/>
                </a:solidFill>
                <a:latin typeface="Times New Roman" panose="02020603050405020304" pitchFamily="18" charset="0"/>
                <a:cs typeface="Times New Roman" panose="02020603050405020304" pitchFamily="18" charset="0"/>
              </a:rPr>
              <a:t>–2) </a:t>
            </a:r>
            <a:r>
              <a:rPr lang="en-US" sz="2800" dirty="0">
                <a:solidFill>
                  <a:prstClr val="black"/>
                </a:solidFill>
                <a:latin typeface="Calibri"/>
              </a:rPr>
              <a:t>Topic 1</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5" name="Google Shape;89;p13"/>
          <p:cNvSpPr txBox="1">
            <a:spLocks/>
          </p:cNvSpPr>
          <p:nvPr/>
        </p:nvSpPr>
        <p:spPr>
          <a:xfrm>
            <a:off x="3638549" y="61424"/>
            <a:ext cx="7029451"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dirty="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904479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1519580041"/>
              </p:ext>
            </p:extLst>
          </p:nvPr>
        </p:nvGraphicFramePr>
        <p:xfrm>
          <a:off x="508003" y="1153160"/>
          <a:ext cx="9204428" cy="2063652"/>
        </p:xfrm>
        <a:graphic>
          <a:graphicData uri="http://schemas.openxmlformats.org/drawingml/2006/table">
            <a:tbl>
              <a:tblPr firstRow="1" bandRow="1">
                <a:tableStyleId>{5C22544A-7EE6-4342-B048-85BDC9FD1C3A}</a:tableStyleId>
              </a:tblPr>
              <a:tblGrid>
                <a:gridCol w="1219199">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4978401">
                  <a:extLst>
                    <a:ext uri="{9D8B030D-6E8A-4147-A177-3AD203B41FA5}">
                      <a16:colId xmlns="" xmlns:a16="http://schemas.microsoft.com/office/drawing/2014/main" val="20002"/>
                    </a:ext>
                  </a:extLst>
                </a:gridCol>
                <a:gridCol w="1990828">
                  <a:extLst>
                    <a:ext uri="{9D8B030D-6E8A-4147-A177-3AD203B41FA5}">
                      <a16:colId xmlns="" xmlns:a16="http://schemas.microsoft.com/office/drawing/2014/main" val="20003"/>
                    </a:ext>
                  </a:extLst>
                </a:gridCol>
              </a:tblGrid>
              <a:tr h="305642">
                <a:tc rowSpan="2">
                  <a:txBody>
                    <a:bodyPr/>
                    <a:lstStyle/>
                    <a:p>
                      <a:endParaRPr lang="en-US" sz="1800" b="1" dirty="0">
                        <a:solidFill>
                          <a:schemeClr val="bg1"/>
                        </a:solidFill>
                      </a:endParaRPr>
                    </a:p>
                    <a:p>
                      <a:r>
                        <a:rPr lang="en-US" sz="1800" b="1" dirty="0">
                          <a:solidFill>
                            <a:schemeClr val="bg1"/>
                          </a:solidFill>
                        </a:rPr>
                        <a:t> Unit-I</a:t>
                      </a:r>
                    </a:p>
                  </a:txBody>
                  <a:tcPr marL="121920" marR="121920"/>
                </a:tc>
                <a:tc rowSpan="2">
                  <a:txBody>
                    <a:bodyPr/>
                    <a:lstStyle/>
                    <a:p>
                      <a:endParaRPr lang="en-US" sz="1800" b="1" dirty="0">
                        <a:solidFill>
                          <a:schemeClr val="bg1"/>
                        </a:solidFill>
                      </a:endParaRPr>
                    </a:p>
                    <a:p>
                      <a:r>
                        <a:rPr lang="en-US" sz="1800" b="1" dirty="0">
                          <a:solidFill>
                            <a:schemeClr val="bg1"/>
                          </a:solidFill>
                        </a:rPr>
                        <a:t>   So. No.</a:t>
                      </a:r>
                    </a:p>
                  </a:txBody>
                  <a:tcPr marL="121920" marR="121920"/>
                </a:tc>
                <a:tc gridSpan="2">
                  <a:txBody>
                    <a:bodyPr/>
                    <a:lstStyle/>
                    <a:p>
                      <a:pPr algn="ctr"/>
                      <a:r>
                        <a:rPr lang="en-US" sz="1800" b="1" dirty="0">
                          <a:solidFill>
                            <a:schemeClr val="bg1"/>
                          </a:solidFill>
                        </a:rPr>
                        <a:t>Mapping</a:t>
                      </a:r>
                    </a:p>
                  </a:txBody>
                  <a:tcPr marL="121920" marR="121920"/>
                </a:tc>
                <a:tc hMerge="1">
                  <a:txBody>
                    <a:bodyPr/>
                    <a:lstStyle/>
                    <a:p>
                      <a:endParaRPr lang="en-US"/>
                    </a:p>
                  </a:txBody>
                  <a:tcPr/>
                </a:tc>
                <a:extLst>
                  <a:ext uri="{0D108BD9-81ED-4DB2-BD59-A6C34878D82A}">
                    <a16:rowId xmlns="" xmlns:a16="http://schemas.microsoft.com/office/drawing/2014/main" val="10000"/>
                  </a:ext>
                </a:extLst>
              </a:tr>
              <a:tr h="427899">
                <a:tc vMerge="1">
                  <a:txBody>
                    <a:bodyPr/>
                    <a:lstStyle/>
                    <a:p>
                      <a:endParaRPr lang="en-US" dirty="0"/>
                    </a:p>
                  </a:txBody>
                  <a:tcPr/>
                </a:tc>
                <a:tc vMerge="1">
                  <a:txBody>
                    <a:bodyPr/>
                    <a:lstStyle/>
                    <a:p>
                      <a:endParaRPr lang="en-US" dirty="0"/>
                    </a:p>
                  </a:txBody>
                  <a:tcPr/>
                </a:tc>
                <a:tc>
                  <a:txBody>
                    <a:bodyPr/>
                    <a:lstStyle/>
                    <a:p>
                      <a:r>
                        <a:rPr lang="en-US" sz="1800" b="1" dirty="0"/>
                        <a:t>                      Topic</a:t>
                      </a:r>
                    </a:p>
                  </a:txBody>
                  <a:tcPr marL="121920" marR="121920"/>
                </a:tc>
                <a:tc>
                  <a:txBody>
                    <a:bodyPr/>
                    <a:lstStyle/>
                    <a:p>
                      <a:r>
                        <a:rPr lang="en-US" sz="1800" b="1" dirty="0"/>
                        <a:t>Course Outcomes</a:t>
                      </a:r>
                    </a:p>
                  </a:txBody>
                  <a:tcPr marL="121920" marR="121920"/>
                </a:tc>
                <a:extLst>
                  <a:ext uri="{0D108BD9-81ED-4DB2-BD59-A6C34878D82A}">
                    <a16:rowId xmlns="" xmlns:a16="http://schemas.microsoft.com/office/drawing/2014/main" val="10001"/>
                  </a:ext>
                </a:extLst>
              </a:tr>
              <a:tr h="417732">
                <a:tc>
                  <a:txBody>
                    <a:bodyPr/>
                    <a:lstStyle/>
                    <a:p>
                      <a:pPr algn="just"/>
                      <a:r>
                        <a:rPr lang="en-US" sz="1800" b="0" dirty="0"/>
                        <a:t>         </a:t>
                      </a:r>
                      <a:r>
                        <a:rPr lang="en-US" sz="1800" b="0" dirty="0" smtClean="0"/>
                        <a:t>II</a:t>
                      </a:r>
                      <a:endParaRPr lang="en-US" sz="1800" b="0" dirty="0"/>
                    </a:p>
                  </a:txBody>
                  <a:tcPr marL="121920" marR="121920"/>
                </a:tc>
                <a:tc>
                  <a:txBody>
                    <a:bodyPr/>
                    <a:lstStyle/>
                    <a:p>
                      <a:pPr algn="ctr"/>
                      <a:r>
                        <a:rPr lang="en-US" sz="1800" b="0" dirty="0"/>
                        <a:t>          1</a:t>
                      </a:r>
                    </a:p>
                  </a:txBody>
                  <a:tcPr marL="121920" marR="121920"/>
                </a:tc>
                <a:tc>
                  <a:txBody>
                    <a:bodyPr/>
                    <a:lstStyle/>
                    <a:p>
                      <a:pPr algn="just"/>
                      <a:r>
                        <a:rPr lang="en-US" sz="1800" dirty="0">
                          <a:latin typeface="+mj-lt"/>
                          <a:cs typeface="Times New Roman" pitchFamily="18" charset="0"/>
                        </a:rPr>
                        <a:t>Introduction </a:t>
                      </a:r>
                      <a:r>
                        <a:rPr lang="en-US" sz="1800" dirty="0" smtClean="0">
                          <a:latin typeface="+mj-lt"/>
                          <a:cs typeface="Times New Roman" pitchFamily="18" charset="0"/>
                        </a:rPr>
                        <a:t>to</a:t>
                      </a:r>
                      <a:r>
                        <a:rPr lang="en-US" sz="1800" baseline="0" dirty="0" smtClean="0">
                          <a:latin typeface="+mj-lt"/>
                          <a:cs typeface="Times New Roman" pitchFamily="18" charset="0"/>
                        </a:rPr>
                        <a:t> Rural development</a:t>
                      </a:r>
                      <a:endParaRPr lang="en-US" sz="1800"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 xmlns:a16="http://schemas.microsoft.com/office/drawing/2014/main" val="10002"/>
                  </a:ext>
                </a:extLst>
              </a:tr>
              <a:tr h="247910">
                <a:tc>
                  <a:txBody>
                    <a:bodyPr/>
                    <a:lstStyle/>
                    <a:p>
                      <a:pPr algn="just"/>
                      <a:endParaRPr lang="en-US" sz="1800" b="0" dirty="0"/>
                    </a:p>
                  </a:txBody>
                  <a:tcPr marL="121920" marR="121920"/>
                </a:tc>
                <a:tc>
                  <a:txBody>
                    <a:bodyPr/>
                    <a:lstStyle/>
                    <a:p>
                      <a:pPr algn="ctr"/>
                      <a:r>
                        <a:rPr lang="en-US" sz="1800" b="0" dirty="0"/>
                        <a:t>          2</a:t>
                      </a:r>
                    </a:p>
                  </a:txBody>
                  <a:tcPr marL="121920" marR="121920"/>
                </a:tc>
                <a:tc>
                  <a:txBody>
                    <a:bodyPr/>
                    <a:lstStyle/>
                    <a:p>
                      <a:pPr algn="just"/>
                      <a:r>
                        <a:rPr lang="en-US" sz="1800" spc="-5" dirty="0" smtClean="0">
                          <a:latin typeface="+mj-lt"/>
                          <a:cs typeface="Times New Roman" pitchFamily="18" charset="0"/>
                        </a:rPr>
                        <a:t>Pre-independence</a:t>
                      </a:r>
                      <a:r>
                        <a:rPr lang="en-US" sz="1800" spc="-5" baseline="0" dirty="0" smtClean="0">
                          <a:latin typeface="+mj-lt"/>
                          <a:cs typeface="Times New Roman" pitchFamily="18" charset="0"/>
                        </a:rPr>
                        <a:t> experiments</a:t>
                      </a:r>
                      <a:endParaRPr lang="en-US" sz="1800" spc="-5"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 xmlns:a16="http://schemas.microsoft.com/office/drawing/2014/main" val="10003"/>
                  </a:ext>
                </a:extLst>
              </a:tr>
              <a:tr h="247910">
                <a:tc>
                  <a:txBody>
                    <a:bodyPr/>
                    <a:lstStyle/>
                    <a:p>
                      <a:pPr algn="just"/>
                      <a:endParaRPr lang="en-US" sz="1800" b="0" dirty="0"/>
                    </a:p>
                  </a:txBody>
                  <a:tcPr marL="121920" marR="121920"/>
                </a:tc>
                <a:tc>
                  <a:txBody>
                    <a:bodyPr/>
                    <a:lstStyle/>
                    <a:p>
                      <a:pPr algn="ctr"/>
                      <a:r>
                        <a:rPr lang="en-US" sz="1800" b="0" dirty="0"/>
                        <a:t>           3</a:t>
                      </a:r>
                    </a:p>
                  </a:txBody>
                  <a:tcPr marL="121920" marR="121920"/>
                </a:tc>
                <a:tc>
                  <a:txBody>
                    <a:bodyPr/>
                    <a:lstStyle/>
                    <a:p>
                      <a:pPr algn="just"/>
                      <a:r>
                        <a:rPr lang="en-US" sz="1800" spc="-5" dirty="0" smtClean="0">
                          <a:latin typeface="+mj-lt"/>
                          <a:cs typeface="Times New Roman" pitchFamily="18" charset="0"/>
                        </a:rPr>
                        <a:t>Post-experiment</a:t>
                      </a:r>
                      <a:r>
                        <a:rPr lang="en-US" sz="1800" spc="-5" baseline="0" dirty="0" smtClean="0">
                          <a:latin typeface="+mj-lt"/>
                          <a:cs typeface="Times New Roman" pitchFamily="18" charset="0"/>
                        </a:rPr>
                        <a:t> experiments</a:t>
                      </a:r>
                      <a:endParaRPr lang="en-US" sz="1800" spc="-5"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421CDBFC-108A-4EFA-9F7D-588C4A3A7065}"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235200" y="6172203"/>
            <a:ext cx="8636000" cy="54927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9875" y="4238"/>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028092" y="1"/>
            <a:ext cx="8669216"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Topic Mapping with course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96232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156858"/>
            <a:ext cx="10972800" cy="4525963"/>
          </a:xfrm>
        </p:spPr>
        <p:txBody>
          <a:bodyPr>
            <a:normAutofit/>
          </a:bodyPr>
          <a:lstStyle/>
          <a:p>
            <a:pPr algn="just"/>
            <a:r>
              <a:rPr lang="en-IN" sz="1800" dirty="0">
                <a:latin typeface="+mj-lt"/>
                <a:cs typeface="Times New Roman" pitchFamily="18" charset="0"/>
              </a:rPr>
              <a:t>Students will be able to know the following concepts:</a:t>
            </a:r>
            <a:endParaRPr lang="en-US" sz="1800" dirty="0">
              <a:latin typeface="+mj-lt"/>
              <a:cs typeface="Times New Roman" pitchFamily="18" charset="0"/>
            </a:endParaRPr>
          </a:p>
          <a:p>
            <a:pPr algn="just"/>
            <a:r>
              <a:rPr lang="en-US" sz="1800" dirty="0">
                <a:latin typeface="+mj-lt"/>
                <a:cs typeface="Times New Roman" pitchFamily="18" charset="0"/>
              </a:rPr>
              <a:t>Introduction to </a:t>
            </a:r>
            <a:r>
              <a:rPr lang="en-US" sz="1800" dirty="0" smtClean="0">
                <a:latin typeface="+mj-lt"/>
                <a:cs typeface="Times New Roman" pitchFamily="18" charset="0"/>
              </a:rPr>
              <a:t>Rural development</a:t>
            </a:r>
            <a:r>
              <a:rPr lang="en-US" sz="1800" dirty="0">
                <a:latin typeface="+mj-lt"/>
                <a:cs typeface="Times New Roman" pitchFamily="18" charset="0"/>
              </a:rPr>
              <a:t> </a:t>
            </a:r>
            <a:r>
              <a:rPr lang="en-US" sz="1800" dirty="0" smtClean="0">
                <a:latin typeface="+mj-lt"/>
                <a:cs typeface="Times New Roman" pitchFamily="18" charset="0"/>
              </a:rPr>
              <a:t>and understanding of </a:t>
            </a:r>
          </a:p>
          <a:p>
            <a:pPr marL="0" indent="0" algn="just">
              <a:buNone/>
            </a:pPr>
            <a:endParaRPr lang="en-US" sz="1800" dirty="0" smtClean="0">
              <a:latin typeface="+mj-lt"/>
              <a:cs typeface="Times New Roman" pitchFamily="18" charset="0"/>
            </a:endParaRPr>
          </a:p>
          <a:p>
            <a:pPr marL="514350" indent="-514350">
              <a:buFont typeface="+mj-lt"/>
              <a:buAutoNum type="arabicPeriod"/>
            </a:pPr>
            <a:r>
              <a:rPr lang="en-IN" sz="1800" dirty="0" err="1" smtClean="0">
                <a:latin typeface="+mj-lt"/>
              </a:rPr>
              <a:t>Sriniketan</a:t>
            </a:r>
            <a:r>
              <a:rPr lang="en-IN" sz="1800" dirty="0" smtClean="0">
                <a:latin typeface="+mj-lt"/>
              </a:rPr>
              <a:t> </a:t>
            </a:r>
            <a:r>
              <a:rPr lang="en-IN" sz="1800" dirty="0">
                <a:latin typeface="+mj-lt"/>
              </a:rPr>
              <a:t>Project </a:t>
            </a:r>
          </a:p>
          <a:p>
            <a:pPr marL="514350" indent="-514350">
              <a:buFont typeface="+mj-lt"/>
              <a:buAutoNum type="arabicPeriod"/>
            </a:pPr>
            <a:r>
              <a:rPr lang="en-IN" sz="1800" dirty="0" err="1" smtClean="0">
                <a:latin typeface="+mj-lt"/>
              </a:rPr>
              <a:t>Marthandam</a:t>
            </a:r>
            <a:r>
              <a:rPr lang="en-IN" sz="1800" dirty="0" smtClean="0">
                <a:latin typeface="+mj-lt"/>
              </a:rPr>
              <a:t> </a:t>
            </a:r>
            <a:r>
              <a:rPr lang="en-IN" sz="1800" dirty="0">
                <a:latin typeface="+mj-lt"/>
              </a:rPr>
              <a:t>Project </a:t>
            </a:r>
          </a:p>
          <a:p>
            <a:pPr marL="514350" indent="-514350">
              <a:buFont typeface="+mj-lt"/>
              <a:buAutoNum type="arabicPeriod"/>
            </a:pPr>
            <a:r>
              <a:rPr lang="en-IN" sz="1800" dirty="0" smtClean="0">
                <a:latin typeface="+mj-lt"/>
              </a:rPr>
              <a:t>Gurgaon </a:t>
            </a:r>
            <a:r>
              <a:rPr lang="en-IN" sz="1800" dirty="0">
                <a:latin typeface="+mj-lt"/>
              </a:rPr>
              <a:t>Experiment </a:t>
            </a:r>
          </a:p>
          <a:p>
            <a:pPr marL="514350" indent="-514350">
              <a:buFont typeface="+mj-lt"/>
              <a:buAutoNum type="arabicPeriod"/>
            </a:pPr>
            <a:r>
              <a:rPr lang="en-IN" sz="1800" dirty="0" smtClean="0">
                <a:latin typeface="+mj-lt"/>
              </a:rPr>
              <a:t>Rural </a:t>
            </a:r>
            <a:r>
              <a:rPr lang="en-IN" sz="1800" dirty="0">
                <a:latin typeface="+mj-lt"/>
              </a:rPr>
              <a:t>Reconstruction Programme by Mahatma Gandhi</a:t>
            </a:r>
          </a:p>
          <a:p>
            <a:pPr marL="0" indent="0" algn="just">
              <a:buNone/>
            </a:pPr>
            <a:endParaRPr lang="en-US" sz="2800" dirty="0">
              <a:latin typeface="+mj-lt"/>
              <a:cs typeface="Times New Roman" pitchFamily="18" charset="0"/>
            </a:endParaRPr>
          </a:p>
        </p:txBody>
      </p:sp>
      <p:sp>
        <p:nvSpPr>
          <p:cNvPr id="4" name="Date Placeholder 3"/>
          <p:cNvSpPr>
            <a:spLocks noGrp="1"/>
          </p:cNvSpPr>
          <p:nvPr>
            <p:ph type="dt" sz="half" idx="10"/>
          </p:nvPr>
        </p:nvSpPr>
        <p:spPr/>
        <p:txBody>
          <a:bodyPr/>
          <a:lstStyle/>
          <a:p>
            <a:fld id="{9F04D49D-80DF-4CC8-9C82-590BF39079A6}" type="datetime1">
              <a:rPr lang="en-US" smtClean="0">
                <a:solidFill>
                  <a:prstClr val="black">
                    <a:tint val="75000"/>
                  </a:prstClr>
                </a:solidFill>
              </a:rPr>
              <a:t>8/22/2022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Ajay Gangele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9875" y="3"/>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89;p13"/>
          <p:cNvSpPr txBox="1">
            <a:spLocks/>
          </p:cNvSpPr>
          <p:nvPr/>
        </p:nvSpPr>
        <p:spPr>
          <a:xfrm>
            <a:off x="1770185" y="-6133"/>
            <a:ext cx="8927123"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Topic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264699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3E17BB8-C312-4A39-A89C-D644F315B81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28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9" name="TextBox 8">
            <a:extLst>
              <a:ext uri="{FF2B5EF4-FFF2-40B4-BE49-F238E27FC236}">
                <a16:creationId xmlns="" xmlns:a16="http://schemas.microsoft.com/office/drawing/2014/main" id="{288219BE-A30C-40AC-A889-AA4AE4DDFABB}"/>
              </a:ext>
            </a:extLst>
          </p:cNvPr>
          <p:cNvSpPr txBox="1"/>
          <p:nvPr/>
        </p:nvSpPr>
        <p:spPr>
          <a:xfrm>
            <a:off x="1524000" y="1582447"/>
            <a:ext cx="7772400" cy="2585323"/>
          </a:xfrm>
          <a:prstGeom prst="rect">
            <a:avLst/>
          </a:prstGeom>
          <a:noFill/>
        </p:spPr>
        <p:txBody>
          <a:bodyPr wrap="square">
            <a:spAutoFit/>
          </a:bodyPr>
          <a:lstStyle/>
          <a:p>
            <a:pPr>
              <a:lnSpc>
                <a:spcPct val="150000"/>
              </a:lnSpc>
            </a:pPr>
            <a:r>
              <a:rPr lang="en-IN" b="1" i="0" u="sng" dirty="0">
                <a:solidFill>
                  <a:srgbClr val="3B3835"/>
                </a:solidFill>
                <a:effectLst/>
                <a:latin typeface="+mj-lt"/>
              </a:rPr>
              <a:t>Pre Independence </a:t>
            </a:r>
            <a:r>
              <a:rPr lang="en-IN" b="1" i="0" u="sng" dirty="0" smtClean="0">
                <a:solidFill>
                  <a:srgbClr val="3B3835"/>
                </a:solidFill>
                <a:effectLst/>
                <a:latin typeface="+mj-lt"/>
              </a:rPr>
              <a:t>Period:</a:t>
            </a:r>
            <a:endParaRPr lang="en-IN" b="1" i="0" u="sng" dirty="0">
              <a:solidFill>
                <a:srgbClr val="3B3835"/>
              </a:solidFill>
              <a:effectLst/>
              <a:latin typeface="+mj-lt"/>
            </a:endParaRPr>
          </a:p>
          <a:p>
            <a:pPr>
              <a:lnSpc>
                <a:spcPct val="150000"/>
              </a:lnSpc>
            </a:pPr>
            <a:endParaRPr lang="en-IN" b="0" i="0" dirty="0">
              <a:solidFill>
                <a:srgbClr val="3B3835"/>
              </a:solidFill>
              <a:effectLst/>
              <a:latin typeface="+mj-lt"/>
            </a:endParaRPr>
          </a:p>
          <a:p>
            <a:pPr marL="342900" indent="-342900">
              <a:lnSpc>
                <a:spcPct val="150000"/>
              </a:lnSpc>
              <a:buFont typeface="+mj-lt"/>
              <a:buAutoNum type="arabicParenR"/>
            </a:pPr>
            <a:r>
              <a:rPr lang="en-IN" b="0" i="0" dirty="0" err="1" smtClean="0">
                <a:solidFill>
                  <a:srgbClr val="3B3835"/>
                </a:solidFill>
                <a:effectLst/>
                <a:latin typeface="+mj-lt"/>
              </a:rPr>
              <a:t>Sriniketan</a:t>
            </a:r>
            <a:r>
              <a:rPr lang="en-IN" b="0" i="0" dirty="0" smtClean="0">
                <a:solidFill>
                  <a:srgbClr val="3B3835"/>
                </a:solidFill>
                <a:effectLst/>
                <a:latin typeface="+mj-lt"/>
              </a:rPr>
              <a:t> </a:t>
            </a:r>
            <a:r>
              <a:rPr lang="en-IN" b="0" i="0" dirty="0">
                <a:solidFill>
                  <a:srgbClr val="3B3835"/>
                </a:solidFill>
                <a:effectLst/>
                <a:latin typeface="+mj-lt"/>
              </a:rPr>
              <a:t>Project </a:t>
            </a:r>
          </a:p>
          <a:p>
            <a:pPr marL="342900" indent="-342900">
              <a:lnSpc>
                <a:spcPct val="150000"/>
              </a:lnSpc>
              <a:buFont typeface="+mj-lt"/>
              <a:buAutoNum type="arabicParenR"/>
            </a:pPr>
            <a:r>
              <a:rPr lang="en-IN" b="0" i="0" dirty="0" err="1" smtClean="0">
                <a:solidFill>
                  <a:srgbClr val="3B3835"/>
                </a:solidFill>
                <a:effectLst/>
                <a:latin typeface="+mj-lt"/>
              </a:rPr>
              <a:t>Marthandam</a:t>
            </a:r>
            <a:r>
              <a:rPr lang="en-IN" b="0" i="0" dirty="0" smtClean="0">
                <a:solidFill>
                  <a:srgbClr val="3B3835"/>
                </a:solidFill>
                <a:effectLst/>
                <a:latin typeface="+mj-lt"/>
              </a:rPr>
              <a:t> </a:t>
            </a:r>
            <a:r>
              <a:rPr lang="en-IN" b="0" i="0" dirty="0">
                <a:solidFill>
                  <a:srgbClr val="3B3835"/>
                </a:solidFill>
                <a:effectLst/>
                <a:latin typeface="+mj-lt"/>
              </a:rPr>
              <a:t>Project </a:t>
            </a:r>
          </a:p>
          <a:p>
            <a:pPr marL="342900" indent="-342900">
              <a:lnSpc>
                <a:spcPct val="150000"/>
              </a:lnSpc>
              <a:buFont typeface="+mj-lt"/>
              <a:buAutoNum type="arabicParenR"/>
            </a:pPr>
            <a:r>
              <a:rPr lang="en-IN" b="0" i="0" dirty="0" smtClean="0">
                <a:solidFill>
                  <a:srgbClr val="3B3835"/>
                </a:solidFill>
                <a:effectLst/>
                <a:latin typeface="+mj-lt"/>
              </a:rPr>
              <a:t>Gurgaon </a:t>
            </a:r>
            <a:r>
              <a:rPr lang="en-IN" b="0" i="0" dirty="0">
                <a:solidFill>
                  <a:srgbClr val="3B3835"/>
                </a:solidFill>
                <a:effectLst/>
                <a:latin typeface="+mj-lt"/>
              </a:rPr>
              <a:t>Experiment </a:t>
            </a:r>
          </a:p>
          <a:p>
            <a:pPr marL="342900" indent="-342900">
              <a:lnSpc>
                <a:spcPct val="150000"/>
              </a:lnSpc>
              <a:buFont typeface="+mj-lt"/>
              <a:buAutoNum type="arabicParenR"/>
            </a:pPr>
            <a:r>
              <a:rPr lang="en-IN" b="0" i="0" dirty="0" smtClean="0">
                <a:solidFill>
                  <a:srgbClr val="3B3835"/>
                </a:solidFill>
                <a:effectLst/>
                <a:latin typeface="+mj-lt"/>
              </a:rPr>
              <a:t> </a:t>
            </a:r>
            <a:r>
              <a:rPr lang="en-IN" b="0" i="0" dirty="0">
                <a:solidFill>
                  <a:srgbClr val="3B3835"/>
                </a:solidFill>
                <a:effectLst/>
                <a:latin typeface="+mj-lt"/>
              </a:rPr>
              <a:t>Rural Reconstruction Programme by Mahatma Gandhi</a:t>
            </a:r>
            <a:endParaRPr lang="en-IN" dirty="0">
              <a:latin typeface="+mj-l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3607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79578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4399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Pre-Independence  Era  (1866-1947) </a:t>
            </a:r>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During  the  pre-independence  era,  various  attempts  were  made  by  the  individual  persons  and private  agencies  viz</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lang="en-US" altLang="en-US" sz="1800" b="1" dirty="0">
              <a:solidFill>
                <a:prstClr val="black"/>
              </a:solidFill>
              <a:latin typeface="Calibri" panose="020F0502020204030204" pitchFamily="34" charset="0"/>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Gurgaon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project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Haryana  by  Mr.  F.L.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Brayne</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Sriniketan</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Experiment in  Bengal  by  Sri  Rabindra  Nath  Tagore;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Marthandam</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project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by  Dr.  Spencer  Hatch  under  the auspices  of  YMCA;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Sevagram</a:t>
            </a: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experiment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Wardha  by  Mahatma  Gandhi;  Adarsh  Seva Sangh,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Pohri</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Gwalior;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Indian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Village  Service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Lucknow  and  </a:t>
            </a:r>
            <a:r>
              <a:rPr kumimoji="0" lang="en-US" altLang="en-US" sz="1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Etawah</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Uttar  Pradesh  by Mr.  A.T.  Mosher  and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Sarvoday</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Programme</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Bombay  province  by  Sri  B.  N.  Gupta  were prominent.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030FE5F-EAF2-4153-86F0-02A1E10E9D2B}"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29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65914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BF713D-4CDB-462C-BF88-EFD40A95A1FB}" type="datetime1">
              <a:rPr lang="en-US" smtClean="0"/>
              <a:t>8/22/2022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11" name="Content Placeholder 10"/>
          <p:cNvSpPr>
            <a:spLocks noGrp="1"/>
          </p:cNvSpPr>
          <p:nvPr>
            <p:ph idx="4294967295"/>
          </p:nvPr>
        </p:nvSpPr>
        <p:spPr>
          <a:xfrm>
            <a:off x="935421" y="914401"/>
            <a:ext cx="9503979" cy="5211763"/>
          </a:xfrm>
        </p:spPr>
        <p:txBody>
          <a:bodyPr>
            <a:normAutofit/>
          </a:bodyPr>
          <a:lstStyle/>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Faculty Name: </a:t>
            </a:r>
            <a:r>
              <a:rPr lang="en-IN" sz="2200" dirty="0" smtClean="0">
                <a:latin typeface="Times New Roman" panose="02020603050405020304" pitchFamily="18" charset="0"/>
                <a:cs typeface="Times New Roman" panose="02020603050405020304" pitchFamily="18" charset="0"/>
              </a:rPr>
              <a:t>Mr. Ajay </a:t>
            </a:r>
            <a:r>
              <a:rPr lang="en-IN" sz="2200" dirty="0" err="1" smtClean="0">
                <a:latin typeface="Times New Roman" panose="02020603050405020304" pitchFamily="18" charset="0"/>
                <a:cs typeface="Times New Roman" panose="02020603050405020304" pitchFamily="18" charset="0"/>
              </a:rPr>
              <a:t>Gangele</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Designation: Assistant Professor</a:t>
            </a:r>
          </a:p>
          <a:p>
            <a:pPr>
              <a:buNone/>
            </a:pPr>
            <a:r>
              <a:rPr lang="en-IN" sz="2200" dirty="0">
                <a:latin typeface="Times New Roman" panose="02020603050405020304" pitchFamily="18" charset="0"/>
                <a:cs typeface="Times New Roman" panose="02020603050405020304" pitchFamily="18" charset="0"/>
              </a:rPr>
              <a:t>Department: MBA</a:t>
            </a:r>
          </a:p>
          <a:p>
            <a:pPr>
              <a:buNone/>
            </a:pPr>
            <a:r>
              <a:rPr lang="en-IN" sz="2200" dirty="0">
                <a:latin typeface="Times New Roman" panose="02020603050405020304" pitchFamily="18" charset="0"/>
                <a:cs typeface="Times New Roman" panose="02020603050405020304" pitchFamily="18" charset="0"/>
              </a:rPr>
              <a:t>Email ID: </a:t>
            </a:r>
            <a:r>
              <a:rPr lang="en-IN" sz="2200" dirty="0" smtClean="0">
                <a:latin typeface="Times New Roman" panose="02020603050405020304" pitchFamily="18" charset="0"/>
                <a:cs typeface="Times New Roman" panose="02020603050405020304" pitchFamily="18" charset="0"/>
              </a:rPr>
              <a:t>ajaygangele@niet.co.in</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Qualification: </a:t>
            </a:r>
            <a:r>
              <a:rPr lang="en-IN" sz="2200" dirty="0" smtClean="0">
                <a:latin typeface="Times New Roman" panose="02020603050405020304" pitchFamily="18" charset="0"/>
                <a:cs typeface="Times New Roman" panose="02020603050405020304" pitchFamily="18" charset="0"/>
              </a:rPr>
              <a:t>MBA,UGC </a:t>
            </a:r>
            <a:r>
              <a:rPr lang="en-IN" sz="2200" dirty="0">
                <a:latin typeface="Times New Roman" panose="02020603050405020304" pitchFamily="18" charset="0"/>
                <a:cs typeface="Times New Roman" panose="02020603050405020304" pitchFamily="18" charset="0"/>
              </a:rPr>
              <a:t>NET, </a:t>
            </a:r>
            <a:r>
              <a:rPr lang="en-IN" sz="2200" dirty="0" err="1" smtClean="0">
                <a:latin typeface="Times New Roman" panose="02020603050405020304" pitchFamily="18" charset="0"/>
                <a:cs typeface="Times New Roman" panose="02020603050405020304" pitchFamily="18" charset="0"/>
              </a:rPr>
              <a:t>Ph.D</a:t>
            </a:r>
            <a:r>
              <a:rPr lang="en-IN" sz="2200" dirty="0" smtClean="0">
                <a:latin typeface="Times New Roman" panose="02020603050405020304" pitchFamily="18" charset="0"/>
                <a:cs typeface="Times New Roman" panose="02020603050405020304" pitchFamily="18" charset="0"/>
              </a:rPr>
              <a:t> (P) </a:t>
            </a: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Specialisation: HR &amp; Marketing</a:t>
            </a:r>
          </a:p>
          <a:p>
            <a:pPr>
              <a:buNone/>
            </a:pPr>
            <a:r>
              <a:rPr lang="en-IN" sz="2200" dirty="0" smtClean="0">
                <a:latin typeface="Times New Roman" panose="02020603050405020304" pitchFamily="18" charset="0"/>
                <a:cs typeface="Times New Roman" panose="02020603050405020304" pitchFamily="18" charset="0"/>
              </a:rPr>
              <a:t>Total Experience:17</a:t>
            </a:r>
            <a:r>
              <a:rPr lang="en-IN" sz="2200" dirty="0">
                <a:latin typeface="Times New Roman" panose="02020603050405020304" pitchFamily="18" charset="0"/>
                <a:cs typeface="Times New Roman" panose="02020603050405020304" pitchFamily="18" charset="0"/>
              </a:rPr>
              <a:t>+ years</a:t>
            </a:r>
          </a:p>
        </p:txBody>
      </p:sp>
      <p:pic>
        <p:nvPicPr>
          <p:cNvPr id="8" name="Picture 0" descr="Logo New.png"/>
          <p:cNvPicPr>
            <a:picLocks noChangeAspect="1" noChangeArrowheads="1"/>
          </p:cNvPicPr>
          <p:nvPr/>
        </p:nvPicPr>
        <p:blipFill>
          <a:blip r:embed="rId2"/>
          <a:srcRect/>
          <a:stretch>
            <a:fillRect/>
          </a:stretch>
        </p:blipFill>
        <p:spPr bwMode="auto">
          <a:xfrm>
            <a:off x="1051035" y="50048"/>
            <a:ext cx="1295400" cy="681789"/>
          </a:xfrm>
          <a:prstGeom prst="rect">
            <a:avLst/>
          </a:prstGeom>
          <a:noFill/>
          <a:ln w="9525">
            <a:noFill/>
            <a:miter lim="800000"/>
            <a:headEnd/>
            <a:tailEnd/>
          </a:ln>
        </p:spPr>
      </p:pic>
      <p:sp>
        <p:nvSpPr>
          <p:cNvPr id="19" name="Footer Placeholder 12"/>
          <p:cNvSpPr>
            <a:spLocks noGrp="1"/>
          </p:cNvSpPr>
          <p:nvPr>
            <p:ph type="ftr" sz="quarter" idx="11"/>
          </p:nvPr>
        </p:nvSpPr>
        <p:spPr>
          <a:xfrm>
            <a:off x="4267200" y="6356351"/>
            <a:ext cx="4495800" cy="365125"/>
          </a:xfrm>
        </p:spPr>
        <p:txBody>
          <a:bodyPr/>
          <a:lstStyle/>
          <a:p>
            <a:pPr lvl="0"/>
            <a:r>
              <a:rPr lang="en-US" smtClean="0"/>
              <a:t>Ajay Gangele     KHU 701  Rural Development                          Unit :2</a:t>
            </a:r>
            <a:endParaRPr lang="en-US" dirty="0"/>
          </a:p>
        </p:txBody>
      </p:sp>
      <p:sp>
        <p:nvSpPr>
          <p:cNvPr id="10" name="Google Shape;89;p13">
            <a:extLst>
              <a:ext uri="{FF2B5EF4-FFF2-40B4-BE49-F238E27FC236}">
                <a16:creationId xmlns:a16="http://schemas.microsoft.com/office/drawing/2014/main" xmlns="" id="{BA6BF597-1636-DA33-5775-61C199A11A2E}"/>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endParaRPr lang="en-US" sz="2400" dirty="0"/>
          </a:p>
          <a:p>
            <a:pPr algn="ctr">
              <a:buSzPts val="2400"/>
              <a:defRPr/>
            </a:pPr>
            <a:r>
              <a:rPr lang="en-US" sz="2400" dirty="0">
                <a:latin typeface="+mn-lt"/>
              </a:rPr>
              <a:t>Faculty Profile</a:t>
            </a:r>
          </a:p>
          <a:p>
            <a:pPr algn="ctr">
              <a:buSzPts val="2400"/>
              <a:buFont typeface="Calibri"/>
              <a:buNone/>
              <a:defRPr/>
            </a:pPr>
            <a:endParaRPr lang="en-US" sz="2400" dirty="0">
              <a:solidFill>
                <a:schemeClr val="dk1"/>
              </a:solidFill>
              <a:latin typeface="+mn-lt"/>
              <a:ea typeface="Calibri"/>
              <a:cs typeface="Times New Roman" panose="02020603050405020304" pitchFamily="18" charset="0"/>
              <a:sym typeface="Calibri"/>
            </a:endParaRPr>
          </a:p>
        </p:txBody>
      </p:sp>
      <p:pic>
        <p:nvPicPr>
          <p:cNvPr id="9" name="Picture 8" descr="my pic.jpg"/>
          <p:cNvPicPr>
            <a:picLocks noChangeAspect="1"/>
          </p:cNvPicPr>
          <p:nvPr/>
        </p:nvPicPr>
        <p:blipFill>
          <a:blip r:embed="rId3"/>
          <a:stretch>
            <a:fillRect/>
          </a:stretch>
        </p:blipFill>
        <p:spPr>
          <a:xfrm>
            <a:off x="8924924" y="1214439"/>
            <a:ext cx="1865526" cy="230028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4399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475"/>
              </a:spcBef>
              <a:spcAft>
                <a:spcPct val="0"/>
              </a:spcAft>
              <a:buClr>
                <a:srgbClr val="000000"/>
              </a:buClr>
              <a:buSzTx/>
              <a:buNone/>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Continued……</a:t>
            </a:r>
          </a:p>
          <a:p>
            <a:pPr marL="0" marR="0" lvl="0" indent="0" algn="just" defTabSz="914400" rtl="0" eaLnBrk="1" fontAlgn="auto" latinLnBrk="0" hangingPunct="1">
              <a:lnSpc>
                <a:spcPct val="90000"/>
              </a:lnSpc>
              <a:spcBef>
                <a:spcPts val="475"/>
              </a:spcBef>
              <a:spcAft>
                <a:spcPct val="0"/>
              </a:spcAft>
              <a:buClr>
                <a:srgbClr val="000000"/>
              </a:buClr>
              <a:buSzTx/>
              <a:buNone/>
              <a:tabLst/>
              <a:defRPr/>
            </a:pP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150000"/>
              </a:lnSpc>
              <a:spcBef>
                <a:spcPts val="475"/>
              </a:spcBef>
              <a:spcAft>
                <a:spcPct val="0"/>
              </a:spcAft>
              <a:buClr>
                <a:srgbClr val="000000"/>
              </a:buClr>
              <a:buSzTx/>
              <a:buNone/>
              <a:tabLst/>
              <a:defRPr/>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was  during  this  period  that  the  Department  of  Agriculture  came  into  being  in  June  1871 under  the  then  Government  of  India,  and  by  1882,  agricultural  departments  in  most  of  the provinces  started  functioning  in  skeleton  form.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Recognising</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the  need  for  new  and  improved methods  of  cultivation  based  on  agricultural  research,  the  then  Government  of  India  also  set up  an  Institute  of  Agricultural  Research  at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Pusa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Bihar  in  1905.</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0AAD667-7056-492B-95A1-9C71CB1A963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89825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F791D67-BB88-4F2D-9BF7-AB82AE9763E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61318"/>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IN" sz="2000" b="1" dirty="0"/>
              <a:t>Gurgaon  Project  (1920) </a:t>
            </a:r>
          </a:p>
          <a:p>
            <a:pPr marL="0" marR="0" lvl="0" indent="0" algn="l"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4E272B53-F335-437B-A58B-4F8D462BEC91}"/>
              </a:ext>
            </a:extLst>
          </p:cNvPr>
          <p:cNvSpPr txBox="1"/>
          <p:nvPr/>
        </p:nvSpPr>
        <p:spPr>
          <a:xfrm>
            <a:off x="762002" y="1409384"/>
            <a:ext cx="10543307" cy="4108817"/>
          </a:xfrm>
          <a:prstGeom prst="rect">
            <a:avLst/>
          </a:prstGeom>
          <a:noFill/>
        </p:spPr>
        <p:txBody>
          <a:bodyPr wrap="square">
            <a:spAutoFit/>
          </a:bodyPr>
          <a:lstStyle/>
          <a:p>
            <a:pPr algn="just"/>
            <a:r>
              <a:rPr lang="en-IN" b="1" dirty="0"/>
              <a:t>Gurgaon  Project  (1920) </a:t>
            </a:r>
          </a:p>
          <a:p>
            <a:pPr algn="just"/>
            <a:r>
              <a:rPr lang="en-IN" dirty="0"/>
              <a:t>In  Gurgaon  district,  this  programme  of  village  development  was  the  first  </a:t>
            </a:r>
            <a:r>
              <a:rPr lang="en-IN" b="1" dirty="0"/>
              <a:t>one  to  be  run  by  the State</a:t>
            </a:r>
            <a:r>
              <a:rPr lang="en-IN" dirty="0"/>
              <a:t>.  It  was  started  by  the  Mr.  F.  L.  </a:t>
            </a:r>
            <a:r>
              <a:rPr lang="en-IN" dirty="0" err="1"/>
              <a:t>Brayne</a:t>
            </a:r>
            <a:r>
              <a:rPr lang="en-IN" dirty="0"/>
              <a:t>.  In  1920</a:t>
            </a:r>
            <a:r>
              <a:rPr lang="en-IN" b="1" dirty="0"/>
              <a:t>,  Mr.  </a:t>
            </a:r>
            <a:r>
              <a:rPr lang="en-IN" b="1" dirty="0" err="1"/>
              <a:t>Brayne</a:t>
            </a:r>
            <a:r>
              <a:rPr lang="en-IN" b="1" dirty="0"/>
              <a:t>  </a:t>
            </a:r>
            <a:r>
              <a:rPr lang="en-IN" dirty="0"/>
              <a:t>had  been  appointed  on  the post  of  Deputy  Commissioner  in  Gurgaon  district  and  he  began  this  project  of  </a:t>
            </a:r>
            <a:r>
              <a:rPr lang="en-IN" b="1" dirty="0"/>
              <a:t>rural upliftment  in  his  district</a:t>
            </a:r>
            <a:r>
              <a:rPr lang="en-IN" dirty="0"/>
              <a:t>,  which  became  famous  </a:t>
            </a:r>
            <a:r>
              <a:rPr lang="en-IN" b="1" dirty="0"/>
              <a:t>as    Gurgaon  Project</a:t>
            </a:r>
            <a:r>
              <a:rPr lang="en-IN" dirty="0"/>
              <a:t>.  Rural  upliftment movement  on  amass  scale  was  first  started  by  Mr.  F.  L.  </a:t>
            </a:r>
            <a:r>
              <a:rPr lang="en-IN" dirty="0" err="1"/>
              <a:t>Brayne</a:t>
            </a:r>
            <a:r>
              <a:rPr lang="en-IN" dirty="0"/>
              <a:t>.  He  was  prompted  by  the backwardness,  poverty  and  misery  of  the  people.    </a:t>
            </a:r>
            <a:r>
              <a:rPr lang="en-IN" b="1" dirty="0"/>
              <a:t>A  village  guide  had  been  posted  to  act  as  a channel  through  which  the  advice  of  the  experts  in  various  departments  could  be  passed  on  to the  villagers.    </a:t>
            </a:r>
          </a:p>
          <a:p>
            <a:pPr algn="just"/>
            <a:endParaRPr lang="en-IN" dirty="0" smtClean="0"/>
          </a:p>
          <a:p>
            <a:pPr algn="just"/>
            <a:r>
              <a:rPr lang="en-IN" dirty="0" smtClean="0"/>
              <a:t>The  </a:t>
            </a:r>
            <a:r>
              <a:rPr lang="en-IN" dirty="0"/>
              <a:t>main  objectives  of  this  project  were:  </a:t>
            </a:r>
          </a:p>
          <a:p>
            <a:pPr marL="514350" indent="-514350" algn="just">
              <a:lnSpc>
                <a:spcPct val="150000"/>
              </a:lnSpc>
              <a:buFont typeface="+mj-lt"/>
              <a:buAutoNum type="arabicPeriod"/>
            </a:pPr>
            <a:r>
              <a:rPr lang="en-US" b="1" dirty="0"/>
              <a:t>To deal with whole life of the village.</a:t>
            </a:r>
          </a:p>
          <a:p>
            <a:pPr marL="514350" indent="-514350" algn="just">
              <a:lnSpc>
                <a:spcPct val="150000"/>
              </a:lnSpc>
              <a:buFont typeface="+mj-lt"/>
              <a:buAutoNum type="arabicPeriod"/>
            </a:pPr>
            <a:r>
              <a:rPr lang="en-US" b="1" dirty="0"/>
              <a:t>The work should be started in whole district at a time.</a:t>
            </a:r>
          </a:p>
          <a:p>
            <a:pPr marL="514350" indent="-514350" algn="just">
              <a:lnSpc>
                <a:spcPct val="150000"/>
              </a:lnSpc>
              <a:buFont typeface="+mj-lt"/>
              <a:buAutoNum type="arabicPeriod"/>
            </a:pPr>
            <a:r>
              <a:rPr lang="en-US" b="1" dirty="0"/>
              <a:t>Development work should be taken at campaign level.</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8968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C671CE41-07B6-4131-A0D4-252E27A47593}"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IN" sz="2000" b="1" dirty="0"/>
              <a:t>Gurgaon  Project  (1920) </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710680"/>
            <a:ext cx="10522988" cy="3970318"/>
          </a:xfrm>
          <a:prstGeom prst="rect">
            <a:avLst/>
          </a:prstGeom>
          <a:noFill/>
        </p:spPr>
        <p:txBody>
          <a:bodyPr wrap="square">
            <a:spAutoFit/>
          </a:bodyPr>
          <a:lstStyle/>
          <a:p>
            <a:r>
              <a:rPr lang="en-IN" dirty="0"/>
              <a:t>The  programme  of  introducing  improved  seeds,  implements,  the  methods  of  cultivation  etc. was  started  throughout  the  district.    </a:t>
            </a:r>
            <a:r>
              <a:rPr lang="en-IN" b="1" dirty="0"/>
              <a:t>As  the  village  guides  were  not  technical  men,  very  little permanent  value  was  achieved  in  fact.</a:t>
            </a:r>
            <a:r>
              <a:rPr lang="en-IN" dirty="0"/>
              <a:t>    The  project  could  not  develop  leadership  in  the villages  that  would  continue  work  when  the  village  guides  had  left  the  villages </a:t>
            </a:r>
            <a:endParaRPr lang="en-IN" dirty="0" smtClean="0"/>
          </a:p>
          <a:p>
            <a:endParaRPr lang="en-IN" dirty="0"/>
          </a:p>
          <a:p>
            <a:pPr>
              <a:lnSpc>
                <a:spcPct val="150000"/>
              </a:lnSpc>
            </a:pPr>
            <a:r>
              <a:rPr lang="en-US" b="1" dirty="0"/>
              <a:t>The main objectives of this project were</a:t>
            </a:r>
            <a:r>
              <a:rPr lang="en-US" b="1" dirty="0" smtClean="0"/>
              <a:t>:</a:t>
            </a:r>
          </a:p>
          <a:p>
            <a:pPr>
              <a:lnSpc>
                <a:spcPct val="150000"/>
              </a:lnSpc>
            </a:pPr>
            <a:r>
              <a:rPr lang="en-US" dirty="0" smtClean="0"/>
              <a:t> </a:t>
            </a:r>
            <a:r>
              <a:rPr lang="en-US" dirty="0"/>
              <a:t>(1) To increase crop production, </a:t>
            </a:r>
            <a:endParaRPr lang="en-US" dirty="0" smtClean="0"/>
          </a:p>
          <a:p>
            <a:pPr>
              <a:lnSpc>
                <a:spcPct val="150000"/>
              </a:lnSpc>
            </a:pPr>
            <a:r>
              <a:rPr lang="en-US" dirty="0" smtClean="0"/>
              <a:t>(</a:t>
            </a:r>
            <a:r>
              <a:rPr lang="en-US" dirty="0"/>
              <a:t>2) to control extra expenditure</a:t>
            </a:r>
            <a:r>
              <a:rPr lang="en-US" dirty="0" smtClean="0"/>
              <a:t>,</a:t>
            </a:r>
          </a:p>
          <a:p>
            <a:pPr>
              <a:lnSpc>
                <a:spcPct val="150000"/>
              </a:lnSpc>
            </a:pPr>
            <a:r>
              <a:rPr lang="en-US" dirty="0" smtClean="0"/>
              <a:t> </a:t>
            </a:r>
            <a:r>
              <a:rPr lang="en-US" dirty="0"/>
              <a:t>(3) to improve the health, </a:t>
            </a:r>
            <a:endParaRPr lang="en-US" dirty="0" smtClean="0"/>
          </a:p>
          <a:p>
            <a:pPr>
              <a:lnSpc>
                <a:spcPct val="150000"/>
              </a:lnSpc>
            </a:pPr>
            <a:r>
              <a:rPr lang="en-US" dirty="0" smtClean="0"/>
              <a:t>(</a:t>
            </a:r>
            <a:r>
              <a:rPr lang="en-US" dirty="0"/>
              <a:t>4) to develop the feeling of women-education, </a:t>
            </a:r>
            <a:r>
              <a:rPr lang="en-US" dirty="0" smtClean="0"/>
              <a:t>and</a:t>
            </a:r>
          </a:p>
          <a:p>
            <a:pPr>
              <a:lnSpc>
                <a:spcPct val="150000"/>
              </a:lnSpc>
            </a:pPr>
            <a:r>
              <a:rPr lang="en-US" dirty="0" smtClean="0"/>
              <a:t> </a:t>
            </a:r>
            <a:r>
              <a:rPr lang="en-US" dirty="0"/>
              <a:t>(5) home development work.</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30486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801844"/>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8C77B31-E6A2-491B-B5B9-7EE11E5C091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Area of work</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1291706" y="1968575"/>
            <a:ext cx="10522988" cy="2862322"/>
          </a:xfrm>
          <a:prstGeom prst="rect">
            <a:avLst/>
          </a:prstGeom>
          <a:noFill/>
        </p:spPr>
        <p:txBody>
          <a:bodyPr wrap="square">
            <a:spAutoFit/>
          </a:bodyPr>
          <a:lstStyle/>
          <a:p>
            <a:pPr marL="342900" indent="-342900">
              <a:lnSpc>
                <a:spcPct val="150000"/>
              </a:lnSpc>
              <a:buFont typeface="+mj-lt"/>
              <a:buAutoNum type="arabicPeriod"/>
            </a:pPr>
            <a:r>
              <a:rPr lang="en-US" dirty="0"/>
              <a:t>Agriculture development and increasing food production.</a:t>
            </a:r>
          </a:p>
          <a:p>
            <a:pPr marL="342900" indent="-342900">
              <a:lnSpc>
                <a:spcPct val="150000"/>
              </a:lnSpc>
              <a:buFont typeface="+mj-lt"/>
              <a:buAutoNum type="arabicPeriod"/>
            </a:pPr>
            <a:r>
              <a:rPr lang="en-US" dirty="0"/>
              <a:t>Health improvement.</a:t>
            </a:r>
          </a:p>
          <a:p>
            <a:pPr marL="342900" indent="-342900">
              <a:lnSpc>
                <a:spcPct val="150000"/>
              </a:lnSpc>
              <a:buFont typeface="+mj-lt"/>
              <a:buAutoNum type="arabicPeriod"/>
            </a:pPr>
            <a:r>
              <a:rPr lang="en-US" dirty="0"/>
              <a:t>Village sanitation.</a:t>
            </a:r>
          </a:p>
          <a:p>
            <a:pPr marL="342900" indent="-342900">
              <a:lnSpc>
                <a:spcPct val="150000"/>
              </a:lnSpc>
              <a:buFont typeface="+mj-lt"/>
              <a:buAutoNum type="arabicPeriod"/>
            </a:pPr>
            <a:r>
              <a:rPr lang="en-US" dirty="0"/>
              <a:t>Social improvement.</a:t>
            </a:r>
          </a:p>
          <a:p>
            <a:pPr marL="342900" indent="-342900">
              <a:lnSpc>
                <a:spcPct val="150000"/>
              </a:lnSpc>
              <a:buFont typeface="+mj-lt"/>
              <a:buAutoNum type="arabicPeriod"/>
            </a:pPr>
            <a:r>
              <a:rPr lang="en-US" dirty="0"/>
              <a:t>Emphasis on women education.</a:t>
            </a:r>
          </a:p>
          <a:p>
            <a:pPr marL="342900" indent="-342900">
              <a:lnSpc>
                <a:spcPct val="150000"/>
              </a:lnSpc>
              <a:buFont typeface="+mj-lt"/>
              <a:buAutoNum type="arabicPeriod"/>
            </a:pPr>
            <a:r>
              <a:rPr lang="en-US" dirty="0"/>
              <a:t>Organization of cooperative societies.</a:t>
            </a:r>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67712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888D59E-8DD6-4652-B9B0-CF12BDC6F85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Method of work</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710680"/>
            <a:ext cx="10522988" cy="2585323"/>
          </a:xfrm>
          <a:prstGeom prst="rect">
            <a:avLst/>
          </a:prstGeom>
          <a:noFill/>
        </p:spPr>
        <p:txBody>
          <a:bodyPr wrap="square">
            <a:spAutoFit/>
          </a:bodyPr>
          <a:lstStyle/>
          <a:p>
            <a:pPr marL="342900" indent="-342900" algn="just">
              <a:lnSpc>
                <a:spcPct val="200000"/>
              </a:lnSpc>
              <a:buFont typeface="+mj-lt"/>
              <a:buAutoNum type="arabicPeriod"/>
            </a:pPr>
            <a:r>
              <a:rPr lang="en-US" dirty="0"/>
              <a:t>Propaganda was done by drama and music, to </a:t>
            </a:r>
            <a:r>
              <a:rPr lang="en-US" dirty="0" err="1"/>
              <a:t>mould</a:t>
            </a:r>
            <a:r>
              <a:rPr lang="en-US" dirty="0"/>
              <a:t> the human </a:t>
            </a:r>
            <a:r>
              <a:rPr lang="en-US" dirty="0" smtClean="0"/>
              <a:t>thoughts.</a:t>
            </a:r>
          </a:p>
          <a:p>
            <a:pPr marL="342900" indent="-342900" algn="just">
              <a:lnSpc>
                <a:spcPct val="200000"/>
              </a:lnSpc>
              <a:buFont typeface="+mj-lt"/>
              <a:buAutoNum type="arabicPeriod"/>
            </a:pPr>
            <a:r>
              <a:rPr lang="en-US" dirty="0" smtClean="0"/>
              <a:t>Guides </a:t>
            </a:r>
            <a:r>
              <a:rPr lang="en-US" dirty="0"/>
              <a:t>were appointed to express the </a:t>
            </a:r>
            <a:r>
              <a:rPr lang="en-US" dirty="0" err="1"/>
              <a:t>programme</a:t>
            </a:r>
            <a:r>
              <a:rPr lang="en-US" dirty="0"/>
              <a:t> at village level and to help the rural </a:t>
            </a:r>
            <a:r>
              <a:rPr lang="en-US" dirty="0" smtClean="0"/>
              <a:t>people.</a:t>
            </a:r>
          </a:p>
          <a:p>
            <a:pPr marL="342900" indent="-342900" algn="just">
              <a:lnSpc>
                <a:spcPct val="200000"/>
              </a:lnSpc>
              <a:buFont typeface="+mj-lt"/>
              <a:buAutoNum type="arabicPeriod"/>
            </a:pPr>
            <a:r>
              <a:rPr lang="en-US" dirty="0" smtClean="0"/>
              <a:t>The </a:t>
            </a:r>
            <a:r>
              <a:rPr lang="en-US" dirty="0"/>
              <a:t>teacher of village schools used to teach the village people the importance of </a:t>
            </a:r>
            <a:r>
              <a:rPr lang="en-US" dirty="0" err="1"/>
              <a:t>programme</a:t>
            </a:r>
            <a:r>
              <a:rPr lang="en-US" dirty="0"/>
              <a:t> and dignity of labor.</a:t>
            </a:r>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3891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CB164E60-4ABA-4F9A-9CBC-AC595EC80A35}"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710680"/>
            <a:ext cx="10522988" cy="4524315"/>
          </a:xfrm>
          <a:prstGeom prst="rect">
            <a:avLst/>
          </a:prstGeom>
          <a:noFill/>
        </p:spPr>
        <p:txBody>
          <a:bodyPr wrap="square">
            <a:spAutoFit/>
          </a:bodyPr>
          <a:lstStyle/>
          <a:p>
            <a:pPr algn="just"/>
            <a:r>
              <a:rPr lang="en-US" dirty="0" smtClean="0"/>
              <a:t>1. The most predominant sector of the Indian Economy , prior to independence was</a:t>
            </a:r>
          </a:p>
          <a:p>
            <a:pPr marL="342900" indent="-342900" algn="just">
              <a:buFont typeface="+mj-lt"/>
              <a:buAutoNum type="alphaLcParenR"/>
            </a:pPr>
            <a:r>
              <a:rPr lang="en-US" b="1" dirty="0" smtClean="0"/>
              <a:t>  Agriculture</a:t>
            </a:r>
          </a:p>
          <a:p>
            <a:pPr marL="342900" indent="-342900" algn="just">
              <a:buFont typeface="+mj-lt"/>
              <a:buAutoNum type="alphaLcParenR"/>
            </a:pPr>
            <a:r>
              <a:rPr lang="en-US" dirty="0"/>
              <a:t> </a:t>
            </a:r>
            <a:r>
              <a:rPr lang="en-US" dirty="0" smtClean="0"/>
              <a:t> Industry</a:t>
            </a:r>
          </a:p>
          <a:p>
            <a:pPr marL="342900" indent="-342900" algn="just">
              <a:buFont typeface="+mj-lt"/>
              <a:buAutoNum type="alphaLcParenR"/>
            </a:pPr>
            <a:r>
              <a:rPr lang="en-US" dirty="0" smtClean="0"/>
              <a:t>  Service Sector</a:t>
            </a:r>
          </a:p>
          <a:p>
            <a:pPr marL="342900" indent="-342900" algn="just">
              <a:buFont typeface="+mj-lt"/>
              <a:buAutoNum type="alphaLcParenR"/>
            </a:pPr>
            <a:r>
              <a:rPr lang="en-US" dirty="0"/>
              <a:t> </a:t>
            </a:r>
            <a:r>
              <a:rPr lang="en-US" dirty="0" smtClean="0"/>
              <a:t> Trade Sector</a:t>
            </a:r>
          </a:p>
          <a:p>
            <a:pPr algn="just"/>
            <a:r>
              <a:rPr lang="en-US" dirty="0" smtClean="0"/>
              <a:t>2. Which was the first census year of British India?</a:t>
            </a:r>
          </a:p>
          <a:p>
            <a:pPr marL="342900" indent="-342900" algn="just">
              <a:buFont typeface="+mj-lt"/>
              <a:buAutoNum type="alphaLcParenR"/>
            </a:pPr>
            <a:r>
              <a:rPr lang="en-US" dirty="0" smtClean="0"/>
              <a:t>1991</a:t>
            </a:r>
          </a:p>
          <a:p>
            <a:pPr marL="342900" indent="-342900" algn="just">
              <a:buFont typeface="+mj-lt"/>
              <a:buAutoNum type="alphaLcParenR"/>
            </a:pPr>
            <a:r>
              <a:rPr lang="en-US" dirty="0" smtClean="0"/>
              <a:t>1947</a:t>
            </a:r>
          </a:p>
          <a:p>
            <a:pPr marL="342900" indent="-342900" algn="just">
              <a:buFont typeface="+mj-lt"/>
              <a:buAutoNum type="alphaLcParenR"/>
            </a:pPr>
            <a:r>
              <a:rPr lang="en-US" b="1" dirty="0" smtClean="0"/>
              <a:t>1881</a:t>
            </a:r>
          </a:p>
          <a:p>
            <a:pPr marL="342900" indent="-342900" algn="just">
              <a:buFont typeface="+mj-lt"/>
              <a:buAutoNum type="alphaLcParenR"/>
            </a:pPr>
            <a:r>
              <a:rPr lang="en-US" dirty="0" smtClean="0"/>
              <a:t>1757</a:t>
            </a:r>
          </a:p>
          <a:p>
            <a:pPr marL="342900" indent="-342900" algn="just">
              <a:buAutoNum type="arabicPeriod" startAt="3"/>
            </a:pPr>
            <a:r>
              <a:rPr lang="en-US" dirty="0" smtClean="0"/>
              <a:t>The …………………..sector had the largest share of workforce.</a:t>
            </a:r>
          </a:p>
          <a:p>
            <a:pPr marL="342900" indent="-342900" algn="just">
              <a:buFont typeface="+mj-lt"/>
              <a:buAutoNum type="alphaLcParenR"/>
            </a:pPr>
            <a:r>
              <a:rPr lang="en-US" b="1" dirty="0" smtClean="0"/>
              <a:t>Agriculture</a:t>
            </a:r>
          </a:p>
          <a:p>
            <a:pPr marL="342900" indent="-342900" algn="just">
              <a:buFont typeface="+mj-lt"/>
              <a:buAutoNum type="alphaLcParenR"/>
            </a:pPr>
            <a:r>
              <a:rPr lang="en-US" dirty="0" smtClean="0"/>
              <a:t>Industrial</a:t>
            </a:r>
          </a:p>
          <a:p>
            <a:pPr marL="342900" indent="-342900" algn="just">
              <a:buFont typeface="+mj-lt"/>
              <a:buAutoNum type="alphaLcParenR"/>
            </a:pPr>
            <a:r>
              <a:rPr lang="en-US" dirty="0" smtClean="0"/>
              <a:t>External</a:t>
            </a:r>
          </a:p>
          <a:p>
            <a:pPr marL="342900" indent="-342900" algn="just">
              <a:buFont typeface="+mj-lt"/>
              <a:buAutoNum type="alphaLcParenR"/>
            </a:pPr>
            <a:r>
              <a:rPr lang="en-US" dirty="0" smtClean="0"/>
              <a:t>None of the Above</a:t>
            </a:r>
            <a:endParaRPr lang="en-US" dirty="0"/>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6540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a:xfrm>
            <a:off x="838200" y="1813902"/>
            <a:ext cx="10515600" cy="4351338"/>
          </a:xfrm>
        </p:spPr>
        <p:txBody>
          <a:bodyPr>
            <a:normAutofit/>
          </a:bodyPr>
          <a:lstStyle/>
          <a:p>
            <a:pPr marL="0" indent="0">
              <a:buNone/>
            </a:pPr>
            <a:r>
              <a:rPr lang="en-IN" sz="1800" dirty="0">
                <a:solidFill>
                  <a:srgbClr val="3B3835"/>
                </a:solidFill>
                <a:latin typeface="HelveticaNeue-Light"/>
              </a:rPr>
              <a:t> </a:t>
            </a:r>
            <a:endParaRPr lang="en-IN" sz="1800" dirty="0" smtClean="0">
              <a:solidFill>
                <a:srgbClr val="3B3835"/>
              </a:solidFill>
              <a:latin typeface="HelveticaNeue-Light"/>
            </a:endParaRPr>
          </a:p>
          <a:p>
            <a:pPr marL="0" indent="0">
              <a:buNone/>
            </a:pPr>
            <a:r>
              <a:rPr lang="en-IN" sz="1800" dirty="0" smtClean="0">
                <a:solidFill>
                  <a:srgbClr val="3B3835"/>
                </a:solidFill>
                <a:latin typeface="HelveticaNeue-Light"/>
              </a:rPr>
              <a:t>Gurgaon project and its activities for society.</a:t>
            </a:r>
            <a:endParaRPr lang="en-IN" sz="1800" dirty="0">
              <a:solidFill>
                <a:srgbClr val="3B3835"/>
              </a:solidFill>
              <a:latin typeface="HelveticaNeue-Light"/>
            </a:endParaRP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A82541F4-8FF3-45BB-B02F-B0B7D67C51FA}"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6150" y="454025"/>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352430" y="55086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 xmlns:p14="http://schemas.microsoft.com/office/powerpoint/2010/main" val="3632817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3005948"/>
            <a:ext cx="5200650" cy="1371600"/>
          </a:xfrm>
        </p:spPr>
        <p:style>
          <a:lnRef idx="2">
            <a:schemeClr val="accent5"/>
          </a:lnRef>
          <a:fillRef idx="1">
            <a:schemeClr val="lt1"/>
          </a:fillRef>
          <a:effectRef idx="0">
            <a:schemeClr val="accent5"/>
          </a:effectRef>
          <a:fontRef idx="minor">
            <a:schemeClr val="dk1"/>
          </a:fontRef>
        </p:style>
        <p:txBody>
          <a:bodyPr>
            <a:normAutofit/>
          </a:bodyPr>
          <a:lstStyle/>
          <a:p>
            <a:pPr>
              <a:lnSpc>
                <a:spcPct val="131000"/>
              </a:lnSpc>
              <a:spcBef>
                <a:spcPct val="0"/>
              </a:spcBef>
              <a:spcAft>
                <a:spcPct val="0"/>
              </a:spcAft>
              <a:buClr>
                <a:srgbClr val="000000"/>
              </a:buClr>
              <a:buSzPts val="2400"/>
            </a:pPr>
            <a:r>
              <a:rPr lang="en-US" sz="2000" b="1" dirty="0" err="1">
                <a:solidFill>
                  <a:srgbClr val="000000"/>
                </a:solidFill>
                <a:latin typeface="+mj-lt"/>
              </a:rPr>
              <a:t>Sriniketan</a:t>
            </a:r>
            <a:r>
              <a:rPr lang="en-US" sz="2000" b="1" dirty="0">
                <a:solidFill>
                  <a:srgbClr val="000000"/>
                </a:solidFill>
                <a:latin typeface="+mj-lt"/>
              </a:rPr>
              <a:t> </a:t>
            </a:r>
            <a:r>
              <a:rPr lang="en-US" sz="2000" b="1" dirty="0" smtClean="0">
                <a:solidFill>
                  <a:srgbClr val="000000"/>
                </a:solidFill>
                <a:latin typeface="+mj-lt"/>
              </a:rPr>
              <a:t>Experiment</a:t>
            </a:r>
            <a:endParaRPr lang="en-IN" sz="2000" dirty="0">
              <a:latin typeface="+mj-lt"/>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a:t>
            </a:r>
            <a:r>
              <a:rPr lang="en-US" sz="2800" dirty="0" smtClean="0">
                <a:solidFill>
                  <a:prstClr val="black"/>
                </a:solidFill>
                <a:latin typeface="+mj-lt"/>
              </a:rPr>
              <a:t>2</a:t>
            </a:r>
            <a:endParaRPr lang="en-US" sz="2800" dirty="0">
              <a:solidFill>
                <a:prstClr val="black"/>
              </a:solidFill>
              <a:latin typeface="+mj-lt"/>
            </a:endParaRP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0" name="Google Shape;89;p13"/>
          <p:cNvSpPr txBox="1">
            <a:spLocks/>
          </p:cNvSpPr>
          <p:nvPr/>
        </p:nvSpPr>
        <p:spPr>
          <a:xfrm>
            <a:off x="3692769" y="0"/>
            <a:ext cx="7004539" cy="685801"/>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692769"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2230481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F2CCC9-FAD4-455D-B222-6FACD1668C60}"/>
              </a:ext>
            </a:extLst>
          </p:cNvPr>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smtClean="0">
                <a:latin typeface="+mj-lt"/>
                <a:cs typeface="Times New Roman" panose="02020603050405020304" pitchFamily="18" charset="0"/>
              </a:rPr>
              <a:t>Students</a:t>
            </a:r>
            <a:r>
              <a:rPr lang="en-US" sz="1800" dirty="0" smtClean="0">
                <a:latin typeface="Times New Roman" panose="02020603050405020304" pitchFamily="18" charset="0"/>
                <a:cs typeface="Times New Roman" panose="02020603050405020304" pitchFamily="18" charset="0"/>
              </a:rPr>
              <a:t> will  be able to understand </a:t>
            </a:r>
            <a:r>
              <a:rPr lang="en-US" sz="1800" dirty="0" err="1" smtClean="0">
                <a:latin typeface="Times New Roman" panose="02020603050405020304" pitchFamily="18" charset="0"/>
                <a:cs typeface="Times New Roman" panose="02020603050405020304" pitchFamily="18" charset="0"/>
              </a:rPr>
              <a:t>Shriniketan</a:t>
            </a:r>
            <a:r>
              <a:rPr lang="en-US" sz="1800" dirty="0" smtClean="0">
                <a:latin typeface="Times New Roman" panose="02020603050405020304" pitchFamily="18" charset="0"/>
                <a:cs typeface="Times New Roman" panose="02020603050405020304" pitchFamily="18" charset="0"/>
              </a:rPr>
              <a:t> Project and its objectives.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79636C1-F75B-4BB6-A61B-0D64F191ADFC}"/>
              </a:ext>
            </a:extLst>
          </p:cNvPr>
          <p:cNvSpPr>
            <a:spLocks noGrp="1"/>
          </p:cNvSpPr>
          <p:nvPr>
            <p:ph type="dt" sz="half" idx="10"/>
          </p:nvPr>
        </p:nvSpPr>
        <p:spPr/>
        <p:txBody>
          <a:bodyPr/>
          <a:lstStyle/>
          <a:p>
            <a:fld id="{EE00933C-0D02-4969-AA3E-67DA9732F755}" type="datetime1">
              <a:rPr lang="en-US" smtClean="0"/>
              <a:t>8/22/2022</a:t>
            </a:fld>
            <a:endParaRPr lang="en-US"/>
          </a:p>
        </p:txBody>
      </p:sp>
      <p:sp>
        <p:nvSpPr>
          <p:cNvPr id="5" name="Footer Placeholder 4">
            <a:extLst>
              <a:ext uri="{FF2B5EF4-FFF2-40B4-BE49-F238E27FC236}">
                <a16:creationId xmlns=""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38</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376246" y="384390"/>
            <a:ext cx="6834554" cy="79967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t">
              <a:spcBef>
                <a:spcPts val="0"/>
              </a:spcBef>
            </a:pPr>
            <a:r>
              <a:rPr lang="en-US" sz="2000" b="1" dirty="0">
                <a:solidFill>
                  <a:srgbClr val="000000"/>
                </a:solidFill>
                <a:latin typeface="Times New Roman" panose="02020603050405020304" pitchFamily="18" charset="0"/>
                <a:cs typeface="Times New Roman" panose="02020603050405020304" pitchFamily="18" charset="0"/>
              </a:rPr>
              <a:t>Objectives of Topic/Session</a:t>
            </a:r>
            <a:endParaRPr lang="en-IN" sz="2000" b="1" dirty="0">
              <a:latin typeface="Arial" panose="020B0604020202020204" pitchFamily="34" charset="0"/>
            </a:endParaRPr>
          </a:p>
        </p:txBody>
      </p:sp>
    </p:spTree>
    <p:extLst>
      <p:ext uri="{BB962C8B-B14F-4D97-AF65-F5344CB8AC3E}">
        <p14:creationId xmlns="" xmlns:p14="http://schemas.microsoft.com/office/powerpoint/2010/main" val="3116714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400" b="1" dirty="0">
                <a:solidFill>
                  <a:schemeClr val="dk1"/>
                </a:solidFill>
                <a:latin typeface="Calibri"/>
                <a:ea typeface="Calibri"/>
                <a:cs typeface="Calibri"/>
                <a:sym typeface="Calibri"/>
              </a:rPr>
              <a:t>Session </a:t>
            </a:r>
            <a:r>
              <a:rPr lang="en-US" sz="2000" b="1" dirty="0">
                <a:solidFill>
                  <a:schemeClr val="dk1"/>
                </a:solidFill>
                <a:latin typeface="Calibri"/>
                <a:ea typeface="Calibri"/>
                <a:cs typeface="Calibri"/>
                <a:sym typeface="Calibri"/>
              </a:rPr>
              <a:t>Objective</a:t>
            </a:r>
            <a:r>
              <a:rPr lang="en-US" sz="2400" b="1" dirty="0">
                <a:solidFill>
                  <a:schemeClr val="dk1"/>
                </a:solidFill>
                <a:latin typeface="Calibri"/>
                <a:ea typeface="Calibri"/>
                <a:cs typeface="Calibri"/>
                <a:sym typeface="Calibri"/>
              </a:rPr>
              <a:t> with CO mapping</a:t>
            </a:r>
            <a:endParaRPr lang="en-IN" sz="24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Ajay Gangele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C5AC7F05-AA6F-46FA-9309-5A8C18626CCD}"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39</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Rural Development </a:t>
            </a:r>
            <a:r>
              <a:rPr lang="en-IN" dirty="0" smtClean="0"/>
              <a:t>programme like </a:t>
            </a:r>
            <a:r>
              <a:rPr lang="en-IN" dirty="0" err="1" smtClean="0"/>
              <a:t>Sriniketan</a:t>
            </a:r>
            <a:r>
              <a:rPr lang="en-IN" dirty="0" smtClean="0"/>
              <a:t> experiment.</a:t>
            </a:r>
            <a:endParaRPr lang="en-IN" dirty="0"/>
          </a:p>
        </p:txBody>
      </p:sp>
      <p:graphicFrame>
        <p:nvGraphicFramePr>
          <p:cNvPr id="9" name="Table 2">
            <a:extLst>
              <a:ext uri="{FF2B5EF4-FFF2-40B4-BE49-F238E27FC236}">
                <a16:creationId xmlns="" xmlns:a16="http://schemas.microsoft.com/office/drawing/2014/main" id="{02CEB721-B18B-4F1E-A911-8FD0CF3F20B4}"/>
              </a:ext>
            </a:extLst>
          </p:cNvPr>
          <p:cNvGraphicFramePr>
            <a:graphicFrameLocks noGrp="1"/>
          </p:cNvGraphicFramePr>
          <p:nvPr>
            <p:extLst>
              <p:ext uri="{D42A27DB-BD31-4B8C-83A1-F6EECF244321}">
                <p14:modId xmlns="" xmlns:p14="http://schemas.microsoft.com/office/powerpoint/2010/main" val="1944373520"/>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 xmlns:a16="http://schemas.microsoft.com/office/drawing/2014/main" val="1905676874"/>
                    </a:ext>
                  </a:extLst>
                </a:gridCol>
                <a:gridCol w="1905000">
                  <a:extLst>
                    <a:ext uri="{9D8B030D-6E8A-4147-A177-3AD203B41FA5}">
                      <a16:colId xmlns=""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dirty="0"/>
                        <a:t>To understand</a:t>
                      </a:r>
                      <a:r>
                        <a:rPr lang="en-IN" sz="1800" baseline="0" dirty="0"/>
                        <a:t> the i</a:t>
                      </a:r>
                      <a:r>
                        <a:rPr lang="en-IN" sz="1800" dirty="0"/>
                        <a:t>mportance of Rural </a:t>
                      </a:r>
                      <a:r>
                        <a:rPr lang="en-IN" sz="1800" dirty="0" smtClean="0"/>
                        <a:t>Development programme of </a:t>
                      </a:r>
                      <a:r>
                        <a:rPr lang="en-IN" sz="1800" dirty="0" err="1" smtClean="0"/>
                        <a:t>Sriniketan</a:t>
                      </a:r>
                      <a:r>
                        <a:rPr lang="en-IN" sz="1800" dirty="0" smtClean="0"/>
                        <a:t> experiment</a:t>
                      </a:r>
                      <a:r>
                        <a:rPr lang="en-IN" sz="1800" baseline="0" dirty="0" smtClean="0"/>
                        <a:t> </a:t>
                      </a:r>
                      <a:r>
                        <a:rPr lang="en-IN" sz="1800" dirty="0" smtClean="0"/>
                        <a:t> </a:t>
                      </a:r>
                      <a:endParaRPr lang="en-IN" sz="1800" dirty="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baseline="0" dirty="0" smtClean="0">
                          <a:latin typeface="+mn-lt"/>
                        </a:rPr>
                        <a:t> To understand the  activities and area of work</a:t>
                      </a:r>
                      <a:endParaRPr lang="en-US" dirty="0">
                        <a:latin typeface="+mn-lt"/>
                      </a:endParaRPr>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pPr/>
              <a:t>39</a:t>
            </a:fld>
            <a:endParaRPr lang="en-IN"/>
          </a:p>
        </p:txBody>
      </p:sp>
    </p:spTree>
    <p:extLst>
      <p:ext uri="{BB962C8B-B14F-4D97-AF65-F5344CB8AC3E}">
        <p14:creationId xmlns="" xmlns:p14="http://schemas.microsoft.com/office/powerpoint/2010/main" val="3335841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15D6B405-A1FD-4D30-97E3-0B7F113984E1}" type="datetime1">
              <a:rPr lang="en-US" smtClean="0"/>
              <a:t>8/22/2022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Index/ Content</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524000" y="1"/>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81150" y="1"/>
            <a:ext cx="1314450" cy="9144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2" name="Table 11">
            <a:extLst>
              <a:ext uri="{FF2B5EF4-FFF2-40B4-BE49-F238E27FC236}">
                <a16:creationId xmlns="" xmlns:a16="http://schemas.microsoft.com/office/drawing/2014/main" id="{5ADC3D56-0F67-4DC4-A3F3-DCC4C8B19AC9}"/>
              </a:ext>
            </a:extLst>
          </p:cNvPr>
          <p:cNvGraphicFramePr>
            <a:graphicFrameLocks noGrp="1"/>
          </p:cNvGraphicFramePr>
          <p:nvPr/>
        </p:nvGraphicFramePr>
        <p:xfrm>
          <a:off x="1890386" y="690245"/>
          <a:ext cx="8549014" cy="5612130"/>
        </p:xfrm>
        <a:graphic>
          <a:graphicData uri="http://schemas.openxmlformats.org/drawingml/2006/table">
            <a:tbl>
              <a:tblPr firstRow="1" bandRow="1">
                <a:tableStyleId>{5C22544A-7EE6-4342-B048-85BDC9FD1C3A}</a:tableStyleId>
              </a:tblPr>
              <a:tblGrid>
                <a:gridCol w="1583151">
                  <a:extLst>
                    <a:ext uri="{9D8B030D-6E8A-4147-A177-3AD203B41FA5}">
                      <a16:colId xmlns="" xmlns:a16="http://schemas.microsoft.com/office/drawing/2014/main" val="20000"/>
                    </a:ext>
                  </a:extLst>
                </a:gridCol>
                <a:gridCol w="6965863">
                  <a:extLst>
                    <a:ext uri="{9D8B030D-6E8A-4147-A177-3AD203B41FA5}">
                      <a16:colId xmlns="" xmlns:a16="http://schemas.microsoft.com/office/drawing/2014/main" val="20001"/>
                    </a:ext>
                  </a:extLst>
                </a:gridCol>
              </a:tblGrid>
              <a:tr h="411366">
                <a:tc>
                  <a:txBody>
                    <a:bodyPr/>
                    <a:lstStyle/>
                    <a:p>
                      <a:r>
                        <a:rPr lang="en-US" sz="2200" dirty="0"/>
                        <a:t>S. No.</a:t>
                      </a:r>
                    </a:p>
                  </a:txBody>
                  <a:tcPr/>
                </a:tc>
                <a:tc>
                  <a:txBody>
                    <a:bodyPr/>
                    <a:lstStyle/>
                    <a:p>
                      <a:pPr algn="l"/>
                      <a:r>
                        <a:rPr lang="en-US" sz="2200" dirty="0"/>
                        <a:t>Index</a:t>
                      </a:r>
                    </a:p>
                  </a:txBody>
                  <a:tcPr/>
                </a:tc>
                <a:extLst>
                  <a:ext uri="{0D108BD9-81ED-4DB2-BD59-A6C34878D82A}">
                    <a16:rowId xmlns="" xmlns:a16="http://schemas.microsoft.com/office/drawing/2014/main" val="10000"/>
                  </a:ext>
                </a:extLst>
              </a:tr>
              <a:tr h="802531">
                <a:tc>
                  <a:txBody>
                    <a:bodyPr/>
                    <a:lstStyle/>
                    <a:p>
                      <a:r>
                        <a:rPr lang="en-US" sz="2700" b="0" dirty="0">
                          <a:latin typeface="Times New Roman" pitchFamily="18" charset="0"/>
                          <a:cs typeface="Times New Roman" pitchFamily="18" charset="0"/>
                        </a:rPr>
                        <a:t>1.</a:t>
                      </a:r>
                    </a:p>
                  </a:txBody>
                  <a:tcPr/>
                </a:tc>
                <a:tc>
                  <a:txBody>
                    <a:bodyPr/>
                    <a:lstStyle/>
                    <a:p>
                      <a:pPr algn="l" fontAlgn="ctr"/>
                      <a:r>
                        <a:rPr lang="en-US" sz="2700" b="0" i="0" u="none" strike="noStrike" dirty="0">
                          <a:solidFill>
                            <a:srgbClr val="000000"/>
                          </a:solidFill>
                          <a:latin typeface="Calibri"/>
                        </a:rPr>
                        <a:t>Name of Subject with code, Course and Subject Teacher</a:t>
                      </a:r>
                    </a:p>
                  </a:txBody>
                  <a:tcPr marL="9525" marR="9525" marT="9525" marB="0" anchor="ctr"/>
                </a:tc>
                <a:extLst>
                  <a:ext uri="{0D108BD9-81ED-4DB2-BD59-A6C34878D82A}">
                    <a16:rowId xmlns="" xmlns:a16="http://schemas.microsoft.com/office/drawing/2014/main" val="10001"/>
                  </a:ext>
                </a:extLst>
              </a:tr>
              <a:tr h="802531">
                <a:tc>
                  <a:txBody>
                    <a:bodyPr/>
                    <a:lstStyle/>
                    <a:p>
                      <a:r>
                        <a:rPr lang="en-US" sz="2700" b="0" dirty="0">
                          <a:latin typeface="Times New Roman" pitchFamily="18" charset="0"/>
                          <a:cs typeface="Times New Roman" pitchFamily="18" charset="0"/>
                        </a:rPr>
                        <a:t>2.</a:t>
                      </a:r>
                    </a:p>
                  </a:txBody>
                  <a:tcPr/>
                </a:tc>
                <a:tc>
                  <a:txBody>
                    <a:bodyPr/>
                    <a:lstStyle/>
                    <a:p>
                      <a:pPr algn="l" fontAlgn="ctr"/>
                      <a:r>
                        <a:rPr lang="en-US" sz="2700" b="0" i="0" u="none" strike="noStrike" dirty="0">
                          <a:solidFill>
                            <a:srgbClr val="000000"/>
                          </a:solidFill>
                          <a:latin typeface="Calibri"/>
                        </a:rPr>
                        <a:t>Brief Introduction of Faculty member with Photograph</a:t>
                      </a:r>
                    </a:p>
                  </a:txBody>
                  <a:tcPr marL="9525" marR="9525" marT="9525" marB="0" anchor="ctr"/>
                </a:tc>
                <a:extLst>
                  <a:ext uri="{0D108BD9-81ED-4DB2-BD59-A6C34878D82A}">
                    <a16:rowId xmlns="" xmlns:a16="http://schemas.microsoft.com/office/drawing/2014/main" val="10002"/>
                  </a:ext>
                </a:extLst>
              </a:tr>
              <a:tr h="484824">
                <a:tc>
                  <a:txBody>
                    <a:bodyPr/>
                    <a:lstStyle/>
                    <a:p>
                      <a:r>
                        <a:rPr lang="en-US" sz="2700" b="0" dirty="0">
                          <a:latin typeface="Times New Roman" pitchFamily="18" charset="0"/>
                          <a:cs typeface="Times New Roman" pitchFamily="18" charset="0"/>
                        </a:rPr>
                        <a:t>3.</a:t>
                      </a:r>
                    </a:p>
                  </a:txBody>
                  <a:tcPr/>
                </a:tc>
                <a:tc>
                  <a:txBody>
                    <a:bodyPr/>
                    <a:lstStyle/>
                    <a:p>
                      <a:pPr algn="l" fontAlgn="ctr"/>
                      <a:r>
                        <a:rPr lang="en-US" sz="2700" b="0" i="0" u="none" strike="noStrike" dirty="0">
                          <a:solidFill>
                            <a:srgbClr val="000000"/>
                          </a:solidFill>
                          <a:latin typeface="Calibri"/>
                        </a:rPr>
                        <a:t>Evaluation Scheme</a:t>
                      </a:r>
                    </a:p>
                  </a:txBody>
                  <a:tcPr marL="9525" marR="9525" marT="9525" marB="0" anchor="ctr"/>
                </a:tc>
                <a:extLst>
                  <a:ext uri="{0D108BD9-81ED-4DB2-BD59-A6C34878D82A}">
                    <a16:rowId xmlns="" xmlns:a16="http://schemas.microsoft.com/office/drawing/2014/main" val="10003"/>
                  </a:ext>
                </a:extLst>
              </a:tr>
              <a:tr h="484824">
                <a:tc>
                  <a:txBody>
                    <a:bodyPr/>
                    <a:lstStyle/>
                    <a:p>
                      <a:r>
                        <a:rPr lang="en-US" sz="2700" b="0" dirty="0">
                          <a:latin typeface="Times New Roman" pitchFamily="18" charset="0"/>
                          <a:cs typeface="Times New Roman" pitchFamily="18" charset="0"/>
                        </a:rPr>
                        <a:t>4.</a:t>
                      </a:r>
                    </a:p>
                  </a:txBody>
                  <a:tcPr/>
                </a:tc>
                <a:tc>
                  <a:txBody>
                    <a:bodyPr/>
                    <a:lstStyle/>
                    <a:p>
                      <a:r>
                        <a:rPr lang="en-US" sz="2700" b="0" dirty="0">
                          <a:latin typeface="Times New Roman" pitchFamily="18" charset="0"/>
                          <a:cs typeface="Times New Roman" pitchFamily="18" charset="0"/>
                        </a:rPr>
                        <a:t>Syllabus</a:t>
                      </a:r>
                    </a:p>
                  </a:txBody>
                  <a:tcPr/>
                </a:tc>
                <a:extLst>
                  <a:ext uri="{0D108BD9-81ED-4DB2-BD59-A6C34878D82A}">
                    <a16:rowId xmlns="" xmlns:a16="http://schemas.microsoft.com/office/drawing/2014/main" val="10004"/>
                  </a:ext>
                </a:extLst>
              </a:tr>
              <a:tr h="484824">
                <a:tc>
                  <a:txBody>
                    <a:bodyPr/>
                    <a:lstStyle/>
                    <a:p>
                      <a:r>
                        <a:rPr lang="en-US" sz="2700" b="0" dirty="0">
                          <a:latin typeface="Times New Roman" pitchFamily="18" charset="0"/>
                          <a:cs typeface="Times New Roman" pitchFamily="18" charset="0"/>
                        </a:rPr>
                        <a:t>5.</a:t>
                      </a:r>
                    </a:p>
                  </a:txBody>
                  <a:tcPr/>
                </a:tc>
                <a:tc>
                  <a:txBody>
                    <a:bodyPr/>
                    <a:lstStyle/>
                    <a:p>
                      <a:r>
                        <a:rPr lang="en-US" sz="2700" dirty="0"/>
                        <a:t>Branch wise Application</a:t>
                      </a:r>
                    </a:p>
                  </a:txBody>
                  <a:tcPr/>
                </a:tc>
                <a:extLst>
                  <a:ext uri="{0D108BD9-81ED-4DB2-BD59-A6C34878D82A}">
                    <a16:rowId xmlns="" xmlns:a16="http://schemas.microsoft.com/office/drawing/2014/main" val="10005"/>
                  </a:ext>
                </a:extLst>
              </a:tr>
              <a:tr h="484824">
                <a:tc>
                  <a:txBody>
                    <a:bodyPr/>
                    <a:lstStyle/>
                    <a:p>
                      <a:r>
                        <a:rPr lang="en-US" sz="2700" b="0" dirty="0">
                          <a:latin typeface="Times New Roman" pitchFamily="18" charset="0"/>
                          <a:cs typeface="Times New Roman" pitchFamily="18" charset="0"/>
                        </a:rPr>
                        <a:t>6.</a:t>
                      </a:r>
                    </a:p>
                  </a:txBody>
                  <a:tcPr/>
                </a:tc>
                <a:tc>
                  <a:txBody>
                    <a:bodyPr/>
                    <a:lstStyle/>
                    <a:p>
                      <a:r>
                        <a:rPr lang="en-US" sz="2700" b="0" dirty="0">
                          <a:latin typeface="Times New Roman" pitchFamily="18" charset="0"/>
                          <a:cs typeface="Times New Roman" pitchFamily="18" charset="0"/>
                        </a:rPr>
                        <a:t>Course Objective(s)</a:t>
                      </a:r>
                    </a:p>
                  </a:txBody>
                  <a:tcPr/>
                </a:tc>
                <a:extLst>
                  <a:ext uri="{0D108BD9-81ED-4DB2-BD59-A6C34878D82A}">
                    <a16:rowId xmlns="" xmlns:a16="http://schemas.microsoft.com/office/drawing/2014/main" val="10006"/>
                  </a:ext>
                </a:extLst>
              </a:tr>
              <a:tr h="484824">
                <a:tc>
                  <a:txBody>
                    <a:bodyPr/>
                    <a:lstStyle/>
                    <a:p>
                      <a:r>
                        <a:rPr lang="en-US" sz="2700" b="0" dirty="0">
                          <a:latin typeface="Times New Roman" pitchFamily="18" charset="0"/>
                          <a:cs typeface="Times New Roman" pitchFamily="18" charset="0"/>
                        </a:rPr>
                        <a:t>7.</a:t>
                      </a:r>
                    </a:p>
                  </a:txBody>
                  <a:tcPr/>
                </a:tc>
                <a:tc>
                  <a:txBody>
                    <a:bodyPr/>
                    <a:lstStyle/>
                    <a:p>
                      <a:r>
                        <a:rPr lang="en-US" sz="2700" b="0" dirty="0">
                          <a:latin typeface="Times New Roman" pitchFamily="18" charset="0"/>
                          <a:cs typeface="Times New Roman" pitchFamily="18" charset="0"/>
                        </a:rPr>
                        <a:t>Course Outcome(s)</a:t>
                      </a:r>
                    </a:p>
                  </a:txBody>
                  <a:tcPr/>
                </a:tc>
                <a:extLst>
                  <a:ext uri="{0D108BD9-81ED-4DB2-BD59-A6C34878D82A}">
                    <a16:rowId xmlns="" xmlns:a16="http://schemas.microsoft.com/office/drawing/2014/main" val="10007"/>
                  </a:ext>
                </a:extLst>
              </a:tr>
              <a:tr h="484824">
                <a:tc>
                  <a:txBody>
                    <a:bodyPr/>
                    <a:lstStyle/>
                    <a:p>
                      <a:r>
                        <a:rPr lang="en-US" sz="2700" b="0" dirty="0">
                          <a:latin typeface="Times New Roman" pitchFamily="18" charset="0"/>
                          <a:cs typeface="Times New Roman" pitchFamily="18" charset="0"/>
                        </a:rPr>
                        <a:t>8.</a:t>
                      </a:r>
                    </a:p>
                  </a:txBody>
                  <a:tcPr/>
                </a:tc>
                <a:tc>
                  <a:txBody>
                    <a:bodyPr/>
                    <a:lstStyle/>
                    <a:p>
                      <a:r>
                        <a:rPr lang="en-US" sz="2700" b="0" dirty="0">
                          <a:latin typeface="Times New Roman" pitchFamily="18" charset="0"/>
                          <a:cs typeface="Times New Roman" pitchFamily="18" charset="0"/>
                        </a:rPr>
                        <a:t>Program Outcomes (POs)</a:t>
                      </a:r>
                    </a:p>
                  </a:txBody>
                  <a:tcPr/>
                </a:tc>
                <a:extLst>
                  <a:ext uri="{0D108BD9-81ED-4DB2-BD59-A6C34878D82A}">
                    <a16:rowId xmlns="" xmlns:a16="http://schemas.microsoft.com/office/drawing/2014/main" val="10008"/>
                  </a:ext>
                </a:extLst>
              </a:tr>
              <a:tr h="484824">
                <a:tc>
                  <a:txBody>
                    <a:bodyPr/>
                    <a:lstStyle/>
                    <a:p>
                      <a:r>
                        <a:rPr lang="en-US" sz="2700" b="0" dirty="0">
                          <a:latin typeface="Times New Roman" pitchFamily="18" charset="0"/>
                          <a:cs typeface="Times New Roman" pitchFamily="18" charset="0"/>
                        </a:rPr>
                        <a:t>9.</a:t>
                      </a:r>
                    </a:p>
                  </a:txBody>
                  <a:tcPr/>
                </a:tc>
                <a:tc>
                  <a:txBody>
                    <a:bodyPr/>
                    <a:lstStyle/>
                    <a:p>
                      <a:r>
                        <a:rPr lang="en-US" sz="2700" dirty="0"/>
                        <a:t>Cos and POs Mapping</a:t>
                      </a:r>
                    </a:p>
                  </a:txBody>
                  <a:tcPr/>
                </a:tc>
                <a:extLst>
                  <a:ext uri="{0D108BD9-81ED-4DB2-BD59-A6C34878D82A}">
                    <a16:rowId xmlns="" xmlns:a16="http://schemas.microsoft.com/office/drawing/2014/main" val="10009"/>
                  </a:ext>
                </a:extLst>
              </a:tr>
            </a:tbl>
          </a:graphicData>
        </a:graphic>
      </p:graphicFrame>
      <p:sp>
        <p:nvSpPr>
          <p:cNvPr id="11" name="Google Shape;89;p13"/>
          <p:cNvSpPr txBox="1">
            <a:spLocks/>
          </p:cNvSpPr>
          <p:nvPr/>
        </p:nvSpPr>
        <p:spPr>
          <a:xfrm>
            <a:off x="2895600" y="-21035"/>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5370843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0E3DE0E8-4A98-4C5F-B315-54F9858DB245}"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13652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i="0" dirty="0">
                <a:solidFill>
                  <a:srgbClr val="000000"/>
                </a:solidFill>
                <a:effectLst/>
                <a:latin typeface="+mj-lt"/>
              </a:rPr>
              <a:t>The </a:t>
            </a:r>
            <a:r>
              <a:rPr lang="en-US" sz="2000" b="1" i="0" dirty="0" err="1">
                <a:solidFill>
                  <a:srgbClr val="000000"/>
                </a:solidFill>
                <a:effectLst/>
                <a:latin typeface="+mj-lt"/>
              </a:rPr>
              <a:t>Sriniketan</a:t>
            </a:r>
            <a:r>
              <a:rPr lang="en-US" sz="2000" b="1" i="0" dirty="0">
                <a:solidFill>
                  <a:srgbClr val="000000"/>
                </a:solidFill>
                <a:effectLst/>
                <a:latin typeface="+mj-lt"/>
              </a:rPr>
              <a:t> Experiment of Tagore</a:t>
            </a:r>
            <a:r>
              <a:rPr lang="en-US" sz="2000" b="1" kern="0" dirty="0">
                <a:solidFill>
                  <a:prstClr val="black"/>
                </a:solidFill>
                <a:latin typeface="+mj-lt"/>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9154BE76-F8B3-42DD-A4D4-F350F2DFC264}"/>
              </a:ext>
            </a:extLst>
          </p:cNvPr>
          <p:cNvSpPr txBox="1"/>
          <p:nvPr/>
        </p:nvSpPr>
        <p:spPr>
          <a:xfrm>
            <a:off x="546330" y="1362021"/>
            <a:ext cx="10766829" cy="4524315"/>
          </a:xfrm>
          <a:prstGeom prst="rect">
            <a:avLst/>
          </a:prstGeom>
          <a:noFill/>
        </p:spPr>
        <p:txBody>
          <a:bodyPr wrap="square">
            <a:spAutoFit/>
          </a:bodyPr>
          <a:lstStyle/>
          <a:p>
            <a:pPr marL="285750" indent="-285750" algn="just" fontAlgn="base">
              <a:lnSpc>
                <a:spcPct val="150000"/>
              </a:lnSpc>
              <a:buFont typeface="Wingdings" panose="05000000000000000000" pitchFamily="2" charset="2"/>
              <a:buChar char="Ø"/>
            </a:pPr>
            <a:r>
              <a:rPr lang="en-US" b="0" i="0" dirty="0">
                <a:solidFill>
                  <a:srgbClr val="000000"/>
                </a:solidFill>
                <a:effectLst/>
                <a:latin typeface="+mj-lt"/>
              </a:rPr>
              <a:t>Rabindranath</a:t>
            </a:r>
            <a:r>
              <a:rPr lang="en-US" b="0" i="0" dirty="0">
                <a:solidFill>
                  <a:srgbClr val="000000"/>
                </a:solidFill>
                <a:effectLst/>
                <a:latin typeface="Arial" panose="020B0604020202020204" pitchFamily="34" charset="0"/>
              </a:rPr>
              <a:t> Tagore’s work in “village reconstruction” at </a:t>
            </a:r>
            <a:r>
              <a:rPr lang="en-US" b="0" i="0" dirty="0" err="1">
                <a:solidFill>
                  <a:srgbClr val="000000"/>
                </a:solidFill>
                <a:effectLst/>
                <a:latin typeface="Arial" panose="020B0604020202020204" pitchFamily="34" charset="0"/>
              </a:rPr>
              <a:t>Sriniketan</a:t>
            </a:r>
            <a:r>
              <a:rPr lang="en-US" b="0" i="0" dirty="0">
                <a:solidFill>
                  <a:srgbClr val="000000"/>
                </a:solidFill>
                <a:effectLst/>
                <a:latin typeface="Arial" panose="020B0604020202020204" pitchFamily="34" charset="0"/>
              </a:rPr>
              <a:t> is not as widely known as his work at </a:t>
            </a:r>
            <a:r>
              <a:rPr lang="en-US" b="0" i="0" dirty="0" err="1">
                <a:solidFill>
                  <a:srgbClr val="000000"/>
                </a:solidFill>
                <a:effectLst/>
                <a:latin typeface="Arial" panose="020B0604020202020204" pitchFamily="34" charset="0"/>
              </a:rPr>
              <a:t>Shantiniketan</a:t>
            </a:r>
            <a:r>
              <a:rPr lang="en-US" b="0" i="0" dirty="0">
                <a:solidFill>
                  <a:srgbClr val="000000"/>
                </a:solidFill>
                <a:effectLst/>
                <a:latin typeface="Arial" panose="020B0604020202020204" pitchFamily="34" charset="0"/>
              </a:rPr>
              <a:t>. Founded at </a:t>
            </a:r>
            <a:r>
              <a:rPr lang="en-US" b="0" i="0" dirty="0" err="1">
                <a:solidFill>
                  <a:srgbClr val="000000"/>
                </a:solidFill>
                <a:effectLst/>
                <a:latin typeface="Arial" panose="020B0604020202020204" pitchFamily="34" charset="0"/>
              </a:rPr>
              <a:t>Sriniketan</a:t>
            </a:r>
            <a:r>
              <a:rPr lang="en-US" b="0" i="0" dirty="0">
                <a:solidFill>
                  <a:srgbClr val="000000"/>
                </a:solidFill>
                <a:effectLst/>
                <a:latin typeface="Arial" panose="020B0604020202020204" pitchFamily="34" charset="0"/>
              </a:rPr>
              <a:t> in 1922, the Institute of Rural Reconstruction (IRR) was Tagore’s attempt to put to work his ideas about village </a:t>
            </a:r>
            <a:r>
              <a:rPr lang="en-US" b="0" i="0" dirty="0" smtClean="0">
                <a:solidFill>
                  <a:srgbClr val="000000"/>
                </a:solidFill>
                <a:effectLst/>
                <a:latin typeface="Arial" panose="020B0604020202020204" pitchFamily="34" charset="0"/>
              </a:rPr>
              <a:t>reform.</a:t>
            </a:r>
            <a:endParaRPr lang="en-US" dirty="0"/>
          </a:p>
          <a:p>
            <a:pPr marL="285750" indent="-285750" fontAlgn="base">
              <a:lnSpc>
                <a:spcPct val="150000"/>
              </a:lnSpc>
              <a:buFont typeface="Wingdings" panose="05000000000000000000" pitchFamily="2" charset="2"/>
              <a:buChar char="Ø"/>
            </a:pPr>
            <a:endParaRPr lang="en-US" b="0" i="0" dirty="0">
              <a:solidFill>
                <a:srgbClr val="000000"/>
              </a:solidFill>
              <a:effectLst/>
              <a:latin typeface="Arial" panose="020B0604020202020204" pitchFamily="34" charset="0"/>
            </a:endParaRPr>
          </a:p>
          <a:p>
            <a:pPr marL="285750" indent="-285750" algn="just" fontAlgn="base">
              <a:lnSpc>
                <a:spcPct val="150000"/>
              </a:lnSpc>
              <a:buFont typeface="Wingdings" panose="05000000000000000000" pitchFamily="2" charset="2"/>
              <a:buChar char="Ø"/>
            </a:pPr>
            <a:r>
              <a:rPr lang="en-US" b="0" i="0" dirty="0" smtClean="0">
                <a:solidFill>
                  <a:srgbClr val="000000"/>
                </a:solidFill>
                <a:effectLst/>
                <a:latin typeface="Arial" panose="020B0604020202020204" pitchFamily="34" charset="0"/>
              </a:rPr>
              <a:t>Tagore </a:t>
            </a:r>
            <a:r>
              <a:rPr lang="en-US" b="0" i="0" dirty="0">
                <a:solidFill>
                  <a:srgbClr val="000000"/>
                </a:solidFill>
                <a:effectLst/>
                <a:latin typeface="Arial" panose="020B0604020202020204" pitchFamily="34" charset="0"/>
              </a:rPr>
              <a:t>has recalled how he, a “town-bred” individual, came to recognize the “sorrow and poverty of villagers” while being a manager of his family’s agricultural estates in East Bengal in </a:t>
            </a:r>
            <a:r>
              <a:rPr lang="en-US" b="0" i="0" dirty="0" smtClean="0">
                <a:solidFill>
                  <a:srgbClr val="000000"/>
                </a:solidFill>
                <a:effectLst/>
                <a:latin typeface="Arial" panose="020B0604020202020204" pitchFamily="34" charset="0"/>
              </a:rPr>
              <a:t>1890s.</a:t>
            </a:r>
          </a:p>
          <a:p>
            <a:pPr marL="285750" indent="-285750" fontAlgn="base">
              <a:lnSpc>
                <a:spcPct val="150000"/>
              </a:lnSpc>
              <a:buFont typeface="Wingdings" panose="05000000000000000000" pitchFamily="2" charset="2"/>
              <a:buChar char="Ø"/>
            </a:pPr>
            <a:endParaRPr lang="en-US" dirty="0">
              <a:solidFill>
                <a:srgbClr val="000000"/>
              </a:solidFill>
              <a:latin typeface="Arial" panose="020B0604020202020204" pitchFamily="34" charset="0"/>
            </a:endParaRPr>
          </a:p>
          <a:p>
            <a:pPr marL="285750" indent="-285750" algn="just" fontAlgn="base">
              <a:lnSpc>
                <a:spcPct val="150000"/>
              </a:lnSpc>
              <a:buFont typeface="Wingdings" panose="05000000000000000000" pitchFamily="2" charset="2"/>
              <a:buChar char="Ø"/>
            </a:pPr>
            <a:r>
              <a:rPr lang="en-US" b="0" i="0" dirty="0" smtClean="0">
                <a:solidFill>
                  <a:srgbClr val="000000"/>
                </a:solidFill>
                <a:effectLst/>
                <a:latin typeface="Arial" panose="020B0604020202020204" pitchFamily="34" charset="0"/>
              </a:rPr>
              <a:t>In </a:t>
            </a:r>
            <a:r>
              <a:rPr lang="en-US" b="0" i="0" dirty="0">
                <a:solidFill>
                  <a:srgbClr val="000000"/>
                </a:solidFill>
                <a:effectLst/>
                <a:latin typeface="Arial" panose="020B0604020202020204" pitchFamily="34" charset="0"/>
              </a:rPr>
              <a:t>1906, Tagore released his 15 point Village Reconstruction Charter in Pabna (now in Bangladesh). This document makes clear that </a:t>
            </a:r>
            <a:r>
              <a:rPr lang="en-US" b="1" i="0" dirty="0">
                <a:solidFill>
                  <a:srgbClr val="000000"/>
                </a:solidFill>
                <a:effectLst/>
                <a:latin typeface="Arial" panose="020B0604020202020204" pitchFamily="34" charset="0"/>
              </a:rPr>
              <a:t>making villages autonomous was chief among his concerns</a:t>
            </a:r>
            <a:r>
              <a:rPr lang="en-US" b="0" i="0" dirty="0">
                <a:solidFill>
                  <a:srgbClr val="000000"/>
                </a:solidFill>
                <a:effectLst/>
                <a:latin typeface="Arial" panose="020B0604020202020204" pitchFamily="34" charset="0"/>
              </a:rPr>
              <a:t>. It</a:t>
            </a:r>
            <a:r>
              <a:rPr lang="en-US" dirty="0"/>
              <a:t/>
            </a:r>
            <a:br>
              <a:rPr lang="en-US" dirty="0"/>
            </a:br>
            <a:endParaRPr lang="en-US" b="0" i="0" dirty="0">
              <a:solidFill>
                <a:srgbClr val="000000"/>
              </a:solidFill>
              <a:effectLst/>
              <a:latin typeface="arial" panose="020B0604020202020204" pitchFamily="34" charset="0"/>
            </a:endParaRPr>
          </a:p>
          <a:p>
            <a:pPr fontAlgn="base"/>
            <a:endParaRPr lang="en-US" b="0" i="0" dirty="0">
              <a:solidFill>
                <a:srgbClr val="000000"/>
              </a:solidFill>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9550" y="7216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91193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C8E085A-E533-4C5D-A771-C9805BED664B}"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0" i="0" dirty="0">
                <a:solidFill>
                  <a:srgbClr val="000000"/>
                </a:solidFill>
                <a:effectLst/>
                <a:latin typeface="Arial" panose="020B0604020202020204" pitchFamily="34" charset="0"/>
              </a:rPr>
              <a:t>The </a:t>
            </a:r>
            <a:r>
              <a:rPr lang="en-US" sz="2000" b="0" i="0" dirty="0" err="1">
                <a:solidFill>
                  <a:srgbClr val="000000"/>
                </a:solidFill>
                <a:effectLst/>
                <a:latin typeface="Arial" panose="020B0604020202020204" pitchFamily="34" charset="0"/>
              </a:rPr>
              <a:t>Sriniketan</a:t>
            </a:r>
            <a:r>
              <a:rPr lang="en-US" sz="2000" b="0" i="0" dirty="0">
                <a:solidFill>
                  <a:srgbClr val="000000"/>
                </a:solidFill>
                <a:effectLst/>
                <a:latin typeface="Arial" panose="020B0604020202020204" pitchFamily="34" charset="0"/>
              </a:rPr>
              <a:t> Experiment of Tagore</a:t>
            </a: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 xmlns:a16="http://schemas.microsoft.com/office/drawing/2014/main" id="{CD76C5E4-D11E-4FC0-960E-A9C0CD8B2052}"/>
              </a:ext>
            </a:extLst>
          </p:cNvPr>
          <p:cNvSpPr txBox="1"/>
          <p:nvPr/>
        </p:nvSpPr>
        <p:spPr>
          <a:xfrm>
            <a:off x="731520" y="1246765"/>
            <a:ext cx="10678160" cy="4662815"/>
          </a:xfrm>
          <a:prstGeom prst="rect">
            <a:avLst/>
          </a:prstGeom>
          <a:noFill/>
        </p:spPr>
        <p:txBody>
          <a:bodyPr wrap="square">
            <a:spAutoFit/>
          </a:bodyPr>
          <a:lstStyle/>
          <a:p>
            <a:pPr algn="just">
              <a:lnSpc>
                <a:spcPct val="150000"/>
              </a:lnSpc>
            </a:pPr>
            <a:endParaRPr lang="en-IN" dirty="0" smtClean="0">
              <a:latin typeface="+mj-lt"/>
              <a:cs typeface="Times New Roman" panose="02020603050405020304" pitchFamily="18" charset="0"/>
            </a:endParaRPr>
          </a:p>
          <a:p>
            <a:pPr algn="just">
              <a:lnSpc>
                <a:spcPct val="150000"/>
              </a:lnSpc>
            </a:pPr>
            <a:r>
              <a:rPr lang="en-IN" dirty="0" smtClean="0">
                <a:latin typeface="+mj-lt"/>
                <a:cs typeface="Times New Roman" panose="02020603050405020304" pitchFamily="18" charset="0"/>
              </a:rPr>
              <a:t>The </a:t>
            </a:r>
            <a:r>
              <a:rPr lang="en-IN" dirty="0">
                <a:latin typeface="+mj-lt"/>
                <a:cs typeface="Times New Roman" panose="02020603050405020304" pitchFamily="18" charset="0"/>
              </a:rPr>
              <a:t>object of </a:t>
            </a:r>
            <a:r>
              <a:rPr lang="en-IN" dirty="0" err="1">
                <a:latin typeface="+mj-lt"/>
                <a:cs typeface="Times New Roman" panose="02020603050405020304" pitchFamily="18" charset="0"/>
              </a:rPr>
              <a:t>Sriniketan</a:t>
            </a:r>
            <a:r>
              <a:rPr lang="en-IN" dirty="0">
                <a:latin typeface="+mj-lt"/>
                <a:cs typeface="Times New Roman" panose="02020603050405020304" pitchFamily="18" charset="0"/>
              </a:rPr>
              <a:t> is to bring back life in its completeness into the villages making them </a:t>
            </a:r>
            <a:r>
              <a:rPr lang="en-IN" b="1" dirty="0">
                <a:latin typeface="+mj-lt"/>
                <a:cs typeface="Times New Roman" panose="02020603050405020304" pitchFamily="18" charset="0"/>
              </a:rPr>
              <a:t>self-reliant</a:t>
            </a:r>
            <a:r>
              <a:rPr lang="en-IN" dirty="0">
                <a:latin typeface="+mj-lt"/>
                <a:cs typeface="Times New Roman" panose="02020603050405020304" pitchFamily="18" charset="0"/>
              </a:rPr>
              <a:t> and self-respectful, acquainted with </a:t>
            </a:r>
            <a:r>
              <a:rPr lang="en-IN" b="1" dirty="0">
                <a:latin typeface="+mj-lt"/>
                <a:cs typeface="Times New Roman" panose="02020603050405020304" pitchFamily="18" charset="0"/>
              </a:rPr>
              <a:t>the cultural tradition </a:t>
            </a:r>
            <a:r>
              <a:rPr lang="en-IN" dirty="0">
                <a:latin typeface="+mj-lt"/>
                <a:cs typeface="Times New Roman" panose="02020603050405020304" pitchFamily="18" charset="0"/>
              </a:rPr>
              <a:t>of their own country and competent to make an efficient </a:t>
            </a:r>
            <a:r>
              <a:rPr lang="en-IN" b="1" dirty="0">
                <a:latin typeface="+mj-lt"/>
                <a:cs typeface="Times New Roman" panose="02020603050405020304" pitchFamily="18" charset="0"/>
              </a:rPr>
              <a:t>use of modern resources </a:t>
            </a:r>
            <a:r>
              <a:rPr lang="en-IN" dirty="0">
                <a:latin typeface="+mj-lt"/>
                <a:cs typeface="Times New Roman" panose="02020603050405020304" pitchFamily="18" charset="0"/>
              </a:rPr>
              <a:t>for the improvement of their physical, intellectual and economic conditions. </a:t>
            </a:r>
            <a:endParaRPr lang="en-IN" dirty="0" smtClean="0">
              <a:latin typeface="+mj-lt"/>
              <a:cs typeface="Times New Roman" panose="02020603050405020304" pitchFamily="18" charset="0"/>
            </a:endParaRPr>
          </a:p>
          <a:p>
            <a:pPr algn="just">
              <a:lnSpc>
                <a:spcPct val="150000"/>
              </a:lnSpc>
            </a:pPr>
            <a:r>
              <a:rPr lang="en-IN" dirty="0" smtClean="0">
                <a:latin typeface="+mj-lt"/>
                <a:cs typeface="Times New Roman" panose="02020603050405020304" pitchFamily="18" charset="0"/>
              </a:rPr>
              <a:t>The </a:t>
            </a:r>
            <a:r>
              <a:rPr lang="en-IN" b="1" u="sng" dirty="0">
                <a:latin typeface="+mj-lt"/>
                <a:cs typeface="Times New Roman" panose="02020603050405020304" pitchFamily="18" charset="0"/>
              </a:rPr>
              <a:t>O</a:t>
            </a:r>
            <a:r>
              <a:rPr lang="en-IN" b="1" u="sng" dirty="0" smtClean="0">
                <a:latin typeface="+mj-lt"/>
                <a:cs typeface="Times New Roman" panose="02020603050405020304" pitchFamily="18" charset="0"/>
              </a:rPr>
              <a:t>bjectives </a:t>
            </a:r>
            <a:r>
              <a:rPr lang="en-IN" b="1" u="sng" dirty="0">
                <a:latin typeface="+mj-lt"/>
                <a:cs typeface="Times New Roman" panose="02020603050405020304" pitchFamily="18" charset="0"/>
              </a:rPr>
              <a:t>of the mission were: </a:t>
            </a:r>
          </a:p>
          <a:p>
            <a:pPr marL="514350" indent="-514350" algn="just">
              <a:lnSpc>
                <a:spcPct val="150000"/>
              </a:lnSpc>
              <a:buFont typeface="+mj-lt"/>
              <a:buAutoNum type="arabicPeriod"/>
            </a:pPr>
            <a:r>
              <a:rPr lang="en-US" dirty="0">
                <a:latin typeface="+mj-lt"/>
                <a:cs typeface="Times New Roman" panose="02020603050405020304" pitchFamily="18" charset="0"/>
              </a:rPr>
              <a:t>To help the rural people for the development of cottage industry.</a:t>
            </a:r>
          </a:p>
          <a:p>
            <a:pPr marL="514350" indent="-514350" algn="just">
              <a:lnSpc>
                <a:spcPct val="150000"/>
              </a:lnSpc>
              <a:buFont typeface="+mj-lt"/>
              <a:buAutoNum type="arabicPeriod"/>
            </a:pPr>
            <a:r>
              <a:rPr lang="en-US" dirty="0">
                <a:latin typeface="+mj-lt"/>
                <a:cs typeface="Times New Roman" panose="02020603050405020304" pitchFamily="18" charset="0"/>
              </a:rPr>
              <a:t>To develop their resources so that they may know new scientific methods of farming.</a:t>
            </a:r>
          </a:p>
          <a:p>
            <a:pPr marL="514350" indent="-514350" algn="just">
              <a:lnSpc>
                <a:spcPct val="150000"/>
              </a:lnSpc>
              <a:buFont typeface="+mj-lt"/>
              <a:buAutoNum type="arabicPeriod"/>
            </a:pPr>
            <a:r>
              <a:rPr lang="en-US" dirty="0">
                <a:latin typeface="+mj-lt"/>
                <a:cs typeface="Times New Roman" panose="02020603050405020304" pitchFamily="18" charset="0"/>
              </a:rPr>
              <a:t>Development of cattle.</a:t>
            </a:r>
          </a:p>
          <a:p>
            <a:pPr marL="514350" indent="-514350" algn="just">
              <a:lnSpc>
                <a:spcPct val="150000"/>
              </a:lnSpc>
              <a:buFont typeface="+mj-lt"/>
              <a:buAutoNum type="arabicPeriod"/>
            </a:pPr>
            <a:r>
              <a:rPr lang="en-US" dirty="0">
                <a:latin typeface="+mj-lt"/>
                <a:cs typeface="Times New Roman" panose="02020603050405020304" pitchFamily="18" charset="0"/>
              </a:rPr>
              <a:t>Development of multi purpose primary level education.</a:t>
            </a:r>
          </a:p>
          <a:p>
            <a:pPr marL="514350" indent="-514350" algn="just">
              <a:lnSpc>
                <a:spcPct val="150000"/>
              </a:lnSpc>
              <a:buFont typeface="+mj-lt"/>
              <a:buAutoNum type="arabicPeriod"/>
            </a:pPr>
            <a:r>
              <a:rPr lang="en-US" dirty="0">
                <a:latin typeface="+mj-lt"/>
                <a:cs typeface="Times New Roman" panose="02020603050405020304" pitchFamily="18" charset="0"/>
              </a:rPr>
              <a:t>To help self help initiative and rural leadership.</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30550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A7C42E8-6CE8-45BB-9324-A063FA337555}"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Activities</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 xmlns:a16="http://schemas.microsoft.com/office/drawing/2014/main" id="{CD76C5E4-D11E-4FC0-960E-A9C0CD8B2052}"/>
              </a:ext>
            </a:extLst>
          </p:cNvPr>
          <p:cNvSpPr txBox="1"/>
          <p:nvPr/>
        </p:nvSpPr>
        <p:spPr>
          <a:xfrm>
            <a:off x="731520" y="1232910"/>
            <a:ext cx="10678160" cy="2542363"/>
          </a:xfrm>
          <a:prstGeom prst="rect">
            <a:avLst/>
          </a:prstGeom>
          <a:noFill/>
        </p:spPr>
        <p:txBody>
          <a:bodyPr wrap="square">
            <a:spAutoFit/>
          </a:bodyPr>
          <a:lstStyle/>
          <a:p>
            <a:pPr marL="342900" indent="-342900">
              <a:lnSpc>
                <a:spcPct val="150000"/>
              </a:lnSpc>
              <a:buFont typeface="+mj-lt"/>
              <a:buAutoNum type="arabicPeriod"/>
            </a:pPr>
            <a:r>
              <a:rPr lang="en-US" dirty="0"/>
              <a:t>Sanitation  in villages.</a:t>
            </a:r>
          </a:p>
          <a:p>
            <a:pPr marL="342900" indent="-342900">
              <a:lnSpc>
                <a:spcPct val="150000"/>
              </a:lnSpc>
              <a:buFont typeface="+mj-lt"/>
              <a:buAutoNum type="arabicPeriod"/>
            </a:pPr>
            <a:r>
              <a:rPr lang="en-US" dirty="0"/>
              <a:t>Adult Education.</a:t>
            </a:r>
          </a:p>
          <a:p>
            <a:pPr marL="342900" indent="-342900">
              <a:lnSpc>
                <a:spcPct val="150000"/>
              </a:lnSpc>
              <a:buFont typeface="+mj-lt"/>
              <a:buAutoNum type="arabicPeriod"/>
            </a:pPr>
            <a:r>
              <a:rPr lang="en-US" dirty="0"/>
              <a:t>To arrange campaign for the eradication of Malaria, TB and other infectious disease.</a:t>
            </a:r>
          </a:p>
          <a:p>
            <a:pPr marL="342900" indent="-342900">
              <a:lnSpc>
                <a:spcPct val="150000"/>
              </a:lnSpc>
              <a:buFont typeface="+mj-lt"/>
              <a:buAutoNum type="arabicPeriod"/>
            </a:pPr>
            <a:r>
              <a:rPr lang="en-US" dirty="0"/>
              <a:t>To manage the pure drinking water.</a:t>
            </a:r>
          </a:p>
          <a:p>
            <a:pPr marL="342900" indent="-342900">
              <a:lnSpc>
                <a:spcPct val="150000"/>
              </a:lnSpc>
              <a:buFont typeface="+mj-lt"/>
              <a:buAutoNum type="arabicPeriod"/>
            </a:pPr>
            <a:r>
              <a:rPr lang="en-US" dirty="0"/>
              <a:t>To manage saving for famine and flood.</a:t>
            </a:r>
          </a:p>
          <a:p>
            <a:pPr marL="342900" indent="-342900">
              <a:lnSpc>
                <a:spcPct val="150000"/>
              </a:lnSpc>
              <a:buFont typeface="+mj-lt"/>
              <a:buAutoNum type="arabicPeriod"/>
            </a:pPr>
            <a:r>
              <a:rPr lang="en-US" dirty="0"/>
              <a:t>Development of Cottage industries.</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9478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379A72E4-623F-4D05-A9F7-79A7C5C9EA1F}"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Area of work</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 xmlns:a16="http://schemas.microsoft.com/office/drawing/2014/main" id="{CD76C5E4-D11E-4FC0-960E-A9C0CD8B2052}"/>
              </a:ext>
            </a:extLst>
          </p:cNvPr>
          <p:cNvSpPr txBox="1"/>
          <p:nvPr/>
        </p:nvSpPr>
        <p:spPr>
          <a:xfrm>
            <a:off x="731520" y="1232910"/>
            <a:ext cx="10678160" cy="1754326"/>
          </a:xfrm>
          <a:prstGeom prst="rect">
            <a:avLst/>
          </a:prstGeom>
          <a:noFill/>
        </p:spPr>
        <p:txBody>
          <a:bodyPr wrap="square">
            <a:spAutoFit/>
          </a:bodyPr>
          <a:lstStyle/>
          <a:p>
            <a:pPr>
              <a:lnSpc>
                <a:spcPct val="200000"/>
              </a:lnSpc>
            </a:pPr>
            <a:r>
              <a:rPr lang="en-US" dirty="0"/>
              <a:t> </a:t>
            </a:r>
            <a:endParaRPr lang="en-US" dirty="0" smtClean="0"/>
          </a:p>
          <a:p>
            <a:pPr>
              <a:lnSpc>
                <a:spcPct val="200000"/>
              </a:lnSpc>
            </a:pPr>
            <a:r>
              <a:rPr lang="en-US" dirty="0" smtClean="0"/>
              <a:t>Sri </a:t>
            </a:r>
            <a:r>
              <a:rPr lang="en-US" dirty="0"/>
              <a:t>Tagore started work in his </a:t>
            </a:r>
            <a:r>
              <a:rPr lang="en-US" dirty="0" err="1"/>
              <a:t>Zamindari</a:t>
            </a:r>
            <a:r>
              <a:rPr lang="en-US" dirty="0"/>
              <a:t> villages of </a:t>
            </a:r>
            <a:r>
              <a:rPr lang="en-US" dirty="0" err="1"/>
              <a:t>Kaligram</a:t>
            </a:r>
            <a:r>
              <a:rPr lang="en-US" dirty="0"/>
              <a:t> </a:t>
            </a:r>
            <a:r>
              <a:rPr lang="en-US" dirty="0" err="1"/>
              <a:t>Perganna</a:t>
            </a:r>
            <a:r>
              <a:rPr lang="en-US" dirty="0"/>
              <a:t> </a:t>
            </a:r>
            <a:endParaRPr lang="en-US" dirty="0" smtClean="0"/>
          </a:p>
          <a:p>
            <a:pPr>
              <a:lnSpc>
                <a:spcPct val="200000"/>
              </a:lnSpc>
            </a:pPr>
            <a:r>
              <a:rPr lang="en-US" b="1" dirty="0" smtClean="0"/>
              <a:t>for example- </a:t>
            </a:r>
            <a:r>
              <a:rPr lang="en-US" dirty="0"/>
              <a:t>Atari, </a:t>
            </a:r>
            <a:r>
              <a:rPr lang="en-US" dirty="0" err="1"/>
              <a:t>Raghupur</a:t>
            </a:r>
            <a:r>
              <a:rPr lang="en-US" dirty="0"/>
              <a:t>, Rani </a:t>
            </a:r>
            <a:r>
              <a:rPr lang="en-US" dirty="0" err="1"/>
              <a:t>nagar</a:t>
            </a:r>
            <a:r>
              <a:rPr lang="en-US" dirty="0"/>
              <a:t>, </a:t>
            </a:r>
            <a:r>
              <a:rPr lang="en-US" dirty="0" err="1"/>
              <a:t>Tilakpur</a:t>
            </a:r>
            <a:r>
              <a:rPr lang="en-US" dirty="0"/>
              <a:t>, </a:t>
            </a:r>
            <a:r>
              <a:rPr lang="en-US" dirty="0" err="1"/>
              <a:t>Latara</a:t>
            </a:r>
            <a:r>
              <a:rPr lang="en-US" dirty="0"/>
              <a:t> etc.</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1682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E4984B1-680F-43F3-B618-47C5C873D81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172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Method of work</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 xmlns:a16="http://schemas.microsoft.com/office/drawing/2014/main" id="{CD76C5E4-D11E-4FC0-960E-A9C0CD8B2052}"/>
              </a:ext>
            </a:extLst>
          </p:cNvPr>
          <p:cNvSpPr txBox="1"/>
          <p:nvPr/>
        </p:nvSpPr>
        <p:spPr>
          <a:xfrm>
            <a:off x="731520" y="1232910"/>
            <a:ext cx="10678160" cy="3000821"/>
          </a:xfrm>
          <a:prstGeom prst="rect">
            <a:avLst/>
          </a:prstGeom>
          <a:noFill/>
        </p:spPr>
        <p:txBody>
          <a:bodyPr wrap="square">
            <a:spAutoFit/>
          </a:bodyPr>
          <a:lstStyle/>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Survey </a:t>
            </a:r>
            <a:r>
              <a:rPr lang="en-US" dirty="0">
                <a:latin typeface="Times New Roman" panose="02020603050405020304" pitchFamily="18" charset="0"/>
                <a:cs typeface="Times New Roman" panose="02020603050405020304" pitchFamily="18" charset="0"/>
              </a:rPr>
              <a:t>of selected villages.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Foundation of social welfare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in each village. Worker used to bring the rural problems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this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solutions were provided to farmers. It was two way process.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manage the medicines which may be available to rural people at proper time.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Demonstration of improved practices.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Community centers.</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3190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65475CC1-C2C3-4D23-BE2C-C02DC5CACF60}"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370713"/>
            <a:ext cx="10522988" cy="4801314"/>
          </a:xfrm>
          <a:prstGeom prst="rect">
            <a:avLst/>
          </a:prstGeom>
          <a:noFill/>
        </p:spPr>
        <p:txBody>
          <a:bodyPr wrap="square">
            <a:spAutoFit/>
          </a:bodyPr>
          <a:lstStyle/>
          <a:p>
            <a:pPr algn="just"/>
            <a:r>
              <a:rPr lang="en-US" dirty="0" smtClean="0"/>
              <a:t>1. In rural India, the proportion of people still living in poverty is……… </a:t>
            </a:r>
          </a:p>
          <a:p>
            <a:pPr marL="342900" indent="-342900" algn="just">
              <a:buFont typeface="+mj-lt"/>
              <a:buAutoNum type="alphaLcParenR"/>
            </a:pPr>
            <a:r>
              <a:rPr lang="en-US" dirty="0" smtClean="0"/>
              <a:t>     2/3</a:t>
            </a:r>
          </a:p>
          <a:p>
            <a:pPr marL="342900" indent="-342900" algn="just">
              <a:buFont typeface="+mj-lt"/>
              <a:buAutoNum type="alphaLcParenR"/>
            </a:pPr>
            <a:r>
              <a:rPr lang="en-US" b="1" dirty="0"/>
              <a:t> </a:t>
            </a:r>
            <a:r>
              <a:rPr lang="en-US" b="1" dirty="0" smtClean="0"/>
              <a:t>    1/3</a:t>
            </a:r>
          </a:p>
          <a:p>
            <a:pPr marL="342900" indent="-342900" algn="just">
              <a:buFont typeface="+mj-lt"/>
              <a:buAutoNum type="alphaLcParenR"/>
            </a:pPr>
            <a:r>
              <a:rPr lang="en-US" dirty="0"/>
              <a:t> </a:t>
            </a:r>
            <a:r>
              <a:rPr lang="en-US" dirty="0" smtClean="0"/>
              <a:t>    1/2  </a:t>
            </a:r>
          </a:p>
          <a:p>
            <a:pPr marL="342900" indent="-342900" algn="just">
              <a:buFont typeface="+mj-lt"/>
              <a:buAutoNum type="alphaLcParenR"/>
            </a:pPr>
            <a:r>
              <a:rPr lang="en-US" dirty="0"/>
              <a:t> </a:t>
            </a:r>
            <a:r>
              <a:rPr lang="en-US" dirty="0" smtClean="0"/>
              <a:t>     1/4  </a:t>
            </a:r>
          </a:p>
          <a:p>
            <a:pPr algn="just"/>
            <a:endParaRPr lang="en-US" dirty="0" smtClean="0"/>
          </a:p>
          <a:p>
            <a:pPr algn="just"/>
            <a:r>
              <a:rPr lang="en-US" dirty="0" smtClean="0"/>
              <a:t>2. NABARD was set up in……………</a:t>
            </a:r>
          </a:p>
          <a:p>
            <a:pPr marL="342900" indent="-342900" algn="just">
              <a:buFont typeface="+mj-lt"/>
              <a:buAutoNum type="alphaLcParenR"/>
            </a:pPr>
            <a:r>
              <a:rPr lang="en-US" dirty="0" smtClean="0"/>
              <a:t>1980</a:t>
            </a:r>
          </a:p>
          <a:p>
            <a:pPr marL="342900" indent="-342900" algn="just">
              <a:buFont typeface="+mj-lt"/>
              <a:buAutoNum type="alphaLcParenR"/>
            </a:pPr>
            <a:r>
              <a:rPr lang="en-US" dirty="0" smtClean="0"/>
              <a:t>1981</a:t>
            </a:r>
          </a:p>
          <a:p>
            <a:pPr marL="342900" indent="-342900" algn="just">
              <a:buFont typeface="+mj-lt"/>
              <a:buAutoNum type="alphaLcParenR"/>
            </a:pPr>
            <a:r>
              <a:rPr lang="en-US" b="1" dirty="0" smtClean="0"/>
              <a:t>1982</a:t>
            </a:r>
          </a:p>
          <a:p>
            <a:pPr marL="342900" indent="-342900" algn="just">
              <a:buFont typeface="+mj-lt"/>
              <a:buAutoNum type="alphaLcParenR"/>
            </a:pPr>
            <a:r>
              <a:rPr lang="en-US" dirty="0" smtClean="0"/>
              <a:t>1983</a:t>
            </a:r>
          </a:p>
          <a:p>
            <a:pPr marL="342900" indent="-342900" algn="just">
              <a:buFont typeface="+mj-lt"/>
              <a:buAutoNum type="alphaLcParenR"/>
            </a:pPr>
            <a:endParaRPr lang="en-US" b="1" dirty="0" smtClean="0"/>
          </a:p>
          <a:p>
            <a:pPr algn="just"/>
            <a:r>
              <a:rPr lang="en-US" b="1" dirty="0" smtClean="0"/>
              <a:t>3.  </a:t>
            </a:r>
            <a:r>
              <a:rPr lang="en-US" dirty="0" smtClean="0"/>
              <a:t>The ‘Golden Revolution’ was a period of very high productivity in :</a:t>
            </a:r>
            <a:endParaRPr lang="en-US" dirty="0"/>
          </a:p>
          <a:p>
            <a:pPr marL="342900" indent="-342900">
              <a:buFont typeface="+mj-lt"/>
              <a:buAutoNum type="alphaLcParenR"/>
            </a:pPr>
            <a:r>
              <a:rPr lang="en-US" dirty="0" smtClean="0"/>
              <a:t>Food grain production</a:t>
            </a:r>
          </a:p>
          <a:p>
            <a:pPr marL="342900" indent="-342900">
              <a:buFont typeface="+mj-lt"/>
              <a:buAutoNum type="alphaLcParenR"/>
            </a:pPr>
            <a:r>
              <a:rPr lang="en-US" b="1" dirty="0" smtClean="0"/>
              <a:t>Horticulture</a:t>
            </a:r>
          </a:p>
          <a:p>
            <a:pPr marL="342900" indent="-342900">
              <a:buFont typeface="+mj-lt"/>
              <a:buAutoNum type="alphaLcParenR"/>
            </a:pPr>
            <a:r>
              <a:rPr lang="en-US" dirty="0" smtClean="0"/>
              <a:t>Organic farming</a:t>
            </a:r>
          </a:p>
          <a:p>
            <a:pPr marL="342900" indent="-342900">
              <a:buFont typeface="+mj-lt"/>
              <a:buAutoNum type="alphaLcParenR"/>
            </a:pPr>
            <a:r>
              <a:rPr lang="en-US" dirty="0" err="1" smtClean="0"/>
              <a:t>Pisciculture</a:t>
            </a:r>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08104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Sriniketan</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mj-lt"/>
                <a:cs typeface="Times New Roman" panose="02020603050405020304" pitchFamily="18" charset="0"/>
              </a:rPr>
              <a:t>Gurgaon</a:t>
            </a:r>
            <a:r>
              <a:rPr lang="en-IN" sz="1800" dirty="0" smtClean="0">
                <a:latin typeface="Times New Roman" panose="02020603050405020304" pitchFamily="18" charset="0"/>
                <a:cs typeface="Times New Roman" panose="02020603050405020304" pitchFamily="18" charset="0"/>
              </a:rPr>
              <a:t> Project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D24F38E2-AF53-46D0-AE00-671FA1A39EE8}"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 xmlns:p14="http://schemas.microsoft.com/office/powerpoint/2010/main" val="24590586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855640" y="2941385"/>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b="1" dirty="0" err="1">
                <a:latin typeface="Times New Roman" panose="02020603050405020304" pitchFamily="18" charset="0"/>
                <a:cs typeface="Times New Roman" panose="02020603050405020304" pitchFamily="18" charset="0"/>
              </a:rPr>
              <a:t>Seva</a:t>
            </a:r>
            <a:r>
              <a:rPr lang="en-US" sz="2000" b="1" dirty="0">
                <a:latin typeface="Times New Roman" panose="02020603050405020304" pitchFamily="18" charset="0"/>
                <a:cs typeface="Times New Roman" panose="02020603050405020304" pitchFamily="18" charset="0"/>
              </a:rPr>
              <a:t> Gram and </a:t>
            </a:r>
            <a:r>
              <a:rPr lang="en-US" sz="2000" b="1" dirty="0" err="1">
                <a:latin typeface="Times New Roman" panose="02020603050405020304" pitchFamily="18" charset="0"/>
                <a:cs typeface="Times New Roman" panose="02020603050405020304" pitchFamily="18" charset="0"/>
              </a:rPr>
              <a:t>Marthadam</a:t>
            </a:r>
            <a:r>
              <a:rPr lang="en-US" sz="2000" b="1" dirty="0">
                <a:latin typeface="Times New Roman" panose="02020603050405020304" pitchFamily="18" charset="0"/>
                <a:cs typeface="Times New Roman" panose="02020603050405020304" pitchFamily="18" charset="0"/>
              </a:rPr>
              <a:t> Project</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a:t>
            </a:r>
            <a:r>
              <a:rPr lang="en-US" sz="2800" dirty="0" smtClean="0">
                <a:solidFill>
                  <a:prstClr val="black"/>
                </a:solidFill>
                <a:latin typeface="Times New Roman" panose="02020603050405020304" pitchFamily="18" charset="0"/>
                <a:cs typeface="Times New Roman" panose="02020603050405020304" pitchFamily="18" charset="0"/>
              </a:rPr>
              <a:t>–2) </a:t>
            </a:r>
            <a:r>
              <a:rPr lang="en-US" sz="2800" dirty="0">
                <a:solidFill>
                  <a:prstClr val="black"/>
                </a:solidFill>
                <a:latin typeface="Calibri"/>
              </a:rPr>
              <a:t>Topic 3</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701562" y="-23446"/>
            <a:ext cx="7772400" cy="702838"/>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47826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Briefly </a:t>
            </a:r>
            <a:r>
              <a:rPr lang="en-US" sz="1800" dirty="0" smtClean="0">
                <a:latin typeface="Times New Roman" panose="02020603050405020304" pitchFamily="18" charset="0"/>
                <a:cs typeface="Times New Roman" panose="02020603050405020304" pitchFamily="18" charset="0"/>
              </a:rPr>
              <a:t>understand </a:t>
            </a:r>
            <a:r>
              <a:rPr lang="en-US" sz="1800" dirty="0" err="1">
                <a:latin typeface="Times New Roman" panose="02020603050405020304" pitchFamily="18" charset="0"/>
                <a:cs typeface="Times New Roman" panose="02020603050405020304" pitchFamily="18" charset="0"/>
              </a:rPr>
              <a:t>S</a:t>
            </a:r>
            <a:r>
              <a:rPr lang="en-US" sz="1800" dirty="0" err="1" smtClean="0">
                <a:latin typeface="Times New Roman" panose="02020603050405020304" pitchFamily="18" charset="0"/>
                <a:cs typeface="Times New Roman" panose="02020603050405020304" pitchFamily="18" charset="0"/>
              </a:rPr>
              <a:t>eva</a:t>
            </a:r>
            <a:r>
              <a:rPr lang="en-US" sz="1800" dirty="0" smtClean="0">
                <a:latin typeface="Times New Roman" panose="02020603050405020304" pitchFamily="18" charset="0"/>
                <a:cs typeface="Times New Roman" panose="02020603050405020304" pitchFamily="18" charset="0"/>
              </a:rPr>
              <a:t> </a:t>
            </a:r>
            <a:r>
              <a:rPr lang="en-US" sz="1800" dirty="0">
                <a:latin typeface="+mj-lt"/>
                <a:cs typeface="Times New Roman" panose="02020603050405020304" pitchFamily="18" charset="0"/>
              </a:rPr>
              <a:t>G</a:t>
            </a:r>
            <a:r>
              <a:rPr lang="en-US" sz="1800" dirty="0" smtClean="0">
                <a:latin typeface="+mj-lt"/>
                <a:cs typeface="Times New Roman" panose="02020603050405020304" pitchFamily="18" charset="0"/>
              </a:rPr>
              <a:t>ram</a:t>
            </a:r>
            <a:r>
              <a:rPr lang="en-US" sz="1800" dirty="0" smtClean="0">
                <a:latin typeface="Times New Roman" panose="02020603050405020304" pitchFamily="18" charset="0"/>
                <a:cs typeface="Times New Roman" panose="02020603050405020304" pitchFamily="18" charset="0"/>
              </a:rPr>
              <a:t> and </a:t>
            </a:r>
            <a:r>
              <a:rPr lang="en-US" sz="1800" dirty="0" err="1" smtClean="0">
                <a:latin typeface="Times New Roman" panose="02020603050405020304" pitchFamily="18" charset="0"/>
                <a:cs typeface="Times New Roman" panose="02020603050405020304" pitchFamily="18" charset="0"/>
              </a:rPr>
              <a:t>Marthadam</a:t>
            </a:r>
            <a:r>
              <a:rPr lang="en-US" sz="1800" dirty="0" smtClean="0">
                <a:latin typeface="Times New Roman" panose="02020603050405020304" pitchFamily="18" charset="0"/>
                <a:cs typeface="Times New Roman" panose="02020603050405020304" pitchFamily="18" charset="0"/>
              </a:rPr>
              <a:t> Project.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79636C1-F75B-4BB6-A61B-0D64F191ADFC}"/>
              </a:ext>
            </a:extLst>
          </p:cNvPr>
          <p:cNvSpPr>
            <a:spLocks noGrp="1"/>
          </p:cNvSpPr>
          <p:nvPr>
            <p:ph type="dt" sz="half" idx="10"/>
          </p:nvPr>
        </p:nvSpPr>
        <p:spPr/>
        <p:txBody>
          <a:bodyPr/>
          <a:lstStyle/>
          <a:p>
            <a:fld id="{780D32BA-CEAC-48C5-A589-DD7CD38C944A}" type="datetime1">
              <a:rPr lang="en-US" smtClean="0"/>
              <a:t>8/22/2022</a:t>
            </a:fld>
            <a:endParaRPr lang="en-US"/>
          </a:p>
        </p:txBody>
      </p:sp>
      <p:sp>
        <p:nvSpPr>
          <p:cNvPr id="5" name="Footer Placeholder 4">
            <a:extLst>
              <a:ext uri="{FF2B5EF4-FFF2-40B4-BE49-F238E27FC236}">
                <a16:creationId xmlns=""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 xmlns:p14="http://schemas.microsoft.com/office/powerpoint/2010/main" val="3498987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Ajay Gangele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87481123-117E-46FC-B281-3482FE51C519}"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49</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426637"/>
            <a:ext cx="7190509" cy="788293"/>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Rural Development </a:t>
            </a:r>
            <a:r>
              <a:rPr lang="en-IN" dirty="0" smtClean="0"/>
              <a:t>with the help of </a:t>
            </a:r>
            <a:r>
              <a:rPr lang="en-IN" dirty="0" err="1" smtClean="0"/>
              <a:t>Seva</a:t>
            </a:r>
            <a:r>
              <a:rPr lang="en-IN" dirty="0" smtClean="0"/>
              <a:t> Gram and </a:t>
            </a:r>
            <a:r>
              <a:rPr lang="en-IN" dirty="0" err="1" smtClean="0"/>
              <a:t>Marthadam</a:t>
            </a:r>
            <a:r>
              <a:rPr lang="en-IN" dirty="0" smtClean="0"/>
              <a:t> Project </a:t>
            </a:r>
            <a:endParaRPr lang="en-IN" dirty="0"/>
          </a:p>
        </p:txBody>
      </p:sp>
      <p:graphicFrame>
        <p:nvGraphicFramePr>
          <p:cNvPr id="9" name="Table 2">
            <a:extLst>
              <a:ext uri="{FF2B5EF4-FFF2-40B4-BE49-F238E27FC236}">
                <a16:creationId xmlns="" xmlns:a16="http://schemas.microsoft.com/office/drawing/2014/main" id="{02CEB721-B18B-4F1E-A911-8FD0CF3F20B4}"/>
              </a:ext>
            </a:extLst>
          </p:cNvPr>
          <p:cNvGraphicFramePr>
            <a:graphicFrameLocks noGrp="1"/>
          </p:cNvGraphicFramePr>
          <p:nvPr>
            <p:extLst>
              <p:ext uri="{D42A27DB-BD31-4B8C-83A1-F6EECF244321}">
                <p14:modId xmlns="" xmlns:p14="http://schemas.microsoft.com/office/powerpoint/2010/main" val="618453046"/>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 xmlns:a16="http://schemas.microsoft.com/office/drawing/2014/main" val="1905676874"/>
                    </a:ext>
                  </a:extLst>
                </a:gridCol>
                <a:gridCol w="1905000">
                  <a:extLst>
                    <a:ext uri="{9D8B030D-6E8A-4147-A177-3AD203B41FA5}">
                      <a16:colId xmlns=""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Rural Development with the help of </a:t>
                      </a:r>
                      <a:r>
                        <a:rPr lang="en-IN" dirty="0" err="1" smtClean="0"/>
                        <a:t>Seva</a:t>
                      </a:r>
                      <a:r>
                        <a:rPr lang="en-IN" dirty="0" smtClean="0"/>
                        <a:t> Gram and </a:t>
                      </a:r>
                      <a:r>
                        <a:rPr lang="en-IN" dirty="0" err="1" smtClean="0"/>
                        <a:t>Marthadam</a:t>
                      </a:r>
                      <a:r>
                        <a:rPr lang="en-IN" dirty="0" smtClean="0"/>
                        <a:t> Project </a:t>
                      </a:r>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dirty="0" smtClean="0"/>
                        <a:t>To </a:t>
                      </a:r>
                      <a:r>
                        <a:rPr lang="en-IN" sz="1800" dirty="0"/>
                        <a:t>understand</a:t>
                      </a:r>
                      <a:r>
                        <a:rPr lang="en-IN" sz="1800" baseline="0" dirty="0"/>
                        <a:t> the</a:t>
                      </a:r>
                      <a:r>
                        <a:rPr lang="en-IN" sz="1800" dirty="0"/>
                        <a:t> </a:t>
                      </a:r>
                      <a:r>
                        <a:rPr lang="en-IN" sz="1800" dirty="0" smtClean="0"/>
                        <a:t>area</a:t>
                      </a:r>
                      <a:r>
                        <a:rPr lang="en-IN" sz="1800" baseline="0" dirty="0" smtClean="0"/>
                        <a:t> and activity of its operations.</a:t>
                      </a:r>
                      <a:endParaRPr lang="en-US" dirty="0">
                        <a:latin typeface="+mn-lt"/>
                      </a:endParaRPr>
                    </a:p>
                  </a:txBody>
                  <a:tcPr/>
                </a:tc>
                <a:tc>
                  <a:txBody>
                    <a:bodyPr/>
                    <a:lstStyle/>
                    <a:p>
                      <a:pPr algn="ctr"/>
                      <a:r>
                        <a:rPr lang="en-US" sz="1800" b="0" dirty="0">
                          <a:latin typeface="+mn-lt"/>
                          <a:cs typeface="Times New Roman" panose="02020603050405020304" pitchFamily="18" charset="0"/>
                        </a:rPr>
                        <a:t>CO1</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203906593"/>
                  </a:ext>
                </a:extLst>
              </a:tr>
            </a:tbl>
          </a:graphicData>
        </a:graphic>
      </p:graphicFrame>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1758" y="12815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B5A0AC07-F616-467E-8B31-40CC0ED88310}" type="slidenum">
              <a:rPr lang="en-IN" smtClean="0"/>
              <a:pPr/>
              <a:t>49</a:t>
            </a:fld>
            <a:endParaRPr lang="en-IN"/>
          </a:p>
        </p:txBody>
      </p:sp>
    </p:spTree>
    <p:extLst>
      <p:ext uri="{BB962C8B-B14F-4D97-AF65-F5344CB8AC3E}">
        <p14:creationId xmlns="" xmlns:p14="http://schemas.microsoft.com/office/powerpoint/2010/main" val="1736435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151A9BC9-0E12-478E-9AE1-CF4C44B098BC}" type="datetime1">
              <a:rPr lang="en-US" smtClean="0"/>
              <a:t>8/22/2022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936049" y="9842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latin typeface="Times New Roman" panose="02020603050405020304" pitchFamily="18" charset="0"/>
                <a:cs typeface="Times New Roman" panose="02020603050405020304" pitchFamily="18" charset="0"/>
              </a:rPr>
              <a:t>Index/ Content</a:t>
            </a:r>
            <a:endParaRPr lang="en-US" sz="2400" b="1"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21599" y="36534"/>
            <a:ext cx="1314450" cy="9144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 name="Content Placeholder 8">
            <a:extLst>
              <a:ext uri="{FF2B5EF4-FFF2-40B4-BE49-F238E27FC236}">
                <a16:creationId xmlns="" xmlns:a16="http://schemas.microsoft.com/office/drawing/2014/main" id="{6FDD0E26-B397-409D-9884-90B327F11C7E}"/>
              </a:ext>
            </a:extLst>
          </p:cNvPr>
          <p:cNvGraphicFramePr>
            <a:graphicFrameLocks/>
          </p:cNvGraphicFramePr>
          <p:nvPr>
            <p:extLst/>
          </p:nvPr>
        </p:nvGraphicFramePr>
        <p:xfrm>
          <a:off x="1752600" y="996142"/>
          <a:ext cx="8458201" cy="4687570"/>
        </p:xfrm>
        <a:graphic>
          <a:graphicData uri="http://schemas.openxmlformats.org/drawingml/2006/table">
            <a:tbl>
              <a:tblPr firstRow="1" bandRow="1">
                <a:tableStyleId>{5C22544A-7EE6-4342-B048-85BDC9FD1C3A}</a:tableStyleId>
              </a:tblPr>
              <a:tblGrid>
                <a:gridCol w="1566333">
                  <a:extLst>
                    <a:ext uri="{9D8B030D-6E8A-4147-A177-3AD203B41FA5}">
                      <a16:colId xmlns="" xmlns:a16="http://schemas.microsoft.com/office/drawing/2014/main" val="20000"/>
                    </a:ext>
                  </a:extLst>
                </a:gridCol>
                <a:gridCol w="6891868">
                  <a:extLst>
                    <a:ext uri="{9D8B030D-6E8A-4147-A177-3AD203B41FA5}">
                      <a16:colId xmlns="" xmlns:a16="http://schemas.microsoft.com/office/drawing/2014/main" val="20001"/>
                    </a:ext>
                  </a:extLst>
                </a:gridCol>
              </a:tblGrid>
              <a:tr h="361527">
                <a:tc>
                  <a:txBody>
                    <a:bodyPr/>
                    <a:lstStyle/>
                    <a:p>
                      <a:r>
                        <a:rPr lang="en-US" sz="2200" dirty="0"/>
                        <a:t>S. No.</a:t>
                      </a:r>
                    </a:p>
                  </a:txBody>
                  <a:tcPr/>
                </a:tc>
                <a:tc>
                  <a:txBody>
                    <a:bodyPr/>
                    <a:lstStyle/>
                    <a:p>
                      <a:pPr algn="l"/>
                      <a:r>
                        <a:rPr lang="en-US" sz="2200" dirty="0"/>
                        <a:t>Index</a:t>
                      </a:r>
                    </a:p>
                  </a:txBody>
                  <a:tcPr/>
                </a:tc>
                <a:extLst>
                  <a:ext uri="{0D108BD9-81ED-4DB2-BD59-A6C34878D82A}">
                    <a16:rowId xmlns="" xmlns:a16="http://schemas.microsoft.com/office/drawing/2014/main" val="10000"/>
                  </a:ext>
                </a:extLst>
              </a:tr>
              <a:tr h="426085">
                <a:tc>
                  <a:txBody>
                    <a:bodyPr/>
                    <a:lstStyle/>
                    <a:p>
                      <a:r>
                        <a:rPr lang="en-US" sz="2000" b="0" dirty="0">
                          <a:latin typeface="Times New Roman" pitchFamily="18" charset="0"/>
                          <a:cs typeface="Times New Roman" pitchFamily="18" charset="0"/>
                        </a:rPr>
                        <a:t>10.</a:t>
                      </a:r>
                    </a:p>
                  </a:txBody>
                  <a:tcPr/>
                </a:tc>
                <a:tc>
                  <a:txBody>
                    <a:bodyPr/>
                    <a:lstStyle/>
                    <a:p>
                      <a:r>
                        <a:rPr lang="en-US" sz="2000" b="0" dirty="0">
                          <a:latin typeface="Times New Roman" pitchFamily="18" charset="0"/>
                          <a:cs typeface="Times New Roman" pitchFamily="18" charset="0"/>
                        </a:rPr>
                        <a:t>Program Specific  Outcomes (PSOs)</a:t>
                      </a:r>
                    </a:p>
                  </a:txBody>
                  <a:tcPr/>
                </a:tc>
                <a:extLst>
                  <a:ext uri="{0D108BD9-81ED-4DB2-BD59-A6C34878D82A}">
                    <a16:rowId xmlns="" xmlns:a16="http://schemas.microsoft.com/office/drawing/2014/main" val="10001"/>
                  </a:ext>
                </a:extLst>
              </a:tr>
              <a:tr h="426085">
                <a:tc>
                  <a:txBody>
                    <a:bodyPr/>
                    <a:lstStyle/>
                    <a:p>
                      <a:r>
                        <a:rPr lang="en-US" sz="2000" b="0" dirty="0">
                          <a:latin typeface="Times New Roman" pitchFamily="18" charset="0"/>
                          <a:cs typeface="Times New Roman" pitchFamily="18" charset="0"/>
                        </a:rPr>
                        <a:t>11.</a:t>
                      </a:r>
                    </a:p>
                  </a:txBody>
                  <a:tcPr/>
                </a:tc>
                <a:tc>
                  <a:txBody>
                    <a:bodyPr/>
                    <a:lstStyle/>
                    <a:p>
                      <a:r>
                        <a:rPr lang="en-US" sz="2000" b="0" dirty="0">
                          <a:latin typeface="Times New Roman" pitchFamily="18" charset="0"/>
                          <a:cs typeface="Times New Roman" pitchFamily="18" charset="0"/>
                        </a:rPr>
                        <a:t>COs and PSOs Mapping</a:t>
                      </a:r>
                    </a:p>
                  </a:txBody>
                  <a:tcPr/>
                </a:tc>
                <a:extLst>
                  <a:ext uri="{0D108BD9-81ED-4DB2-BD59-A6C34878D82A}">
                    <a16:rowId xmlns="" xmlns:a16="http://schemas.microsoft.com/office/drawing/2014/main" val="3804090430"/>
                  </a:ext>
                </a:extLst>
              </a:tr>
              <a:tr h="426085">
                <a:tc>
                  <a:txBody>
                    <a:bodyPr/>
                    <a:lstStyle/>
                    <a:p>
                      <a:r>
                        <a:rPr lang="en-US" sz="2000" b="0" dirty="0">
                          <a:latin typeface="Times New Roman" pitchFamily="18" charset="0"/>
                          <a:cs typeface="Times New Roman" pitchFamily="18"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Program Educational Objectives (PEOs)</a:t>
                      </a:r>
                    </a:p>
                  </a:txBody>
                  <a:tcPr/>
                </a:tc>
                <a:extLst>
                  <a:ext uri="{0D108BD9-81ED-4DB2-BD59-A6C34878D82A}">
                    <a16:rowId xmlns="" xmlns:a16="http://schemas.microsoft.com/office/drawing/2014/main" val="10002"/>
                  </a:ext>
                </a:extLst>
              </a:tr>
              <a:tr h="426085">
                <a:tc>
                  <a:txBody>
                    <a:bodyPr/>
                    <a:lstStyle/>
                    <a:p>
                      <a:r>
                        <a:rPr lang="en-US" sz="2000" b="0" dirty="0">
                          <a:latin typeface="Times New Roman" pitchFamily="18" charset="0"/>
                          <a:cs typeface="Times New Roman" pitchFamily="18"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Result Analysis</a:t>
                      </a:r>
                    </a:p>
                  </a:txBody>
                  <a:tcPr/>
                </a:tc>
                <a:extLst>
                  <a:ext uri="{0D108BD9-81ED-4DB2-BD59-A6C34878D82A}">
                    <a16:rowId xmlns="" xmlns:a16="http://schemas.microsoft.com/office/drawing/2014/main" val="832475340"/>
                  </a:ext>
                </a:extLst>
              </a:tr>
              <a:tr h="426085">
                <a:tc>
                  <a:txBody>
                    <a:bodyPr/>
                    <a:lstStyle/>
                    <a:p>
                      <a:r>
                        <a:rPr lang="en-US" sz="2000" b="0" dirty="0">
                          <a:latin typeface="Times New Roman" pitchFamily="18" charset="0"/>
                          <a:cs typeface="Times New Roman" pitchFamily="18"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End Semester Question paper Templates</a:t>
                      </a:r>
                    </a:p>
                  </a:txBody>
                  <a:tcPr/>
                </a:tc>
                <a:extLst>
                  <a:ext uri="{0D108BD9-81ED-4DB2-BD59-A6C34878D82A}">
                    <a16:rowId xmlns="" xmlns:a16="http://schemas.microsoft.com/office/drawing/2014/main" val="1018038143"/>
                  </a:ext>
                </a:extLst>
              </a:tr>
              <a:tr h="426085">
                <a:tc>
                  <a:txBody>
                    <a:bodyPr/>
                    <a:lstStyle/>
                    <a:p>
                      <a:r>
                        <a:rPr lang="en-US" sz="2000" b="0" dirty="0">
                          <a:latin typeface="Times New Roman" pitchFamily="18" charset="0"/>
                          <a:cs typeface="Times New Roman" pitchFamily="18" charset="0"/>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Prerequisite/Recap</a:t>
                      </a:r>
                    </a:p>
                  </a:txBody>
                  <a:tcPr/>
                </a:tc>
                <a:extLst>
                  <a:ext uri="{0D108BD9-81ED-4DB2-BD59-A6C34878D82A}">
                    <a16:rowId xmlns="" xmlns:a16="http://schemas.microsoft.com/office/drawing/2014/main" val="10003"/>
                  </a:ext>
                </a:extLst>
              </a:tr>
              <a:tr h="426085">
                <a:tc>
                  <a:txBody>
                    <a:bodyPr/>
                    <a:lstStyle/>
                    <a:p>
                      <a:r>
                        <a:rPr lang="en-US" sz="2000" b="0" dirty="0">
                          <a:latin typeface="Times New Roman" pitchFamily="18" charset="0"/>
                          <a:cs typeface="Times New Roman" pitchFamily="18"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Brief Introduction about the subject with Video links</a:t>
                      </a:r>
                    </a:p>
                  </a:txBody>
                  <a:tcPr/>
                </a:tc>
                <a:extLst>
                  <a:ext uri="{0D108BD9-81ED-4DB2-BD59-A6C34878D82A}">
                    <a16:rowId xmlns="" xmlns:a16="http://schemas.microsoft.com/office/drawing/2014/main" val="3760810927"/>
                  </a:ext>
                </a:extLst>
              </a:tr>
              <a:tr h="426085">
                <a:tc>
                  <a:txBody>
                    <a:bodyPr/>
                    <a:lstStyle/>
                    <a:p>
                      <a:r>
                        <a:rPr lang="en-US" sz="2000" b="0" dirty="0">
                          <a:latin typeface="Times New Roman" pitchFamily="18" charset="0"/>
                          <a:cs typeface="Times New Roman" pitchFamily="18" charset="0"/>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Unit Contents</a:t>
                      </a:r>
                    </a:p>
                  </a:txBody>
                  <a:tcPr/>
                </a:tc>
                <a:extLst>
                  <a:ext uri="{0D108BD9-81ED-4DB2-BD59-A6C34878D82A}">
                    <a16:rowId xmlns="" xmlns:a16="http://schemas.microsoft.com/office/drawing/2014/main" val="2447268067"/>
                  </a:ext>
                </a:extLst>
              </a:tr>
              <a:tr h="426085">
                <a:tc>
                  <a:txBody>
                    <a:bodyPr/>
                    <a:lstStyle/>
                    <a:p>
                      <a:r>
                        <a:rPr lang="en-US" sz="2000" b="0" dirty="0">
                          <a:latin typeface="Times New Roman" pitchFamily="18" charset="0"/>
                          <a:cs typeface="Times New Roman" pitchFamily="18" charset="0"/>
                        </a:rPr>
                        <a:t>18.</a:t>
                      </a:r>
                    </a:p>
                  </a:txBody>
                  <a:tcPr/>
                </a:tc>
                <a:tc>
                  <a:txBody>
                    <a:bodyPr/>
                    <a:lstStyle/>
                    <a:p>
                      <a:r>
                        <a:rPr lang="en-US" sz="2000" b="0" dirty="0">
                          <a:latin typeface="Times New Roman" pitchFamily="18" charset="0"/>
                          <a:cs typeface="Times New Roman" pitchFamily="18" charset="0"/>
                        </a:rPr>
                        <a:t>Unit Objectives</a:t>
                      </a:r>
                    </a:p>
                  </a:txBody>
                  <a:tcPr/>
                </a:tc>
                <a:extLst>
                  <a:ext uri="{0D108BD9-81ED-4DB2-BD59-A6C34878D82A}">
                    <a16:rowId xmlns="" xmlns:a16="http://schemas.microsoft.com/office/drawing/2014/main" val="10004"/>
                  </a:ext>
                </a:extLst>
              </a:tr>
              <a:tr h="426085">
                <a:tc>
                  <a:txBody>
                    <a:bodyPr/>
                    <a:lstStyle/>
                    <a:p>
                      <a:r>
                        <a:rPr lang="en-US" sz="2000" b="0" dirty="0">
                          <a:latin typeface="Times New Roman" pitchFamily="18" charset="0"/>
                          <a:cs typeface="Times New Roman" pitchFamily="18" charset="0"/>
                        </a:rPr>
                        <a:t>19.</a:t>
                      </a:r>
                    </a:p>
                  </a:txBody>
                  <a:tcPr/>
                </a:tc>
                <a:tc>
                  <a:txBody>
                    <a:bodyPr/>
                    <a:lstStyle/>
                    <a:p>
                      <a:r>
                        <a:rPr lang="en-US" sz="2000" b="0" dirty="0">
                          <a:latin typeface="Times New Roman" pitchFamily="18" charset="0"/>
                          <a:cs typeface="Times New Roman" pitchFamily="18" charset="0"/>
                        </a:rPr>
                        <a:t>Topic/ Session Objectives</a:t>
                      </a:r>
                    </a:p>
                  </a:txBody>
                  <a:tcPr/>
                </a:tc>
                <a:extLst>
                  <a:ext uri="{0D108BD9-81ED-4DB2-BD59-A6C34878D82A}">
                    <a16:rowId xmlns="" xmlns:a16="http://schemas.microsoft.com/office/drawing/2014/main" val="10005"/>
                  </a:ext>
                </a:extLst>
              </a:tr>
            </a:tbl>
          </a:graphicData>
        </a:graphic>
      </p:graphicFrame>
      <p:sp>
        <p:nvSpPr>
          <p:cNvPr id="9" name="Google Shape;89;p13"/>
          <p:cNvSpPr txBox="1">
            <a:spLocks/>
          </p:cNvSpPr>
          <p:nvPr/>
        </p:nvSpPr>
        <p:spPr>
          <a:xfrm>
            <a:off x="2936049" y="98426"/>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0857782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3848735-5DAB-49C7-9508-84D5EE36BDE8}"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IN" sz="2000" b="1" dirty="0" err="1"/>
              <a:t>Marthandam</a:t>
            </a:r>
            <a:r>
              <a:rPr lang="en-IN" sz="2000" b="1" dirty="0"/>
              <a:t>  Project  (1928)</a:t>
            </a: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4D370C6D-FABC-4802-9FF8-F2453BB1A72D}"/>
              </a:ext>
            </a:extLst>
          </p:cNvPr>
          <p:cNvSpPr txBox="1"/>
          <p:nvPr/>
        </p:nvSpPr>
        <p:spPr>
          <a:xfrm>
            <a:off x="802640" y="1491261"/>
            <a:ext cx="10871200" cy="4524315"/>
          </a:xfrm>
          <a:prstGeom prst="rect">
            <a:avLst/>
          </a:prstGeom>
          <a:noFill/>
        </p:spPr>
        <p:txBody>
          <a:bodyPr wrap="square">
            <a:spAutoFit/>
          </a:bodyPr>
          <a:lstStyle/>
          <a:p>
            <a:pPr algn="ctr"/>
            <a:r>
              <a:rPr lang="en-IN" b="1" dirty="0" err="1"/>
              <a:t>Marthandam</a:t>
            </a:r>
            <a:r>
              <a:rPr lang="en-IN" b="1" dirty="0"/>
              <a:t>  Project  (1928</a:t>
            </a:r>
            <a:r>
              <a:rPr lang="en-IN" b="1" dirty="0" smtClean="0"/>
              <a:t>)</a:t>
            </a:r>
            <a:r>
              <a:rPr lang="en-IN" dirty="0" smtClean="0"/>
              <a:t> </a:t>
            </a:r>
            <a:endParaRPr lang="en-IN" dirty="0"/>
          </a:p>
          <a:p>
            <a:pPr marL="285750" indent="-285750" algn="just">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work  was  commenced  by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Spencer  Hatch  an  American  Agricultural  </a:t>
            </a:r>
            <a:r>
              <a:rPr lang="en-IN" dirty="0">
                <a:latin typeface="Times New Roman" panose="02020603050405020304" pitchFamily="18" charset="0"/>
                <a:cs typeface="Times New Roman" panose="02020603050405020304" pitchFamily="18" charset="0"/>
              </a:rPr>
              <a:t>expert  in Travancore  under  the  auspicious  of  young  Men’s  Christian  Association  </a:t>
            </a:r>
            <a:r>
              <a:rPr lang="en-IN" b="1" dirty="0">
                <a:latin typeface="Times New Roman" panose="02020603050405020304" pitchFamily="18" charset="0"/>
                <a:cs typeface="Times New Roman" panose="02020603050405020304" pitchFamily="18" charset="0"/>
              </a:rPr>
              <a:t>(YMCA</a:t>
            </a:r>
            <a:r>
              <a:rPr lang="en-IN" dirty="0">
                <a:latin typeface="Times New Roman" panose="02020603050405020304" pitchFamily="18" charset="0"/>
                <a:cs typeface="Times New Roman" panose="02020603050405020304" pitchFamily="18" charset="0"/>
              </a:rPr>
              <a:t>)  in  1921.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villages  in  </a:t>
            </a:r>
            <a:r>
              <a:rPr lang="en-IN" dirty="0" err="1">
                <a:latin typeface="Times New Roman" panose="02020603050405020304" pitchFamily="18" charset="0"/>
                <a:cs typeface="Times New Roman" panose="02020603050405020304" pitchFamily="18" charset="0"/>
              </a:rPr>
              <a:t>Marthandam</a:t>
            </a:r>
            <a:r>
              <a:rPr lang="en-IN" dirty="0">
                <a:latin typeface="Times New Roman" panose="02020603050405020304" pitchFamily="18" charset="0"/>
                <a:cs typeface="Times New Roman" panose="02020603050405020304" pitchFamily="18" charset="0"/>
              </a:rPr>
              <a:t>  area  were  </a:t>
            </a:r>
            <a:r>
              <a:rPr lang="en-IN" b="1" dirty="0">
                <a:latin typeface="Times New Roman" panose="02020603050405020304" pitchFamily="18" charset="0"/>
                <a:cs typeface="Times New Roman" panose="02020603050405020304" pitchFamily="18" charset="0"/>
              </a:rPr>
              <a:t>undeveloped  economically  and  the  economic condition  of  the  native  majority  was  poor</a:t>
            </a:r>
            <a:r>
              <a:rPr lang="en-IN" dirty="0">
                <a:latin typeface="Times New Roman" panose="02020603050405020304" pitchFamily="18" charset="0"/>
                <a:cs typeface="Times New Roman" panose="02020603050405020304" pitchFamily="18" charset="0"/>
              </a:rPr>
              <a:t>.  Here,  people  used  to  cultivate  only  paddy  and coconut  on  some  places.  For  exploiting  this  weakness,  it  was  thought  that  some developmental  work  should  be  done,  so  that  the  Christian  faith  could  spread.  </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Consequently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Hatch  made  agreement  with  YMCA  and  the  Church  for  his  work  and  initiated  this  project in  neighbouring  village  </a:t>
            </a:r>
            <a:r>
              <a:rPr lang="en-IN" dirty="0" err="1">
                <a:latin typeface="Times New Roman" panose="02020603050405020304" pitchFamily="18" charset="0"/>
                <a:cs typeface="Times New Roman" panose="02020603050405020304" pitchFamily="18" charset="0"/>
              </a:rPr>
              <a:t>Marthandam</a:t>
            </a:r>
            <a:r>
              <a:rPr lang="en-IN" dirty="0">
                <a:latin typeface="Times New Roman" panose="02020603050405020304" pitchFamily="18" charset="0"/>
                <a:cs typeface="Times New Roman" panose="02020603050405020304" pitchFamily="18" charset="0"/>
              </a:rPr>
              <a:t>.  The  main  objective  of  the  project  was  to  bring  more abundant  life  for  rural  people.    </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was  intended  to  symbolize  the  </a:t>
            </a:r>
            <a:r>
              <a:rPr lang="en-IN" b="1" dirty="0">
                <a:latin typeface="Times New Roman" panose="02020603050405020304" pitchFamily="18" charset="0"/>
                <a:cs typeface="Times New Roman" panose="02020603050405020304" pitchFamily="18" charset="0"/>
              </a:rPr>
              <a:t>three-fold  development,  not only  spiritual,  mental  and  physical  but  also  economic  and  </a:t>
            </a:r>
            <a:r>
              <a:rPr lang="en-IN" b="1" dirty="0" smtClean="0">
                <a:latin typeface="Times New Roman" panose="02020603050405020304" pitchFamily="18" charset="0"/>
                <a:cs typeface="Times New Roman" panose="02020603050405020304" pitchFamily="18" charset="0"/>
              </a:rPr>
              <a:t>social.</a:t>
            </a:r>
            <a:endParaRPr lang="en-IN"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5415" y="4004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7386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A49409C-3E2A-4550-98DF-36C58C1C0027}"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3854"/>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IN" sz="2000" b="1" dirty="0" err="1">
                <a:latin typeface="+mj-lt"/>
              </a:rPr>
              <a:t>Marthandam</a:t>
            </a:r>
            <a:r>
              <a:rPr lang="en-IN" sz="2000" b="1" dirty="0">
                <a:latin typeface="+mj-lt"/>
              </a:rPr>
              <a:t>  Project  (1928)</a:t>
            </a:r>
            <a:r>
              <a:rPr lang="en-US" sz="2000" b="1" kern="0" dirty="0">
                <a:solidFill>
                  <a:prstClr val="black"/>
                </a:solidFill>
                <a:latin typeface="+mj-lt"/>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34327FA-8FC0-4AFB-AD1A-690325BD0881}"/>
              </a:ext>
            </a:extLst>
          </p:cNvPr>
          <p:cNvSpPr txBox="1"/>
          <p:nvPr/>
        </p:nvSpPr>
        <p:spPr>
          <a:xfrm>
            <a:off x="886691" y="1582447"/>
            <a:ext cx="6096000" cy="2862322"/>
          </a:xfrm>
          <a:prstGeom prst="rect">
            <a:avLst/>
          </a:prstGeom>
          <a:noFill/>
        </p:spPr>
        <p:txBody>
          <a:bodyPr wrap="square">
            <a:spAutoFit/>
          </a:bodyPr>
          <a:lstStyle/>
          <a:p>
            <a:pPr algn="just">
              <a:lnSpc>
                <a:spcPct val="150000"/>
              </a:lnSpc>
            </a:pPr>
            <a:r>
              <a:rPr lang="en-IN" dirty="0"/>
              <a:t>The  main  objectives  of  this  project  were: </a:t>
            </a:r>
          </a:p>
          <a:p>
            <a:pPr marL="342900" indent="-342900" algn="just">
              <a:lnSpc>
                <a:spcPct val="150000"/>
              </a:lnSpc>
              <a:buAutoNum type="alphaLcParenR"/>
            </a:pPr>
            <a:r>
              <a:rPr lang="en-IN" b="1" dirty="0"/>
              <a:t>Spiritual  development </a:t>
            </a:r>
          </a:p>
          <a:p>
            <a:pPr marL="342900" indent="-342900" algn="just">
              <a:lnSpc>
                <a:spcPct val="150000"/>
              </a:lnSpc>
              <a:buAutoNum type="alphaLcParenR"/>
            </a:pPr>
            <a:r>
              <a:rPr lang="en-IN" b="1" dirty="0"/>
              <a:t>Mental development</a:t>
            </a:r>
          </a:p>
          <a:p>
            <a:pPr marL="342900" indent="-342900" algn="just">
              <a:lnSpc>
                <a:spcPct val="150000"/>
              </a:lnSpc>
              <a:buAutoNum type="alphaLcParenR"/>
            </a:pPr>
            <a:r>
              <a:rPr lang="en-IN" b="1" dirty="0"/>
              <a:t>Physical development</a:t>
            </a:r>
          </a:p>
          <a:p>
            <a:pPr marL="342900" indent="-342900" algn="just">
              <a:lnSpc>
                <a:spcPct val="150000"/>
              </a:lnSpc>
              <a:buAutoNum type="alphaLcParenR"/>
            </a:pPr>
            <a:r>
              <a:rPr lang="en-IN" b="1" dirty="0"/>
              <a:t>Social development</a:t>
            </a:r>
          </a:p>
          <a:p>
            <a:pPr marL="342900" indent="-342900" algn="just">
              <a:lnSpc>
                <a:spcPct val="150000"/>
              </a:lnSpc>
              <a:buAutoNum type="alphaLcParenR"/>
            </a:pPr>
            <a:r>
              <a:rPr lang="en-IN" b="1" dirty="0"/>
              <a:t>Economic development</a:t>
            </a:r>
          </a:p>
          <a:p>
            <a:pPr algn="just"/>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11579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186007"/>
            <a:ext cx="10266217" cy="49217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Seva-Gram  (1920) </a:t>
            </a:r>
            <a:endParaRPr kumimoji="0" lang="en-US" altLang="en-US" sz="18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18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Self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contained  and  self  sufficient  village  life  was  the  dream  of  Gandhiji.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He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wanted  to  solve  these  problems  by  local  people  and through  local  resources.    People  know  Gandhiji  not  only  as  a  Mahatma  or  political  agitator, but  also  as  a  social  and  economic  reformer.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lang="en-US" altLang="en-US" sz="1800" dirty="0" smtClean="0">
                <a:solidFill>
                  <a:prstClr val="black"/>
                </a:solidFill>
                <a:latin typeface="Times New Roman" panose="02020603050405020304" pitchFamily="18" charset="0"/>
                <a:cs typeface="Times New Roman" panose="02020603050405020304" pitchFamily="18" charset="0"/>
                <a:sym typeface="Calibri" panose="020F0502020204030204" pitchFamily="34" charset="0"/>
              </a:rPr>
              <a:t>They focus on d</a:t>
            </a:r>
            <a:r>
              <a:rPr kumimoji="0" lang="en-US" alt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ecentralized</a:t>
            </a: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production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and Self-sufficiency  of  Indian  villages. key-words equal of his distribution economy of are: - wealth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For  equal  distribution  of  wealth,  cruel  process  of  extermination  was  not  followed  but throughout  the  heart  of  the  owners  by  persuasion  and  appeal  to  the  better  sense  of  man.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Keeping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these  are  in  mind,  Gandhiji  began  this  welfare  project  SEVA  GRAM  establishing his  Ashram  in  </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wardha</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in  1920.   </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B94329B-4269-401F-B8AF-574354DA3D50}"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sym typeface="Calibri" panose="020F0502020204030204" pitchFamily="34" charset="0"/>
              </a:rPr>
              <a:t>Seva-Gram  (1920)</a:t>
            </a:r>
            <a:r>
              <a:rPr lang="en-US" sz="2000" b="1" kern="0" dirty="0">
                <a:solidFill>
                  <a:prstClr val="black"/>
                </a:solidFill>
                <a:latin typeface="Calibri"/>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9530"/>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25768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9E68CFE-38A2-4E95-9F02-291557BBDBE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mj-lt"/>
                <a:cs typeface="Times New Roman" panose="02020603050405020304" pitchFamily="18" charset="0"/>
                <a:sym typeface="Calibri" panose="020F0502020204030204" pitchFamily="34" charset="0"/>
              </a:rPr>
              <a:t>Seva-Gram  (1920)</a:t>
            </a:r>
            <a:r>
              <a:rPr lang="en-US" sz="2000" b="1" kern="0" dirty="0">
                <a:solidFill>
                  <a:prstClr val="black"/>
                </a:solidFill>
                <a:latin typeface="+mj-lt"/>
                <a:ea typeface="Calibri"/>
                <a:cs typeface="Times New Roman" panose="02020603050405020304" pitchFamily="18" charset="0"/>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Times New Roman" panose="02020603050405020304" pitchFamily="18" charset="0"/>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3C8268E-B378-4243-B35F-FFD9E6C85FF0}"/>
              </a:ext>
            </a:extLst>
          </p:cNvPr>
          <p:cNvSpPr txBox="1"/>
          <p:nvPr/>
        </p:nvSpPr>
        <p:spPr>
          <a:xfrm>
            <a:off x="651164" y="1391536"/>
            <a:ext cx="10654145" cy="3693319"/>
          </a:xfrm>
          <a:prstGeom prst="rect">
            <a:avLst/>
          </a:prstGeom>
          <a:noFill/>
        </p:spPr>
        <p:txBody>
          <a:bodyPr wrap="square">
            <a:spAutoFit/>
          </a:bodyPr>
          <a:lstStyle/>
          <a:p>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main  objectives  of  this  project  were</a:t>
            </a: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a:t>
            </a:r>
          </a:p>
          <a:p>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285750" indent="-28575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use  khadi  clothes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introduce  Health  Program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sanitation  in  the  village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women  welfare,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economic  help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uplift  the  backward  classes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primary  and  adult  educational  programs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improve  the  conditions  of  poor  people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programs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of  social  harmony   and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popularize  the  mother  tongue  and  other  national  dialects.</a:t>
            </a:r>
          </a:p>
          <a:p>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22416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CF3B041-7D79-428F-9CD0-897EA895BB0D}"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mj-lt"/>
                <a:cs typeface="Times New Roman" panose="02020603050405020304" pitchFamily="18" charset="0"/>
                <a:sym typeface="Calibri" panose="020F0502020204030204" pitchFamily="34" charset="0"/>
              </a:rPr>
              <a:t>Seva-Gram  (1920)</a:t>
            </a:r>
            <a:r>
              <a:rPr lang="en-US" sz="2000" b="1" kern="0" dirty="0">
                <a:solidFill>
                  <a:prstClr val="black"/>
                </a:solidFill>
                <a:latin typeface="+mj-lt"/>
                <a:ea typeface="Calibri"/>
                <a:cs typeface="Times New Roman" panose="02020603050405020304" pitchFamily="18" charset="0"/>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Times New Roman" panose="02020603050405020304" pitchFamily="18" charset="0"/>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1723"/>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3C8268E-B378-4243-B35F-FFD9E6C85FF0}"/>
              </a:ext>
            </a:extLst>
          </p:cNvPr>
          <p:cNvSpPr txBox="1"/>
          <p:nvPr/>
        </p:nvSpPr>
        <p:spPr>
          <a:xfrm>
            <a:off x="651164" y="1391536"/>
            <a:ext cx="10654145" cy="3650358"/>
          </a:xfrm>
          <a:prstGeom prst="rect">
            <a:avLst/>
          </a:prstGeom>
          <a:noFill/>
        </p:spPr>
        <p:txBody>
          <a:bodyPr wrap="square">
            <a:spAutoFit/>
          </a:bodyPr>
          <a:lstStyle/>
          <a:p>
            <a:pPr algn="just"/>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algn="just">
              <a:lnSpc>
                <a:spcPct val="150000"/>
              </a:lnSpc>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single  cause  of  failure  of  Gandhiji’s  program  as  stated  by  the  scholars  was industrialization  in  the  country.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Vikas  Yojana (1946) The  government  of  Madras  (now  Tamil  Nadu)  decided  to  make  efforts  for  the  development of  villages  at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level.  The  first  program  began  in  1946.  Among  Pre-Independence project,  this  was  the  biggest  project. The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Development  Scheme  launched  by  Madras  Government  in  1946  aimed  at  the attainment  of  the  Gandhian  ideal  of  “Village  Swaraj”  by  bringing  about  not  only  educational, economic,  sanitary  and  other  developmental  activities  of  villages  but  also  by  revitalizing  the spirit  of  the  people  and  making  them  self-confident  and  self-reliant.  Sarvodaya  Scheme  was launched  by  the  Bombay  Government  with  a  view  to  promoting  the  furtherance  of  Gandhiji’s constructive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programme</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0720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ABAC5C4-FDCA-4B7D-BF42-05E369F410E0}"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172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710680"/>
            <a:ext cx="10522988" cy="5078313"/>
          </a:xfrm>
          <a:prstGeom prst="rect">
            <a:avLst/>
          </a:prstGeom>
          <a:noFill/>
        </p:spPr>
        <p:txBody>
          <a:bodyPr wrap="square">
            <a:spAutoFit/>
          </a:bodyPr>
          <a:lstStyle/>
          <a:p>
            <a:pPr algn="just"/>
            <a:r>
              <a:rPr lang="en-US" dirty="0" smtClean="0"/>
              <a:t>1. ‘Organic farming’ was first suggested in </a:t>
            </a:r>
            <a:r>
              <a:rPr lang="en-US" dirty="0" err="1" smtClean="0"/>
              <a:t>india</a:t>
            </a:r>
            <a:r>
              <a:rPr lang="en-US" dirty="0" smtClean="0"/>
              <a:t> in:</a:t>
            </a:r>
          </a:p>
          <a:p>
            <a:pPr marL="342900" indent="-342900" algn="just">
              <a:buFont typeface="+mj-lt"/>
              <a:buAutoNum type="alphaLcParenR"/>
            </a:pPr>
            <a:r>
              <a:rPr lang="en-US" dirty="0" smtClean="0"/>
              <a:t>     1892</a:t>
            </a:r>
          </a:p>
          <a:p>
            <a:pPr marL="342900" indent="-342900" algn="just">
              <a:buFont typeface="+mj-lt"/>
              <a:buAutoNum type="alphaLcParenR"/>
            </a:pPr>
            <a:r>
              <a:rPr lang="en-US" b="1" dirty="0"/>
              <a:t> </a:t>
            </a:r>
            <a:r>
              <a:rPr lang="en-US" b="1" dirty="0" smtClean="0"/>
              <a:t>    </a:t>
            </a:r>
            <a:r>
              <a:rPr lang="en-US" dirty="0" smtClean="0"/>
              <a:t>1982</a:t>
            </a:r>
          </a:p>
          <a:p>
            <a:pPr marL="342900" indent="-342900" algn="just">
              <a:buFont typeface="+mj-lt"/>
              <a:buAutoNum type="alphaLcParenR"/>
            </a:pPr>
            <a:r>
              <a:rPr lang="en-US" dirty="0"/>
              <a:t> </a:t>
            </a:r>
            <a:r>
              <a:rPr lang="en-US" dirty="0" smtClean="0"/>
              <a:t>    1966  </a:t>
            </a:r>
          </a:p>
          <a:p>
            <a:pPr marL="342900" indent="-342900" algn="just">
              <a:buFont typeface="+mj-lt"/>
              <a:buAutoNum type="alphaLcParenR"/>
            </a:pPr>
            <a:r>
              <a:rPr lang="en-US" b="1" dirty="0"/>
              <a:t> </a:t>
            </a:r>
            <a:r>
              <a:rPr lang="en-US" b="1" dirty="0" smtClean="0"/>
              <a:t>     1995  </a:t>
            </a:r>
          </a:p>
          <a:p>
            <a:pPr algn="just"/>
            <a:r>
              <a:rPr lang="en-US" dirty="0"/>
              <a:t>  </a:t>
            </a:r>
            <a:endParaRPr lang="en-US" b="1" dirty="0" smtClean="0"/>
          </a:p>
          <a:p>
            <a:pPr algn="just"/>
            <a:r>
              <a:rPr lang="en-US" b="1" dirty="0"/>
              <a:t>2</a:t>
            </a:r>
            <a:r>
              <a:rPr lang="en-US" b="1" dirty="0" smtClean="0"/>
              <a:t>.  </a:t>
            </a:r>
            <a:r>
              <a:rPr lang="en-US" dirty="0" smtClean="0"/>
              <a:t>The ‘Golden Revolution’ was a period of very high productivity in :</a:t>
            </a:r>
            <a:endParaRPr lang="en-US" dirty="0"/>
          </a:p>
          <a:p>
            <a:pPr marL="342900" indent="-342900">
              <a:buFont typeface="+mj-lt"/>
              <a:buAutoNum type="alphaLcParenR"/>
            </a:pPr>
            <a:r>
              <a:rPr lang="en-US" dirty="0" smtClean="0"/>
              <a:t>Food grain production</a:t>
            </a:r>
          </a:p>
          <a:p>
            <a:pPr marL="342900" indent="-342900">
              <a:buFont typeface="+mj-lt"/>
              <a:buAutoNum type="alphaLcParenR"/>
            </a:pPr>
            <a:r>
              <a:rPr lang="en-US" b="1" dirty="0" smtClean="0"/>
              <a:t>Horticulture</a:t>
            </a:r>
          </a:p>
          <a:p>
            <a:pPr marL="342900" indent="-342900">
              <a:buFont typeface="+mj-lt"/>
              <a:buAutoNum type="alphaLcParenR"/>
            </a:pPr>
            <a:r>
              <a:rPr lang="en-US" dirty="0" smtClean="0"/>
              <a:t>Organic farming</a:t>
            </a:r>
          </a:p>
          <a:p>
            <a:pPr marL="342900" indent="-342900">
              <a:buFont typeface="+mj-lt"/>
              <a:buAutoNum type="alphaLcParenR"/>
            </a:pPr>
            <a:r>
              <a:rPr lang="en-US" dirty="0" err="1" smtClean="0"/>
              <a:t>Pisciculture</a:t>
            </a:r>
            <a:endParaRPr lang="en-US" dirty="0" smtClean="0"/>
          </a:p>
          <a:p>
            <a:endParaRPr lang="en-US" dirty="0"/>
          </a:p>
          <a:p>
            <a:r>
              <a:rPr lang="en-US" dirty="0" smtClean="0"/>
              <a:t>3. </a:t>
            </a:r>
            <a:r>
              <a:rPr lang="en-US" dirty="0"/>
              <a:t>Which of these schemes was established in </a:t>
            </a:r>
            <a:r>
              <a:rPr lang="en-US" dirty="0" smtClean="0"/>
              <a:t>1988?</a:t>
            </a:r>
          </a:p>
          <a:p>
            <a:pPr marL="342900" indent="-342900">
              <a:buAutoNum type="alphaLcParenR"/>
            </a:pPr>
            <a:r>
              <a:rPr lang="en-US" b="1" dirty="0" err="1" smtClean="0"/>
              <a:t>Kisan</a:t>
            </a:r>
            <a:r>
              <a:rPr lang="en-US" b="1" dirty="0" smtClean="0"/>
              <a:t> </a:t>
            </a:r>
            <a:r>
              <a:rPr lang="en-US" b="1" dirty="0"/>
              <a:t>credit </a:t>
            </a:r>
            <a:r>
              <a:rPr lang="en-US" b="1" dirty="0" smtClean="0"/>
              <a:t>card</a:t>
            </a:r>
          </a:p>
          <a:p>
            <a:pPr marL="342900" indent="-342900">
              <a:buAutoNum type="alphaLcParenR"/>
            </a:pPr>
            <a:r>
              <a:rPr lang="en-US" dirty="0" smtClean="0"/>
              <a:t>Self-help groups</a:t>
            </a:r>
          </a:p>
          <a:p>
            <a:pPr marL="342900" indent="-342900">
              <a:buAutoNum type="alphaLcParenR"/>
            </a:pPr>
            <a:r>
              <a:rPr lang="en-US" dirty="0" smtClean="0"/>
              <a:t>Bharat </a:t>
            </a:r>
            <a:r>
              <a:rPr lang="en-US" dirty="0" err="1" smtClean="0"/>
              <a:t>Nirman</a:t>
            </a:r>
            <a:endParaRPr lang="en-US" dirty="0"/>
          </a:p>
          <a:p>
            <a:pPr marL="342900" indent="-342900">
              <a:buAutoNum type="alphaLcParenR"/>
            </a:pPr>
            <a:r>
              <a:rPr lang="en-US" dirty="0" smtClean="0"/>
              <a:t>None </a:t>
            </a:r>
            <a:r>
              <a:rPr lang="en-US" dirty="0"/>
              <a:t>of the above</a:t>
            </a:r>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7696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mj-lt"/>
                <a:cs typeface="Times New Roman" panose="02020603050405020304" pitchFamily="18" charset="0"/>
              </a:rPr>
              <a:t> </a:t>
            </a:r>
            <a:r>
              <a:rPr lang="en-IN" sz="1800" dirty="0" err="1" smtClean="0">
                <a:latin typeface="+mj-lt"/>
                <a:cs typeface="Times New Roman" panose="02020603050405020304" pitchFamily="18" charset="0"/>
              </a:rPr>
              <a:t>Sriniketan</a:t>
            </a:r>
            <a:r>
              <a:rPr lang="en-IN" sz="1800" dirty="0" smtClean="0">
                <a:latin typeface="+mj-lt"/>
                <a:cs typeface="Times New Roman" panose="02020603050405020304" pitchFamily="18" charset="0"/>
              </a:rPr>
              <a:t> project</a:t>
            </a:r>
          </a:p>
          <a:p>
            <a:r>
              <a:rPr lang="en-IN" sz="1800" dirty="0">
                <a:latin typeface="+mj-lt"/>
                <a:cs typeface="Times New Roman" panose="02020603050405020304" pitchFamily="18" charset="0"/>
              </a:rPr>
              <a:t> </a:t>
            </a:r>
            <a:r>
              <a:rPr lang="en-IN" sz="1800" dirty="0" smtClean="0">
                <a:latin typeface="+mj-lt"/>
                <a:cs typeface="Times New Roman" panose="02020603050405020304" pitchFamily="18" charset="0"/>
              </a:rPr>
              <a:t>Gurgaon Project</a:t>
            </a:r>
          </a:p>
          <a:p>
            <a:r>
              <a:rPr lang="en-IN" sz="1800" dirty="0">
                <a:latin typeface="+mj-lt"/>
                <a:cs typeface="Times New Roman" panose="02020603050405020304" pitchFamily="18" charset="0"/>
              </a:rPr>
              <a:t> </a:t>
            </a:r>
            <a:r>
              <a:rPr lang="en-IN" sz="1800" dirty="0" err="1" smtClean="0">
                <a:latin typeface="+mj-lt"/>
                <a:cs typeface="Times New Roman" panose="02020603050405020304" pitchFamily="18" charset="0"/>
              </a:rPr>
              <a:t>Marthadam</a:t>
            </a:r>
            <a:r>
              <a:rPr lang="en-IN" sz="1800" dirty="0" smtClean="0">
                <a:latin typeface="+mj-lt"/>
                <a:cs typeface="Times New Roman" panose="02020603050405020304" pitchFamily="18" charset="0"/>
              </a:rPr>
              <a:t> Project</a:t>
            </a:r>
          </a:p>
          <a:p>
            <a:r>
              <a:rPr lang="en-IN" sz="1800" dirty="0">
                <a:latin typeface="+mj-lt"/>
                <a:cs typeface="Times New Roman" panose="02020603050405020304" pitchFamily="18" charset="0"/>
              </a:rPr>
              <a:t> </a:t>
            </a:r>
            <a:r>
              <a:rPr lang="en-IN" sz="1800" dirty="0" err="1" smtClean="0">
                <a:latin typeface="+mj-lt"/>
                <a:cs typeface="Times New Roman" panose="02020603050405020304" pitchFamily="18" charset="0"/>
              </a:rPr>
              <a:t>Seva</a:t>
            </a:r>
            <a:r>
              <a:rPr lang="en-IN" sz="1800" dirty="0" smtClean="0">
                <a:latin typeface="+mj-lt"/>
                <a:cs typeface="Times New Roman" panose="02020603050405020304" pitchFamily="18" charset="0"/>
              </a:rPr>
              <a:t> Gram</a:t>
            </a:r>
            <a:endParaRPr lang="en-IN" sz="1800" dirty="0">
              <a:latin typeface="+mj-lt"/>
              <a:cs typeface="Times New Roman" panose="02020603050405020304" pitchFamily="18" charset="0"/>
            </a:endParaRP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5AB27F24-1C63-40EA-A94C-63C57FABBB6E}"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56</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 xmlns:p14="http://schemas.microsoft.com/office/powerpoint/2010/main" val="1855144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Baroda village construction and About </a:t>
            </a:r>
            <a:r>
              <a:rPr lang="en-US" sz="2000" dirty="0" err="1">
                <a:latin typeface="Times New Roman" panose="02020603050405020304" pitchFamily="18" charset="0"/>
                <a:cs typeface="Times New Roman" panose="02020603050405020304" pitchFamily="18" charset="0"/>
              </a:rPr>
              <a:t>Firkha</a:t>
            </a:r>
            <a:r>
              <a:rPr lang="en-US" sz="2000" dirty="0">
                <a:latin typeface="Times New Roman" panose="02020603050405020304" pitchFamily="18" charset="0"/>
                <a:cs typeface="Times New Roman" panose="02020603050405020304" pitchFamily="18" charset="0"/>
              </a:rPr>
              <a:t> Movement</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4</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63855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2906520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Briefly </a:t>
            </a:r>
            <a:r>
              <a:rPr lang="en-US" sz="1800" dirty="0" smtClean="0">
                <a:latin typeface="+mj-lt"/>
                <a:cs typeface="Times New Roman" panose="02020603050405020304" pitchFamily="18" charset="0"/>
              </a:rPr>
              <a:t>understand</a:t>
            </a:r>
            <a:r>
              <a:rPr lang="en-US" sz="1800" dirty="0" smtClean="0">
                <a:latin typeface="Times New Roman" panose="02020603050405020304" pitchFamily="18" charset="0"/>
                <a:cs typeface="Times New Roman" panose="02020603050405020304" pitchFamily="18" charset="0"/>
              </a:rPr>
              <a:t> the concept of Baroda village construction and About </a:t>
            </a:r>
            <a:r>
              <a:rPr lang="en-US" sz="1800" dirty="0" err="1" smtClean="0">
                <a:latin typeface="Times New Roman" panose="02020603050405020304" pitchFamily="18" charset="0"/>
                <a:cs typeface="Times New Roman" panose="02020603050405020304" pitchFamily="18" charset="0"/>
              </a:rPr>
              <a:t>Firkha</a:t>
            </a:r>
            <a:r>
              <a:rPr lang="en-US" sz="1800" dirty="0" smtClean="0">
                <a:latin typeface="Times New Roman" panose="02020603050405020304" pitchFamily="18" charset="0"/>
                <a:cs typeface="Times New Roman" panose="02020603050405020304" pitchFamily="18" charset="0"/>
              </a:rPr>
              <a:t> Movement.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79636C1-F75B-4BB6-A61B-0D64F191ADFC}"/>
              </a:ext>
            </a:extLst>
          </p:cNvPr>
          <p:cNvSpPr>
            <a:spLocks noGrp="1"/>
          </p:cNvSpPr>
          <p:nvPr>
            <p:ph type="dt" sz="half" idx="10"/>
          </p:nvPr>
        </p:nvSpPr>
        <p:spPr/>
        <p:txBody>
          <a:bodyPr/>
          <a:lstStyle/>
          <a:p>
            <a:fld id="{DDCEB905-C02C-42B3-B34E-023491F80A1D}" type="datetime1">
              <a:rPr lang="en-US" smtClean="0"/>
              <a:t>8/22/2022</a:t>
            </a:fld>
            <a:endParaRPr lang="en-US"/>
          </a:p>
        </p:txBody>
      </p:sp>
      <p:sp>
        <p:nvSpPr>
          <p:cNvPr id="5" name="Footer Placeholder 4">
            <a:extLst>
              <a:ext uri="{FF2B5EF4-FFF2-40B4-BE49-F238E27FC236}">
                <a16:creationId xmlns=""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58</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 xmlns:p14="http://schemas.microsoft.com/office/powerpoint/2010/main" val="27219200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1960419" y="205995"/>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Ajay Gangele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8B608339-2225-4756-B76F-6B1379DBC91F}"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59</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083833"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a:t>
            </a:r>
            <a:r>
              <a:rPr lang="en-US" dirty="0">
                <a:solidFill>
                  <a:srgbClr val="000000"/>
                </a:solidFill>
              </a:rPr>
              <a:t>Baroda village reconstruction </a:t>
            </a:r>
            <a:r>
              <a:rPr lang="en-US" dirty="0" smtClean="0">
                <a:solidFill>
                  <a:srgbClr val="000000"/>
                </a:solidFill>
              </a:rPr>
              <a:t>project. </a:t>
            </a:r>
            <a:endParaRPr lang="en-IN" dirty="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a:t>
            </a:r>
            <a:r>
              <a:rPr lang="en-IN" dirty="0" smtClean="0"/>
              <a:t>of objective of </a:t>
            </a:r>
            <a:r>
              <a:rPr lang="en-IN" dirty="0" err="1" smtClean="0"/>
              <a:t>Firkha</a:t>
            </a:r>
            <a:r>
              <a:rPr lang="en-IN" dirty="0" smtClean="0"/>
              <a:t> Movement.</a:t>
            </a:r>
            <a:endParaRPr lang="en-US" dirty="0"/>
          </a:p>
        </p:txBody>
      </p:sp>
      <p:graphicFrame>
        <p:nvGraphicFramePr>
          <p:cNvPr id="9" name="Table 2">
            <a:extLst>
              <a:ext uri="{FF2B5EF4-FFF2-40B4-BE49-F238E27FC236}">
                <a16:creationId xmlns="" xmlns:a16="http://schemas.microsoft.com/office/drawing/2014/main" id="{02CEB721-B18B-4F1E-A911-8FD0CF3F20B4}"/>
              </a:ext>
            </a:extLst>
          </p:cNvPr>
          <p:cNvGraphicFramePr>
            <a:graphicFrameLocks noGrp="1"/>
          </p:cNvGraphicFramePr>
          <p:nvPr>
            <p:extLst>
              <p:ext uri="{D42A27DB-BD31-4B8C-83A1-F6EECF244321}">
                <p14:modId xmlns="" xmlns:p14="http://schemas.microsoft.com/office/powerpoint/2010/main" val="2285245478"/>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 xmlns:a16="http://schemas.microsoft.com/office/drawing/2014/main" val="1905676874"/>
                    </a:ext>
                  </a:extLst>
                </a:gridCol>
                <a:gridCol w="1905000">
                  <a:extLst>
                    <a:ext uri="{9D8B030D-6E8A-4147-A177-3AD203B41FA5}">
                      <a16:colId xmlns=""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a:t>
                      </a:r>
                      <a:r>
                        <a:rPr lang="en-US" dirty="0" smtClean="0">
                          <a:solidFill>
                            <a:srgbClr val="000000"/>
                          </a:solidFill>
                        </a:rPr>
                        <a:t>Baroda village reconstruction project, its scope and working style. </a:t>
                      </a:r>
                      <a:endParaRPr lang="en-IN" dirty="0" smtClean="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of objective of </a:t>
                      </a:r>
                      <a:r>
                        <a:rPr lang="en-IN" dirty="0" err="1" smtClean="0"/>
                        <a:t>Firkha</a:t>
                      </a:r>
                      <a:r>
                        <a:rPr lang="en-IN" dirty="0" smtClean="0"/>
                        <a:t> Movement.</a:t>
                      </a:r>
                      <a:endParaRPr lang="en-US" dirty="0"/>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pPr/>
              <a:t>59</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1758" y="19396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2613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97BBAFC3-048C-44B6-A331-FE87A4A2B15E}" type="datetime1">
              <a:rPr lang="en-US" smtClean="0"/>
              <a:t>8/22/2022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936049" y="9842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latin typeface="Times New Roman" panose="02020603050405020304" pitchFamily="18" charset="0"/>
                <a:cs typeface="Times New Roman" panose="02020603050405020304" pitchFamily="18" charset="0"/>
              </a:rPr>
              <a:t>Index/ Content</a:t>
            </a:r>
            <a:endParaRPr lang="en-US" sz="2400" b="1"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21599" y="36534"/>
            <a:ext cx="1314450" cy="9144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 name="Content Placeholder 8">
            <a:extLst>
              <a:ext uri="{FF2B5EF4-FFF2-40B4-BE49-F238E27FC236}">
                <a16:creationId xmlns="" xmlns:a16="http://schemas.microsoft.com/office/drawing/2014/main" id="{6FDD0E26-B397-409D-9884-90B327F11C7E}"/>
              </a:ext>
            </a:extLst>
          </p:cNvPr>
          <p:cNvGraphicFramePr>
            <a:graphicFrameLocks/>
          </p:cNvGraphicFramePr>
          <p:nvPr>
            <p:extLst/>
          </p:nvPr>
        </p:nvGraphicFramePr>
        <p:xfrm>
          <a:off x="1752600" y="996142"/>
          <a:ext cx="8458201" cy="4336415"/>
        </p:xfrm>
        <a:graphic>
          <a:graphicData uri="http://schemas.openxmlformats.org/drawingml/2006/table">
            <a:tbl>
              <a:tblPr firstRow="1" bandRow="1">
                <a:tableStyleId>{5C22544A-7EE6-4342-B048-85BDC9FD1C3A}</a:tableStyleId>
              </a:tblPr>
              <a:tblGrid>
                <a:gridCol w="1566333">
                  <a:extLst>
                    <a:ext uri="{9D8B030D-6E8A-4147-A177-3AD203B41FA5}">
                      <a16:colId xmlns="" xmlns:a16="http://schemas.microsoft.com/office/drawing/2014/main" val="20000"/>
                    </a:ext>
                  </a:extLst>
                </a:gridCol>
                <a:gridCol w="6891868">
                  <a:extLst>
                    <a:ext uri="{9D8B030D-6E8A-4147-A177-3AD203B41FA5}">
                      <a16:colId xmlns="" xmlns:a16="http://schemas.microsoft.com/office/drawing/2014/main" val="20001"/>
                    </a:ext>
                  </a:extLst>
                </a:gridCol>
              </a:tblGrid>
              <a:tr h="361527">
                <a:tc>
                  <a:txBody>
                    <a:bodyPr/>
                    <a:lstStyle/>
                    <a:p>
                      <a:r>
                        <a:rPr lang="en-US" sz="2200" dirty="0"/>
                        <a:t>S. No.</a:t>
                      </a:r>
                    </a:p>
                  </a:txBody>
                  <a:tcPr/>
                </a:tc>
                <a:tc>
                  <a:txBody>
                    <a:bodyPr/>
                    <a:lstStyle/>
                    <a:p>
                      <a:pPr algn="l"/>
                      <a:r>
                        <a:rPr lang="en-US" sz="2200" dirty="0"/>
                        <a:t>Index</a:t>
                      </a:r>
                    </a:p>
                  </a:txBody>
                  <a:tcPr/>
                </a:tc>
                <a:extLst>
                  <a:ext uri="{0D108BD9-81ED-4DB2-BD59-A6C34878D82A}">
                    <a16:rowId xmlns="" xmlns:a16="http://schemas.microsoft.com/office/drawing/2014/main" val="10000"/>
                  </a:ext>
                </a:extLst>
              </a:tr>
              <a:tr h="501015">
                <a:tc>
                  <a:txBody>
                    <a:bodyPr/>
                    <a:lstStyle/>
                    <a:p>
                      <a:r>
                        <a:rPr lang="en-US" sz="2000" b="0" dirty="0">
                          <a:latin typeface="Times New Roman" pitchFamily="18" charset="0"/>
                          <a:cs typeface="Times New Roman" pitchFamily="18"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Lecture related to topic</a:t>
                      </a:r>
                    </a:p>
                  </a:txBody>
                  <a:tcPr/>
                </a:tc>
                <a:extLst>
                  <a:ext uri="{0D108BD9-81ED-4DB2-BD59-A6C34878D82A}">
                    <a16:rowId xmlns="" xmlns:a16="http://schemas.microsoft.com/office/drawing/2014/main" val="10007"/>
                  </a:ext>
                </a:extLst>
              </a:tr>
              <a:tr h="426085">
                <a:tc>
                  <a:txBody>
                    <a:bodyPr/>
                    <a:lstStyle/>
                    <a:p>
                      <a:r>
                        <a:rPr lang="en-US" sz="2000" b="0" dirty="0">
                          <a:latin typeface="Times New Roman" pitchFamily="18" charset="0"/>
                          <a:cs typeface="Times New Roman" pitchFamily="18" charset="0"/>
                        </a:rPr>
                        <a:t>21.</a:t>
                      </a:r>
                    </a:p>
                  </a:txBody>
                  <a:tcPr/>
                </a:tc>
                <a:tc>
                  <a:txBody>
                    <a:bodyPr/>
                    <a:lstStyle/>
                    <a:p>
                      <a:r>
                        <a:rPr lang="en-US" sz="2000" b="0" dirty="0">
                          <a:latin typeface="Times New Roman" pitchFamily="18" charset="0"/>
                          <a:cs typeface="Times New Roman" pitchFamily="18" charset="0"/>
                        </a:rPr>
                        <a:t>Daily Quiz</a:t>
                      </a:r>
                    </a:p>
                  </a:txBody>
                  <a:tcPr/>
                </a:tc>
                <a:extLst>
                  <a:ext uri="{0D108BD9-81ED-4DB2-BD59-A6C34878D82A}">
                    <a16:rowId xmlns="" xmlns:a16="http://schemas.microsoft.com/office/drawing/2014/main" val="10008"/>
                  </a:ext>
                </a:extLst>
              </a:tr>
              <a:tr h="426085">
                <a:tc>
                  <a:txBody>
                    <a:bodyPr/>
                    <a:lstStyle/>
                    <a:p>
                      <a:r>
                        <a:rPr lang="en-US" sz="2000" b="0" dirty="0">
                          <a:latin typeface="Times New Roman" pitchFamily="18" charset="0"/>
                          <a:cs typeface="Times New Roman" pitchFamily="18" charset="0"/>
                        </a:rPr>
                        <a:t>22.</a:t>
                      </a:r>
                    </a:p>
                  </a:txBody>
                  <a:tcPr/>
                </a:tc>
                <a:tc>
                  <a:txBody>
                    <a:bodyPr/>
                    <a:lstStyle/>
                    <a:p>
                      <a:r>
                        <a:rPr lang="en-US" sz="2000" b="0" dirty="0">
                          <a:latin typeface="Times New Roman" pitchFamily="18" charset="0"/>
                          <a:cs typeface="Times New Roman" pitchFamily="18" charset="0"/>
                        </a:rPr>
                        <a:t>Weekly Assignment</a:t>
                      </a:r>
                    </a:p>
                  </a:txBody>
                  <a:tcPr/>
                </a:tc>
                <a:extLst>
                  <a:ext uri="{0D108BD9-81ED-4DB2-BD59-A6C34878D82A}">
                    <a16:rowId xmlns="" xmlns:a16="http://schemas.microsoft.com/office/drawing/2014/main" val="10009"/>
                  </a:ext>
                </a:extLst>
              </a:tr>
              <a:tr h="426085">
                <a:tc>
                  <a:txBody>
                    <a:bodyPr/>
                    <a:lstStyle/>
                    <a:p>
                      <a:r>
                        <a:rPr lang="en-US" sz="2000" b="0" dirty="0">
                          <a:latin typeface="Times New Roman" pitchFamily="18" charset="0"/>
                          <a:cs typeface="Times New Roman" pitchFamily="18" charset="0"/>
                        </a:rPr>
                        <a:t>23.</a:t>
                      </a:r>
                    </a:p>
                  </a:txBody>
                  <a:tcPr/>
                </a:tc>
                <a:tc>
                  <a:txBody>
                    <a:bodyPr/>
                    <a:lstStyle/>
                    <a:p>
                      <a:r>
                        <a:rPr lang="en-US" sz="2000" b="0" dirty="0">
                          <a:latin typeface="Times New Roman" pitchFamily="18" charset="0"/>
                          <a:cs typeface="Times New Roman" pitchFamily="18" charset="0"/>
                        </a:rPr>
                        <a:t>Topic Links</a:t>
                      </a:r>
                    </a:p>
                  </a:txBody>
                  <a:tcPr/>
                </a:tc>
                <a:extLst>
                  <a:ext uri="{0D108BD9-81ED-4DB2-BD59-A6C34878D82A}">
                    <a16:rowId xmlns="" xmlns:a16="http://schemas.microsoft.com/office/drawing/2014/main" val="4095883772"/>
                  </a:ext>
                </a:extLst>
              </a:tr>
              <a:tr h="426085">
                <a:tc>
                  <a:txBody>
                    <a:bodyPr/>
                    <a:lstStyle/>
                    <a:p>
                      <a:r>
                        <a:rPr lang="en-US" sz="2000" b="0" dirty="0">
                          <a:latin typeface="Times New Roman" pitchFamily="18" charset="0"/>
                          <a:cs typeface="Times New Roman" pitchFamily="18" charset="0"/>
                        </a:rPr>
                        <a:t>24.</a:t>
                      </a:r>
                    </a:p>
                  </a:txBody>
                  <a:tcPr/>
                </a:tc>
                <a:tc>
                  <a:txBody>
                    <a:bodyPr/>
                    <a:lstStyle/>
                    <a:p>
                      <a:r>
                        <a:rPr lang="en-US" sz="2000" b="0" dirty="0">
                          <a:latin typeface="Times New Roman" pitchFamily="18" charset="0"/>
                          <a:cs typeface="Times New Roman" pitchFamily="18" charset="0"/>
                        </a:rPr>
                        <a:t>MCQs </a:t>
                      </a:r>
                    </a:p>
                  </a:txBody>
                  <a:tcPr/>
                </a:tc>
                <a:extLst>
                  <a:ext uri="{0D108BD9-81ED-4DB2-BD59-A6C34878D82A}">
                    <a16:rowId xmlns="" xmlns:a16="http://schemas.microsoft.com/office/drawing/2014/main" val="10010"/>
                  </a:ext>
                </a:extLst>
              </a:tr>
              <a:tr h="426085">
                <a:tc>
                  <a:txBody>
                    <a:bodyPr/>
                    <a:lstStyle/>
                    <a:p>
                      <a:r>
                        <a:rPr lang="en-US" sz="2000" b="0" dirty="0">
                          <a:latin typeface="Times New Roman" pitchFamily="18" charset="0"/>
                          <a:cs typeface="Times New Roman" pitchFamily="18" charset="0"/>
                        </a:rPr>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Glossary questions</a:t>
                      </a:r>
                    </a:p>
                  </a:txBody>
                  <a:tcPr/>
                </a:tc>
                <a:extLst>
                  <a:ext uri="{0D108BD9-81ED-4DB2-BD59-A6C34878D82A}">
                    <a16:rowId xmlns="" xmlns:a16="http://schemas.microsoft.com/office/drawing/2014/main" val="965284285"/>
                  </a:ext>
                </a:extLst>
              </a:tr>
              <a:tr h="426085">
                <a:tc>
                  <a:txBody>
                    <a:bodyPr/>
                    <a:lstStyle/>
                    <a:p>
                      <a:r>
                        <a:rPr lang="en-US" sz="2000" b="0" dirty="0">
                          <a:latin typeface="Times New Roman" pitchFamily="18" charset="0"/>
                          <a:cs typeface="Times New Roman" pitchFamily="18" charset="0"/>
                        </a:rPr>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Old question papers</a:t>
                      </a:r>
                    </a:p>
                  </a:txBody>
                  <a:tcPr/>
                </a:tc>
                <a:extLst>
                  <a:ext uri="{0D108BD9-81ED-4DB2-BD59-A6C34878D82A}">
                    <a16:rowId xmlns="" xmlns:a16="http://schemas.microsoft.com/office/drawing/2014/main" val="510369920"/>
                  </a:ext>
                </a:extLst>
              </a:tr>
              <a:tr h="426085">
                <a:tc>
                  <a:txBody>
                    <a:bodyPr/>
                    <a:lstStyle/>
                    <a:p>
                      <a:r>
                        <a:rPr lang="en-US" sz="2000" b="0" dirty="0">
                          <a:latin typeface="Times New Roman" pitchFamily="18" charset="0"/>
                          <a:cs typeface="Times New Roman" pitchFamily="18" charset="0"/>
                        </a:rPr>
                        <a:t>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Expected questions</a:t>
                      </a:r>
                    </a:p>
                  </a:txBody>
                  <a:tcPr/>
                </a:tc>
                <a:extLst>
                  <a:ext uri="{0D108BD9-81ED-4DB2-BD59-A6C34878D82A}">
                    <a16:rowId xmlns="" xmlns:a16="http://schemas.microsoft.com/office/drawing/2014/main" val="988693101"/>
                  </a:ext>
                </a:extLst>
              </a:tr>
              <a:tr h="426085">
                <a:tc>
                  <a:txBody>
                    <a:bodyPr/>
                    <a:lstStyle/>
                    <a:p>
                      <a:r>
                        <a:rPr lang="en-US" sz="2000" b="0" dirty="0">
                          <a:latin typeface="Times New Roman" pitchFamily="18" charset="0"/>
                          <a:cs typeface="Times New Roman" pitchFamily="18" charset="0"/>
                        </a:rPr>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Recap of Unit</a:t>
                      </a:r>
                    </a:p>
                  </a:txBody>
                  <a:tcPr/>
                </a:tc>
                <a:extLst>
                  <a:ext uri="{0D108BD9-81ED-4DB2-BD59-A6C34878D82A}">
                    <a16:rowId xmlns="" xmlns:a16="http://schemas.microsoft.com/office/drawing/2014/main" val="2566950375"/>
                  </a:ext>
                </a:extLst>
              </a:tr>
            </a:tbl>
          </a:graphicData>
        </a:graphic>
      </p:graphicFrame>
      <p:sp>
        <p:nvSpPr>
          <p:cNvPr id="9" name="Google Shape;89;p13"/>
          <p:cNvSpPr txBox="1">
            <a:spLocks/>
          </p:cNvSpPr>
          <p:nvPr/>
        </p:nvSpPr>
        <p:spPr>
          <a:xfrm>
            <a:off x="2936049" y="106189"/>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8221319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606063"/>
            <a:ext cx="10648817" cy="39774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B74289F-E589-49B9-9AA7-C1594801ADB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just">
              <a:spcBef>
                <a:spcPts val="1200"/>
              </a:spcBef>
              <a:spcAft>
                <a:spcPts val="1200"/>
              </a:spcAft>
            </a:pP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5F566C0E-D6BD-4347-BA88-71170B9C9413}"/>
              </a:ext>
            </a:extLst>
          </p:cNvPr>
          <p:cNvSpPr txBox="1"/>
          <p:nvPr/>
        </p:nvSpPr>
        <p:spPr>
          <a:xfrm>
            <a:off x="755073" y="1898016"/>
            <a:ext cx="10550236" cy="3924151"/>
          </a:xfrm>
          <a:prstGeom prst="rect">
            <a:avLst/>
          </a:prstGeom>
          <a:noFill/>
        </p:spPr>
        <p:txBody>
          <a:bodyPr wrap="square">
            <a:spAutoFit/>
          </a:bodyPr>
          <a:lstStyle/>
          <a:p>
            <a:pPr marL="0" marR="0" algn="just">
              <a:lnSpc>
                <a:spcPct val="150000"/>
              </a:lnSpc>
              <a:spcBef>
                <a:spcPts val="1200"/>
              </a:spcBef>
              <a:spcAft>
                <a:spcPts val="1200"/>
              </a:spcAft>
            </a:pPr>
            <a:r>
              <a:rPr lang="en-US" sz="1800" b="1" i="1" dirty="0">
                <a:solidFill>
                  <a:srgbClr val="000000"/>
                </a:solidFill>
                <a:effectLst/>
                <a:latin typeface="Times New Roman" panose="02020603050405020304" pitchFamily="18" charset="0"/>
                <a:cs typeface="Times New Roman" panose="02020603050405020304" pitchFamily="18" charset="0"/>
              </a:rPr>
              <a:t> </a:t>
            </a:r>
            <a:r>
              <a:rPr lang="en-US" b="1" i="1" dirty="0">
                <a:solidFill>
                  <a:srgbClr val="000000"/>
                </a:solidFill>
                <a:effectLst/>
                <a:latin typeface="Times New Roman" panose="02020603050405020304" pitchFamily="18" charset="0"/>
                <a:cs typeface="Times New Roman" panose="02020603050405020304" pitchFamily="18" charset="0"/>
              </a:rPr>
              <a:t>Baroda </a:t>
            </a:r>
            <a:r>
              <a:rPr lang="en-US" b="1" i="1" dirty="0">
                <a:solidFill>
                  <a:srgbClr val="000000"/>
                </a:solidFill>
                <a:effectLst/>
                <a:latin typeface="+mj-lt"/>
                <a:cs typeface="Times New Roman" panose="02020603050405020304" pitchFamily="18" charset="0"/>
              </a:rPr>
              <a:t>village</a:t>
            </a:r>
            <a:r>
              <a:rPr lang="en-US" b="1" i="1" dirty="0">
                <a:solidFill>
                  <a:srgbClr val="000000"/>
                </a:solidFill>
                <a:effectLst/>
                <a:latin typeface="Times New Roman" panose="02020603050405020304" pitchFamily="18" charset="0"/>
                <a:cs typeface="Times New Roman" panose="02020603050405020304" pitchFamily="18" charset="0"/>
              </a:rPr>
              <a:t> reconstruction project (1932)</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b="0" i="0" dirty="0">
                <a:solidFill>
                  <a:srgbClr val="000000"/>
                </a:solidFill>
                <a:effectLst/>
                <a:latin typeface="Times New Roman" panose="02020603050405020304" pitchFamily="18" charset="0"/>
                <a:cs typeface="Times New Roman" panose="02020603050405020304" pitchFamily="18" charset="0"/>
              </a:rPr>
              <a:t>Shree B.T. </a:t>
            </a:r>
            <a:r>
              <a:rPr lang="en-US" b="0" i="0" dirty="0" err="1">
                <a:solidFill>
                  <a:srgbClr val="000000"/>
                </a:solidFill>
                <a:effectLst/>
                <a:latin typeface="Times New Roman" panose="02020603050405020304" pitchFamily="18" charset="0"/>
                <a:cs typeface="Times New Roman" panose="02020603050405020304" pitchFamily="18" charset="0"/>
              </a:rPr>
              <a:t>Krishnamachari</a:t>
            </a:r>
            <a:r>
              <a:rPr lang="en-US" b="0" i="0" dirty="0">
                <a:solidFill>
                  <a:srgbClr val="000000"/>
                </a:solidFill>
                <a:effectLst/>
                <a:latin typeface="Times New Roman" panose="02020603050405020304" pitchFamily="18" charset="0"/>
                <a:cs typeface="Times New Roman" panose="02020603050405020304" pitchFamily="18" charset="0"/>
              </a:rPr>
              <a:t> in Baroda in the Gujarat</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State initiated this Project in 1932. This Project Continued for a long period.</a:t>
            </a:r>
          </a:p>
          <a:p>
            <a:pPr marL="0" marR="0" algn="ctr">
              <a:lnSpc>
                <a:spcPct val="150000"/>
              </a:lnSpc>
              <a:spcBef>
                <a:spcPts val="1200"/>
              </a:spcBef>
              <a:spcAft>
                <a:spcPts val="1200"/>
              </a:spcAft>
            </a:pPr>
            <a:r>
              <a:rPr lang="en-US" sz="2000" b="1" u="sng" dirty="0" smtClean="0">
                <a:solidFill>
                  <a:srgbClr val="000000"/>
                </a:solidFill>
                <a:effectLst/>
                <a:latin typeface="Times New Roman" panose="02020603050405020304" pitchFamily="18" charset="0"/>
                <a:cs typeface="Times New Roman" panose="02020603050405020304" pitchFamily="18" charset="0"/>
              </a:rPr>
              <a:t>Objectives</a:t>
            </a:r>
            <a:endParaRPr lang="en-US" sz="2000" b="1" u="sng"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aim of the movement as follows:</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should aim at effecting an improvement in all aspects of rural life changing in fact the outlook of the Agriculturists, the target being creating desire for a higher standard of living.</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Village leadership of the best type should be developed.</a:t>
            </a:r>
          </a:p>
        </p:txBody>
      </p:sp>
      <p:sp>
        <p:nvSpPr>
          <p:cNvPr id="10" name="Google Shape;109;p14">
            <a:extLst>
              <a:ext uri="{FF2B5EF4-FFF2-40B4-BE49-F238E27FC236}">
                <a16:creationId xmlns="" xmlns:a16="http://schemas.microsoft.com/office/drawing/2014/main" id="{1E41F2C0-7154-4FD1-8AEC-35CB4D9D38BD}"/>
              </a:ext>
            </a:extLst>
          </p:cNvPr>
          <p:cNvSpPr txBox="1"/>
          <p:nvPr/>
        </p:nvSpPr>
        <p:spPr>
          <a:xfrm>
            <a:off x="2001982" y="40622"/>
            <a:ext cx="9102436" cy="776941"/>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1" dirty="0">
                <a:solidFill>
                  <a:srgbClr val="000000"/>
                </a:solidFill>
                <a:effectLst/>
              </a:rPr>
              <a:t> Baroda village reconstruction project (1932)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40622"/>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925718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BFE9797-225C-4B7B-B55B-D71EF50CC45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1" dirty="0">
                <a:solidFill>
                  <a:srgbClr val="000000"/>
                </a:solidFill>
                <a:effectLst/>
                <a:latin typeface="Times New Roman" panose="02020603050405020304" pitchFamily="18" charset="0"/>
              </a:rPr>
              <a:t> </a:t>
            </a:r>
            <a:r>
              <a:rPr lang="en-US" sz="2000" b="1" i="1" dirty="0">
                <a:solidFill>
                  <a:srgbClr val="000000"/>
                </a:solidFill>
                <a:effectLst/>
              </a:rPr>
              <a:t>Baroda village reconstruction project (1932)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0DB330E2-CFDE-4C31-810C-C987ACB28A65}"/>
              </a:ext>
            </a:extLst>
          </p:cNvPr>
          <p:cNvSpPr txBox="1"/>
          <p:nvPr/>
        </p:nvSpPr>
        <p:spPr>
          <a:xfrm>
            <a:off x="1302327" y="1705803"/>
            <a:ext cx="9254836" cy="3600986"/>
          </a:xfrm>
          <a:prstGeom prst="rect">
            <a:avLst/>
          </a:prstGeom>
          <a:noFill/>
        </p:spPr>
        <p:txBody>
          <a:bodyPr wrap="square">
            <a:spAutoFit/>
          </a:bodyPr>
          <a:lstStyle/>
          <a:p>
            <a:pPr marL="0" marR="0" algn="just">
              <a:spcBef>
                <a:spcPts val="1200"/>
              </a:spcBef>
              <a:spcAft>
                <a:spcPts val="1200"/>
              </a:spcAft>
            </a:pPr>
            <a:r>
              <a:rPr lang="en-US" b="1" i="1" dirty="0" smtClean="0">
                <a:solidFill>
                  <a:srgbClr val="000000"/>
                </a:solidFill>
                <a:effectLst/>
              </a:rPr>
              <a:t>Scope</a:t>
            </a:r>
            <a:endParaRPr lang="en-US" b="0" i="0" dirty="0">
              <a:solidFill>
                <a:srgbClr val="000000"/>
              </a:solidFill>
              <a:effectLst/>
            </a:endParaRP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This Project was started in the district of Navsari in the Gujarat State.</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Many </a:t>
            </a:r>
            <a:r>
              <a:rPr lang="en-US" b="0" i="0" dirty="0" err="1">
                <a:solidFill>
                  <a:srgbClr val="000000"/>
                </a:solidFill>
                <a:effectLst/>
              </a:rPr>
              <a:t>programmes</a:t>
            </a:r>
            <a:r>
              <a:rPr lang="en-US" b="0" i="0" dirty="0">
                <a:solidFill>
                  <a:srgbClr val="000000"/>
                </a:solidFill>
                <a:effectLst/>
              </a:rPr>
              <a:t> such as gardening, poultry-farming, bee-keeping, spinning and weaving were organized.</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Re-stabilization of Panchayats and other </a:t>
            </a:r>
            <a:r>
              <a:rPr lang="en-US" b="0" i="0" dirty="0" err="1">
                <a:solidFill>
                  <a:srgbClr val="000000"/>
                </a:solidFill>
                <a:effectLst/>
              </a:rPr>
              <a:t>programmes</a:t>
            </a:r>
            <a:r>
              <a:rPr lang="en-US" b="0" i="0" dirty="0">
                <a:solidFill>
                  <a:srgbClr val="000000"/>
                </a:solidFill>
                <a:effectLst/>
              </a:rPr>
              <a:t> of village progress were organized.</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The adult education had been extended.</a:t>
            </a:r>
          </a:p>
          <a:p>
            <a:pPr marL="0" marR="0" algn="just">
              <a:spcBef>
                <a:spcPts val="1200"/>
              </a:spcBef>
              <a:spcAft>
                <a:spcPts val="1200"/>
              </a:spcAft>
            </a:pPr>
            <a:r>
              <a:rPr lang="en-US" b="1" i="1" dirty="0" smtClean="0">
                <a:solidFill>
                  <a:srgbClr val="000000"/>
                </a:solidFill>
                <a:effectLst/>
              </a:rPr>
              <a:t> </a:t>
            </a:r>
            <a:r>
              <a:rPr lang="en-US" b="1" i="1" dirty="0">
                <a:solidFill>
                  <a:srgbClr val="000000"/>
                </a:solidFill>
                <a:effectLst/>
              </a:rPr>
              <a:t>Working System</a:t>
            </a:r>
            <a:endParaRPr lang="en-US" b="0" i="0" dirty="0">
              <a:solidFill>
                <a:srgbClr val="000000"/>
              </a:solidFill>
              <a:effectLst/>
            </a:endParaRP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By personal education and contact by the village guides.</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To use the school teacher of village in the extension of </a:t>
            </a:r>
            <a:r>
              <a:rPr lang="en-US" b="0" i="0" dirty="0" err="1">
                <a:solidFill>
                  <a:srgbClr val="000000"/>
                </a:solidFill>
                <a:effectLst/>
              </a:rPr>
              <a:t>programme</a:t>
            </a:r>
            <a:r>
              <a:rPr lang="en-US" b="0" i="0" dirty="0">
                <a:solidFill>
                  <a:srgbClr val="000000"/>
                </a:solidFill>
                <a:effectLst/>
              </a:rPr>
              <a:t>.</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To use the traditional means of extension.</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741144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C1E5ECE-112A-46F6-8FF9-209B759710D0}"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IN" sz="2000" b="1" dirty="0"/>
              <a:t>The </a:t>
            </a:r>
            <a:r>
              <a:rPr lang="en-IN" sz="2000" b="1" dirty="0" err="1"/>
              <a:t>Firka</a:t>
            </a:r>
            <a:r>
              <a:rPr lang="en-IN" sz="2000" b="1" dirty="0"/>
              <a:t> Development Scheme </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8C7B83C-A9B6-4EF7-8B97-56EE647ACFE2}"/>
              </a:ext>
            </a:extLst>
          </p:cNvPr>
          <p:cNvSpPr txBox="1"/>
          <p:nvPr/>
        </p:nvSpPr>
        <p:spPr>
          <a:xfrm>
            <a:off x="893618" y="1457236"/>
            <a:ext cx="10210800" cy="4247317"/>
          </a:xfrm>
          <a:prstGeom prst="rect">
            <a:avLst/>
          </a:prstGeom>
          <a:noFill/>
        </p:spPr>
        <p:txBody>
          <a:bodyPr wrap="square">
            <a:spAutoFit/>
          </a:bodyPr>
          <a:lstStyle/>
          <a:p>
            <a:pPr algn="just"/>
            <a:r>
              <a:rPr lang="en-IN" b="1" dirty="0"/>
              <a:t>The </a:t>
            </a:r>
            <a:r>
              <a:rPr lang="en-IN" b="1" dirty="0" err="1"/>
              <a:t>Firka</a:t>
            </a:r>
            <a:r>
              <a:rPr lang="en-IN" b="1" dirty="0"/>
              <a:t> Development Scheme </a:t>
            </a:r>
          </a:p>
          <a:p>
            <a:pPr algn="just"/>
            <a:endParaRPr lang="en-IN" dirty="0"/>
          </a:p>
          <a:p>
            <a:pPr marL="285750" indent="-285750" algn="just">
              <a:buFont typeface="Wingdings" panose="05000000000000000000" pitchFamily="2" charset="2"/>
              <a:buChar char="Ø"/>
            </a:pPr>
            <a:r>
              <a:rPr lang="en-IN" dirty="0"/>
              <a:t>The </a:t>
            </a:r>
            <a:r>
              <a:rPr lang="en-IN" dirty="0" err="1"/>
              <a:t>Firka</a:t>
            </a:r>
            <a:r>
              <a:rPr lang="en-IN" dirty="0"/>
              <a:t> Development scheme  of Madras was a Government sponsored </a:t>
            </a:r>
            <a:r>
              <a:rPr lang="en-IN" b="1" dirty="0"/>
              <a:t>Scheme in 1946 this  programme </a:t>
            </a:r>
            <a:r>
              <a:rPr lang="en-IN" dirty="0"/>
              <a:t>aimed at organizing the villagers for a Happier, more  prosperous and fuller life in </a:t>
            </a:r>
            <a:r>
              <a:rPr lang="en-US" dirty="0"/>
              <a:t>which the individual villagers had the opportunity </a:t>
            </a:r>
            <a:r>
              <a:rPr lang="en-US" b="1" dirty="0"/>
              <a:t>to develop both as an individual and as a  unit of a well-integrated society</a:t>
            </a:r>
            <a:r>
              <a:rPr lang="en-US" dirty="0" smtClean="0"/>
              <a:t>.</a:t>
            </a:r>
          </a:p>
          <a:p>
            <a:pPr algn="just"/>
            <a:endParaRPr lang="en-US" b="1" dirty="0"/>
          </a:p>
          <a:p>
            <a:pPr algn="just"/>
            <a:r>
              <a:rPr lang="en-US" b="1" dirty="0" smtClean="0"/>
              <a:t> The main objective is:</a:t>
            </a:r>
          </a:p>
          <a:p>
            <a:pPr algn="just"/>
            <a:endParaRPr lang="en-US" b="1" dirty="0"/>
          </a:p>
          <a:p>
            <a:pPr marL="514350" indent="-514350" algn="just">
              <a:buFont typeface="+mj-lt"/>
              <a:buAutoNum type="arabicPeriod"/>
            </a:pPr>
            <a:r>
              <a:rPr lang="en-US" dirty="0"/>
              <a:t>To tackle the rural problem as a whole.</a:t>
            </a:r>
          </a:p>
          <a:p>
            <a:pPr marL="514350" indent="-514350" algn="just">
              <a:buFont typeface="+mj-lt"/>
              <a:buAutoNum type="arabicPeriod"/>
            </a:pPr>
            <a:r>
              <a:rPr lang="en-US" dirty="0"/>
              <a:t>Formation of </a:t>
            </a:r>
            <a:r>
              <a:rPr lang="en-US" dirty="0" err="1"/>
              <a:t>Panchayats</a:t>
            </a:r>
            <a:r>
              <a:rPr lang="en-US" dirty="0"/>
              <a:t> and organization of cooperatives.</a:t>
            </a:r>
          </a:p>
          <a:p>
            <a:pPr marL="514350" indent="-514350" algn="just">
              <a:buFont typeface="+mj-lt"/>
              <a:buAutoNum type="arabicPeriod"/>
            </a:pPr>
            <a:r>
              <a:rPr lang="en-US" dirty="0"/>
              <a:t>Long term  plan to make the area self sufficient through Agricultural, irrigational and livestock improvement.</a:t>
            </a:r>
          </a:p>
          <a:p>
            <a:pPr marL="514350" indent="-514350" algn="just">
              <a:buFont typeface="+mj-lt"/>
              <a:buAutoNum type="arabicPeriod"/>
            </a:pPr>
            <a:r>
              <a:rPr lang="en-US" dirty="0"/>
              <a:t>Development of </a:t>
            </a:r>
            <a:r>
              <a:rPr lang="en-US" dirty="0" err="1"/>
              <a:t>Khadi</a:t>
            </a:r>
            <a:r>
              <a:rPr lang="en-US" dirty="0"/>
              <a:t> and cottage industry.</a:t>
            </a:r>
          </a:p>
          <a:p>
            <a:pPr algn="just"/>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318132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1E42B26-3A4B-4762-BBBD-D7154E2E8DBB}"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710680"/>
            <a:ext cx="10522988" cy="5078313"/>
          </a:xfrm>
          <a:prstGeom prst="rect">
            <a:avLst/>
          </a:prstGeom>
          <a:noFill/>
        </p:spPr>
        <p:txBody>
          <a:bodyPr wrap="square">
            <a:spAutoFit/>
          </a:bodyPr>
          <a:lstStyle/>
          <a:p>
            <a:pPr algn="just"/>
            <a:r>
              <a:rPr lang="en-US" dirty="0" smtClean="0"/>
              <a:t>1. Which among the following is an initiative taken for the development of rural India?</a:t>
            </a:r>
          </a:p>
          <a:p>
            <a:pPr marL="342900" indent="-342900" algn="just">
              <a:buFont typeface="+mj-lt"/>
              <a:buAutoNum type="alphaLcParenR"/>
            </a:pPr>
            <a:r>
              <a:rPr lang="en-US" dirty="0"/>
              <a:t> </a:t>
            </a:r>
            <a:r>
              <a:rPr lang="en-US" dirty="0" smtClean="0"/>
              <a:t>Human capital formation</a:t>
            </a:r>
          </a:p>
          <a:p>
            <a:pPr marL="342900" indent="-342900" algn="just">
              <a:buFont typeface="+mj-lt"/>
              <a:buAutoNum type="alphaLcParenR"/>
            </a:pPr>
            <a:r>
              <a:rPr lang="en-US" dirty="0"/>
              <a:t> </a:t>
            </a:r>
            <a:r>
              <a:rPr lang="en-US" dirty="0" smtClean="0"/>
              <a:t>Land reforms</a:t>
            </a:r>
          </a:p>
          <a:p>
            <a:pPr marL="342900" indent="-342900" algn="just">
              <a:buFont typeface="+mj-lt"/>
              <a:buAutoNum type="alphaLcParenR"/>
            </a:pPr>
            <a:r>
              <a:rPr lang="en-US" dirty="0"/>
              <a:t> </a:t>
            </a:r>
            <a:r>
              <a:rPr lang="en-US" dirty="0" smtClean="0"/>
              <a:t>Poverty alleviation</a:t>
            </a:r>
          </a:p>
          <a:p>
            <a:pPr marL="342900" indent="-342900" algn="just">
              <a:buFont typeface="+mj-lt"/>
              <a:buAutoNum type="alphaLcParenR"/>
            </a:pPr>
            <a:r>
              <a:rPr lang="en-US" b="1" dirty="0"/>
              <a:t> </a:t>
            </a:r>
            <a:r>
              <a:rPr lang="en-US" b="1" dirty="0" smtClean="0"/>
              <a:t> All of these</a:t>
            </a:r>
          </a:p>
          <a:p>
            <a:pPr algn="just"/>
            <a:r>
              <a:rPr lang="en-US" dirty="0"/>
              <a:t>  </a:t>
            </a:r>
            <a:endParaRPr lang="en-US" b="1" dirty="0" smtClean="0"/>
          </a:p>
          <a:p>
            <a:pPr algn="just"/>
            <a:r>
              <a:rPr lang="en-US" dirty="0"/>
              <a:t>2</a:t>
            </a:r>
            <a:r>
              <a:rPr lang="en-US" dirty="0" smtClean="0"/>
              <a:t>.  The duration of short-term credit is………….</a:t>
            </a:r>
            <a:endParaRPr lang="en-US" dirty="0"/>
          </a:p>
          <a:p>
            <a:pPr marL="342900" indent="-342900">
              <a:buFont typeface="+mj-lt"/>
              <a:buAutoNum type="alphaLcParenR"/>
            </a:pPr>
            <a:r>
              <a:rPr lang="en-US" dirty="0"/>
              <a:t> </a:t>
            </a:r>
            <a:r>
              <a:rPr lang="en-US" b="1" dirty="0" smtClean="0"/>
              <a:t>6-12 months</a:t>
            </a:r>
          </a:p>
          <a:p>
            <a:pPr marL="342900" indent="-342900">
              <a:buFont typeface="+mj-lt"/>
              <a:buAutoNum type="alphaLcParenR"/>
            </a:pPr>
            <a:r>
              <a:rPr lang="en-US" dirty="0"/>
              <a:t> </a:t>
            </a:r>
            <a:r>
              <a:rPr lang="en-US" dirty="0" smtClean="0"/>
              <a:t>2 to 5 years</a:t>
            </a:r>
          </a:p>
          <a:p>
            <a:pPr marL="342900" indent="-342900">
              <a:buFont typeface="+mj-lt"/>
              <a:buAutoNum type="alphaLcParenR"/>
            </a:pPr>
            <a:r>
              <a:rPr lang="en-US" dirty="0"/>
              <a:t> </a:t>
            </a:r>
            <a:r>
              <a:rPr lang="en-US" dirty="0" smtClean="0"/>
              <a:t>5 to 20 years</a:t>
            </a:r>
          </a:p>
          <a:p>
            <a:pPr marL="342900" indent="-342900">
              <a:buFont typeface="+mj-lt"/>
              <a:buAutoNum type="alphaLcParenR"/>
            </a:pPr>
            <a:r>
              <a:rPr lang="en-US" dirty="0"/>
              <a:t> </a:t>
            </a:r>
            <a:r>
              <a:rPr lang="en-US" dirty="0" smtClean="0"/>
              <a:t>12 months to 5 years</a:t>
            </a:r>
          </a:p>
          <a:p>
            <a:endParaRPr lang="en-US" dirty="0"/>
          </a:p>
          <a:p>
            <a:r>
              <a:rPr lang="en-US" dirty="0" smtClean="0"/>
              <a:t>3. The duration of long-term credit is…………</a:t>
            </a:r>
          </a:p>
          <a:p>
            <a:pPr marL="342900" indent="-342900">
              <a:buAutoNum type="alphaLcParenR"/>
            </a:pPr>
            <a:r>
              <a:rPr lang="en-US" dirty="0"/>
              <a:t> </a:t>
            </a:r>
            <a:r>
              <a:rPr lang="en-US" dirty="0" smtClean="0"/>
              <a:t>6-12 months</a:t>
            </a:r>
          </a:p>
          <a:p>
            <a:pPr marL="342900" indent="-342900">
              <a:buAutoNum type="alphaLcParenR"/>
            </a:pPr>
            <a:r>
              <a:rPr lang="en-US" dirty="0"/>
              <a:t> </a:t>
            </a:r>
            <a:r>
              <a:rPr lang="en-US" dirty="0" smtClean="0"/>
              <a:t>2-5 years</a:t>
            </a:r>
          </a:p>
          <a:p>
            <a:pPr marL="342900" indent="-342900">
              <a:buAutoNum type="alphaLcParenR"/>
            </a:pPr>
            <a:r>
              <a:rPr lang="en-US" dirty="0"/>
              <a:t> </a:t>
            </a:r>
            <a:r>
              <a:rPr lang="en-US" b="1" dirty="0" smtClean="0"/>
              <a:t>5-20 years</a:t>
            </a:r>
            <a:endParaRPr lang="en-US" b="1" dirty="0"/>
          </a:p>
          <a:p>
            <a:pPr marL="342900" indent="-342900">
              <a:buAutoNum type="alphaLcParenR"/>
            </a:pPr>
            <a:r>
              <a:rPr lang="en-US" dirty="0"/>
              <a:t> </a:t>
            </a:r>
            <a:r>
              <a:rPr lang="en-US" dirty="0" smtClean="0"/>
              <a:t>12 months to 5 years</a:t>
            </a:r>
            <a:endParaRPr lang="en-US" dirty="0"/>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794723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Sriniketan</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Gurgaon Project</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Seva</a:t>
            </a:r>
            <a:r>
              <a:rPr lang="en-IN" sz="1800" dirty="0" smtClean="0">
                <a:latin typeface="Times New Roman" panose="02020603050405020304" pitchFamily="18" charset="0"/>
                <a:cs typeface="Times New Roman" panose="02020603050405020304" pitchFamily="18" charset="0"/>
              </a:rPr>
              <a:t> Gram</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Marthadam</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Baroda reconstruction Project</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Firkha</a:t>
            </a:r>
            <a:r>
              <a:rPr lang="en-IN" sz="1800" dirty="0" smtClean="0">
                <a:latin typeface="Times New Roman" panose="02020603050405020304" pitchFamily="18" charset="0"/>
                <a:cs typeface="Times New Roman" panose="02020603050405020304" pitchFamily="18" charset="0"/>
              </a:rPr>
              <a:t> Movement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E0FCA04E-8A54-47F9-8294-DD6A70617B95}"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64</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 xmlns:p14="http://schemas.microsoft.com/office/powerpoint/2010/main" val="5329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pPr lvl="0"/>
            <a:r>
              <a:rPr lang="en-US" sz="2000" b="1" dirty="0">
                <a:solidFill>
                  <a:srgbClr val="000000"/>
                </a:solidFill>
                <a:latin typeface="+mj-lt"/>
              </a:rPr>
              <a:t>POST-INDEPENDENCE EXTENSION AND RURAL DEVELOPMENT PROGRAMMES like </a:t>
            </a:r>
          </a:p>
          <a:p>
            <a:pPr lvl="0"/>
            <a:r>
              <a:rPr lang="en-US" sz="2000" b="1" dirty="0">
                <a:solidFill>
                  <a:srgbClr val="000000"/>
                </a:solidFill>
                <a:latin typeface="+mj-lt"/>
              </a:rPr>
              <a:t>NILOKHERI and ETAWAHA project</a:t>
            </a:r>
            <a:endParaRPr lang="en-US" sz="2200" b="1" dirty="0">
              <a:solidFill>
                <a:schemeClr val="tx1"/>
              </a:solidFill>
              <a:latin typeface="+mj-lt"/>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5</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7141181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mj-lt"/>
              <a:cs typeface="Times New Roman" panose="02020603050405020304" pitchFamily="18" charset="0"/>
            </a:endParaRPr>
          </a:p>
          <a:p>
            <a:pPr marL="0" lvl="0" indent="0">
              <a:buNone/>
            </a:pPr>
            <a:r>
              <a:rPr lang="en-US" sz="1800" dirty="0" smtClean="0">
                <a:latin typeface="Times New Roman" panose="02020603050405020304" pitchFamily="18" charset="0"/>
                <a:cs typeface="Times New Roman" panose="02020603050405020304" pitchFamily="18" charset="0"/>
              </a:rPr>
              <a:t>To  understand </a:t>
            </a:r>
            <a:r>
              <a:rPr lang="en-US" sz="1800" dirty="0">
                <a:solidFill>
                  <a:srgbClr val="000000"/>
                </a:solidFill>
                <a:latin typeface="Times New Roman" panose="02020603050405020304" pitchFamily="18" charset="0"/>
              </a:rPr>
              <a:t>POST-INDEPENDENCE EXTENSION AND RURAL DEVELOPMENT </a:t>
            </a:r>
            <a:r>
              <a:rPr lang="en-US" sz="1800" dirty="0" smtClean="0">
                <a:solidFill>
                  <a:srgbClr val="000000"/>
                </a:solidFill>
                <a:latin typeface="Times New Roman" panose="02020603050405020304" pitchFamily="18" charset="0"/>
              </a:rPr>
              <a:t>PROGRAMMES like </a:t>
            </a:r>
          </a:p>
          <a:p>
            <a:pPr marL="0" lvl="0" indent="0">
              <a:buNone/>
            </a:pPr>
            <a:r>
              <a:rPr lang="en-US" sz="1800" dirty="0" smtClean="0">
                <a:solidFill>
                  <a:srgbClr val="000000"/>
                </a:solidFill>
                <a:latin typeface="Times New Roman" panose="02020603050405020304" pitchFamily="18" charset="0"/>
              </a:rPr>
              <a:t>NILOKHERI and ETAWAHA project etc</a:t>
            </a:r>
            <a:r>
              <a:rPr lang="en-US" sz="1800" b="1" dirty="0" smtClean="0">
                <a:solidFill>
                  <a:srgbClr val="000000"/>
                </a:solidFill>
                <a:latin typeface="Times New Roman" panose="02020603050405020304" pitchFamily="18" charset="0"/>
              </a:rPr>
              <a:t>.</a:t>
            </a:r>
            <a:endParaRPr lang="en-US" sz="1800" kern="0" dirty="0">
              <a:solidFill>
                <a:prstClr val="black"/>
              </a:solidFill>
              <a:ea typeface="Calibri"/>
              <a:cs typeface="Calibri"/>
              <a:sym typeface="Calibri"/>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79636C1-F75B-4BB6-A61B-0D64F191ADFC}"/>
              </a:ext>
            </a:extLst>
          </p:cNvPr>
          <p:cNvSpPr>
            <a:spLocks noGrp="1"/>
          </p:cNvSpPr>
          <p:nvPr>
            <p:ph type="dt" sz="half" idx="10"/>
          </p:nvPr>
        </p:nvSpPr>
        <p:spPr/>
        <p:txBody>
          <a:bodyPr/>
          <a:lstStyle/>
          <a:p>
            <a:fld id="{DF2E7EBA-C553-441A-B1FD-88C7B72D8181}" type="datetime1">
              <a:rPr lang="en-US" smtClean="0"/>
              <a:t>8/22/2022</a:t>
            </a:fld>
            <a:endParaRPr lang="en-US"/>
          </a:p>
        </p:txBody>
      </p:sp>
      <p:sp>
        <p:nvSpPr>
          <p:cNvPr id="5" name="Footer Placeholder 4">
            <a:extLst>
              <a:ext uri="{FF2B5EF4-FFF2-40B4-BE49-F238E27FC236}">
                <a16:creationId xmlns=""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66</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 xmlns:p14="http://schemas.microsoft.com/office/powerpoint/2010/main" val="7835471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Ajay Gangele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8CCDED65-F7C1-4B2B-A201-BD7011E0BC82}"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67</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788293"/>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a:t>
            </a:r>
            <a:r>
              <a:rPr lang="en-IN" dirty="0" smtClean="0"/>
              <a:t>projects like </a:t>
            </a:r>
            <a:r>
              <a:rPr lang="en-IN" dirty="0" err="1" smtClean="0"/>
              <a:t>Nilokheri</a:t>
            </a:r>
            <a:r>
              <a:rPr lang="en-IN" dirty="0" smtClean="0"/>
              <a:t> , </a:t>
            </a:r>
            <a:r>
              <a:rPr lang="en-IN" dirty="0" err="1" smtClean="0"/>
              <a:t>Etawah</a:t>
            </a:r>
            <a:r>
              <a:rPr lang="en-IN" dirty="0" smtClean="0"/>
              <a:t>, CDP, NES and CDB.</a:t>
            </a:r>
            <a:endParaRPr lang="en-IN" dirty="0"/>
          </a:p>
        </p:txBody>
      </p:sp>
      <p:graphicFrame>
        <p:nvGraphicFramePr>
          <p:cNvPr id="9" name="Table 2">
            <a:extLst>
              <a:ext uri="{FF2B5EF4-FFF2-40B4-BE49-F238E27FC236}">
                <a16:creationId xmlns="" xmlns:a16="http://schemas.microsoft.com/office/drawing/2014/main" id="{02CEB721-B18B-4F1E-A911-8FD0CF3F20B4}"/>
              </a:ext>
            </a:extLst>
          </p:cNvPr>
          <p:cNvGraphicFramePr>
            <a:graphicFrameLocks noGrp="1"/>
          </p:cNvGraphicFramePr>
          <p:nvPr>
            <p:extLst>
              <p:ext uri="{D42A27DB-BD31-4B8C-83A1-F6EECF244321}">
                <p14:modId xmlns="" xmlns:p14="http://schemas.microsoft.com/office/powerpoint/2010/main" val="1214025545"/>
              </p:ext>
            </p:extLst>
          </p:nvPr>
        </p:nvGraphicFramePr>
        <p:xfrm>
          <a:off x="1527954" y="3586376"/>
          <a:ext cx="8991600" cy="1180973"/>
        </p:xfrm>
        <a:graphic>
          <a:graphicData uri="http://schemas.openxmlformats.org/drawingml/2006/table">
            <a:tbl>
              <a:tblPr firstRow="1" bandRow="1">
                <a:tableStyleId>{5C22544A-7EE6-4342-B048-85BDC9FD1C3A}</a:tableStyleId>
              </a:tblPr>
              <a:tblGrid>
                <a:gridCol w="7086600">
                  <a:extLst>
                    <a:ext uri="{9D8B030D-6E8A-4147-A177-3AD203B41FA5}">
                      <a16:colId xmlns="" xmlns:a16="http://schemas.microsoft.com/office/drawing/2014/main" val="1905676874"/>
                    </a:ext>
                  </a:extLst>
                </a:gridCol>
                <a:gridCol w="1905000">
                  <a:extLst>
                    <a:ext uri="{9D8B030D-6E8A-4147-A177-3AD203B41FA5}">
                      <a16:colId xmlns=""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projects like </a:t>
                      </a:r>
                      <a:r>
                        <a:rPr lang="en-IN" dirty="0" err="1" smtClean="0"/>
                        <a:t>Nilokheri</a:t>
                      </a:r>
                      <a:r>
                        <a:rPr lang="en-IN" dirty="0" smtClean="0"/>
                        <a:t> , </a:t>
                      </a:r>
                      <a:r>
                        <a:rPr lang="en-IN" dirty="0" err="1" smtClean="0"/>
                        <a:t>Etawah</a:t>
                      </a:r>
                      <a:r>
                        <a:rPr lang="en-IN" dirty="0" smtClean="0"/>
                        <a:t>, CDP, NES and CDB.</a:t>
                      </a:r>
                      <a:endParaRPr lang="en-IN" dirty="0"/>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pPr/>
              <a:t>67</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5969" y="235527"/>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597239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246909"/>
            <a:ext cx="10086109" cy="43772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52F5A52-A5FE-49B8-9BBC-37BDDA92A36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544782" y="4202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i="0" dirty="0">
                <a:solidFill>
                  <a:srgbClr val="000000"/>
                </a:solidFill>
                <a:effectLst/>
                <a:latin typeface="+mj-lt"/>
              </a:rPr>
              <a:t>POST-INDEPENDENCE EXTENSION AND RURAL DEVELOPMENT PROGRAMMES</a:t>
            </a:r>
            <a:endParaRPr kumimoji="0" sz="2000" b="0"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818FDE7E-30DF-4E58-AAB0-5278F691B2DB}"/>
              </a:ext>
            </a:extLst>
          </p:cNvPr>
          <p:cNvSpPr txBox="1"/>
          <p:nvPr/>
        </p:nvSpPr>
        <p:spPr>
          <a:xfrm>
            <a:off x="886691" y="1401442"/>
            <a:ext cx="10363199" cy="4708981"/>
          </a:xfrm>
          <a:prstGeom prst="rect">
            <a:avLst/>
          </a:prstGeom>
          <a:noFill/>
        </p:spPr>
        <p:txBody>
          <a:bodyPr wrap="square">
            <a:spAutoFit/>
          </a:bodyPr>
          <a:lstStyle/>
          <a:p>
            <a:pPr marL="0" marR="0" algn="ctr">
              <a:spcBef>
                <a:spcPts val="1200"/>
              </a:spcBef>
              <a:spcAft>
                <a:spcPts val="1200"/>
              </a:spcAft>
            </a:pPr>
            <a:r>
              <a:rPr lang="en-US" sz="2000" b="1" i="0" u="sng" dirty="0" smtClean="0">
                <a:solidFill>
                  <a:srgbClr val="000000"/>
                </a:solidFill>
                <a:effectLst/>
                <a:latin typeface="Times New Roman" panose="02020603050405020304" pitchFamily="18" charset="0"/>
              </a:rPr>
              <a:t>Introduction</a:t>
            </a:r>
            <a:endParaRPr lang="en-US" sz="2000" b="1" i="0" u="sng" dirty="0">
              <a:solidFill>
                <a:srgbClr val="000000"/>
              </a:solidFill>
              <a:effectLst/>
              <a:latin typeface="Cambria" panose="020405030504060302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b="0" i="0" dirty="0">
                <a:solidFill>
                  <a:srgbClr val="000000"/>
                </a:solidFill>
                <a:effectLst/>
              </a:rPr>
              <a:t>The </a:t>
            </a:r>
            <a:r>
              <a:rPr lang="en-US" sz="1800" b="1" i="0" dirty="0">
                <a:solidFill>
                  <a:srgbClr val="000000"/>
                </a:solidFill>
                <a:effectLst/>
              </a:rPr>
              <a:t>urgent need for stepping up food production was </a:t>
            </a:r>
            <a:r>
              <a:rPr lang="en-US" sz="1800" b="1" i="0" dirty="0" smtClean="0">
                <a:solidFill>
                  <a:srgbClr val="000000"/>
                </a:solidFill>
                <a:effectLst/>
              </a:rPr>
              <a:t>realized </a:t>
            </a:r>
            <a:r>
              <a:rPr lang="en-US" sz="1800" b="1" i="0" dirty="0">
                <a:solidFill>
                  <a:srgbClr val="000000"/>
                </a:solidFill>
                <a:effectLst/>
              </a:rPr>
              <a:t>even in the pre-Independence era and a Grow-More-Food </a:t>
            </a:r>
            <a:r>
              <a:rPr lang="en-US" sz="1800" b="0" i="0" dirty="0">
                <a:solidFill>
                  <a:srgbClr val="000000"/>
                </a:solidFill>
                <a:effectLst/>
              </a:rPr>
              <a:t>Campaign was started. Under the campaign, targets for increased agricultural production were laid down for the first time on an all-India basis. But the campaign failed to achieve its targets. </a:t>
            </a:r>
            <a:endParaRPr lang="en-US" sz="1800" b="0" i="0" dirty="0" smtClean="0">
              <a:solidFill>
                <a:srgbClr val="000000"/>
              </a:solidFill>
              <a:effectLst/>
            </a:endParaRPr>
          </a:p>
          <a:p>
            <a:pPr marR="0" algn="just">
              <a:lnSpc>
                <a:spcPct val="150000"/>
              </a:lnSpc>
              <a:spcBef>
                <a:spcPts val="0"/>
              </a:spcBef>
              <a:spcAft>
                <a:spcPts val="0"/>
              </a:spcAft>
            </a:pPr>
            <a:endParaRPr lang="en-US" sz="1800" b="0" i="0" dirty="0" smtClean="0">
              <a:solidFill>
                <a:srgbClr val="000000"/>
              </a:solidFill>
              <a:effectLst/>
            </a:endParaRPr>
          </a:p>
          <a:p>
            <a:pPr marL="285750" marR="0" indent="-285750" algn="just">
              <a:lnSpc>
                <a:spcPct val="150000"/>
              </a:lnSpc>
              <a:spcBef>
                <a:spcPts val="0"/>
              </a:spcBef>
              <a:spcAft>
                <a:spcPts val="0"/>
              </a:spcAft>
              <a:buFont typeface="Wingdings" panose="05000000000000000000" pitchFamily="2" charset="2"/>
              <a:buChar char="Ø"/>
            </a:pPr>
            <a:r>
              <a:rPr lang="en-US" sz="1800" b="0" i="0" dirty="0" smtClean="0">
                <a:solidFill>
                  <a:srgbClr val="000000"/>
                </a:solidFill>
                <a:effectLst/>
              </a:rPr>
              <a:t>Soon </a:t>
            </a:r>
            <a:r>
              <a:rPr lang="en-US" sz="1800" b="0" i="0" dirty="0">
                <a:solidFill>
                  <a:srgbClr val="000000"/>
                </a:solidFill>
                <a:effectLst/>
              </a:rPr>
              <a:t>after Independence (1947), </a:t>
            </a:r>
            <a:r>
              <a:rPr lang="en-US" sz="1800" b="1" i="0" dirty="0">
                <a:solidFill>
                  <a:srgbClr val="000000"/>
                </a:solidFill>
                <a:effectLst/>
              </a:rPr>
              <a:t>the Central Government re-defined the objectives of the Grow-More-Food Campaign as the attainment of self-sufficiency in food grains by 1952</a:t>
            </a:r>
            <a:r>
              <a:rPr lang="en-US" sz="1800" b="0" i="0" dirty="0">
                <a:solidFill>
                  <a:srgbClr val="000000"/>
                </a:solidFill>
                <a:effectLst/>
              </a:rPr>
              <a:t>, and simultaneously increased the targets of production of other crops to meet the shortfall as a result of the partition of the country. At the same time, arrangements were made for integration and co-ordination of the entire campaign for increasing agricultural production. </a:t>
            </a:r>
            <a:endParaRPr lang="en-US" b="0" i="0" dirty="0">
              <a:solidFill>
                <a:srgbClr val="000000"/>
              </a:solidFill>
              <a:effectLst/>
              <a:latin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77267"/>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603914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B16FAF6A-93C9-4B5E-95CC-B936DFF205B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40048"/>
            <a:ext cx="9102436" cy="72671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i="0" dirty="0">
                <a:solidFill>
                  <a:srgbClr val="000000"/>
                </a:solidFill>
                <a:effectLst/>
                <a:latin typeface="+mj-lt"/>
              </a:rPr>
              <a:t>POST-INDEPENDENCE EXTENSION AND RURAL DEVELOPMENT PROGRAMMES</a:t>
            </a:r>
            <a:endParaRPr kumimoji="0" lang="en-US" sz="2000" b="0"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C2543B5-6ECB-40C7-8682-8AB586B762D3}"/>
              </a:ext>
            </a:extLst>
          </p:cNvPr>
          <p:cNvSpPr txBox="1"/>
          <p:nvPr/>
        </p:nvSpPr>
        <p:spPr>
          <a:xfrm>
            <a:off x="680720" y="1274474"/>
            <a:ext cx="8006080" cy="369332"/>
          </a:xfrm>
          <a:prstGeom prst="rect">
            <a:avLst/>
          </a:prstGeom>
          <a:noFill/>
        </p:spPr>
        <p:txBody>
          <a:bodyPr wrap="square">
            <a:spAutoFit/>
          </a:bodyPr>
          <a:lstStyle/>
          <a:p>
            <a:pPr marL="0" marR="0" algn="just">
              <a:spcBef>
                <a:spcPts val="0"/>
              </a:spcBef>
              <a:spcAft>
                <a:spcPts val="0"/>
              </a:spcAft>
            </a:pPr>
            <a:r>
              <a:rPr lang="en-US" sz="1800" b="0" i="0" dirty="0">
                <a:solidFill>
                  <a:srgbClr val="000000"/>
                </a:solidFill>
                <a:effectLst/>
                <a:latin typeface="+mj-lt"/>
              </a:rPr>
              <a:t>Accordingly</a:t>
            </a:r>
            <a:r>
              <a:rPr lang="en-US" sz="1800" b="0" i="0" dirty="0">
                <a:solidFill>
                  <a:srgbClr val="000000"/>
                </a:solidFill>
                <a:effectLst/>
                <a:latin typeface="Times New Roman" panose="02020603050405020304" pitchFamily="18" charset="0"/>
              </a:rPr>
              <a:t>, some initiatives in this direction were taken, which are given as under:</a:t>
            </a:r>
            <a:endParaRPr lang="en-US" b="0" i="0" dirty="0">
              <a:solidFill>
                <a:srgbClr val="000000"/>
              </a:solidFill>
              <a:effectLst/>
              <a:latin typeface="Times New Roman" panose="02020603050405020304" pitchFamily="18" charset="0"/>
            </a:endParaRPr>
          </a:p>
        </p:txBody>
      </p:sp>
      <p:graphicFrame>
        <p:nvGraphicFramePr>
          <p:cNvPr id="10" name="Table 9">
            <a:extLst>
              <a:ext uri="{FF2B5EF4-FFF2-40B4-BE49-F238E27FC236}">
                <a16:creationId xmlns="" xmlns:a16="http://schemas.microsoft.com/office/drawing/2014/main" id="{9F8FDA33-018D-4938-B4EA-A01B94A59959}"/>
              </a:ext>
            </a:extLst>
          </p:cNvPr>
          <p:cNvGraphicFramePr>
            <a:graphicFrameLocks noGrp="1"/>
          </p:cNvGraphicFramePr>
          <p:nvPr>
            <p:extLst>
              <p:ext uri="{D42A27DB-BD31-4B8C-83A1-F6EECF244321}">
                <p14:modId xmlns="" xmlns:p14="http://schemas.microsoft.com/office/powerpoint/2010/main" val="996551365"/>
              </p:ext>
            </p:extLst>
          </p:nvPr>
        </p:nvGraphicFramePr>
        <p:xfrm>
          <a:off x="965200" y="2568803"/>
          <a:ext cx="9641840" cy="2906515"/>
        </p:xfrm>
        <a:graphic>
          <a:graphicData uri="http://schemas.openxmlformats.org/drawingml/2006/table">
            <a:tbl>
              <a:tblPr/>
              <a:tblGrid>
                <a:gridCol w="2145421">
                  <a:extLst>
                    <a:ext uri="{9D8B030D-6E8A-4147-A177-3AD203B41FA5}">
                      <a16:colId xmlns="" xmlns:a16="http://schemas.microsoft.com/office/drawing/2014/main" val="3343218215"/>
                    </a:ext>
                  </a:extLst>
                </a:gridCol>
                <a:gridCol w="3672379">
                  <a:extLst>
                    <a:ext uri="{9D8B030D-6E8A-4147-A177-3AD203B41FA5}">
                      <a16:colId xmlns="" xmlns:a16="http://schemas.microsoft.com/office/drawing/2014/main" val="3076837392"/>
                    </a:ext>
                  </a:extLst>
                </a:gridCol>
                <a:gridCol w="3824040">
                  <a:extLst>
                    <a:ext uri="{9D8B030D-6E8A-4147-A177-3AD203B41FA5}">
                      <a16:colId xmlns="" xmlns:a16="http://schemas.microsoft.com/office/drawing/2014/main" val="1302940015"/>
                    </a:ext>
                  </a:extLst>
                </a:gridCol>
              </a:tblGrid>
              <a:tr h="361847">
                <a:tc>
                  <a:txBody>
                    <a:bodyPr/>
                    <a:lstStyle/>
                    <a:p>
                      <a:pPr marL="91440" marR="0">
                        <a:spcBef>
                          <a:spcPts val="0"/>
                        </a:spcBef>
                        <a:spcAft>
                          <a:spcPts val="0"/>
                        </a:spcAft>
                      </a:pPr>
                      <a:r>
                        <a:rPr lang="en-IN" sz="1800" b="1">
                          <a:effectLst/>
                          <a:latin typeface="+mn-lt"/>
                        </a:rPr>
                        <a:t>Year</a:t>
                      </a:r>
                      <a:endParaRPr lang="en-IN" sz="1800">
                        <a:effectLst/>
                        <a:latin typeface="+mn-lt"/>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b="1">
                          <a:effectLst/>
                          <a:latin typeface="+mn-lt"/>
                        </a:rPr>
                        <a:t>Programme/scheme</a:t>
                      </a:r>
                      <a:endParaRPr lang="en-IN" sz="1800">
                        <a:effectLst/>
                        <a:latin typeface="+mn-lt"/>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b="1">
                          <a:effectLst/>
                          <a:latin typeface="+mn-lt"/>
                        </a:rPr>
                        <a:t>Person/agency</a:t>
                      </a:r>
                      <a:r>
                        <a:rPr lang="en-IN" sz="1800">
                          <a:effectLst/>
                          <a:latin typeface="+mn-lt"/>
                        </a:rPr>
                        <a:t>/ approach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50695217"/>
                  </a:ext>
                </a:extLst>
              </a:tr>
              <a:tr h="361847">
                <a:tc>
                  <a:txBody>
                    <a:bodyPr/>
                    <a:lstStyle/>
                    <a:p>
                      <a:pPr marL="91440" marR="0">
                        <a:spcBef>
                          <a:spcPts val="0"/>
                        </a:spcBef>
                        <a:spcAft>
                          <a:spcPts val="0"/>
                        </a:spcAft>
                      </a:pPr>
                      <a:r>
                        <a:rPr lang="en-IN" sz="1800">
                          <a:effectLst/>
                          <a:latin typeface="+mn-lt"/>
                        </a:rPr>
                        <a:t>1948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Nilokheri experiment (Mazdoor Manzil)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Shree S. K. Dey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79349935"/>
                  </a:ext>
                </a:extLst>
              </a:tr>
              <a:tr h="361847">
                <a:tc>
                  <a:txBody>
                    <a:bodyPr/>
                    <a:lstStyle/>
                    <a:p>
                      <a:pPr marL="91440" marR="0">
                        <a:spcBef>
                          <a:spcPts val="0"/>
                        </a:spcBef>
                        <a:spcAft>
                          <a:spcPts val="0"/>
                        </a:spcAft>
                      </a:pPr>
                      <a:r>
                        <a:rPr lang="en-IN" sz="1800">
                          <a:effectLst/>
                          <a:latin typeface="+mn-lt"/>
                        </a:rPr>
                        <a:t>1948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Etawah pilot project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Albert Mayer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03662588"/>
                  </a:ext>
                </a:extLst>
              </a:tr>
              <a:tr h="361847">
                <a:tc>
                  <a:txBody>
                    <a:bodyPr/>
                    <a:lstStyle/>
                    <a:p>
                      <a:pPr marL="91440" marR="0">
                        <a:spcBef>
                          <a:spcPts val="0"/>
                        </a:spcBef>
                        <a:spcAft>
                          <a:spcPts val="0"/>
                        </a:spcAft>
                      </a:pPr>
                      <a:r>
                        <a:rPr lang="en-IN" sz="1800">
                          <a:effectLst/>
                          <a:latin typeface="+mn-lt"/>
                        </a:rPr>
                        <a:t>1952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CDP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Community  Development  Programme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76353976"/>
                  </a:ext>
                </a:extLst>
              </a:tr>
              <a:tr h="361847">
                <a:tc>
                  <a:txBody>
                    <a:bodyPr/>
                    <a:lstStyle/>
                    <a:p>
                      <a:pPr marL="91440" marR="0">
                        <a:spcBef>
                          <a:spcPts val="0"/>
                        </a:spcBef>
                        <a:spcAft>
                          <a:spcPts val="0"/>
                        </a:spcAft>
                      </a:pPr>
                      <a:r>
                        <a:rPr lang="en-IN" sz="1800">
                          <a:effectLst/>
                          <a:latin typeface="+mn-lt"/>
                        </a:rPr>
                        <a:t>1953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National Extension Service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53242263"/>
                  </a:ext>
                </a:extLst>
              </a:tr>
              <a:tr h="361847">
                <a:tc>
                  <a:txBody>
                    <a:bodyPr/>
                    <a:lstStyle/>
                    <a:p>
                      <a:pPr marL="91440" marR="0">
                        <a:spcBef>
                          <a:spcPts val="0"/>
                        </a:spcBef>
                        <a:spcAft>
                          <a:spcPts val="0"/>
                        </a:spcAft>
                      </a:pPr>
                      <a:r>
                        <a:rPr lang="en-IN" sz="1800">
                          <a:effectLst/>
                          <a:latin typeface="+mn-lt"/>
                        </a:rPr>
                        <a:t>1954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CDB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Community  Development  Block</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98946379"/>
                  </a:ext>
                </a:extLst>
              </a:tr>
              <a:tr h="361847">
                <a:tc>
                  <a:txBody>
                    <a:bodyPr/>
                    <a:lstStyle/>
                    <a:p>
                      <a:pPr marL="91440" marR="0">
                        <a:spcBef>
                          <a:spcPts val="0"/>
                        </a:spcBef>
                        <a:spcAft>
                          <a:spcPts val="0"/>
                        </a:spcAft>
                      </a:pPr>
                      <a:r>
                        <a:rPr lang="en-IN" sz="1800">
                          <a:effectLst/>
                          <a:latin typeface="+mn-lt"/>
                        </a:rPr>
                        <a:t>1957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Panchayati Raj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6990" marR="0">
                        <a:spcBef>
                          <a:spcPts val="0"/>
                        </a:spcBef>
                        <a:spcAft>
                          <a:spcPts val="0"/>
                        </a:spcAft>
                      </a:pPr>
                      <a:r>
                        <a:rPr lang="en-IN" sz="1800" dirty="0">
                          <a:effectLst/>
                          <a:latin typeface="+mn-lt"/>
                        </a:rPr>
                        <a:t>Panchayati Raj Democratic Decentralization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52784487"/>
                  </a:ext>
                </a:extLst>
              </a:tr>
            </a:tbl>
          </a:graphicData>
        </a:graphic>
      </p:graphicFrame>
      <p:sp>
        <p:nvSpPr>
          <p:cNvPr id="11" name="Rectangle 1">
            <a:extLst>
              <a:ext uri="{FF2B5EF4-FFF2-40B4-BE49-F238E27FC236}">
                <a16:creationId xmlns="" xmlns:a16="http://schemas.microsoft.com/office/drawing/2014/main" id="{5F3D588C-DAD0-4CFB-AFF7-E2814E40014A}"/>
              </a:ext>
            </a:extLst>
          </p:cNvPr>
          <p:cNvSpPr>
            <a:spLocks noChangeArrowheads="1"/>
          </p:cNvSpPr>
          <p:nvPr/>
        </p:nvSpPr>
        <p:spPr bwMode="auto">
          <a:xfrm>
            <a:off x="686724" y="1936269"/>
            <a:ext cx="1223322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cs typeface="Times New Roman" panose="02020603050405020304" pitchFamily="18" charset="0"/>
              </a:rPr>
              <a:t>Community development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2"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4004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7138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77FE0-8F2C-4683-8C60-3476E65955DC}" type="datetime1">
              <a:rPr lang="en-US" smtClean="0"/>
              <a:t>8/22/2022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6751" y="97986"/>
            <a:ext cx="1390650" cy="817163"/>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B29063E8-333C-4556-B99C-9948351BEBC5}"/>
              </a:ext>
            </a:extLst>
          </p:cNvPr>
          <p:cNvPicPr>
            <a:picLocks noChangeAspect="1"/>
          </p:cNvPicPr>
          <p:nvPr/>
        </p:nvPicPr>
        <p:blipFill>
          <a:blip r:embed="rId3"/>
          <a:stretch>
            <a:fillRect/>
          </a:stretch>
        </p:blipFill>
        <p:spPr>
          <a:xfrm>
            <a:off x="1676399" y="1642534"/>
            <a:ext cx="9279467" cy="3894666"/>
          </a:xfrm>
          <a:prstGeom prst="rect">
            <a:avLst/>
          </a:prstGeom>
        </p:spPr>
      </p:pic>
      <p:sp>
        <p:nvSpPr>
          <p:cNvPr id="10" name="Google Shape;89;p13">
            <a:extLst>
              <a:ext uri="{FF2B5EF4-FFF2-40B4-BE49-F238E27FC236}">
                <a16:creationId xmlns="" xmlns:a16="http://schemas.microsoft.com/office/drawing/2014/main" id="{243511F5-F688-24FE-552D-3A70A38EB106}"/>
              </a:ext>
            </a:extLst>
          </p:cNvPr>
          <p:cNvSpPr txBox="1">
            <a:spLocks/>
          </p:cNvSpPr>
          <p:nvPr/>
        </p:nvSpPr>
        <p:spPr>
          <a:xfrm>
            <a:off x="2175162" y="13176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000" dirty="0">
                <a:latin typeface="+mn-lt"/>
              </a:rPr>
              <a:t>Evaluation Scheme</a:t>
            </a:r>
          </a:p>
        </p:txBody>
      </p:sp>
    </p:spTree>
    <p:extLst>
      <p:ext uri="{BB962C8B-B14F-4D97-AF65-F5344CB8AC3E}">
        <p14:creationId xmlns="" xmlns:p14="http://schemas.microsoft.com/office/powerpoint/2010/main" val="27814846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1309EB0-A31C-48A4-BB65-E6FA76A69F4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latin typeface="+mj-lt"/>
              </a:rPr>
              <a:t>Etawah</a:t>
            </a:r>
            <a:r>
              <a:rPr lang="en-US" sz="2000" b="1" i="0" dirty="0">
                <a:solidFill>
                  <a:srgbClr val="000000"/>
                </a:solidFill>
                <a:effectLst/>
                <a:latin typeface="+mj-lt"/>
              </a:rPr>
              <a:t> pilot project (1948)</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64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7047FF3-3EDC-473B-A58D-175F5F7BE577}"/>
              </a:ext>
            </a:extLst>
          </p:cNvPr>
          <p:cNvSpPr txBox="1"/>
          <p:nvPr/>
        </p:nvSpPr>
        <p:spPr>
          <a:xfrm>
            <a:off x="731521" y="1378670"/>
            <a:ext cx="10573788" cy="4678204"/>
          </a:xfrm>
          <a:prstGeom prst="rect">
            <a:avLst/>
          </a:prstGeom>
          <a:noFill/>
        </p:spPr>
        <p:txBody>
          <a:bodyPr wrap="square">
            <a:spAutoFit/>
          </a:bodyPr>
          <a:lstStyle/>
          <a:p>
            <a:pPr marL="0" marR="0" algn="ctr">
              <a:spcBef>
                <a:spcPts val="1200"/>
              </a:spcBef>
              <a:spcAft>
                <a:spcPts val="1200"/>
              </a:spcAft>
            </a:pPr>
            <a:r>
              <a:rPr lang="en-US" sz="2000" b="1" i="0" u="sng" dirty="0" err="1">
                <a:solidFill>
                  <a:srgbClr val="000000"/>
                </a:solidFill>
                <a:effectLst/>
              </a:rPr>
              <a:t>Etawah</a:t>
            </a:r>
            <a:r>
              <a:rPr lang="en-US" sz="2000" b="1" i="0" u="sng" dirty="0">
                <a:solidFill>
                  <a:srgbClr val="000000"/>
                </a:solidFill>
                <a:effectLst/>
              </a:rPr>
              <a:t> pilot project (1948)</a:t>
            </a:r>
          </a:p>
          <a:p>
            <a:pPr marL="285750" indent="-285750">
              <a:buFont typeface="Wingdings" panose="05000000000000000000" pitchFamily="2" charset="2"/>
              <a:buChar char="Ø"/>
            </a:pPr>
            <a:r>
              <a:rPr lang="en-US" sz="1800" b="0" i="0" dirty="0">
                <a:solidFill>
                  <a:srgbClr val="000000"/>
                </a:solidFill>
                <a:effectLst/>
              </a:rPr>
              <a:t>The </a:t>
            </a:r>
            <a:r>
              <a:rPr lang="en-US" sz="1800" b="1" i="0" dirty="0">
                <a:solidFill>
                  <a:srgbClr val="000000"/>
                </a:solidFill>
                <a:effectLst/>
              </a:rPr>
              <a:t>idea of intensive all-round development </a:t>
            </a:r>
            <a:r>
              <a:rPr lang="en-US" sz="1800" b="0" i="0" dirty="0">
                <a:solidFill>
                  <a:srgbClr val="000000"/>
                </a:solidFill>
                <a:effectLst/>
              </a:rPr>
              <a:t>work in a compact area was put into practice as a Pilot Project in Rural Planning and Development in the </a:t>
            </a:r>
            <a:r>
              <a:rPr lang="en-US" sz="1800" b="0" i="0" dirty="0" err="1">
                <a:solidFill>
                  <a:srgbClr val="000000"/>
                </a:solidFill>
                <a:effectLst/>
              </a:rPr>
              <a:t>Etawah</a:t>
            </a:r>
            <a:r>
              <a:rPr lang="en-US" sz="1800" b="0" i="0" dirty="0">
                <a:solidFill>
                  <a:srgbClr val="000000"/>
                </a:solidFill>
                <a:effectLst/>
              </a:rPr>
              <a:t> District in Uttar Pradesh in 1948, which can be regarded as a forerunner of the Community Development Project in India. </a:t>
            </a:r>
            <a:endParaRPr lang="en-US" sz="1800" b="0" i="0" dirty="0" smtClean="0">
              <a:solidFill>
                <a:srgbClr val="000000"/>
              </a:solidFill>
              <a:effectLst/>
            </a:endParaRPr>
          </a:p>
          <a:p>
            <a:pPr marL="285750" indent="-285750">
              <a:buFont typeface="Wingdings" panose="05000000000000000000" pitchFamily="2" charset="2"/>
              <a:buChar char="Ø"/>
            </a:pPr>
            <a:r>
              <a:rPr lang="en-US" sz="1800" b="0" i="0" dirty="0" smtClean="0">
                <a:solidFill>
                  <a:srgbClr val="000000"/>
                </a:solidFill>
                <a:effectLst/>
              </a:rPr>
              <a:t>Albert </a:t>
            </a:r>
            <a:r>
              <a:rPr lang="en-US" sz="1800" b="0" i="0" dirty="0">
                <a:solidFill>
                  <a:srgbClr val="000000"/>
                </a:solidFill>
                <a:effectLst/>
              </a:rPr>
              <a:t>Mayer, an American Engineer, played the key role in the initiation and implementation of the project. The program was based </a:t>
            </a:r>
            <a:r>
              <a:rPr lang="en-US" sz="1800" b="1" i="0" dirty="0">
                <a:solidFill>
                  <a:srgbClr val="000000"/>
                </a:solidFill>
                <a:effectLst/>
              </a:rPr>
              <a:t>on the principle of self-help, democracy, integrated approach, felt needs of the people, rigorous planning and realistic targets, institutional approach, co-operation between governmental and non-governmental </a:t>
            </a:r>
            <a:r>
              <a:rPr lang="en-US" sz="1800" b="1" i="0" dirty="0" smtClean="0">
                <a:solidFill>
                  <a:srgbClr val="000000"/>
                </a:solidFill>
                <a:effectLst/>
              </a:rPr>
              <a:t>organizations.</a:t>
            </a:r>
            <a:endParaRPr lang="en-US" b="1" dirty="0">
              <a:solidFill>
                <a:srgbClr val="000000"/>
              </a:solidFill>
            </a:endParaRPr>
          </a:p>
          <a:p>
            <a:pPr marL="285750" indent="-285750">
              <a:buFont typeface="Wingdings" panose="05000000000000000000" pitchFamily="2" charset="2"/>
              <a:buChar char="Ø"/>
            </a:pPr>
            <a:r>
              <a:rPr lang="en-US" dirty="0" smtClean="0"/>
              <a:t>The </a:t>
            </a:r>
            <a:r>
              <a:rPr lang="en-US" dirty="0"/>
              <a:t>second name of this project is “ Average district </a:t>
            </a:r>
            <a:r>
              <a:rPr lang="en-US" dirty="0" err="1" smtClean="0"/>
              <a:t>project”started</a:t>
            </a:r>
            <a:r>
              <a:rPr lang="en-US" dirty="0" smtClean="0"/>
              <a:t> </a:t>
            </a:r>
            <a:r>
              <a:rPr lang="en-US" dirty="0"/>
              <a:t>in 1947.</a:t>
            </a:r>
          </a:p>
          <a:p>
            <a:pPr algn="ctr"/>
            <a:r>
              <a:rPr lang="en-US" b="1" u="sng" dirty="0"/>
              <a:t>Objectives</a:t>
            </a:r>
            <a:r>
              <a:rPr lang="en-US" b="1" u="sng" dirty="0" smtClean="0"/>
              <a:t>:</a:t>
            </a:r>
          </a:p>
          <a:p>
            <a:pPr algn="ctr"/>
            <a:endParaRPr lang="en-US" b="1" u="sng" dirty="0"/>
          </a:p>
          <a:p>
            <a:pPr marL="285750" indent="-285750">
              <a:buFont typeface="Wingdings" panose="05000000000000000000" pitchFamily="2" charset="2"/>
              <a:buChar char="§"/>
            </a:pPr>
            <a:r>
              <a:rPr lang="en-US" dirty="0"/>
              <a:t>To develop the mental power of </a:t>
            </a:r>
            <a:r>
              <a:rPr lang="en-US" dirty="0" smtClean="0"/>
              <a:t>people.</a:t>
            </a:r>
          </a:p>
          <a:p>
            <a:pPr marL="285750" indent="-285750">
              <a:buFont typeface="Wingdings" panose="05000000000000000000" pitchFamily="2" charset="2"/>
              <a:buChar char="§"/>
            </a:pPr>
            <a:r>
              <a:rPr lang="en-US" dirty="0" smtClean="0"/>
              <a:t>Arousing </a:t>
            </a:r>
            <a:r>
              <a:rPr lang="en-US" dirty="0"/>
              <a:t>their interest and </a:t>
            </a:r>
            <a:r>
              <a:rPr lang="en-US" dirty="0" smtClean="0"/>
              <a:t>initiative.</a:t>
            </a:r>
          </a:p>
          <a:p>
            <a:pPr marL="285750" indent="-285750">
              <a:buFont typeface="Wingdings" panose="05000000000000000000" pitchFamily="2" charset="2"/>
              <a:buChar char="§"/>
            </a:pPr>
            <a:r>
              <a:rPr lang="en-US" dirty="0" smtClean="0"/>
              <a:t>Improving </a:t>
            </a:r>
            <a:r>
              <a:rPr lang="en-US" dirty="0"/>
              <a:t>crops and </a:t>
            </a:r>
            <a:r>
              <a:rPr lang="en-US" dirty="0" smtClean="0"/>
              <a:t>livestock.</a:t>
            </a:r>
          </a:p>
          <a:p>
            <a:pPr marL="285750" indent="-285750">
              <a:buFont typeface="Wingdings" panose="05000000000000000000" pitchFamily="2" charset="2"/>
              <a:buChar char="§"/>
            </a:pPr>
            <a:r>
              <a:rPr lang="en-US" dirty="0" smtClean="0"/>
              <a:t>To </a:t>
            </a:r>
            <a:r>
              <a:rPr lang="en-US" dirty="0"/>
              <a:t>encourage </a:t>
            </a:r>
            <a:r>
              <a:rPr lang="en-US" dirty="0" err="1" smtClean="0"/>
              <a:t>panchayats</a:t>
            </a:r>
            <a:r>
              <a:rPr lang="en-US" dirty="0" smtClean="0"/>
              <a:t>.</a:t>
            </a:r>
          </a:p>
          <a:p>
            <a:pPr marL="285750" indent="-285750">
              <a:buFont typeface="Wingdings" panose="05000000000000000000" pitchFamily="2" charset="2"/>
              <a:buChar char="§"/>
            </a:pPr>
            <a:r>
              <a:rPr lang="en-US" dirty="0" smtClean="0"/>
              <a:t>To </a:t>
            </a:r>
            <a:r>
              <a:rPr lang="en-US" dirty="0"/>
              <a:t>build up the sense of self help in villagers.</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1477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009398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320E83C3-F8E4-4ADF-8374-6E97A68416F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744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6721F01D-7B06-45B2-8966-03A41DC7DE49}"/>
              </a:ext>
            </a:extLst>
          </p:cNvPr>
          <p:cNvSpPr txBox="1"/>
          <p:nvPr/>
        </p:nvSpPr>
        <p:spPr>
          <a:xfrm>
            <a:off x="962891" y="1280601"/>
            <a:ext cx="10266217" cy="5401479"/>
          </a:xfrm>
          <a:prstGeom prst="rect">
            <a:avLst/>
          </a:prstGeom>
          <a:noFill/>
        </p:spPr>
        <p:txBody>
          <a:bodyPr wrap="square">
            <a:spAutoFit/>
          </a:bodyP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a:solidFill>
                  <a:srgbClr val="000000"/>
                </a:solidFill>
                <a:effectLst/>
              </a:rPr>
              <a:t>Shree S. K. Dey, was the founder of the </a:t>
            </a:r>
            <a:r>
              <a:rPr lang="en-US" b="0" i="0" dirty="0" err="1">
                <a:solidFill>
                  <a:srgbClr val="000000"/>
                </a:solidFill>
                <a:effectLst/>
              </a:rPr>
              <a:t>Nilokheri</a:t>
            </a:r>
            <a:r>
              <a:rPr lang="en-US" b="0" i="0" dirty="0">
                <a:solidFill>
                  <a:srgbClr val="000000"/>
                </a:solidFill>
                <a:effectLst/>
              </a:rPr>
              <a:t> Experiment, when nearly 7000 displaced persons from Pakistan and later integrated with the 100 surrounding villages in to what came to be rural-cum-urban township. </a:t>
            </a:r>
            <a:endParaRPr lang="en-US"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rPr>
              <a:t>It </a:t>
            </a:r>
            <a:r>
              <a:rPr lang="en-US" b="0" i="0" dirty="0">
                <a:solidFill>
                  <a:srgbClr val="000000"/>
                </a:solidFill>
                <a:effectLst/>
              </a:rPr>
              <a:t>was built round the vocational training </a:t>
            </a:r>
            <a:r>
              <a:rPr lang="en-US" b="0" i="0" dirty="0" err="1">
                <a:solidFill>
                  <a:srgbClr val="000000"/>
                </a:solidFill>
                <a:effectLst/>
              </a:rPr>
              <a:t>centre</a:t>
            </a:r>
            <a:r>
              <a:rPr lang="en-US" b="0" i="0" dirty="0">
                <a:solidFill>
                  <a:srgbClr val="000000"/>
                </a:solidFill>
                <a:effectLst/>
              </a:rPr>
              <a:t> </a:t>
            </a:r>
            <a:r>
              <a:rPr lang="en-US" b="0" i="0" dirty="0" err="1">
                <a:solidFill>
                  <a:srgbClr val="000000"/>
                </a:solidFill>
                <a:effectLst/>
              </a:rPr>
              <a:t>Nilokheri</a:t>
            </a:r>
            <a:r>
              <a:rPr lang="en-US" b="0" i="0" dirty="0">
                <a:solidFill>
                  <a:srgbClr val="000000"/>
                </a:solidFill>
                <a:effectLst/>
              </a:rPr>
              <a:t>, in July 1948. Shree Dey began this project using 1100 acre of swampy land spreading in the midst of Karnal and Kurukshetra.</a:t>
            </a:r>
            <a:r>
              <a:rPr lang="en-US" b="1" i="0" dirty="0">
                <a:solidFill>
                  <a:srgbClr val="000000"/>
                </a:solidFill>
                <a:effectLst/>
              </a:rPr>
              <a:t> </a:t>
            </a:r>
            <a:endParaRPr lang="en-US" b="1"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rPr>
              <a:t>Shree</a:t>
            </a:r>
            <a:r>
              <a:rPr lang="en-US" b="0" i="0" dirty="0">
                <a:solidFill>
                  <a:srgbClr val="000000"/>
                </a:solidFill>
                <a:effectLst/>
              </a:rPr>
              <a:t> Dey went on to become the Union Minister of Community Development in 1965. The scheme was also known as "Mazdoor Manzil" because of its principle 'he who will not work, neither shall he eat</a:t>
            </a:r>
            <a:r>
              <a:rPr lang="en-US" b="0" i="0" dirty="0" smtClean="0">
                <a:solidFill>
                  <a:srgbClr val="000000"/>
                </a:solidFill>
                <a:effectLst/>
              </a:rPr>
              <a:t>'.</a:t>
            </a:r>
          </a:p>
          <a:p>
            <a:pPr marL="285750" marR="0" indent="-285750" algn="just">
              <a:spcBef>
                <a:spcPts val="600"/>
              </a:spcBef>
              <a:spcAft>
                <a:spcPts val="600"/>
              </a:spcAft>
              <a:buFont typeface="Wingdings" panose="05000000000000000000" pitchFamily="2" charset="2"/>
              <a:buChar char="Ø"/>
            </a:pPr>
            <a:r>
              <a:rPr lang="en-US" dirty="0" smtClean="0"/>
              <a:t>It </a:t>
            </a:r>
            <a:r>
              <a:rPr lang="en-US" dirty="0"/>
              <a:t>was started to settle the 7000 displaced persons and later integrated with 100 villages surrounding </a:t>
            </a:r>
            <a:r>
              <a:rPr lang="en-US" dirty="0" err="1" smtClean="0"/>
              <a:t>Nilokheri</a:t>
            </a:r>
            <a:r>
              <a:rPr lang="en-US" dirty="0" smtClean="0"/>
              <a:t>. This </a:t>
            </a:r>
            <a:r>
              <a:rPr lang="en-US" dirty="0"/>
              <a:t>scheme was called “</a:t>
            </a:r>
            <a:r>
              <a:rPr lang="en-US" dirty="0" err="1"/>
              <a:t>Mazdoor</a:t>
            </a:r>
            <a:r>
              <a:rPr lang="en-US" dirty="0"/>
              <a:t> </a:t>
            </a:r>
            <a:r>
              <a:rPr lang="en-US" dirty="0" err="1"/>
              <a:t>Manzil</a:t>
            </a:r>
            <a:r>
              <a:rPr lang="en-US" dirty="0"/>
              <a:t>”.</a:t>
            </a:r>
          </a:p>
          <a:p>
            <a:pPr algn="ctr">
              <a:buNone/>
            </a:pPr>
            <a:r>
              <a:rPr lang="en-US" b="1" u="sng" dirty="0"/>
              <a:t>Objectives:</a:t>
            </a:r>
          </a:p>
          <a:p>
            <a:pPr marL="285750" indent="-285750" algn="just">
              <a:buFont typeface="Wingdings" panose="05000000000000000000" pitchFamily="2" charset="2"/>
              <a:buChar char="q"/>
            </a:pPr>
            <a:r>
              <a:rPr lang="en-US" dirty="0"/>
              <a:t>Self sufficiency for rural cum urban township in all essential requirements of life. </a:t>
            </a:r>
            <a:endParaRPr lang="en-US" dirty="0" smtClean="0"/>
          </a:p>
          <a:p>
            <a:pPr marL="285750" indent="-285750" algn="just">
              <a:buFont typeface="Wingdings" panose="05000000000000000000" pitchFamily="2" charset="2"/>
              <a:buChar char="q"/>
            </a:pPr>
            <a:r>
              <a:rPr lang="en-US" dirty="0" smtClean="0"/>
              <a:t>Making </a:t>
            </a:r>
            <a:r>
              <a:rPr lang="en-US" dirty="0"/>
              <a:t>provision of work and training for the people according to their native background.</a:t>
            </a:r>
          </a:p>
          <a:p>
            <a:pPr algn="just"/>
            <a:r>
              <a:rPr lang="en-US" dirty="0"/>
              <a:t>To check middle </a:t>
            </a:r>
            <a:r>
              <a:rPr lang="en-US" dirty="0" smtClean="0"/>
              <a:t>men.</a:t>
            </a:r>
          </a:p>
          <a:p>
            <a:pPr algn="just"/>
            <a:r>
              <a:rPr lang="en-US" dirty="0" smtClean="0"/>
              <a:t>To </a:t>
            </a:r>
            <a:r>
              <a:rPr lang="en-US" dirty="0"/>
              <a:t>enable transactions between the consumer and the producer, to approach a vertical order.</a:t>
            </a:r>
          </a:p>
          <a:p>
            <a:pPr marL="0" marR="0" algn="just">
              <a:spcBef>
                <a:spcPts val="600"/>
              </a:spcBef>
              <a:spcAft>
                <a:spcPts val="600"/>
              </a:spcAft>
            </a:pP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5666"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184210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02CBEBAC-D441-4636-BF18-FB7EE1B995A5}"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744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6721F01D-7B06-45B2-8966-03A41DC7DE49}"/>
              </a:ext>
            </a:extLst>
          </p:cNvPr>
          <p:cNvSpPr txBox="1"/>
          <p:nvPr/>
        </p:nvSpPr>
        <p:spPr>
          <a:xfrm>
            <a:off x="962891" y="1280601"/>
            <a:ext cx="10266217" cy="4016484"/>
          </a:xfrm>
          <a:prstGeom prst="rect">
            <a:avLst/>
          </a:prstGeom>
          <a:noFill/>
        </p:spPr>
        <p:txBody>
          <a:bodyPr wrap="square">
            <a:spAutoFit/>
          </a:bodyPr>
          <a:lstStyle/>
          <a:p>
            <a:pPr marL="0" marR="0" algn="ctr">
              <a:spcBef>
                <a:spcPts val="1200"/>
              </a:spcBef>
              <a:spcAft>
                <a:spcPts val="1200"/>
              </a:spcAft>
            </a:pPr>
            <a:r>
              <a:rPr lang="en-US" sz="2400" b="1" i="0" dirty="0" err="1">
                <a:solidFill>
                  <a:srgbClr val="000000"/>
                </a:solidFill>
                <a:effectLst/>
              </a:rPr>
              <a:t>Nilokheri</a:t>
            </a:r>
            <a:r>
              <a:rPr lang="en-US" sz="2400" b="1" i="0" dirty="0">
                <a:solidFill>
                  <a:srgbClr val="000000"/>
                </a:solidFill>
                <a:effectLst/>
              </a:rPr>
              <a:t> experiment (1948)</a:t>
            </a:r>
            <a:endParaRPr lang="en-US" sz="2400" b="0" i="0" dirty="0">
              <a:solidFill>
                <a:srgbClr val="000000"/>
              </a:solidFill>
              <a:effectLst/>
            </a:endParaRPr>
          </a:p>
          <a:p>
            <a:pPr algn="ctr">
              <a:buNone/>
            </a:pPr>
            <a:endParaRPr lang="en-US" b="1" u="sng" dirty="0" smtClean="0"/>
          </a:p>
          <a:p>
            <a:pPr algn="ctr">
              <a:buNone/>
            </a:pPr>
            <a:r>
              <a:rPr lang="en-US" sz="2000" b="1" u="sng" dirty="0" smtClean="0"/>
              <a:t>Objectives</a:t>
            </a:r>
            <a:r>
              <a:rPr lang="en-US" sz="2000" b="1" u="sng" dirty="0"/>
              <a:t>:</a:t>
            </a:r>
          </a:p>
          <a:p>
            <a:pPr marL="285750" indent="-285750" algn="just">
              <a:lnSpc>
                <a:spcPct val="200000"/>
              </a:lnSpc>
              <a:buFont typeface="Wingdings" panose="05000000000000000000" pitchFamily="2" charset="2"/>
              <a:buChar char="q"/>
            </a:pPr>
            <a:r>
              <a:rPr lang="en-US" dirty="0"/>
              <a:t>Self sufficiency for rural cum urban township in all essential requirements of life. </a:t>
            </a:r>
            <a:endParaRPr lang="en-US" dirty="0" smtClean="0"/>
          </a:p>
          <a:p>
            <a:pPr marL="285750" indent="-285750" algn="just">
              <a:lnSpc>
                <a:spcPct val="200000"/>
              </a:lnSpc>
              <a:buFont typeface="Wingdings" panose="05000000000000000000" pitchFamily="2" charset="2"/>
              <a:buChar char="q"/>
            </a:pPr>
            <a:r>
              <a:rPr lang="en-US" dirty="0" smtClean="0"/>
              <a:t>Making </a:t>
            </a:r>
            <a:r>
              <a:rPr lang="en-US" dirty="0"/>
              <a:t>provision of work and training for the people according to their native background.</a:t>
            </a:r>
          </a:p>
          <a:p>
            <a:pPr algn="just">
              <a:lnSpc>
                <a:spcPct val="200000"/>
              </a:lnSpc>
            </a:pPr>
            <a:r>
              <a:rPr lang="en-US" dirty="0"/>
              <a:t>To check middle </a:t>
            </a:r>
            <a:r>
              <a:rPr lang="en-US" dirty="0" smtClean="0"/>
              <a:t>men.</a:t>
            </a:r>
          </a:p>
          <a:p>
            <a:pPr marL="285750" indent="-285750" algn="just">
              <a:lnSpc>
                <a:spcPct val="200000"/>
              </a:lnSpc>
              <a:buFont typeface="Wingdings" panose="05000000000000000000" pitchFamily="2" charset="2"/>
              <a:buChar char="q"/>
            </a:pPr>
            <a:r>
              <a:rPr lang="en-US" dirty="0"/>
              <a:t> </a:t>
            </a:r>
            <a:r>
              <a:rPr lang="en-US" dirty="0" smtClean="0"/>
              <a:t>To </a:t>
            </a:r>
            <a:r>
              <a:rPr lang="en-US" dirty="0"/>
              <a:t>enable transactions between the consumer and the producer, to approach a vertical order.</a:t>
            </a:r>
          </a:p>
          <a:p>
            <a:pPr marL="0" marR="0" algn="just">
              <a:lnSpc>
                <a:spcPct val="200000"/>
              </a:lnSpc>
              <a:spcBef>
                <a:spcPts val="600"/>
              </a:spcBef>
              <a:spcAft>
                <a:spcPts val="600"/>
              </a:spcAft>
            </a:pP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5666"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40440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B68FDC6-0478-40D6-A73D-F3F21DAFF57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Community development project (1952)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8593833-8A7E-4889-93F8-CC39159D6262}"/>
              </a:ext>
            </a:extLst>
          </p:cNvPr>
          <p:cNvSpPr txBox="1"/>
          <p:nvPr/>
        </p:nvSpPr>
        <p:spPr>
          <a:xfrm>
            <a:off x="876531" y="1204706"/>
            <a:ext cx="10418617" cy="4385816"/>
          </a:xfrm>
          <a:prstGeom prst="rect">
            <a:avLst/>
          </a:prstGeom>
          <a:noFill/>
        </p:spPr>
        <p:txBody>
          <a:bodyPr wrap="square">
            <a:spAutoFit/>
          </a:bodyPr>
          <a:lstStyle/>
          <a:p>
            <a:pPr marL="0" marR="0" algn="ctr">
              <a:spcBef>
                <a:spcPts val="1200"/>
              </a:spcBef>
              <a:spcAft>
                <a:spcPts val="1200"/>
              </a:spcAft>
            </a:pPr>
            <a:r>
              <a:rPr lang="en-US" sz="1800" b="1" i="0" dirty="0">
                <a:solidFill>
                  <a:srgbClr val="000000"/>
                </a:solidFill>
                <a:effectLst/>
              </a:rPr>
              <a:t>Community development project (1952)</a:t>
            </a:r>
            <a:endParaRPr lang="en-US" b="0" i="0" dirty="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a:solidFill>
                  <a:srgbClr val="000000"/>
                </a:solidFill>
                <a:effectLst/>
              </a:rPr>
              <a:t>As a result of the Grow-More-Food Enquiry Committee Report and the successful experience of the </a:t>
            </a:r>
            <a:r>
              <a:rPr lang="en-US" sz="1800" b="1" i="0" dirty="0" err="1">
                <a:solidFill>
                  <a:srgbClr val="000000"/>
                </a:solidFill>
                <a:effectLst/>
              </a:rPr>
              <a:t>Etawah</a:t>
            </a:r>
            <a:r>
              <a:rPr lang="en-US" sz="1800" b="1" i="0" dirty="0">
                <a:solidFill>
                  <a:srgbClr val="000000"/>
                </a:solidFill>
                <a:effectLst/>
              </a:rPr>
              <a:t> Project</a:t>
            </a:r>
            <a:r>
              <a:rPr lang="en-US" sz="1800" b="0" i="0" dirty="0">
                <a:solidFill>
                  <a:srgbClr val="000000"/>
                </a:solidFill>
                <a:effectLst/>
              </a:rPr>
              <a:t>, 15 Pilot Projects were started in 1952 in selected states with t</a:t>
            </a:r>
            <a:r>
              <a:rPr lang="en-US" sz="1800" b="1" i="0" dirty="0">
                <a:solidFill>
                  <a:srgbClr val="000000"/>
                </a:solidFill>
                <a:effectLst/>
              </a:rPr>
              <a:t>he financial assistance received from the Ford Foundation</a:t>
            </a:r>
            <a:r>
              <a:rPr lang="en-US" sz="1800" b="0" i="0" dirty="0" smtClean="0">
                <a:solidFill>
                  <a:srgbClr val="000000"/>
                </a:solidFill>
                <a:effectLst/>
              </a:rPr>
              <a:t>.</a:t>
            </a: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 </a:t>
            </a:r>
            <a:r>
              <a:rPr lang="en-US" sz="1800" b="0" i="0" dirty="0">
                <a:solidFill>
                  <a:srgbClr val="000000"/>
                </a:solidFill>
                <a:effectLst/>
              </a:rPr>
              <a:t>Besides helping to increase agriculture production and bettering the overall economic condition of the farmers, these projects were meant to serve as a training ground for the extension personnel. </a:t>
            </a:r>
            <a:endParaRPr lang="en-US" sz="1800"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It </a:t>
            </a:r>
            <a:r>
              <a:rPr lang="en-US" sz="1800" b="0" i="0" dirty="0">
                <a:solidFill>
                  <a:srgbClr val="000000"/>
                </a:solidFill>
                <a:effectLst/>
              </a:rPr>
              <a:t>was soon realized that for the creation of an urge among </a:t>
            </a:r>
            <a:r>
              <a:rPr lang="en-US" sz="1800" b="1" i="0" dirty="0">
                <a:solidFill>
                  <a:srgbClr val="000000"/>
                </a:solidFill>
                <a:effectLst/>
              </a:rPr>
              <a:t>the rural population to live a better life and to achieve permanent plentitude and economic freedom in the villages, a much bolder and dynamic effort was called for.</a:t>
            </a:r>
            <a:r>
              <a:rPr lang="en-US" sz="1800" b="0" i="0" dirty="0">
                <a:solidFill>
                  <a:srgbClr val="000000"/>
                </a:solidFill>
                <a:effectLst/>
              </a:rPr>
              <a:t> </a:t>
            </a:r>
            <a:endParaRPr lang="en-US" sz="1800"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It </a:t>
            </a:r>
            <a:r>
              <a:rPr lang="en-US" sz="1800" b="0" i="0" dirty="0">
                <a:solidFill>
                  <a:srgbClr val="000000"/>
                </a:solidFill>
                <a:effectLst/>
              </a:rPr>
              <a:t>was recognized that the success of this new effort depended upon and whole hearted co-operation of the beneficiaries, government officials and non-officials at every stage, the education of rural masses in the technique of rural development and the timely provision of adequate supplies of the needed inputs and other requirements</a:t>
            </a:r>
            <a:r>
              <a:rPr lang="en-US" sz="1800" b="0" i="0" dirty="0" smtClean="0">
                <a:solidFill>
                  <a:srgbClr val="000000"/>
                </a:solidFill>
                <a:effectLst/>
              </a:rPr>
              <a:t>.</a:t>
            </a: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1841" y="3708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040292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FDF0A07F-ED25-4ABA-9663-9AFE92A69D0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733550" y="2849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1C7B7018-3666-4E9F-A19A-D77994086789}"/>
              </a:ext>
            </a:extLst>
          </p:cNvPr>
          <p:cNvSpPr txBox="1"/>
          <p:nvPr/>
        </p:nvSpPr>
        <p:spPr>
          <a:xfrm>
            <a:off x="651164" y="1053727"/>
            <a:ext cx="10778834" cy="5016758"/>
          </a:xfrm>
          <a:prstGeom prst="rect">
            <a:avLst/>
          </a:prstGeom>
          <a:noFill/>
        </p:spPr>
        <p:txBody>
          <a:bodyPr wrap="square">
            <a:spAutoFit/>
          </a:bodyPr>
          <a:lstStyle/>
          <a:p>
            <a:pPr marL="0" marR="0" algn="just">
              <a:spcBef>
                <a:spcPts val="1200"/>
              </a:spcBef>
              <a:spcAft>
                <a:spcPts val="1200"/>
              </a:spcAft>
            </a:pPr>
            <a:r>
              <a:rPr lang="en-US" b="1" i="0" dirty="0">
                <a:solidFill>
                  <a:srgbClr val="000000"/>
                </a:solidFill>
                <a:effectLst/>
                <a:latin typeface="+mj-lt"/>
              </a:rPr>
              <a:t>Grow-more-food enquiry committee report (1952)</a:t>
            </a:r>
            <a:endParaRPr lang="en-US" b="0" i="0" dirty="0">
              <a:solidFill>
                <a:srgbClr val="000000"/>
              </a:solidFill>
              <a:effectLst/>
              <a:latin typeface="+mj-lt"/>
            </a:endParaRPr>
          </a:p>
          <a:p>
            <a:pPr marL="285750" marR="0" indent="-285750" algn="just">
              <a:spcBef>
                <a:spcPts val="600"/>
              </a:spcBef>
              <a:spcAft>
                <a:spcPts val="600"/>
              </a:spcAft>
              <a:buFont typeface="Wingdings" panose="05000000000000000000" pitchFamily="2" charset="2"/>
              <a:buChar char="Ø"/>
            </a:pPr>
            <a:r>
              <a:rPr lang="en-US" b="0" i="0" dirty="0">
                <a:solidFill>
                  <a:srgbClr val="000000"/>
                </a:solidFill>
                <a:effectLst/>
                <a:latin typeface="+mj-lt"/>
              </a:rPr>
              <a:t>Though efforts were made to revitalize the Grow-More-Food Campaign, it was observed that the system was not functioning properly and the cultivator's response to the program was very poor. </a:t>
            </a:r>
            <a:endParaRPr lang="en-US" b="0" i="0" dirty="0" smtClean="0">
              <a:solidFill>
                <a:srgbClr val="000000"/>
              </a:solidFill>
              <a:effectLst/>
              <a:latin typeface="+mj-l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latin typeface="+mj-lt"/>
              </a:rPr>
              <a:t>As </a:t>
            </a:r>
            <a:r>
              <a:rPr lang="en-US" b="0" i="0" dirty="0">
                <a:solidFill>
                  <a:srgbClr val="000000"/>
                </a:solidFill>
                <a:effectLst/>
                <a:latin typeface="+mj-lt"/>
              </a:rPr>
              <a:t>a result, the Government of India in 1952 appointed a committee known as </a:t>
            </a:r>
            <a:r>
              <a:rPr lang="en-US" b="1" i="0" dirty="0">
                <a:solidFill>
                  <a:srgbClr val="000000"/>
                </a:solidFill>
                <a:effectLst/>
                <a:latin typeface="+mj-lt"/>
              </a:rPr>
              <a:t>the GMF Enquiry Committee to examine </a:t>
            </a:r>
            <a:r>
              <a:rPr lang="en-US" b="0" i="0" dirty="0">
                <a:solidFill>
                  <a:srgbClr val="000000"/>
                </a:solidFill>
                <a:effectLst/>
                <a:latin typeface="+mj-lt"/>
              </a:rPr>
              <a:t>the working of the Grow-More-Food </a:t>
            </a:r>
            <a:r>
              <a:rPr lang="en-US" b="0" i="0" dirty="0" smtClean="0">
                <a:solidFill>
                  <a:srgbClr val="000000"/>
                </a:solidFill>
                <a:effectLst/>
                <a:latin typeface="+mj-lt"/>
              </a:rPr>
              <a:t>Campaign.</a:t>
            </a: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latin typeface="+mj-lt"/>
              </a:rPr>
              <a:t>The </a:t>
            </a:r>
            <a:r>
              <a:rPr lang="en-US" b="0" i="0" dirty="0">
                <a:solidFill>
                  <a:srgbClr val="000000"/>
                </a:solidFill>
                <a:effectLst/>
                <a:latin typeface="+mj-lt"/>
              </a:rPr>
              <a:t>findings of this Committee revealed that the problem of food production was much wider than the mere elimination of food imports and that agricultural improvement was a very important part of a much wider problem of raising the level of rural life in the country. </a:t>
            </a:r>
            <a:r>
              <a:rPr lang="en-US" b="0" i="0" dirty="0" smtClean="0">
                <a:solidFill>
                  <a:srgbClr val="000000"/>
                </a:solidFill>
                <a:effectLst/>
                <a:latin typeface="+mj-lt"/>
              </a:rPr>
              <a:t>The </a:t>
            </a:r>
            <a:r>
              <a:rPr lang="en-US" b="0" i="0" dirty="0">
                <a:solidFill>
                  <a:srgbClr val="000000"/>
                </a:solidFill>
                <a:effectLst/>
                <a:latin typeface="+mj-lt"/>
              </a:rPr>
              <a:t>committee also pointed out that</a:t>
            </a:r>
            <a:r>
              <a:rPr lang="en-US" b="0" i="0" dirty="0" smtClean="0">
                <a:solidFill>
                  <a:srgbClr val="000000"/>
                </a:solidFill>
                <a:effectLst/>
                <a:latin typeface="+mj-lt"/>
              </a:rPr>
              <a:t>:</a:t>
            </a:r>
          </a:p>
          <a:p>
            <a:pPr marR="0" algn="just">
              <a:spcBef>
                <a:spcPts val="600"/>
              </a:spcBef>
              <a:spcAft>
                <a:spcPts val="600"/>
              </a:spcAft>
            </a:pPr>
            <a:endParaRPr lang="en-US" b="0" i="0" dirty="0">
              <a:solidFill>
                <a:srgbClr val="000000"/>
              </a:solidFill>
              <a:effectLst/>
              <a:latin typeface="+mj-lt"/>
            </a:endParaRP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All aspects of village life were interrelated,</a:t>
            </a: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Improvement could be brought about by a number of detached program operating independently,</a:t>
            </a: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There was lack of unity of efforts,</a:t>
            </a:r>
          </a:p>
          <a:p>
            <a:pPr marL="571500" marR="0" indent="-285750" algn="just">
              <a:lnSpc>
                <a:spcPct val="150000"/>
              </a:lnSpc>
              <a:spcBef>
                <a:spcPts val="0"/>
              </a:spcBef>
              <a:spcAft>
                <a:spcPts val="1200"/>
              </a:spcAft>
              <a:buFont typeface="Arial" panose="020B0604020202020204" pitchFamily="34" charset="0"/>
              <a:buChar char="•"/>
            </a:pPr>
            <a:r>
              <a:rPr lang="en-US" b="0" i="0" dirty="0">
                <a:solidFill>
                  <a:srgbClr val="000000"/>
                </a:solidFill>
                <a:effectLst/>
                <a:latin typeface="+mj-lt"/>
              </a:rPr>
              <a:t>The available finances was not adequate</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976920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AE134F2-0B96-4CB7-ABF9-C92316870D63}"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3F04178-E5CA-43CB-9056-E8B6B620CC92}"/>
              </a:ext>
            </a:extLst>
          </p:cNvPr>
          <p:cNvSpPr txBox="1"/>
          <p:nvPr/>
        </p:nvSpPr>
        <p:spPr>
          <a:xfrm>
            <a:off x="411480" y="1773214"/>
            <a:ext cx="11369040" cy="4512133"/>
          </a:xfrm>
          <a:prstGeom prst="rect">
            <a:avLst/>
          </a:prstGeom>
          <a:noFill/>
        </p:spPr>
        <p:txBody>
          <a:bodyPr wrap="square">
            <a:spAutoFit/>
          </a:bodyPr>
          <a:lstStyle/>
          <a:p>
            <a:pPr marL="285750" marR="0" indent="-285750" algn="just">
              <a:lnSpc>
                <a:spcPct val="150000"/>
              </a:lnSpc>
              <a:spcBef>
                <a:spcPts val="600"/>
              </a:spcBef>
              <a:spcAft>
                <a:spcPts val="600"/>
              </a:spcAft>
              <a:buFont typeface="Wingdings" panose="05000000000000000000" pitchFamily="2" charset="2"/>
              <a:buChar char="q"/>
            </a:pPr>
            <a:r>
              <a:rPr lang="en-US" i="1" dirty="0">
                <a:solidFill>
                  <a:srgbClr val="000000"/>
                </a:solidFill>
              </a:rPr>
              <a:t>T</a:t>
            </a:r>
            <a:r>
              <a:rPr lang="en-US" sz="1800" b="0" i="1" dirty="0">
                <a:solidFill>
                  <a:srgbClr val="000000"/>
                </a:solidFill>
                <a:effectLst/>
              </a:rPr>
              <a:t>he movement did not arouse nation-wide enthusiasm and did not become a mass movement for raising the level of village </a:t>
            </a:r>
            <a:r>
              <a:rPr lang="en-US" sz="1800" b="0" i="1" dirty="0" smtClean="0">
                <a:solidFill>
                  <a:srgbClr val="000000"/>
                </a:solidFill>
                <a:effectLst/>
              </a:rPr>
              <a:t>life</a:t>
            </a:r>
            <a:r>
              <a:rPr lang="en-US" sz="1800" b="0" i="0" dirty="0" smtClean="0">
                <a:solidFill>
                  <a:srgbClr val="000000"/>
                </a:solidFill>
                <a:effectLst/>
              </a:rPr>
              <a:t>.</a:t>
            </a:r>
            <a:endParaRPr lang="en-US" dirty="0">
              <a:solidFill>
                <a:srgbClr val="000000"/>
              </a:solidFill>
            </a:endParaRPr>
          </a:p>
          <a:p>
            <a:pPr marL="285750" marR="0" indent="-285750" algn="just">
              <a:lnSpc>
                <a:spcPct val="150000"/>
              </a:lnSpc>
              <a:spcBef>
                <a:spcPts val="600"/>
              </a:spcBef>
              <a:spcAft>
                <a:spcPts val="600"/>
              </a:spcAft>
              <a:buFont typeface="Wingdings" panose="05000000000000000000" pitchFamily="2" charset="2"/>
              <a:buChar char="q"/>
            </a:pPr>
            <a:r>
              <a:rPr lang="en-US" sz="1800" b="0" i="0" dirty="0" smtClean="0">
                <a:solidFill>
                  <a:srgbClr val="000000"/>
                </a:solidFill>
                <a:effectLst/>
              </a:rPr>
              <a:t>In </a:t>
            </a:r>
            <a:r>
              <a:rPr lang="en-US" sz="1800" b="0" i="0" dirty="0">
                <a:solidFill>
                  <a:srgbClr val="000000"/>
                </a:solidFill>
                <a:effectLst/>
              </a:rPr>
              <a:t>its recommendations, the Committee proposed the formation of development block, each consisting of 100 to 120 villages, and the appointment of revenue officers as development officers or extension officers, assisted by technical officers for agriculture, animal husbandry, co-ordination and engineering. For actual work in villages, the Committee suggested the appointment of one village level worker for every five or ten villages. </a:t>
            </a:r>
            <a:endParaRPr lang="en-US" sz="1800" b="0" i="0" dirty="0" smtClean="0">
              <a:solidFill>
                <a:srgbClr val="000000"/>
              </a:solidFill>
              <a:effectLst/>
            </a:endParaRPr>
          </a:p>
          <a:p>
            <a:pPr marL="285750" marR="0" indent="-285750" algn="just">
              <a:lnSpc>
                <a:spcPct val="150000"/>
              </a:lnSpc>
              <a:spcBef>
                <a:spcPts val="600"/>
              </a:spcBef>
              <a:spcAft>
                <a:spcPts val="600"/>
              </a:spcAft>
              <a:buFont typeface="Wingdings" panose="05000000000000000000" pitchFamily="2" charset="2"/>
              <a:buChar char="q"/>
            </a:pPr>
            <a:r>
              <a:rPr lang="en-US" sz="1800" b="0" i="0" dirty="0" smtClean="0">
                <a:solidFill>
                  <a:srgbClr val="000000"/>
                </a:solidFill>
                <a:effectLst/>
              </a:rPr>
              <a:t>The </a:t>
            </a:r>
            <a:r>
              <a:rPr lang="en-US" sz="1800" b="0" i="0" dirty="0">
                <a:solidFill>
                  <a:srgbClr val="000000"/>
                </a:solidFill>
                <a:effectLst/>
              </a:rPr>
              <a:t>Committee also described broadly the functions of the extension service, the manner in which the extension </a:t>
            </a:r>
            <a:r>
              <a:rPr lang="en-US" sz="1800" b="0" i="0" dirty="0" err="1">
                <a:solidFill>
                  <a:srgbClr val="000000"/>
                </a:solidFill>
                <a:effectLst/>
              </a:rPr>
              <a:t>organisation</a:t>
            </a:r>
            <a:r>
              <a:rPr lang="en-US" sz="1800" b="0" i="0" dirty="0">
                <a:solidFill>
                  <a:srgbClr val="000000"/>
                </a:solidFill>
                <a:effectLst/>
              </a:rPr>
              <a:t> would operate, the arrangements required in training of the required staff, the way in which the non-official leadership should be associated with the work of village development at the village, </a:t>
            </a:r>
            <a:r>
              <a:rPr lang="en-US" sz="1800" b="0" i="1" dirty="0">
                <a:solidFill>
                  <a:srgbClr val="000000"/>
                </a:solidFill>
                <a:effectLst/>
              </a:rPr>
              <a:t>taluka</a:t>
            </a:r>
            <a:r>
              <a:rPr lang="en-US" sz="1800" b="0" i="0" dirty="0">
                <a:solidFill>
                  <a:srgbClr val="000000"/>
                </a:solidFill>
                <a:effectLst/>
              </a:rPr>
              <a:t>, district and state levels. </a:t>
            </a:r>
            <a:endParaRPr lang="en-US" b="0" i="0" dirty="0">
              <a:solidFill>
                <a:srgbClr val="000000"/>
              </a:solidFill>
              <a:effectLst/>
            </a:endParaRPr>
          </a:p>
        </p:txBody>
      </p:sp>
      <p:sp>
        <p:nvSpPr>
          <p:cNvPr id="10" name="Google Shape;109;p14">
            <a:extLst>
              <a:ext uri="{FF2B5EF4-FFF2-40B4-BE49-F238E27FC236}">
                <a16:creationId xmlns="" xmlns:a16="http://schemas.microsoft.com/office/drawing/2014/main" id="{98E9B7AA-4F00-4F15-B366-B82A09E02873}"/>
              </a:ext>
            </a:extLst>
          </p:cNvPr>
          <p:cNvSpPr txBox="1"/>
          <p:nvPr/>
        </p:nvSpPr>
        <p:spPr>
          <a:xfrm>
            <a:off x="1893810" y="182827"/>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5990"/>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562060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976292AB-5F7C-4855-8E2D-FF9B287AF1C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76</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014CD8E-E4E5-4ED0-8759-16D42F49CC9E}"/>
              </a:ext>
            </a:extLst>
          </p:cNvPr>
          <p:cNvSpPr txBox="1"/>
          <p:nvPr/>
        </p:nvSpPr>
        <p:spPr>
          <a:xfrm>
            <a:off x="1109288" y="2175015"/>
            <a:ext cx="10370588" cy="383181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b="0" i="0" dirty="0">
                <a:solidFill>
                  <a:srgbClr val="000000"/>
                </a:solidFill>
                <a:effectLst/>
              </a:rPr>
              <a:t>Based on these recommendations, </a:t>
            </a:r>
            <a:r>
              <a:rPr lang="en-US" sz="1800" b="1" i="0" dirty="0">
                <a:solidFill>
                  <a:srgbClr val="000000"/>
                </a:solidFill>
                <a:effectLst/>
              </a:rPr>
              <a:t>the Planning Commission, which was set up earlier by the Government of India to prepare a plan for development consistent with the available resources, gave the highest priority to the development of agriculture and irrigation in the First Five-Year Plan</a:t>
            </a:r>
            <a:r>
              <a:rPr lang="en-US" sz="1800" b="0" i="0" dirty="0">
                <a:solidFill>
                  <a:srgbClr val="000000"/>
                </a:solidFill>
                <a:effectLst/>
              </a:rPr>
              <a:t>. </a:t>
            </a:r>
            <a:endParaRPr lang="en-US" sz="1800" b="0" i="0" dirty="0" smtClean="0">
              <a:solidFill>
                <a:srgbClr val="000000"/>
              </a:solidFill>
              <a:effectLst/>
            </a:endParaRPr>
          </a:p>
          <a:p>
            <a:pPr marL="285750" indent="-285750" algn="just">
              <a:lnSpc>
                <a:spcPct val="150000"/>
              </a:lnSpc>
              <a:buFont typeface="Wingdings" panose="05000000000000000000" pitchFamily="2" charset="2"/>
              <a:buChar char="Ø"/>
            </a:pPr>
            <a:r>
              <a:rPr lang="en-US" sz="1800" b="0" i="0" dirty="0" smtClean="0">
                <a:solidFill>
                  <a:srgbClr val="000000"/>
                </a:solidFill>
                <a:effectLst/>
              </a:rPr>
              <a:t>The </a:t>
            </a:r>
            <a:r>
              <a:rPr lang="en-US" sz="1800" b="0" i="0" dirty="0">
                <a:solidFill>
                  <a:srgbClr val="000000"/>
                </a:solidFill>
                <a:effectLst/>
              </a:rPr>
              <a:t>Commission fixed substantially high targets of internal production and decided, as recommended by the Enquiry Committee, that the drive for food production should form part of plans for overall agricultural development, and that agricultural improvement in its turn should form an integral part of the much wider efforts for raising the level of rural life. </a:t>
            </a:r>
            <a:endParaRPr lang="en-US" sz="1800" b="0" i="0" dirty="0" smtClean="0">
              <a:solidFill>
                <a:srgbClr val="000000"/>
              </a:solidFill>
              <a:effectLst/>
            </a:endParaRPr>
          </a:p>
          <a:p>
            <a:pPr marL="285750" indent="-285750" algn="just">
              <a:lnSpc>
                <a:spcPct val="150000"/>
              </a:lnSpc>
              <a:buFont typeface="Wingdings" panose="05000000000000000000" pitchFamily="2" charset="2"/>
              <a:buChar char="Ø"/>
            </a:pPr>
            <a:r>
              <a:rPr lang="en-US" sz="1800" b="0" i="0" dirty="0" smtClean="0">
                <a:solidFill>
                  <a:srgbClr val="000000"/>
                </a:solidFill>
                <a:effectLst/>
              </a:rPr>
              <a:t>The </a:t>
            </a:r>
            <a:r>
              <a:rPr lang="en-US" sz="1800" b="0" i="0" dirty="0">
                <a:solidFill>
                  <a:srgbClr val="000000"/>
                </a:solidFill>
                <a:effectLst/>
              </a:rPr>
              <a:t>Commission prescribed "Community Development" as the method for initiating the process of transformation of the social and economic life of villages and "Rural Extension" as its </a:t>
            </a:r>
            <a:r>
              <a:rPr lang="en-US" sz="1800" b="0" i="0" dirty="0" smtClean="0">
                <a:solidFill>
                  <a:srgbClr val="000000"/>
                </a:solidFill>
                <a:effectLst/>
              </a:rPr>
              <a:t>agency.</a:t>
            </a:r>
            <a:endParaRPr lang="en-IN" dirty="0"/>
          </a:p>
        </p:txBody>
      </p:sp>
      <p:sp>
        <p:nvSpPr>
          <p:cNvPr id="10" name="Google Shape;109;p14">
            <a:extLst>
              <a:ext uri="{FF2B5EF4-FFF2-40B4-BE49-F238E27FC236}">
                <a16:creationId xmlns="" xmlns:a16="http://schemas.microsoft.com/office/drawing/2014/main" id="{47B9094E-7E69-41BA-9A65-751BAC0D6798}"/>
              </a:ext>
            </a:extLst>
          </p:cNvPr>
          <p:cNvSpPr txBox="1"/>
          <p:nvPr/>
        </p:nvSpPr>
        <p:spPr>
          <a:xfrm>
            <a:off x="1870364" y="132916"/>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978871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2C8DE1D6-AAB0-48BB-8BC5-4CBFF782687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National extension service (1953)</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7E7FF132-1B83-46A1-AC81-A3B88D41647F}"/>
              </a:ext>
            </a:extLst>
          </p:cNvPr>
          <p:cNvSpPr txBox="1"/>
          <p:nvPr/>
        </p:nvSpPr>
        <p:spPr>
          <a:xfrm>
            <a:off x="706583" y="1694502"/>
            <a:ext cx="10778834" cy="4678204"/>
          </a:xfrm>
          <a:prstGeom prst="rect">
            <a:avLst/>
          </a:prstGeom>
          <a:noFill/>
        </p:spPr>
        <p:txBody>
          <a:bodyPr wrap="square">
            <a:spAutoFit/>
          </a:bodyPr>
          <a:lstStyle/>
          <a:p>
            <a:pPr marL="0" marR="0" algn="just">
              <a:spcBef>
                <a:spcPts val="1200"/>
              </a:spcBef>
              <a:spcAft>
                <a:spcPts val="1200"/>
              </a:spcAft>
            </a:pPr>
            <a:r>
              <a:rPr lang="en-US" b="1" i="0" dirty="0">
                <a:solidFill>
                  <a:srgbClr val="000000"/>
                </a:solidFill>
                <a:effectLst/>
              </a:rPr>
              <a:t>National extension service (1953)</a:t>
            </a:r>
            <a:endParaRPr lang="en-US" b="0" i="0" dirty="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a:solidFill>
                  <a:srgbClr val="000000"/>
                </a:solidFill>
                <a:effectLst/>
              </a:rPr>
              <a:t>The National Extension Service was inaugurated on 2</a:t>
            </a:r>
            <a:r>
              <a:rPr lang="en-US" b="0" i="0" baseline="30000" dirty="0">
                <a:solidFill>
                  <a:srgbClr val="000000"/>
                </a:solidFill>
                <a:effectLst/>
              </a:rPr>
              <a:t>nd</a:t>
            </a:r>
            <a:r>
              <a:rPr lang="en-US" b="0" i="0" dirty="0">
                <a:solidFill>
                  <a:srgbClr val="000000"/>
                </a:solidFill>
                <a:effectLst/>
              </a:rPr>
              <a:t> October 1953. The scheme of National extension service was </a:t>
            </a:r>
            <a:r>
              <a:rPr lang="en-US" b="1" i="0" dirty="0">
                <a:solidFill>
                  <a:srgbClr val="000000"/>
                </a:solidFill>
                <a:effectLst/>
              </a:rPr>
              <a:t>designed to provide the essential basic staff and a small fund for the people to start the development work essentially on the basis of self-help</a:t>
            </a:r>
            <a:r>
              <a:rPr lang="en-US" b="0" i="0" dirty="0">
                <a:solidFill>
                  <a:srgbClr val="000000"/>
                </a:solidFill>
                <a:effectLst/>
              </a:rPr>
              <a:t>. </a:t>
            </a:r>
            <a:endParaRPr lang="en-US" b="0" i="0" dirty="0" smtClean="0">
              <a:solidFill>
                <a:srgbClr val="000000"/>
              </a:solidFill>
              <a:effectLst/>
            </a:endParaRPr>
          </a:p>
          <a:p>
            <a:pPr marR="0" algn="just">
              <a:spcBef>
                <a:spcPts val="0"/>
              </a:spcBef>
              <a:spcAft>
                <a:spcPts val="0"/>
              </a:spcAft>
            </a:pP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The </a:t>
            </a:r>
            <a:r>
              <a:rPr lang="en-US" b="0" i="0" dirty="0">
                <a:solidFill>
                  <a:srgbClr val="000000"/>
                </a:solidFill>
                <a:effectLst/>
              </a:rPr>
              <a:t>operational unit of this service was an N.E.S. block comprising about 100 villages and 60,000 to 70,000 people. The N.E.S. blocks were later converted into community development blocks which had higher budget provisions in order to take up more intensive development </a:t>
            </a:r>
            <a:r>
              <a:rPr lang="en-US" b="0" i="0" dirty="0" err="1">
                <a:solidFill>
                  <a:srgbClr val="000000"/>
                </a:solidFill>
                <a:effectLst/>
              </a:rPr>
              <a:t>programmes</a:t>
            </a:r>
            <a:r>
              <a:rPr lang="en-US" b="0" i="0" dirty="0">
                <a:solidFill>
                  <a:srgbClr val="000000"/>
                </a:solidFill>
                <a:effectLst/>
              </a:rPr>
              <a:t>. </a:t>
            </a:r>
            <a:endParaRPr lang="en-US" b="0" i="0" dirty="0" smtClean="0">
              <a:solidFill>
                <a:srgbClr val="000000"/>
              </a:solidFill>
              <a:effectLst/>
            </a:endParaRPr>
          </a:p>
          <a:p>
            <a:pPr marR="0" algn="just">
              <a:spcBef>
                <a:spcPts val="0"/>
              </a:spcBef>
              <a:spcAft>
                <a:spcPts val="0"/>
              </a:spcAft>
            </a:pP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The </a:t>
            </a:r>
            <a:r>
              <a:rPr lang="en-US" b="0" i="0" dirty="0">
                <a:solidFill>
                  <a:srgbClr val="000000"/>
                </a:solidFill>
                <a:effectLst/>
              </a:rPr>
              <a:t>pattern of community development </a:t>
            </a:r>
            <a:r>
              <a:rPr lang="en-US" b="0" i="0" dirty="0" err="1">
                <a:solidFill>
                  <a:srgbClr val="000000"/>
                </a:solidFill>
                <a:effectLst/>
              </a:rPr>
              <a:t>programme</a:t>
            </a:r>
            <a:r>
              <a:rPr lang="en-US" b="0" i="0" dirty="0">
                <a:solidFill>
                  <a:srgbClr val="000000"/>
                </a:solidFill>
                <a:effectLst/>
              </a:rPr>
              <a:t> was further revised (modified with effect from 1</a:t>
            </a:r>
            <a:r>
              <a:rPr lang="en-US" b="0" i="0" baseline="30000" dirty="0">
                <a:solidFill>
                  <a:srgbClr val="000000"/>
                </a:solidFill>
                <a:effectLst/>
              </a:rPr>
              <a:t>st</a:t>
            </a:r>
            <a:r>
              <a:rPr lang="en-US" b="0" i="0" dirty="0">
                <a:solidFill>
                  <a:srgbClr val="000000"/>
                </a:solidFill>
                <a:effectLst/>
              </a:rPr>
              <a:t> April 1958). </a:t>
            </a: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According </a:t>
            </a:r>
            <a:r>
              <a:rPr lang="en-US" b="0" i="0" dirty="0">
                <a:solidFill>
                  <a:srgbClr val="000000"/>
                </a:solidFill>
                <a:effectLst/>
              </a:rPr>
              <a:t>to this pattern, there were four stages:</a:t>
            </a:r>
          </a:p>
          <a:p>
            <a:pPr marL="514350" marR="0" indent="-285750" algn="just">
              <a:spcBef>
                <a:spcPts val="0"/>
              </a:spcBef>
              <a:spcAft>
                <a:spcPts val="0"/>
              </a:spcAft>
              <a:buFont typeface="Arial" panose="020B0604020202020204" pitchFamily="34" charset="0"/>
              <a:buChar char="•"/>
            </a:pPr>
            <a:r>
              <a:rPr lang="en-US" b="0" i="0" dirty="0">
                <a:solidFill>
                  <a:srgbClr val="000000"/>
                </a:solidFill>
                <a:effectLst/>
              </a:rPr>
              <a:t>        </a:t>
            </a:r>
            <a:r>
              <a:rPr lang="en-US" b="1" i="0" dirty="0">
                <a:solidFill>
                  <a:srgbClr val="000000"/>
                </a:solidFill>
                <a:effectLst/>
              </a:rPr>
              <a:t>Pre-Extension Stage</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Stage I Blocks</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Stage II Blocks</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Post-Stage II Blocks</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32801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655D0878-1128-4ED7-85A3-5E4BD0A8888F}"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7643DFCC-D6E8-48B7-9D0B-3E3D54F2936C}"/>
              </a:ext>
            </a:extLst>
          </p:cNvPr>
          <p:cNvSpPr txBox="1"/>
          <p:nvPr/>
        </p:nvSpPr>
        <p:spPr>
          <a:xfrm>
            <a:off x="1063105" y="1784471"/>
            <a:ext cx="9733280" cy="3400931"/>
          </a:xfrm>
          <a:prstGeom prst="rect">
            <a:avLst/>
          </a:prstGeom>
          <a:noFill/>
        </p:spPr>
        <p:txBody>
          <a:bodyPr wrap="square">
            <a:spAutoFit/>
          </a:bodyPr>
          <a:lstStyle/>
          <a:p>
            <a:pPr marL="0" marR="0" algn="ctr">
              <a:spcBef>
                <a:spcPts val="1200"/>
              </a:spcBef>
              <a:spcAft>
                <a:spcPts val="1200"/>
              </a:spcAft>
            </a:pPr>
            <a:r>
              <a:rPr lang="en-US" b="1" i="0" u="sng" dirty="0">
                <a:solidFill>
                  <a:srgbClr val="000000"/>
                </a:solidFill>
                <a:effectLst/>
              </a:rPr>
              <a:t>Key village scheme (1952)</a:t>
            </a:r>
            <a:endParaRPr lang="en-US" b="0" i="0" u="sng" dirty="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a:solidFill>
                  <a:srgbClr val="000000"/>
                </a:solidFill>
                <a:effectLst/>
              </a:rPr>
              <a:t>Key Village Scheme launched in </a:t>
            </a:r>
            <a:r>
              <a:rPr lang="en-US" b="1" i="0" dirty="0">
                <a:solidFill>
                  <a:srgbClr val="000000"/>
                </a:solidFill>
                <a:effectLst/>
              </a:rPr>
              <a:t>August 1952 </a:t>
            </a:r>
            <a:r>
              <a:rPr lang="en-US" b="0" i="0" dirty="0">
                <a:solidFill>
                  <a:srgbClr val="000000"/>
                </a:solidFill>
                <a:effectLst/>
              </a:rPr>
              <a:t>was the first systematic attempt to improve the quality and productivity of cattle and buffaloes in the country.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It </a:t>
            </a:r>
            <a:r>
              <a:rPr lang="en-US" b="0" i="0" dirty="0">
                <a:solidFill>
                  <a:srgbClr val="000000"/>
                </a:solidFill>
                <a:effectLst/>
              </a:rPr>
              <a:t>was proposed with a view to promote intensive cattle development in </a:t>
            </a:r>
            <a:r>
              <a:rPr lang="en-US" b="1" i="0" dirty="0">
                <a:solidFill>
                  <a:srgbClr val="000000"/>
                </a:solidFill>
                <a:effectLst/>
              </a:rPr>
              <a:t>compact areas by </a:t>
            </a:r>
            <a:r>
              <a:rPr lang="en-US" b="1" i="0" dirty="0" err="1">
                <a:solidFill>
                  <a:srgbClr val="000000"/>
                </a:solidFill>
                <a:effectLst/>
              </a:rPr>
              <a:t>utilising</a:t>
            </a:r>
            <a:r>
              <a:rPr lang="en-US" b="1" i="0" dirty="0">
                <a:solidFill>
                  <a:srgbClr val="000000"/>
                </a:solidFill>
                <a:effectLst/>
              </a:rPr>
              <a:t> the limited quantity of high quality breeding stock.</a:t>
            </a:r>
            <a:r>
              <a:rPr lang="en-US" b="0" i="0" dirty="0">
                <a:solidFill>
                  <a:srgbClr val="000000"/>
                </a:solidFill>
                <a:effectLst/>
              </a:rPr>
              <a:t>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Basic </a:t>
            </a:r>
            <a:r>
              <a:rPr lang="en-US" b="0" i="0" dirty="0">
                <a:solidFill>
                  <a:srgbClr val="000000"/>
                </a:solidFill>
                <a:effectLst/>
              </a:rPr>
              <a:t>objective of the scheme is the rapid multiplication of crossbred cattle for meeting the acute shortage of high quality animals by grading up of the indigenous cattle population.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Gradually </a:t>
            </a:r>
            <a:r>
              <a:rPr lang="en-US" b="0" i="0" dirty="0">
                <a:solidFill>
                  <a:srgbClr val="000000"/>
                </a:solidFill>
                <a:effectLst/>
              </a:rPr>
              <a:t>it embraced all the major aspects of cattle development such as superior breeding, castration of scrub bulls, fodder development, control of diseases, maintenance of records, milk recording and marketing of livestock and livestock products.</a:t>
            </a:r>
          </a:p>
        </p:txBody>
      </p:sp>
      <p:sp>
        <p:nvSpPr>
          <p:cNvPr id="11" name="Google Shape;109;p14">
            <a:extLst>
              <a:ext uri="{FF2B5EF4-FFF2-40B4-BE49-F238E27FC236}">
                <a16:creationId xmlns="" xmlns:a16="http://schemas.microsoft.com/office/drawing/2014/main" id="{3F58C426-7E2B-4356-9500-AB060732B28E}"/>
              </a:ext>
            </a:extLst>
          </p:cNvPr>
          <p:cNvSpPr txBox="1"/>
          <p:nvPr/>
        </p:nvSpPr>
        <p:spPr>
          <a:xfrm>
            <a:off x="1870364" y="40048"/>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Key village scheme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2"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9550" y="4004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752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B101D171-B3C5-4740-B23A-DD47991773B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6FFB95F-A9E5-4F8E-BAB7-DAAF5C4D2772}"/>
              </a:ext>
            </a:extLst>
          </p:cNvPr>
          <p:cNvSpPr txBox="1"/>
          <p:nvPr/>
        </p:nvSpPr>
        <p:spPr>
          <a:xfrm>
            <a:off x="629920" y="1198057"/>
            <a:ext cx="10522988" cy="5355312"/>
          </a:xfrm>
          <a:prstGeom prst="rect">
            <a:avLst/>
          </a:prstGeom>
          <a:noFill/>
        </p:spPr>
        <p:txBody>
          <a:bodyPr wrap="square">
            <a:spAutoFit/>
          </a:bodyPr>
          <a:lstStyle/>
          <a:p>
            <a:pPr algn="just"/>
            <a:r>
              <a:rPr lang="en-US" dirty="0" smtClean="0"/>
              <a:t>1………………….is an important source of occupation for the women.</a:t>
            </a:r>
          </a:p>
          <a:p>
            <a:pPr marL="342900" indent="-342900" algn="just">
              <a:buFont typeface="+mj-lt"/>
              <a:buAutoNum type="alphaLcParenR"/>
            </a:pPr>
            <a:r>
              <a:rPr lang="en-US" dirty="0" smtClean="0"/>
              <a:t> Fishing</a:t>
            </a:r>
          </a:p>
          <a:p>
            <a:pPr marL="342900" indent="-342900" algn="just">
              <a:buFont typeface="+mj-lt"/>
              <a:buAutoNum type="alphaLcParenR"/>
            </a:pPr>
            <a:r>
              <a:rPr lang="en-US" dirty="0"/>
              <a:t> </a:t>
            </a:r>
            <a:r>
              <a:rPr lang="en-US" dirty="0" smtClean="0"/>
              <a:t>Agriculture</a:t>
            </a:r>
          </a:p>
          <a:p>
            <a:pPr marL="342900" indent="-342900" algn="just">
              <a:buFont typeface="+mj-lt"/>
              <a:buAutoNum type="alphaLcParenR"/>
            </a:pPr>
            <a:r>
              <a:rPr lang="en-US" b="1" dirty="0"/>
              <a:t> </a:t>
            </a:r>
            <a:r>
              <a:rPr lang="en-US" b="1" dirty="0" smtClean="0"/>
              <a:t>Livestock farming</a:t>
            </a:r>
          </a:p>
          <a:p>
            <a:pPr marL="342900" indent="-342900" algn="just">
              <a:buFont typeface="+mj-lt"/>
              <a:buAutoNum type="alphaLcParenR"/>
            </a:pPr>
            <a:r>
              <a:rPr lang="en-US" dirty="0"/>
              <a:t> </a:t>
            </a:r>
            <a:r>
              <a:rPr lang="en-US" dirty="0" smtClean="0"/>
              <a:t>Horticulture</a:t>
            </a:r>
          </a:p>
          <a:p>
            <a:pPr algn="just"/>
            <a:r>
              <a:rPr lang="en-US" dirty="0"/>
              <a:t>  </a:t>
            </a:r>
            <a:endParaRPr lang="en-US" b="1" dirty="0" smtClean="0"/>
          </a:p>
          <a:p>
            <a:pPr algn="just"/>
            <a:r>
              <a:rPr lang="en-US" dirty="0"/>
              <a:t>2</a:t>
            </a:r>
            <a:r>
              <a:rPr lang="en-US" dirty="0" smtClean="0"/>
              <a:t>. ……………………..is an assurance to the farmers that their product would be purchased by the  government at the specific price.</a:t>
            </a:r>
            <a:endParaRPr lang="en-US" dirty="0"/>
          </a:p>
          <a:p>
            <a:pPr marL="342900" indent="-342900">
              <a:buFont typeface="+mj-lt"/>
              <a:buAutoNum type="alphaLcParenR"/>
            </a:pPr>
            <a:r>
              <a:rPr lang="en-US" dirty="0" smtClean="0"/>
              <a:t> MSP</a:t>
            </a:r>
            <a:endParaRPr lang="en-US" b="1" dirty="0" smtClean="0"/>
          </a:p>
          <a:p>
            <a:pPr marL="342900" indent="-342900">
              <a:buFont typeface="+mj-lt"/>
              <a:buAutoNum type="alphaLcParenR"/>
            </a:pPr>
            <a:r>
              <a:rPr lang="en-US" dirty="0"/>
              <a:t> </a:t>
            </a:r>
            <a:r>
              <a:rPr lang="en-US" dirty="0" smtClean="0"/>
              <a:t>MRP</a:t>
            </a:r>
          </a:p>
          <a:p>
            <a:pPr marL="342900" indent="-342900">
              <a:buFont typeface="+mj-lt"/>
              <a:buAutoNum type="alphaLcParenR"/>
            </a:pPr>
            <a:r>
              <a:rPr lang="en-US" b="1" dirty="0" smtClean="0"/>
              <a:t> Both a and b</a:t>
            </a:r>
          </a:p>
          <a:p>
            <a:pPr marL="342900" indent="-342900">
              <a:buFont typeface="+mj-lt"/>
              <a:buAutoNum type="alphaLcParenR"/>
            </a:pPr>
            <a:r>
              <a:rPr lang="en-US" dirty="0" smtClean="0"/>
              <a:t> None of these</a:t>
            </a:r>
          </a:p>
          <a:p>
            <a:endParaRPr lang="en-US" dirty="0"/>
          </a:p>
          <a:p>
            <a:r>
              <a:rPr lang="en-US" dirty="0" smtClean="0"/>
              <a:t>3. In distress sale farmers sell their product at …………….prices in the market.</a:t>
            </a:r>
          </a:p>
          <a:p>
            <a:pPr marL="342900" indent="-342900">
              <a:buAutoNum type="alphaLcParenR"/>
            </a:pPr>
            <a:r>
              <a:rPr lang="en-US" dirty="0" smtClean="0"/>
              <a:t> High</a:t>
            </a:r>
          </a:p>
          <a:p>
            <a:pPr marL="342900" indent="-342900">
              <a:buAutoNum type="alphaLcParenR"/>
            </a:pPr>
            <a:r>
              <a:rPr lang="en-US" dirty="0"/>
              <a:t> </a:t>
            </a:r>
            <a:r>
              <a:rPr lang="en-US" b="1" dirty="0" smtClean="0"/>
              <a:t>low</a:t>
            </a:r>
          </a:p>
          <a:p>
            <a:pPr marL="342900" indent="-342900">
              <a:buAutoNum type="alphaLcParenR"/>
            </a:pPr>
            <a:r>
              <a:rPr lang="en-US" dirty="0"/>
              <a:t> </a:t>
            </a:r>
            <a:r>
              <a:rPr lang="en-US" dirty="0" smtClean="0"/>
              <a:t>undetermined</a:t>
            </a:r>
            <a:endParaRPr lang="en-US" dirty="0"/>
          </a:p>
          <a:p>
            <a:pPr marL="342900" indent="-342900">
              <a:buAutoNum type="alphaLcParenR"/>
            </a:pPr>
            <a:r>
              <a:rPr lang="en-US" dirty="0" smtClean="0"/>
              <a:t> None of the above</a:t>
            </a:r>
            <a:endParaRPr lang="en-US" dirty="0"/>
          </a:p>
          <a:p>
            <a:endParaRPr lang="en-US"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92704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65DE02-5471-48BD-8C86-BB5F21ABF6E0}" type="datetime1">
              <a:rPr lang="en-US" smtClean="0"/>
              <a:t>8/22/2022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2209800" y="1471450"/>
            <a:ext cx="846666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Syllabus</a:t>
            </a:r>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9410" y="65682"/>
            <a:ext cx="1390650" cy="81716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5A8D3591-6812-4501-9555-9F370722F9F0}"/>
              </a:ext>
            </a:extLst>
          </p:cNvPr>
          <p:cNvPicPr>
            <a:picLocks noChangeAspect="1"/>
          </p:cNvPicPr>
          <p:nvPr/>
        </p:nvPicPr>
        <p:blipFill>
          <a:blip r:embed="rId3"/>
          <a:stretch>
            <a:fillRect/>
          </a:stretch>
        </p:blipFill>
        <p:spPr>
          <a:xfrm>
            <a:off x="1066800" y="911095"/>
            <a:ext cx="10286999" cy="5035809"/>
          </a:xfrm>
          <a:prstGeom prst="rect">
            <a:avLst/>
          </a:prstGeom>
        </p:spPr>
      </p:pic>
      <p:sp>
        <p:nvSpPr>
          <p:cNvPr id="8" name="Google Shape;89;p13">
            <a:extLst>
              <a:ext uri="{FF2B5EF4-FFF2-40B4-BE49-F238E27FC236}">
                <a16:creationId xmlns="" xmlns:a16="http://schemas.microsoft.com/office/drawing/2014/main" id="{8F8CDB27-C817-925C-1CEA-4A7C51BAD284}"/>
              </a:ext>
            </a:extLst>
          </p:cNvPr>
          <p:cNvSpPr txBox="1">
            <a:spLocks/>
          </p:cNvSpPr>
          <p:nvPr/>
        </p:nvSpPr>
        <p:spPr>
          <a:xfrm>
            <a:off x="2209800" y="6568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dirty="0">
                <a:solidFill>
                  <a:schemeClr val="dk1"/>
                </a:solidFill>
                <a:latin typeface="+mn-lt"/>
                <a:ea typeface="Calibri"/>
                <a:cs typeface="Times New Roman" panose="02020603050405020304" pitchFamily="18" charset="0"/>
                <a:sym typeface="Calibri"/>
              </a:rPr>
              <a:t>Syllabus</a:t>
            </a:r>
          </a:p>
        </p:txBody>
      </p:sp>
    </p:spTree>
    <p:extLst>
      <p:ext uri="{BB962C8B-B14F-4D97-AF65-F5344CB8AC3E}">
        <p14:creationId xmlns="" xmlns:p14="http://schemas.microsoft.com/office/powerpoint/2010/main" val="38406066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p:txBody>
          <a:bodyPr>
            <a:normAutofit/>
          </a:bodyPr>
          <a:lstStyle/>
          <a:p>
            <a:pPr marL="0" indent="0">
              <a:buNone/>
            </a:pPr>
            <a:endParaRPr lang="en-IN" sz="1800" dirty="0" smtClean="0">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rPr>
              <a:t>Etawah</a:t>
            </a:r>
            <a:r>
              <a:rPr lang="en-US" sz="1800" dirty="0">
                <a:solidFill>
                  <a:srgbClr val="000000"/>
                </a:solidFill>
                <a:latin typeface="Times New Roman" panose="02020603050405020304" pitchFamily="18" charset="0"/>
              </a:rPr>
              <a:t> pilot </a:t>
            </a:r>
            <a:r>
              <a:rPr lang="en-US" sz="1800" dirty="0" smtClean="0">
                <a:solidFill>
                  <a:srgbClr val="000000"/>
                </a:solidFill>
                <a:latin typeface="Times New Roman" panose="02020603050405020304" pitchFamily="18" charset="0"/>
              </a:rPr>
              <a:t>project</a:t>
            </a:r>
          </a:p>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Nilokheri</a:t>
            </a:r>
            <a:r>
              <a:rPr lang="en-IN" sz="1800" dirty="0" smtClean="0">
                <a:latin typeface="Times New Roman" panose="02020603050405020304" pitchFamily="18" charset="0"/>
                <a:cs typeface="Times New Roman" panose="02020603050405020304" pitchFamily="18" charset="0"/>
              </a:rPr>
              <a:t> </a:t>
            </a:r>
            <a:r>
              <a:rPr lang="en-IN" sz="1800" dirty="0" smtClean="0">
                <a:latin typeface="+mj-lt"/>
                <a:cs typeface="Times New Roman" panose="02020603050405020304" pitchFamily="18" charset="0"/>
              </a:rPr>
              <a:t>Project</a:t>
            </a:r>
          </a:p>
          <a:p>
            <a:r>
              <a:rPr lang="en-US" sz="1800" dirty="0">
                <a:solidFill>
                  <a:srgbClr val="000000"/>
                </a:solidFill>
              </a:rPr>
              <a:t>Community development project </a:t>
            </a:r>
            <a:endParaRPr lang="en-US" sz="1800" dirty="0" smtClean="0">
              <a:solidFill>
                <a:srgbClr val="000000"/>
              </a:solidFill>
            </a:endParaRPr>
          </a:p>
          <a:p>
            <a:r>
              <a:rPr lang="en-US" sz="1800" dirty="0">
                <a:solidFill>
                  <a:srgbClr val="000000"/>
                </a:solidFill>
              </a:rPr>
              <a:t>Grow-more-food enquiry committee </a:t>
            </a:r>
            <a:r>
              <a:rPr lang="en-US" sz="1800" dirty="0" smtClean="0">
                <a:solidFill>
                  <a:srgbClr val="000000"/>
                </a:solidFill>
              </a:rPr>
              <a:t>report</a:t>
            </a:r>
          </a:p>
          <a:p>
            <a:r>
              <a:rPr lang="en-IN" sz="1800" dirty="0" smtClean="0">
                <a:latin typeface="Times New Roman" panose="02020603050405020304" pitchFamily="18" charset="0"/>
                <a:cs typeface="Times New Roman" panose="02020603050405020304" pitchFamily="18" charset="0"/>
              </a:rPr>
              <a:t> </a:t>
            </a:r>
            <a:r>
              <a:rPr lang="en-US" sz="1800" dirty="0">
                <a:solidFill>
                  <a:srgbClr val="000000"/>
                </a:solidFill>
              </a:rPr>
              <a:t>National extension </a:t>
            </a:r>
            <a:r>
              <a:rPr lang="en-US" sz="1800" dirty="0" smtClean="0">
                <a:solidFill>
                  <a:srgbClr val="000000"/>
                </a:solidFill>
              </a:rPr>
              <a:t>service</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6E4F357B-5971-4943-A59C-8DDE4AE32231}"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80</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521527" y="483756"/>
            <a:ext cx="899246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 xmlns:p14="http://schemas.microsoft.com/office/powerpoint/2010/main" val="28674135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1046" y="0"/>
            <a:ext cx="5843954" cy="685803"/>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b="1" dirty="0" smtClean="0">
                <a:latin typeface="+mj-lt"/>
                <a:cs typeface="Times New Roman" panose="02020603050405020304" pitchFamily="18" charset="0"/>
              </a:rPr>
              <a:t>Approaches </a:t>
            </a:r>
            <a:r>
              <a:rPr lang="en-US" sz="2000" b="1" dirty="0">
                <a:latin typeface="+mj-lt"/>
                <a:cs typeface="Times New Roman" panose="02020603050405020304" pitchFamily="18" charset="0"/>
              </a:rPr>
              <a:t>to Rural development.</a:t>
            </a:r>
            <a:endParaRPr lang="en-US" sz="2200" b="1" dirty="0">
              <a:solidFill>
                <a:schemeClr val="tx1"/>
              </a:solidFill>
              <a:latin typeface="+mj-lt"/>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6</a:t>
            </a:r>
          </a:p>
        </p:txBody>
      </p:sp>
      <p:pic>
        <p:nvPicPr>
          <p:cNvPr id="5" name="Picture 4">
            <a:extLst>
              <a:ext uri="{FF2B5EF4-FFF2-40B4-BE49-F238E27FC236}">
                <a16:creationId xmlns="" xmlns:a16="http://schemas.microsoft.com/office/drawing/2014/main" id="{8B12F7A1-FB58-40CF-A570-A21F658D053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67000" y="3"/>
            <a:ext cx="971550" cy="906463"/>
          </a:xfrm>
          <a:prstGeom prst="rect">
            <a:avLst/>
          </a:prstGeom>
        </p:spPr>
      </p:pic>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9071891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lvl="0" indent="0">
              <a:buNone/>
            </a:pPr>
            <a:r>
              <a:rPr lang="en-US" sz="1800" dirty="0" smtClean="0">
                <a:latin typeface="+mj-lt"/>
                <a:cs typeface="Times New Roman" panose="02020603050405020304" pitchFamily="18" charset="0"/>
              </a:rPr>
              <a:t>To</a:t>
            </a:r>
            <a:r>
              <a:rPr lang="en-US" sz="1800" dirty="0" smtClean="0">
                <a:latin typeface="Times New Roman" panose="02020603050405020304" pitchFamily="18" charset="0"/>
                <a:cs typeface="Times New Roman" panose="02020603050405020304" pitchFamily="18" charset="0"/>
              </a:rPr>
              <a:t>  understand the concept of different approaches to Rural development.</a:t>
            </a:r>
            <a:endParaRPr lang="en-US" sz="1800" kern="0" dirty="0">
              <a:solidFill>
                <a:prstClr val="black"/>
              </a:solidFill>
              <a:ea typeface="Calibri"/>
              <a:cs typeface="Calibri"/>
              <a:sym typeface="Calibri"/>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79636C1-F75B-4BB6-A61B-0D64F191ADFC}"/>
              </a:ext>
            </a:extLst>
          </p:cNvPr>
          <p:cNvSpPr>
            <a:spLocks noGrp="1"/>
          </p:cNvSpPr>
          <p:nvPr>
            <p:ph type="dt" sz="half" idx="10"/>
          </p:nvPr>
        </p:nvSpPr>
        <p:spPr/>
        <p:txBody>
          <a:bodyPr/>
          <a:lstStyle/>
          <a:p>
            <a:fld id="{9C6D37D3-A379-4E1C-8B8C-880AA3EDE22F}" type="datetime1">
              <a:rPr lang="en-US" smtClean="0"/>
              <a:t>8/22/2022</a:t>
            </a:fld>
            <a:endParaRPr lang="en-US"/>
          </a:p>
        </p:txBody>
      </p:sp>
      <p:sp>
        <p:nvSpPr>
          <p:cNvPr id="5" name="Footer Placeholder 4">
            <a:extLst>
              <a:ext uri="{FF2B5EF4-FFF2-40B4-BE49-F238E27FC236}">
                <a16:creationId xmlns=""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82</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 xmlns:p14="http://schemas.microsoft.com/office/powerpoint/2010/main" val="20409418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Ajay Gangele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D434F99-DFC6-4BC4-8D67-2752AD3FC7BD}"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8/22/2022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83</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a:t>
            </a:r>
            <a:r>
              <a:rPr lang="en-IN" dirty="0" smtClean="0"/>
              <a:t>different approaches of </a:t>
            </a:r>
            <a:r>
              <a:rPr lang="en-US" b="1" dirty="0"/>
              <a:t>Approaches to rural </a:t>
            </a:r>
            <a:r>
              <a:rPr lang="en-US" b="1" dirty="0" smtClean="0"/>
              <a:t>development.</a:t>
            </a:r>
            <a:endParaRPr lang="en-US" b="1" dirty="0">
              <a:solidFill>
                <a:srgbClr val="000000"/>
              </a:solidFill>
            </a:endParaRPr>
          </a:p>
        </p:txBody>
      </p:sp>
      <p:graphicFrame>
        <p:nvGraphicFramePr>
          <p:cNvPr id="9" name="Table 2">
            <a:extLst>
              <a:ext uri="{FF2B5EF4-FFF2-40B4-BE49-F238E27FC236}">
                <a16:creationId xmlns="" xmlns:a16="http://schemas.microsoft.com/office/drawing/2014/main" id="{02CEB721-B18B-4F1E-A911-8FD0CF3F20B4}"/>
              </a:ext>
            </a:extLst>
          </p:cNvPr>
          <p:cNvGraphicFramePr>
            <a:graphicFrameLocks noGrp="1"/>
          </p:cNvGraphicFramePr>
          <p:nvPr>
            <p:extLst>
              <p:ext uri="{D42A27DB-BD31-4B8C-83A1-F6EECF244321}">
                <p14:modId xmlns="" xmlns:p14="http://schemas.microsoft.com/office/powerpoint/2010/main" val="3324898859"/>
              </p:ext>
            </p:extLst>
          </p:nvPr>
        </p:nvGraphicFramePr>
        <p:xfrm>
          <a:off x="1527954" y="3586376"/>
          <a:ext cx="8991600" cy="1180973"/>
        </p:xfrm>
        <a:graphic>
          <a:graphicData uri="http://schemas.openxmlformats.org/drawingml/2006/table">
            <a:tbl>
              <a:tblPr firstRow="1" bandRow="1">
                <a:tableStyleId>{5C22544A-7EE6-4342-B048-85BDC9FD1C3A}</a:tableStyleId>
              </a:tblPr>
              <a:tblGrid>
                <a:gridCol w="7086600">
                  <a:extLst>
                    <a:ext uri="{9D8B030D-6E8A-4147-A177-3AD203B41FA5}">
                      <a16:colId xmlns="" xmlns:a16="http://schemas.microsoft.com/office/drawing/2014/main" val="1905676874"/>
                    </a:ext>
                  </a:extLst>
                </a:gridCol>
                <a:gridCol w="1905000">
                  <a:extLst>
                    <a:ext uri="{9D8B030D-6E8A-4147-A177-3AD203B41FA5}">
                      <a16:colId xmlns=""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different approaches of </a:t>
                      </a:r>
                      <a:r>
                        <a:rPr lang="en-US" b="1" dirty="0" smtClean="0"/>
                        <a:t>Approaches to rural development.</a:t>
                      </a:r>
                      <a:endParaRPr lang="en-US" b="1" dirty="0">
                        <a:solidFill>
                          <a:srgbClr val="000000"/>
                        </a:solidFill>
                      </a:endParaRPr>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pPr/>
              <a:t>83</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5969" y="161094"/>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967542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697833" y="1790121"/>
            <a:ext cx="10274968" cy="4273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B21CA6F-988C-40CA-94D9-465C3428E1DD}"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dirty="0"/>
              <a:t>Approaches to </a:t>
            </a:r>
            <a:r>
              <a:rPr lang="en-US" sz="2000" b="1" dirty="0" smtClean="0"/>
              <a:t>Rural </a:t>
            </a:r>
            <a:r>
              <a:rPr lang="en-US" sz="2000" b="1" dirty="0"/>
              <a:t>D</a:t>
            </a:r>
            <a:r>
              <a:rPr lang="en-US" sz="2000" b="1" dirty="0" smtClean="0"/>
              <a:t>evelopment</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0649991F-4A38-41F0-B527-02B710767403}"/>
              </a:ext>
            </a:extLst>
          </p:cNvPr>
          <p:cNvSpPr txBox="1"/>
          <p:nvPr/>
        </p:nvSpPr>
        <p:spPr>
          <a:xfrm>
            <a:off x="802640" y="1346538"/>
            <a:ext cx="9723120" cy="4619854"/>
          </a:xfrm>
          <a:prstGeom prst="rect">
            <a:avLst/>
          </a:prstGeom>
          <a:noFill/>
        </p:spPr>
        <p:txBody>
          <a:bodyPr wrap="square">
            <a:spAutoFit/>
          </a:bodyPr>
          <a:lstStyle/>
          <a:p>
            <a:pPr>
              <a:lnSpc>
                <a:spcPct val="150000"/>
              </a:lnSpc>
            </a:pPr>
            <a:r>
              <a:rPr lang="en-US" dirty="0"/>
              <a:t>T</a:t>
            </a:r>
            <a:r>
              <a:rPr lang="en-US" dirty="0" smtClean="0"/>
              <a:t>he </a:t>
            </a:r>
            <a:r>
              <a:rPr lang="en-US" dirty="0"/>
              <a:t>types of approaches to rural development are as follows: </a:t>
            </a:r>
          </a:p>
          <a:p>
            <a:pPr marL="400050" indent="-400050">
              <a:lnSpc>
                <a:spcPct val="150000"/>
              </a:lnSpc>
              <a:buAutoNum type="romanLcParenR"/>
            </a:pPr>
            <a:r>
              <a:rPr lang="en-US" b="1" dirty="0"/>
              <a:t>Broad front Approach: </a:t>
            </a:r>
          </a:p>
          <a:p>
            <a:pPr marL="400050" indent="-400050">
              <a:lnSpc>
                <a:spcPct val="150000"/>
              </a:lnSpc>
              <a:buAutoNum type="romanLcParenR"/>
            </a:pPr>
            <a:r>
              <a:rPr lang="en-US" b="1" dirty="0"/>
              <a:t>Sectoral Approach:  </a:t>
            </a:r>
          </a:p>
          <a:p>
            <a:pPr marL="400050" indent="-400050">
              <a:lnSpc>
                <a:spcPct val="150000"/>
              </a:lnSpc>
              <a:buAutoNum type="romanLcParenR"/>
            </a:pPr>
            <a:r>
              <a:rPr lang="en-US" b="1" dirty="0"/>
              <a:t>Participatory Approach: </a:t>
            </a:r>
          </a:p>
          <a:p>
            <a:pPr marL="400050" indent="-400050">
              <a:lnSpc>
                <a:spcPct val="150000"/>
              </a:lnSpc>
              <a:buAutoNum type="romanLcParenR"/>
            </a:pPr>
            <a:r>
              <a:rPr lang="en-US" b="1" dirty="0"/>
              <a:t>Area Development Approach: </a:t>
            </a:r>
          </a:p>
          <a:p>
            <a:pPr marL="400050" indent="-400050">
              <a:lnSpc>
                <a:spcPct val="150000"/>
              </a:lnSpc>
              <a:buAutoNum type="romanLcParenR"/>
            </a:pPr>
            <a:r>
              <a:rPr lang="en-US" b="1" dirty="0"/>
              <a:t>Target Approach: </a:t>
            </a:r>
          </a:p>
          <a:p>
            <a:pPr marL="400050" indent="-400050">
              <a:lnSpc>
                <a:spcPct val="150000"/>
              </a:lnSpc>
              <a:buAutoNum type="romanLcParenR"/>
            </a:pPr>
            <a:r>
              <a:rPr lang="en-US" b="1" dirty="0"/>
              <a:t>Basic Needs Approach:</a:t>
            </a:r>
          </a:p>
          <a:p>
            <a:pPr marL="400050" indent="-400050">
              <a:lnSpc>
                <a:spcPct val="150000"/>
              </a:lnSpc>
              <a:buAutoNum type="romanLcParenR"/>
            </a:pPr>
            <a:r>
              <a:rPr lang="en-US" b="1" dirty="0"/>
              <a:t>Employment-oriented Integrated Approach to Rural Development:  </a:t>
            </a:r>
          </a:p>
          <a:p>
            <a:pPr marL="400050" indent="-400050">
              <a:lnSpc>
                <a:spcPct val="150000"/>
              </a:lnSpc>
              <a:buAutoNum type="romanLcParenR"/>
            </a:pPr>
            <a:r>
              <a:rPr lang="en-US" b="1" dirty="0"/>
              <a:t>Integrated Development Approach:  </a:t>
            </a:r>
          </a:p>
          <a:p>
            <a:pPr marL="400050" indent="-400050">
              <a:lnSpc>
                <a:spcPct val="150000"/>
              </a:lnSpc>
              <a:buAutoNum type="romanLcParenR"/>
            </a:pPr>
            <a:r>
              <a:rPr lang="en-US" b="1" dirty="0"/>
              <a:t>Growth Center Approach: </a:t>
            </a:r>
          </a:p>
          <a:p>
            <a:pPr marL="400050" indent="-400050">
              <a:lnSpc>
                <a:spcPct val="150000"/>
              </a:lnSpc>
              <a:buAutoNum type="romanLcParenR"/>
            </a:pPr>
            <a:r>
              <a:rPr lang="en-US" b="1" dirty="0"/>
              <a:t>Community-driven development (CDD) or Approach: </a:t>
            </a:r>
            <a:endParaRPr lang="en-IN" b="1"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3564"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689692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C846F61-ECE1-4C08-829D-559714E3A33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Broad Front </a:t>
            </a:r>
            <a:r>
              <a:rPr lang="en-IN" sz="2000" b="1" dirty="0" smtClean="0"/>
              <a:t>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E2007FE8-600B-4AEC-ABCF-BF02880D2033}"/>
              </a:ext>
            </a:extLst>
          </p:cNvPr>
          <p:cNvSpPr txBox="1"/>
          <p:nvPr/>
        </p:nvSpPr>
        <p:spPr>
          <a:xfrm>
            <a:off x="812800" y="1572181"/>
            <a:ext cx="9906000" cy="378885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t>Community Development and Panchayat Raj were often described as *Broad-front’ or ’Multipronged* development strategies as they aimed at development of villages covering all the major spheres like Agriculture, Animal Husbandry, Rural Industries, Communication, Health, Education, Women Welfare and Social Welfare(Desai, 1983). </a:t>
            </a:r>
            <a:endParaRPr lang="en-US" dirty="0" smtClean="0"/>
          </a:p>
          <a:p>
            <a:pPr marL="285750" indent="-285750" algn="just">
              <a:lnSpc>
                <a:spcPct val="150000"/>
              </a:lnSpc>
              <a:buFont typeface="Wingdings" panose="05000000000000000000" pitchFamily="2" charset="2"/>
              <a:buChar char="§"/>
            </a:pPr>
            <a:r>
              <a:rPr lang="en-US" dirty="0" smtClean="0"/>
              <a:t>In </a:t>
            </a:r>
            <a:r>
              <a:rPr lang="en-US" dirty="0"/>
              <a:t>the early 1960*s India revised its rural development strategy and adopted sectoral approach of development, due to financial limitations and pressing needs and priorities (Sharma, 1977)* </a:t>
            </a:r>
            <a:endParaRPr lang="en-US" dirty="0" smtClean="0"/>
          </a:p>
          <a:p>
            <a:pPr marL="285750" indent="-285750" algn="just">
              <a:lnSpc>
                <a:spcPct val="150000"/>
              </a:lnSpc>
              <a:buFont typeface="Wingdings" panose="05000000000000000000" pitchFamily="2" charset="2"/>
              <a:buChar char="§"/>
            </a:pPr>
            <a:r>
              <a:rPr lang="en-US" dirty="0" smtClean="0"/>
              <a:t>In </a:t>
            </a:r>
            <a:r>
              <a:rPr lang="en-US" dirty="0"/>
              <a:t>the process, it launched specific sectoral development </a:t>
            </a:r>
            <a:r>
              <a:rPr lang="en-US" dirty="0" err="1"/>
              <a:t>programmes</a:t>
            </a:r>
            <a:r>
              <a:rPr lang="en-US" dirty="0"/>
              <a:t> such as Intensive Agricultural District </a:t>
            </a:r>
            <a:r>
              <a:rPr lang="en-US" dirty="0" err="1"/>
              <a:t>Programme</a:t>
            </a:r>
            <a:r>
              <a:rPr lang="en-US" dirty="0"/>
              <a:t>, Intensive Agricultural Area </a:t>
            </a:r>
            <a:r>
              <a:rPr lang="en-US" dirty="0" err="1"/>
              <a:t>Programme</a:t>
            </a:r>
            <a:r>
              <a:rPr lang="en-US" dirty="0"/>
              <a:t>, Intensive Cattle Development </a:t>
            </a:r>
            <a:r>
              <a:rPr lang="en-US" dirty="0" err="1"/>
              <a:t>Programme</a:t>
            </a:r>
            <a:r>
              <a:rPr lang="en-US" dirty="0"/>
              <a:t>, etc.</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969794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C1E2AE41-C4C3-4F0C-94AF-1C2FB020743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86</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99A51405-263B-471F-A478-0F52A234173E}"/>
              </a:ext>
            </a:extLst>
          </p:cNvPr>
          <p:cNvSpPr txBox="1"/>
          <p:nvPr/>
        </p:nvSpPr>
        <p:spPr>
          <a:xfrm>
            <a:off x="774468" y="1339887"/>
            <a:ext cx="10960331" cy="3970318"/>
          </a:xfrm>
          <a:prstGeom prst="rect">
            <a:avLst/>
          </a:prstGeom>
          <a:noFill/>
        </p:spPr>
        <p:txBody>
          <a:bodyPr wrap="square">
            <a:spAutoFit/>
          </a:bodyPr>
          <a:lstStyle/>
          <a:p>
            <a:pPr algn="just"/>
            <a:r>
              <a:rPr lang="en-US" dirty="0"/>
              <a:t>In early fifties, rural development efforts began with multi-purpose approach which included activities related to agriculture, animal husbandry, co-operation, irrigation, village and small scale industries, health, sanitation, housing, transport and communication, welfare of women and rural employment. </a:t>
            </a:r>
            <a:endParaRPr lang="en-US" dirty="0" smtClean="0"/>
          </a:p>
          <a:p>
            <a:pPr algn="just"/>
            <a:endParaRPr lang="en-US" dirty="0"/>
          </a:p>
          <a:p>
            <a:pPr algn="just"/>
            <a:r>
              <a:rPr lang="en-US" dirty="0" smtClean="0"/>
              <a:t>The </a:t>
            </a:r>
            <a:r>
              <a:rPr lang="en-US" dirty="0"/>
              <a:t>critics also point out that; </a:t>
            </a:r>
            <a:endParaRPr lang="en-US" dirty="0" smtClean="0"/>
          </a:p>
          <a:p>
            <a:pPr algn="just"/>
            <a:endParaRPr lang="en-US" dirty="0"/>
          </a:p>
          <a:p>
            <a:pPr marL="400050" indent="-400050">
              <a:buAutoNum type="romanLcParenR"/>
            </a:pPr>
            <a:r>
              <a:rPr lang="en-US" dirty="0"/>
              <a:t>It brought about a great disparity between the rich and the poor, ii) </a:t>
            </a:r>
          </a:p>
          <a:p>
            <a:pPr marL="400050" indent="-400050">
              <a:buAutoNum type="romanLcParenR"/>
            </a:pPr>
            <a:r>
              <a:rPr lang="en-US" dirty="0"/>
              <a:t>It hardly touched the problem of meeting the felt needs of the people, iii) </a:t>
            </a:r>
          </a:p>
          <a:p>
            <a:pPr marL="400050" indent="-400050">
              <a:buAutoNum type="romanLcParenR"/>
            </a:pPr>
            <a:r>
              <a:rPr lang="en-US" dirty="0"/>
              <a:t>It failed to bring about the process of modernization through social education, and iv) </a:t>
            </a:r>
          </a:p>
          <a:p>
            <a:pPr marL="400050" indent="-400050">
              <a:buAutoNum type="romanLcParenR"/>
            </a:pPr>
            <a:r>
              <a:rPr lang="en-US" dirty="0"/>
              <a:t>Lack of people’s participation. In spite of the criticisms leveled against CDP and NES, the fact cannot be denied that the </a:t>
            </a:r>
            <a:r>
              <a:rPr lang="en-US" dirty="0" err="1"/>
              <a:t>programme</a:t>
            </a:r>
            <a:r>
              <a:rPr lang="en-US" dirty="0"/>
              <a:t> added a new dimension to the process of change and generated community consciousness to solve community problems. </a:t>
            </a:r>
          </a:p>
          <a:p>
            <a:pPr marL="400050" indent="-400050">
              <a:buAutoNum type="romanLcParenR"/>
            </a:pPr>
            <a:r>
              <a:rPr lang="en-US" dirty="0"/>
              <a:t>46 The multi-purpose approach was a significant approach, which laid the foundation stone for the upliftment of rural India. </a:t>
            </a:r>
            <a:endParaRPr lang="en-IN" dirty="0"/>
          </a:p>
        </p:txBody>
      </p:sp>
      <p:sp>
        <p:nvSpPr>
          <p:cNvPr id="10" name="Google Shape;109;p14">
            <a:extLst>
              <a:ext uri="{FF2B5EF4-FFF2-40B4-BE49-F238E27FC236}">
                <a16:creationId xmlns="" xmlns:a16="http://schemas.microsoft.com/office/drawing/2014/main" id="{8D10CA2E-6613-4496-BAD7-0282ECDBA00A}"/>
              </a:ext>
            </a:extLst>
          </p:cNvPr>
          <p:cNvSpPr txBox="1"/>
          <p:nvPr/>
        </p:nvSpPr>
        <p:spPr>
          <a:xfrm>
            <a:off x="1703415" y="13069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Broad Front Approach:</a:t>
            </a:r>
            <a:endParaRPr lang="en-US" sz="2000" b="1"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227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384410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6637231-AC12-452E-9EE2-0ABF9C2D9420}"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ACEC199B-2495-47EA-9660-8277677FAD6D}"/>
              </a:ext>
            </a:extLst>
          </p:cNvPr>
          <p:cNvSpPr txBox="1"/>
          <p:nvPr/>
        </p:nvSpPr>
        <p:spPr>
          <a:xfrm>
            <a:off x="985520" y="1710680"/>
            <a:ext cx="9987280" cy="2862322"/>
          </a:xfrm>
          <a:prstGeom prst="rect">
            <a:avLst/>
          </a:prstGeom>
          <a:noFill/>
        </p:spPr>
        <p:txBody>
          <a:bodyPr wrap="square">
            <a:spAutoFit/>
          </a:bodyPr>
          <a:lstStyle/>
          <a:p>
            <a:pPr marL="285750" indent="-285750" algn="just">
              <a:buFont typeface="Wingdings" panose="05000000000000000000" pitchFamily="2" charset="2"/>
              <a:buChar char="Ø"/>
            </a:pPr>
            <a:r>
              <a:rPr lang="en-US" dirty="0"/>
              <a:t>Sectoral development planning in individual sectors like education, health, housing and social security are included in sectoral approach of development. </a:t>
            </a:r>
            <a:endParaRPr lang="en-US" dirty="0" smtClean="0"/>
          </a:p>
          <a:p>
            <a:pPr algn="just"/>
            <a:endParaRPr lang="en-US" dirty="0" smtClean="0"/>
          </a:p>
          <a:p>
            <a:pPr marL="285750" indent="-285750" algn="just">
              <a:buFont typeface="Wingdings" panose="05000000000000000000" pitchFamily="2" charset="2"/>
              <a:buChar char="Ø"/>
            </a:pPr>
            <a:r>
              <a:rPr lang="en-US" b="1" dirty="0" smtClean="0"/>
              <a:t>This </a:t>
            </a:r>
            <a:r>
              <a:rPr lang="en-US" b="1" dirty="0"/>
              <a:t>approach advocates compartmentalization of development in different sectors as if these are watertight compartments and have nothing to do with each other</a:t>
            </a:r>
            <a:r>
              <a:rPr lang="en-US" b="1" dirty="0" smtClean="0"/>
              <a:t>.</a:t>
            </a:r>
          </a:p>
          <a:p>
            <a:pPr algn="just"/>
            <a:endParaRPr lang="en-US" b="1" dirty="0" smtClean="0"/>
          </a:p>
          <a:p>
            <a:pPr marL="285750" indent="-285750" algn="just">
              <a:buFont typeface="Wingdings" panose="05000000000000000000" pitchFamily="2" charset="2"/>
              <a:buChar char="Ø"/>
            </a:pPr>
            <a:r>
              <a:rPr lang="en-US" dirty="0" smtClean="0"/>
              <a:t> </a:t>
            </a:r>
            <a:r>
              <a:rPr lang="en-US" dirty="0"/>
              <a:t>By 1960’s the situation was rather critical on the food front. The need for great concentration on food production led to strategy for locating potential sectors and well endowed districts and areas capable of yielding higher agricultural production.</a:t>
            </a:r>
          </a:p>
          <a:p>
            <a:pPr algn="just"/>
            <a:endParaRPr lang="en-US" dirty="0"/>
          </a:p>
        </p:txBody>
      </p:sp>
      <p:sp>
        <p:nvSpPr>
          <p:cNvPr id="10" name="Google Shape;109;p14">
            <a:extLst>
              <a:ext uri="{FF2B5EF4-FFF2-40B4-BE49-F238E27FC236}">
                <a16:creationId xmlns="" xmlns:a16="http://schemas.microsoft.com/office/drawing/2014/main" id="{9BD55975-2683-43F7-B792-A1C6D48606FE}"/>
              </a:ext>
            </a:extLst>
          </p:cNvPr>
          <p:cNvSpPr txBox="1"/>
          <p:nvPr/>
        </p:nvSpPr>
        <p:spPr>
          <a:xfrm>
            <a:off x="1773382" y="97924"/>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err="1"/>
              <a:t>Sectoral</a:t>
            </a:r>
            <a:r>
              <a:rPr lang="en-IN" sz="2000" b="1" dirty="0"/>
              <a:t> Approach: </a:t>
            </a:r>
            <a:endParaRPr lang="en-US" sz="2000" b="1"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62755"/>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844848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5313664-E0DE-4C83-9396-9DEF7B8505B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Participatory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5D1274E6-A442-43C0-9287-910CB529BEF7}"/>
              </a:ext>
            </a:extLst>
          </p:cNvPr>
          <p:cNvSpPr txBox="1"/>
          <p:nvPr/>
        </p:nvSpPr>
        <p:spPr>
          <a:xfrm>
            <a:off x="782320" y="1572181"/>
            <a:ext cx="9956800" cy="4108817"/>
          </a:xfrm>
          <a:prstGeom prst="rect">
            <a:avLst/>
          </a:prstGeom>
          <a:noFill/>
        </p:spPr>
        <p:txBody>
          <a:bodyPr wrap="square">
            <a:spAutoFit/>
          </a:bodyPr>
          <a:lstStyle/>
          <a:p>
            <a:r>
              <a:rPr lang="en-US" dirty="0"/>
              <a:t>This concept has been developed from participatory development. “Participatory development is a process through which </a:t>
            </a:r>
            <a:r>
              <a:rPr lang="en-US" b="1" dirty="0"/>
              <a:t>stakeholders can influence and share control over development initiatives</a:t>
            </a:r>
            <a:r>
              <a:rPr lang="en-US" dirty="0"/>
              <a:t>, and over the decisions and resources that affect themselves”(ADB, 1996).</a:t>
            </a:r>
          </a:p>
          <a:p>
            <a:r>
              <a:rPr lang="en-US" dirty="0"/>
              <a:t> </a:t>
            </a:r>
          </a:p>
          <a:p>
            <a:pPr>
              <a:lnSpc>
                <a:spcPct val="150000"/>
              </a:lnSpc>
            </a:pPr>
            <a:r>
              <a:rPr lang="en-US" dirty="0"/>
              <a:t>• A process to engage local populations in development projects. </a:t>
            </a:r>
          </a:p>
          <a:p>
            <a:pPr>
              <a:lnSpc>
                <a:spcPct val="150000"/>
              </a:lnSpc>
            </a:pPr>
            <a:r>
              <a:rPr lang="en-US" dirty="0"/>
              <a:t>• PD uses local decision making and capacities to steer and define the nature of an intervention. </a:t>
            </a:r>
          </a:p>
          <a:p>
            <a:pPr>
              <a:lnSpc>
                <a:spcPct val="150000"/>
              </a:lnSpc>
            </a:pPr>
            <a:r>
              <a:rPr lang="en-US" dirty="0"/>
              <a:t>• PD aims at achieving a localized capital accumulation process based on the skills development and local resources generation. </a:t>
            </a:r>
          </a:p>
          <a:p>
            <a:pPr>
              <a:lnSpc>
                <a:spcPct val="150000"/>
              </a:lnSpc>
            </a:pPr>
            <a:r>
              <a:rPr lang="en-US" dirty="0"/>
              <a:t>• The essential feature of PD is social mobilization </a:t>
            </a:r>
          </a:p>
          <a:p>
            <a:pPr>
              <a:lnSpc>
                <a:spcPct val="150000"/>
              </a:lnSpc>
            </a:pPr>
            <a:r>
              <a:rPr lang="en-US" dirty="0"/>
              <a:t>• PD gives a new self-confidence through which the community can engage in more ambitious projects involving collective action and management. </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8964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12525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59290D9-A70C-4351-810E-F29E6980F2D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Google Shape;109;p14">
            <a:extLst>
              <a:ext uri="{FF2B5EF4-FFF2-40B4-BE49-F238E27FC236}">
                <a16:creationId xmlns="" xmlns:a16="http://schemas.microsoft.com/office/drawing/2014/main" id="{FDBB02AD-0151-4103-90BE-F0A5D5505E78}"/>
              </a:ext>
            </a:extLst>
          </p:cNvPr>
          <p:cNvSpPr txBox="1"/>
          <p:nvPr/>
        </p:nvSpPr>
        <p:spPr>
          <a:xfrm>
            <a:off x="1733550" y="55113"/>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Area Development Approach:</a:t>
            </a:r>
            <a:endParaRPr lang="en-US" sz="2000" b="1" i="0" dirty="0">
              <a:solidFill>
                <a:srgbClr val="000000"/>
              </a:solidFill>
              <a:effectLst/>
            </a:endParaRPr>
          </a:p>
        </p:txBody>
      </p:sp>
      <p:sp>
        <p:nvSpPr>
          <p:cNvPr id="10" name="TextBox 9">
            <a:extLst>
              <a:ext uri="{FF2B5EF4-FFF2-40B4-BE49-F238E27FC236}">
                <a16:creationId xmlns="" xmlns:a16="http://schemas.microsoft.com/office/drawing/2014/main" id="{D1B41FF4-0D3D-4ED8-B018-165AC8FB6509}"/>
              </a:ext>
            </a:extLst>
          </p:cNvPr>
          <p:cNvSpPr txBox="1"/>
          <p:nvPr/>
        </p:nvSpPr>
        <p:spPr>
          <a:xfrm>
            <a:off x="1144385" y="1960847"/>
            <a:ext cx="9570720"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This approach contemplates that development of an area depends not only on the development of an adequate infrastructure network but also the way factors of the local economy are activated around the production infrastructure</a:t>
            </a:r>
            <a:r>
              <a:rPr lang="en-US" dirty="0" smtClean="0"/>
              <a:t>.</a:t>
            </a:r>
          </a:p>
          <a:p>
            <a:pPr marL="285750" indent="-285750" algn="just">
              <a:lnSpc>
                <a:spcPct val="150000"/>
              </a:lnSpc>
              <a:buFont typeface="Wingdings" panose="05000000000000000000" pitchFamily="2" charset="2"/>
              <a:buChar char="Ø"/>
            </a:pPr>
            <a:r>
              <a:rPr lang="en-US" dirty="0" smtClean="0"/>
              <a:t> </a:t>
            </a:r>
            <a:r>
              <a:rPr lang="en-US" dirty="0"/>
              <a:t>In other words, for development of an area, spatial and functional integration is necessary. Thus, while rural growth centers provide ideal locations for the provision of infrastructural facilities, their hinterlands are regarded as basic planning units for integrated multi-sectoral planning to achieve integrated development of an area.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approach, while taking area poverty into consideration, provides a balance between various sectoral activities as well as spatial pattern of growth; however</a:t>
            </a:r>
            <a:r>
              <a:rPr lang="en-US" b="1" dirty="0"/>
              <a:t>, it does not ensure that economic growth is being shared by all classes and communities of the rural areas. </a:t>
            </a:r>
            <a:endParaRPr lang="en-IN" b="1" dirty="0"/>
          </a:p>
        </p:txBody>
      </p:sp>
      <p:sp>
        <p:nvSpPr>
          <p:cNvPr id="9" name="Footer Placeholder 8"/>
          <p:cNvSpPr>
            <a:spLocks noGrp="1"/>
          </p:cNvSpPr>
          <p:nvPr>
            <p:ph type="ftr" sz="quarter" idx="11"/>
          </p:nvPr>
        </p:nvSpPr>
        <p:spPr/>
        <p:txBody>
          <a:bodyPr/>
          <a:lstStyle/>
          <a:p>
            <a:r>
              <a:rPr lang="en-US" smtClean="0"/>
              <a:t>Ajay Gangele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3607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72512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141A73-AA38-4B6B-B43B-6ED785FE75F5}" type="datetime1">
              <a:rPr lang="en-US" smtClean="0"/>
              <a:t>8/22/2022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Ajay Gangele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2971800" y="2"/>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latin typeface="+mj-lt"/>
                <a:cs typeface="Times New Roman" panose="02020603050405020304" pitchFamily="18" charset="0"/>
              </a:rPr>
              <a:t>Branch wise Applications</a:t>
            </a:r>
            <a:endParaRPr lang="en-US" sz="2400" dirty="0">
              <a:latin typeface="+mj-lt"/>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2057400" y="817163"/>
            <a:ext cx="8077200" cy="3271665"/>
          </a:xfrm>
          <a:prstGeom prst="rect">
            <a:avLst/>
          </a:prstGeom>
          <a:noFill/>
        </p:spPr>
        <p:txBody>
          <a:bodyPr vert="horz" wrap="square" lIns="91440" tIns="45720" rIns="91440" bIns="45720" rtlCol="0">
            <a:spAutoFit/>
          </a:bodyPr>
          <a:lstStyle/>
          <a:p>
            <a:endParaRPr lang="en-US" sz="1800" b="1" dirty="0" smtClean="0"/>
          </a:p>
          <a:p>
            <a:r>
              <a:rPr lang="en-US" sz="1800" b="1" dirty="0" smtClean="0"/>
              <a:t>This </a:t>
            </a:r>
            <a:r>
              <a:rPr lang="en-US" sz="1800" b="1" dirty="0"/>
              <a:t>course will help-</a:t>
            </a:r>
          </a:p>
          <a:p>
            <a:r>
              <a:rPr lang="en-US" sz="1800" dirty="0"/>
              <a:t>To know about the Indian culture and related education and </a:t>
            </a:r>
            <a:r>
              <a:rPr lang="en-US" sz="1800" dirty="0" smtClean="0"/>
              <a:t>to apply </a:t>
            </a:r>
            <a:r>
              <a:rPr lang="en-US" sz="1800" dirty="0"/>
              <a:t>in society.</a:t>
            </a:r>
          </a:p>
          <a:p>
            <a:r>
              <a:rPr lang="en-US" sz="1800" dirty="0"/>
              <a:t>To understand the importance of Indian heritage, languages etc. and spread the knowledge in the society.</a:t>
            </a:r>
          </a:p>
          <a:p>
            <a:r>
              <a:rPr lang="en-US" sz="1800" dirty="0"/>
              <a:t>To understand the different religions, dialects, living standards of the people and make aware the society about the same</a:t>
            </a:r>
          </a:p>
          <a:p>
            <a:pPr>
              <a:buNone/>
            </a:pPr>
            <a:endParaRPr lang="en-US" sz="2400" b="1" dirty="0"/>
          </a:p>
          <a:p>
            <a:endParaRPr lang="en-US" sz="2400"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Google Shape;89;p13"/>
          <p:cNvSpPr txBox="1">
            <a:spLocks/>
          </p:cNvSpPr>
          <p:nvPr/>
        </p:nvSpPr>
        <p:spPr>
          <a:xfrm>
            <a:off x="2971800" y="0"/>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err="1" smtClean="0">
                <a:solidFill>
                  <a:schemeClr val="dk1"/>
                </a:solidFill>
                <a:latin typeface="Calibri"/>
                <a:ea typeface="Calibri"/>
                <a:cs typeface="Calibri"/>
                <a:sym typeface="Calibri"/>
              </a:rPr>
              <a:t>Branchwise</a:t>
            </a:r>
            <a:r>
              <a:rPr lang="en-US" sz="2000" b="1" dirty="0" smtClean="0">
                <a:solidFill>
                  <a:schemeClr val="dk1"/>
                </a:solidFill>
                <a:latin typeface="Calibri"/>
                <a:ea typeface="Calibri"/>
                <a:cs typeface="Calibri"/>
                <a:sym typeface="Calibri"/>
              </a:rPr>
              <a:t> Applications</a:t>
            </a:r>
            <a:endParaRPr lang="en-US" sz="2000" b="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022385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6645905-D2D5-4E75-83CC-A14860DD2FA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Target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4E160CD1-D0EE-4500-BADB-73D90DB5741F}"/>
              </a:ext>
            </a:extLst>
          </p:cNvPr>
          <p:cNvSpPr txBox="1"/>
          <p:nvPr/>
        </p:nvSpPr>
        <p:spPr>
          <a:xfrm>
            <a:off x="886691" y="1572181"/>
            <a:ext cx="10086109" cy="5035353"/>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t>In order to accommodate the lagging sectors/regions rural development was reconceptualized to highlight the </a:t>
            </a:r>
            <a:r>
              <a:rPr lang="en-US" b="1" dirty="0"/>
              <a:t>improvement of the social and economic life of a specialized group of people</a:t>
            </a:r>
            <a:r>
              <a:rPr lang="en-US" dirty="0"/>
              <a:t>. </a:t>
            </a:r>
            <a:endParaRPr lang="en-US" dirty="0" smtClean="0"/>
          </a:p>
          <a:p>
            <a:pPr marL="285750" indent="-285750" algn="just">
              <a:lnSpc>
                <a:spcPct val="150000"/>
              </a:lnSpc>
              <a:buFont typeface="Wingdings" panose="05000000000000000000" pitchFamily="2" charset="2"/>
              <a:buChar char="q"/>
            </a:pPr>
            <a:r>
              <a:rPr lang="en-US" dirty="0" smtClean="0"/>
              <a:t>The </a:t>
            </a:r>
            <a:r>
              <a:rPr lang="en-US" dirty="0"/>
              <a:t>target group comprised of </a:t>
            </a:r>
            <a:r>
              <a:rPr lang="en-US" b="1" dirty="0"/>
              <a:t>marginal and small farmers, landless agricultural </a:t>
            </a:r>
            <a:r>
              <a:rPr lang="en-US" b="1" dirty="0" err="1"/>
              <a:t>labourers</a:t>
            </a:r>
            <a:r>
              <a:rPr lang="en-US" b="1" dirty="0"/>
              <a:t> </a:t>
            </a:r>
            <a:r>
              <a:rPr lang="en-US" dirty="0"/>
              <a:t>for whom special </a:t>
            </a:r>
            <a:r>
              <a:rPr lang="en-US" dirty="0" err="1"/>
              <a:t>programmes</a:t>
            </a:r>
            <a:r>
              <a:rPr lang="en-US" dirty="0"/>
              <a:t> such as Small Farmer Development Agency 47 (SFDA) and Marginal Farmers Development Agency (MFALDA) were started. </a:t>
            </a:r>
            <a:endParaRPr lang="en-US" dirty="0" smtClean="0"/>
          </a:p>
          <a:p>
            <a:pPr marL="285750" indent="-285750" algn="just">
              <a:lnSpc>
                <a:spcPct val="150000"/>
              </a:lnSpc>
              <a:buFont typeface="Wingdings" panose="05000000000000000000" pitchFamily="2" charset="2"/>
              <a:buChar char="q"/>
            </a:pPr>
            <a:r>
              <a:rPr lang="en-US" dirty="0" smtClean="0"/>
              <a:t>It </a:t>
            </a:r>
            <a:r>
              <a:rPr lang="en-US" dirty="0"/>
              <a:t>was noticed that the target group approach showed a better results where information facilities were satisfactory and administrative and organizational arrangements were reasonably strong. </a:t>
            </a:r>
            <a:endParaRPr lang="en-US" dirty="0" smtClean="0"/>
          </a:p>
          <a:p>
            <a:pPr marL="285750" indent="-285750" algn="just">
              <a:lnSpc>
                <a:spcPct val="150000"/>
              </a:lnSpc>
              <a:buFont typeface="Wingdings" panose="05000000000000000000" pitchFamily="2" charset="2"/>
              <a:buChar char="q"/>
            </a:pPr>
            <a:r>
              <a:rPr lang="en-US" dirty="0" smtClean="0"/>
              <a:t>This </a:t>
            </a:r>
            <a:r>
              <a:rPr lang="en-US" dirty="0"/>
              <a:t>approach was for the correction of regional imbalance. In this connection, mention may be made of Tribal Area Development </a:t>
            </a:r>
            <a:r>
              <a:rPr lang="en-US" dirty="0" err="1"/>
              <a:t>Programme</a:t>
            </a:r>
            <a:r>
              <a:rPr lang="en-US" dirty="0"/>
              <a:t> (TADP, 1972), Hill Area Development </a:t>
            </a:r>
            <a:r>
              <a:rPr lang="en-US" dirty="0" err="1"/>
              <a:t>Programme</a:t>
            </a:r>
            <a:r>
              <a:rPr lang="en-US" dirty="0"/>
              <a:t> (HADP, 1974-75), Drought Prone Area </a:t>
            </a:r>
            <a:r>
              <a:rPr lang="en-US" dirty="0" err="1"/>
              <a:t>Programme</a:t>
            </a:r>
            <a:r>
              <a:rPr lang="en-US" dirty="0"/>
              <a:t> (DPAP, 1970), Desert Development </a:t>
            </a:r>
            <a:r>
              <a:rPr lang="en-US" dirty="0" err="1"/>
              <a:t>Programme</a:t>
            </a:r>
            <a:r>
              <a:rPr lang="en-US" dirty="0"/>
              <a:t> (DDP, 1977-78), and Command Area Development </a:t>
            </a:r>
            <a:r>
              <a:rPr lang="en-US" dirty="0" err="1"/>
              <a:t>Programme</a:t>
            </a:r>
            <a:r>
              <a:rPr lang="en-US" dirty="0"/>
              <a:t> (CADP, 1975). These </a:t>
            </a:r>
            <a:r>
              <a:rPr lang="en-US" dirty="0" err="1"/>
              <a:t>programmes</a:t>
            </a:r>
            <a:r>
              <a:rPr lang="en-US" dirty="0"/>
              <a:t> were fairly successful in terms of implementation. </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82649"/>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44789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B50B4ED8-3EA9-4043-BF00-E18B91C11AE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15521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Basic Needs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SHRUTI SHARMA                                  </a:t>
            </a:r>
            <a:r>
              <a:rPr kumimoji="0" lang="en-US" altLang="en-US" sz="1200" b="1"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KHU701_RD</a:t>
            </a:r>
            <a:r>
              <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                                   Unit 2</a:t>
            </a:r>
          </a:p>
        </p:txBody>
      </p:sp>
      <p:sp>
        <p:nvSpPr>
          <p:cNvPr id="9" name="TextBox 8">
            <a:extLst>
              <a:ext uri="{FF2B5EF4-FFF2-40B4-BE49-F238E27FC236}">
                <a16:creationId xmlns="" xmlns:a16="http://schemas.microsoft.com/office/drawing/2014/main" id="{A9AD6936-8836-4C68-BEB0-F72B5D952448}"/>
              </a:ext>
            </a:extLst>
          </p:cNvPr>
          <p:cNvSpPr txBox="1"/>
          <p:nvPr/>
        </p:nvSpPr>
        <p:spPr>
          <a:xfrm>
            <a:off x="802640" y="1089164"/>
            <a:ext cx="10411460" cy="4524315"/>
          </a:xfrm>
          <a:prstGeom prst="rect">
            <a:avLst/>
          </a:prstGeom>
          <a:noFill/>
        </p:spPr>
        <p:txBody>
          <a:bodyPr wrap="square">
            <a:spAutoFit/>
          </a:bodyPr>
          <a:lstStyle/>
          <a:p>
            <a:pPr algn="just"/>
            <a:r>
              <a:rPr lang="en-US" dirty="0"/>
              <a:t>The basic needs approach gives primacy to the need for a minimum standard of living of the poor as a central concern of development planning. </a:t>
            </a:r>
            <a:r>
              <a:rPr lang="en-US" b="1" dirty="0"/>
              <a:t>It therefore contributes to the formulation of a development strategy, which aims at reducing poverty and inequality, promoting growth of employment and distributive justice</a:t>
            </a:r>
            <a:r>
              <a:rPr lang="en-US" dirty="0"/>
              <a:t>. The basic needs concept is a wider scope covering personal and social consumption and also human rights, peoples participation, employment and growth with justice. 48 The Minimum Needs </a:t>
            </a:r>
            <a:r>
              <a:rPr lang="en-US" dirty="0" err="1"/>
              <a:t>Programme</a:t>
            </a:r>
            <a:r>
              <a:rPr lang="en-US" dirty="0"/>
              <a:t> (MNP) in India was introduced in 1974 during the first year of fifth plan period. </a:t>
            </a:r>
            <a:endParaRPr lang="en-US" dirty="0" smtClean="0"/>
          </a:p>
          <a:p>
            <a:pPr algn="just"/>
            <a:r>
              <a:rPr lang="en-US" dirty="0" smtClean="0"/>
              <a:t>The </a:t>
            </a:r>
            <a:r>
              <a:rPr lang="en-US" dirty="0"/>
              <a:t>main components of MNP are: </a:t>
            </a:r>
          </a:p>
          <a:p>
            <a:pPr marL="342900" indent="-342900" algn="just">
              <a:buAutoNum type="arabicParenBoth"/>
            </a:pPr>
            <a:r>
              <a:rPr lang="en-US" b="1" dirty="0"/>
              <a:t>Rural health, </a:t>
            </a:r>
          </a:p>
          <a:p>
            <a:pPr marL="342900" indent="-342900" algn="just">
              <a:buAutoNum type="arabicParenBoth"/>
            </a:pPr>
            <a:r>
              <a:rPr lang="en-US" b="1" dirty="0"/>
              <a:t>Rural education,  </a:t>
            </a:r>
          </a:p>
          <a:p>
            <a:pPr marL="342900" indent="-342900" algn="just">
              <a:buAutoNum type="arabicParenBoth"/>
            </a:pPr>
            <a:r>
              <a:rPr lang="en-US" b="1" dirty="0"/>
              <a:t>Rural roads, </a:t>
            </a:r>
          </a:p>
          <a:p>
            <a:pPr marL="342900" indent="-342900" algn="just">
              <a:buAutoNum type="arabicParenBoth"/>
            </a:pPr>
            <a:r>
              <a:rPr lang="en-US" b="1" dirty="0"/>
              <a:t>Rural drinking water, </a:t>
            </a:r>
          </a:p>
          <a:p>
            <a:pPr marL="342900" indent="-342900" algn="just">
              <a:buAutoNum type="arabicParenBoth"/>
            </a:pPr>
            <a:r>
              <a:rPr lang="en-US" b="1" dirty="0"/>
              <a:t>Rural electrification, </a:t>
            </a:r>
          </a:p>
          <a:p>
            <a:pPr marL="342900" indent="-342900" algn="just">
              <a:buAutoNum type="arabicParenBoth"/>
            </a:pPr>
            <a:r>
              <a:rPr lang="en-US" b="1" dirty="0"/>
              <a:t>House sites for landless,</a:t>
            </a:r>
          </a:p>
          <a:p>
            <a:pPr marL="342900" indent="-342900" algn="just">
              <a:buAutoNum type="arabicParenBoth"/>
            </a:pPr>
            <a:r>
              <a:rPr lang="en-US" b="1" dirty="0"/>
              <a:t>Environmental improvement in </a:t>
            </a:r>
            <a:r>
              <a:rPr lang="en-US" b="1" dirty="0" smtClean="0"/>
              <a:t>slums, and </a:t>
            </a:r>
            <a:endParaRPr lang="en-US" b="1" dirty="0"/>
          </a:p>
          <a:p>
            <a:pPr marL="342900" indent="-342900" algn="just">
              <a:buAutoNum type="arabicParenBoth"/>
            </a:pPr>
            <a:r>
              <a:rPr lang="en-US" b="1" dirty="0" smtClean="0"/>
              <a:t>Nutrition.                                                                                                                                         </a:t>
            </a:r>
          </a:p>
          <a:p>
            <a:pPr algn="just"/>
            <a:endParaRPr lang="en-IN" b="1"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95834"/>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313863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02C313A-13DB-4B7E-9EFA-5CC19C27C2B7}"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11723"/>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dirty="0"/>
              <a:t>Employment-oriented Integrated Approach to Rural Development:</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50D360D-4EE6-4A25-906D-E7BE216D8537}"/>
              </a:ext>
            </a:extLst>
          </p:cNvPr>
          <p:cNvSpPr txBox="1"/>
          <p:nvPr/>
        </p:nvSpPr>
        <p:spPr>
          <a:xfrm>
            <a:off x="1018309" y="2046383"/>
            <a:ext cx="10086109" cy="378885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With a view to overcome the limitations of earlier approaches and to improve the quality of life of the poor living in the rural areas, a </a:t>
            </a:r>
            <a:r>
              <a:rPr lang="en-US" b="1" dirty="0"/>
              <a:t>multilevel, multi-sector, with </a:t>
            </a:r>
            <a:r>
              <a:rPr lang="en-US" b="1" dirty="0" err="1"/>
              <a:t>multisection</a:t>
            </a:r>
            <a:r>
              <a:rPr lang="en-US" b="1" dirty="0"/>
              <a:t> </a:t>
            </a:r>
            <a:r>
              <a:rPr lang="en-US" dirty="0"/>
              <a:t>concept of integrated rural 49 development was launched in </a:t>
            </a:r>
            <a:r>
              <a:rPr lang="en-US" b="1" dirty="0"/>
              <a:t>1978-79</a:t>
            </a:r>
            <a:r>
              <a:rPr lang="en-US" dirty="0"/>
              <a:t>.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different </a:t>
            </a:r>
            <a:r>
              <a:rPr lang="en-US" dirty="0" err="1"/>
              <a:t>programmes</a:t>
            </a:r>
            <a:r>
              <a:rPr lang="en-US" dirty="0"/>
              <a:t> were brought under single umbrella of </a:t>
            </a:r>
            <a:r>
              <a:rPr lang="en-US" b="1" dirty="0"/>
              <a:t>Integrated Rural Development </a:t>
            </a:r>
            <a:r>
              <a:rPr lang="en-US" b="1" dirty="0" err="1"/>
              <a:t>Programme</a:t>
            </a:r>
            <a:r>
              <a:rPr lang="en-US" b="1" dirty="0"/>
              <a:t> (IRDP</a:t>
            </a:r>
            <a:r>
              <a:rPr lang="en-US" dirty="0"/>
              <a:t>). It aimed at ensuring accelerated welfare and development of the poorest of the poor based on Gandhian concept of </a:t>
            </a:r>
            <a:r>
              <a:rPr lang="en-US" dirty="0" err="1"/>
              <a:t>Antyodaya</a:t>
            </a:r>
            <a:r>
              <a:rPr lang="en-US" dirty="0"/>
              <a:t>. Several </a:t>
            </a:r>
            <a:r>
              <a:rPr lang="en-US" dirty="0" err="1"/>
              <a:t>programmes</a:t>
            </a:r>
            <a:r>
              <a:rPr lang="en-US" dirty="0"/>
              <a:t> for providing employment to rural poor, namely, rural works </a:t>
            </a:r>
            <a:r>
              <a:rPr lang="en-US" dirty="0" err="1"/>
              <a:t>programme</a:t>
            </a:r>
            <a:r>
              <a:rPr lang="en-US" dirty="0"/>
              <a:t>, rural employment guarantee </a:t>
            </a:r>
            <a:r>
              <a:rPr lang="en-US" dirty="0" err="1"/>
              <a:t>programme</a:t>
            </a:r>
            <a:r>
              <a:rPr lang="en-US" dirty="0"/>
              <a:t>, IRDP, Training Rural Youth for Self-Employment </a:t>
            </a:r>
            <a:r>
              <a:rPr lang="en-US" b="1" dirty="0"/>
              <a:t>(TRYSEM), </a:t>
            </a:r>
            <a:r>
              <a:rPr lang="en-US" dirty="0"/>
              <a:t>Development of Women and Children in Rural Areas (</a:t>
            </a:r>
            <a:r>
              <a:rPr lang="en-US" b="1" dirty="0"/>
              <a:t>DWCRA</a:t>
            </a:r>
            <a:r>
              <a:rPr lang="en-US" dirty="0"/>
              <a:t>) and Jawahar Rozgar Yojana </a:t>
            </a:r>
            <a:r>
              <a:rPr lang="en-US" b="1" dirty="0"/>
              <a:t>(JRY) </a:t>
            </a:r>
            <a:r>
              <a:rPr lang="en-US" dirty="0"/>
              <a:t>were introduced. </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7951" y="6037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07323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991DD356-2306-490F-9C0E-C15F2A034B1B}"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28092" y="0"/>
            <a:ext cx="907632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Integrated Development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78220EBF-CBA0-4D52-B6DA-75186A9ABCA8}"/>
              </a:ext>
            </a:extLst>
          </p:cNvPr>
          <p:cNvSpPr txBox="1"/>
          <p:nvPr/>
        </p:nvSpPr>
        <p:spPr>
          <a:xfrm>
            <a:off x="622531" y="1130124"/>
            <a:ext cx="11132589"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In the context of problems in the area development approach to tackle the problems of rural poverty, a new strategy of development, i.e. the integrated development approach has been developed because the area development approach by and large failed to address the question of </a:t>
            </a:r>
            <a:r>
              <a:rPr lang="en-US" b="1" dirty="0"/>
              <a:t>inequalities in the distribution of employment, incomes and assets</a:t>
            </a:r>
            <a:r>
              <a:rPr lang="en-US" dirty="0"/>
              <a:t>. </a:t>
            </a:r>
          </a:p>
          <a:p>
            <a:pPr marL="285750" indent="-285750" algn="just">
              <a:lnSpc>
                <a:spcPct val="150000"/>
              </a:lnSpc>
              <a:buFont typeface="Wingdings" panose="05000000000000000000" pitchFamily="2" charset="2"/>
              <a:buChar char="Ø"/>
            </a:pPr>
            <a:r>
              <a:rPr lang="en-US" b="1" dirty="0" smtClean="0"/>
              <a:t>The </a:t>
            </a:r>
            <a:r>
              <a:rPr lang="en-US" b="1" dirty="0"/>
              <a:t>Indian economy and social structure are characterized by widespread poverty, poor health conditions, illiteracy, exploitation, inequitable distribution of land and other assets and lack of infrastructure and public utilities (roads, communications </a:t>
            </a:r>
            <a:r>
              <a:rPr lang="en-US" b="1" dirty="0" err="1"/>
              <a:t>etc</a:t>
            </a:r>
            <a:r>
              <a:rPr lang="en-US" b="1" dirty="0"/>
              <a:t>)</a:t>
            </a:r>
            <a:r>
              <a:rPr lang="en-US" dirty="0"/>
              <a:t>.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concept of “integrated rural development” came into vogue with the need for a multipurpose thrust to rural planning. It stresses that various facets of rural development, which have an impact on rural life, are interrelated and cannot be looked at in isolation. </a:t>
            </a:r>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550" y="23637"/>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2286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D309DA9-07DC-4AF8-B8E6-66455EC34B23}"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8/22/2022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3672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Growth </a:t>
            </a:r>
            <a:r>
              <a:rPr lang="en-IN" sz="2000" b="1" dirty="0" err="1"/>
              <a:t>Center</a:t>
            </a:r>
            <a:r>
              <a:rPr lang="en-IN" sz="2000" b="1" dirty="0"/>
              <a: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768BF75A-5FD6-4948-BC64-C1D7434B0CE0}"/>
              </a:ext>
            </a:extLst>
          </p:cNvPr>
          <p:cNvSpPr txBox="1"/>
          <p:nvPr/>
        </p:nvSpPr>
        <p:spPr>
          <a:xfrm>
            <a:off x="670560" y="944392"/>
            <a:ext cx="10302240" cy="5355312"/>
          </a:xfrm>
          <a:prstGeom prst="rect">
            <a:avLst/>
          </a:prstGeom>
          <a:noFill/>
        </p:spPr>
        <p:txBody>
          <a:bodyPr wrap="square">
            <a:spAutoFit/>
          </a:bodyPr>
          <a:lstStyle/>
          <a:p>
            <a:r>
              <a:rPr lang="en-US" dirty="0"/>
              <a:t>It is most appropriate for planning integrated rural development. Based on the principle of “equal accessibility”, this approach can bring all these facilities, </a:t>
            </a:r>
            <a:endParaRPr lang="en-US" dirty="0" smtClean="0"/>
          </a:p>
          <a:p>
            <a:r>
              <a:rPr lang="en-US" dirty="0" smtClean="0"/>
              <a:t>The </a:t>
            </a:r>
            <a:r>
              <a:rPr lang="en-US" dirty="0"/>
              <a:t>growth center should be equipped with all the required </a:t>
            </a:r>
            <a:r>
              <a:rPr lang="en-US" b="1" dirty="0"/>
              <a:t>facilities such as</a:t>
            </a:r>
            <a:r>
              <a:rPr lang="en-US" dirty="0"/>
              <a:t>: </a:t>
            </a:r>
            <a:endParaRPr lang="en-US" dirty="0" smtClean="0"/>
          </a:p>
          <a:p>
            <a:endParaRPr lang="en-US" dirty="0"/>
          </a:p>
          <a:p>
            <a:r>
              <a:rPr lang="en-US" dirty="0"/>
              <a:t>[a] Training center to impart practical training and build capacity to enhance productivity of agriculture and rural/cottage/agro-based industries </a:t>
            </a:r>
            <a:endParaRPr lang="en-US" dirty="0" smtClean="0"/>
          </a:p>
          <a:p>
            <a:endParaRPr lang="en-US" dirty="0"/>
          </a:p>
          <a:p>
            <a:r>
              <a:rPr lang="en-US" dirty="0"/>
              <a:t>[b] Mobile training-cum-demonstration unit to provide on the spot training, repair and maintenance, services for agricultural and industrial machineries </a:t>
            </a:r>
            <a:endParaRPr lang="en-US" dirty="0" smtClean="0"/>
          </a:p>
          <a:p>
            <a:endParaRPr lang="en-US" dirty="0"/>
          </a:p>
          <a:p>
            <a:r>
              <a:rPr lang="en-US" dirty="0"/>
              <a:t>[c] Marketing-cum-warehousing facilities that can provide safe storage and marketing of farm produce and cottage industries products </a:t>
            </a:r>
            <a:endParaRPr lang="en-US" dirty="0" smtClean="0"/>
          </a:p>
          <a:p>
            <a:endParaRPr lang="en-US" dirty="0"/>
          </a:p>
          <a:p>
            <a:r>
              <a:rPr lang="en-US" dirty="0"/>
              <a:t>[d] Forest and grass nursery to provide fruits, fuel, fodder and forest cover </a:t>
            </a:r>
            <a:endParaRPr lang="en-US" dirty="0" smtClean="0"/>
          </a:p>
          <a:p>
            <a:endParaRPr lang="en-US" dirty="0"/>
          </a:p>
          <a:p>
            <a:r>
              <a:rPr lang="en-US" dirty="0"/>
              <a:t>[e] Developmental school based on the “ earning while learning principle” and oriented to develop a cadre of self-employed workers in the area of human, animal, plant and soil-health care and </a:t>
            </a:r>
            <a:endParaRPr lang="en-US" dirty="0" smtClean="0"/>
          </a:p>
          <a:p>
            <a:endParaRPr lang="en-US" dirty="0"/>
          </a:p>
          <a:p>
            <a:r>
              <a:rPr lang="en-US" dirty="0"/>
              <a:t>[f] Residential housing complex for workers in the project area.</a:t>
            </a:r>
            <a:endParaRPr lang="en-IN" dirty="0"/>
          </a:p>
        </p:txBody>
      </p:sp>
      <p:sp>
        <p:nvSpPr>
          <p:cNvPr id="8" name="Footer Placeholder 7"/>
          <p:cNvSpPr>
            <a:spLocks noGrp="1"/>
          </p:cNvSpPr>
          <p:nvPr>
            <p:ph type="ftr" sz="quarter" idx="11"/>
          </p:nvPr>
        </p:nvSpPr>
        <p:spPr/>
        <p:txBody>
          <a:bodyPr/>
          <a:lstStyle/>
          <a:p>
            <a:r>
              <a:rPr lang="en-US" smtClean="0"/>
              <a:t>Ajay Gangele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466" y="554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191621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a:xfrm>
            <a:off x="838200" y="1825625"/>
            <a:ext cx="10515600" cy="4351338"/>
          </a:xfrm>
        </p:spPr>
        <p:txBody>
          <a:bodyPr>
            <a:noAutofit/>
          </a:bodyPr>
          <a:lstStyle/>
          <a:p>
            <a:pPr marL="514350" indent="-514350">
              <a:lnSpc>
                <a:spcPct val="100000"/>
              </a:lnSpc>
              <a:buAutoNum type="arabicPeriod"/>
            </a:pPr>
            <a:r>
              <a:rPr lang="en-US" sz="1800" b="1" dirty="0" smtClean="0">
                <a:latin typeface="Times New Roman" panose="02020603050405020304" pitchFamily="18" charset="0"/>
                <a:cs typeface="Times New Roman" panose="02020603050405020304" pitchFamily="18" charset="0"/>
              </a:rPr>
              <a:t>……..means giving small loans to individuals for </a:t>
            </a:r>
            <a:r>
              <a:rPr lang="en-US" sz="1800" b="1" dirty="0" err="1" smtClean="0">
                <a:latin typeface="Times New Roman" panose="02020603050405020304" pitchFamily="18" charset="0"/>
                <a:cs typeface="Times New Roman" panose="02020603050405020304" pitchFamily="18" charset="0"/>
              </a:rPr>
              <a:t>eatablishing</a:t>
            </a:r>
            <a:r>
              <a:rPr lang="en-US" sz="1800" b="1" dirty="0" smtClean="0">
                <a:latin typeface="Times New Roman" panose="02020603050405020304" pitchFamily="18" charset="0"/>
                <a:cs typeface="Times New Roman" panose="02020603050405020304" pitchFamily="18" charset="0"/>
              </a:rPr>
              <a:t> self-employment.</a:t>
            </a:r>
          </a:p>
          <a:p>
            <a:pPr marL="514350" indent="-514350">
              <a:lnSpc>
                <a:spcPct val="100000"/>
              </a:lnSpc>
              <a:buAutoNum type="alphaLcPeriod"/>
            </a:pPr>
            <a:r>
              <a:rPr lang="en-US" sz="1800" b="0" i="0" dirty="0" smtClean="0">
                <a:effectLst/>
                <a:latin typeface="Times New Roman" panose="02020603050405020304" pitchFamily="18" charset="0"/>
                <a:cs typeface="Times New Roman" panose="02020603050405020304" pitchFamily="18" charset="0"/>
              </a:rPr>
              <a:t>Macro credit</a:t>
            </a:r>
          </a:p>
          <a:p>
            <a:pPr marL="514350" indent="-514350">
              <a:lnSpc>
                <a:spcPct val="100000"/>
              </a:lnSpc>
              <a:buAutoNum type="alphaLcPeriod"/>
            </a:pPr>
            <a:r>
              <a:rPr lang="en-US" sz="1800" b="1" dirty="0" smtClean="0">
                <a:latin typeface="Times New Roman" panose="02020603050405020304" pitchFamily="18" charset="0"/>
                <a:cs typeface="Times New Roman" panose="02020603050405020304" pitchFamily="18" charset="0"/>
              </a:rPr>
              <a:t>Micro credit</a:t>
            </a:r>
          </a:p>
          <a:p>
            <a:pPr marL="514350" indent="-514350">
              <a:lnSpc>
                <a:spcPct val="100000"/>
              </a:lnSpc>
              <a:buAutoNum type="alphaLcPeriod"/>
            </a:pPr>
            <a:r>
              <a:rPr lang="en-US" sz="1800" b="0" i="0" dirty="0">
                <a:effectLst/>
                <a:latin typeface="Times New Roman" panose="02020603050405020304" pitchFamily="18" charset="0"/>
                <a:cs typeface="Times New Roman" panose="02020603050405020304" pitchFamily="18" charset="0"/>
              </a:rPr>
              <a:t> </a:t>
            </a:r>
            <a:r>
              <a:rPr lang="en-US" sz="1800" b="0" i="0" dirty="0" smtClean="0">
                <a:effectLst/>
                <a:latin typeface="Times New Roman" panose="02020603050405020304" pitchFamily="18" charset="0"/>
                <a:cs typeface="Times New Roman" panose="02020603050405020304" pitchFamily="18" charset="0"/>
              </a:rPr>
              <a:t>Both a and b</a:t>
            </a:r>
          </a:p>
          <a:p>
            <a:pPr marL="514350" indent="-514350">
              <a:lnSpc>
                <a:spcPct val="100000"/>
              </a:lnSpc>
              <a:buAutoNum type="alphaLcPeriod"/>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None of these</a:t>
            </a:r>
          </a:p>
          <a:p>
            <a:pPr marL="0" indent="0">
              <a:lnSpc>
                <a:spcPct val="100000"/>
              </a:lnSpc>
              <a:buNone/>
            </a:pPr>
            <a:r>
              <a:rPr lang="en-US" sz="1800" b="0" i="0" dirty="0" smtClean="0">
                <a:effectLst/>
                <a:latin typeface="Times New Roman" panose="02020603050405020304" pitchFamily="18" charset="0"/>
                <a:cs typeface="Times New Roman" panose="02020603050405020304" pitchFamily="18" charset="0"/>
              </a:rPr>
              <a:t>2</a:t>
            </a:r>
            <a:r>
              <a:rPr lang="en-US" sz="1800" b="1" i="0" dirty="0" smtClean="0">
                <a:effectLst/>
                <a:latin typeface="Times New Roman" panose="02020603050405020304" pitchFamily="18" charset="0"/>
                <a:cs typeface="Times New Roman" panose="02020603050405020304" pitchFamily="18" charset="0"/>
              </a:rPr>
              <a:t>.   Which Indian state has been held as a success story in the efficient implementation of milk cooperatives?</a:t>
            </a:r>
            <a:endParaRPr lang="en-US" sz="1800" b="1" i="0" dirty="0">
              <a:effectLst/>
              <a:latin typeface="Times New Roman" panose="02020603050405020304" pitchFamily="18" charset="0"/>
              <a:cs typeface="Times New Roman" panose="02020603050405020304" pitchFamily="18" charset="0"/>
            </a:endParaRPr>
          </a:p>
          <a:p>
            <a:pPr marL="514350" indent="-514350">
              <a:lnSpc>
                <a:spcPct val="100000"/>
              </a:lnSpc>
              <a:buAutoNum type="alphaLcPeriod"/>
            </a:pPr>
            <a:r>
              <a:rPr lang="en-IN" sz="1800" dirty="0" smtClean="0"/>
              <a:t>Punjab</a:t>
            </a:r>
          </a:p>
          <a:p>
            <a:pPr marL="514350" indent="-514350">
              <a:lnSpc>
                <a:spcPct val="100000"/>
              </a:lnSpc>
              <a:buAutoNum type="alphaLcPeriod"/>
            </a:pPr>
            <a:r>
              <a:rPr lang="en-IN" sz="1800" dirty="0"/>
              <a:t> </a:t>
            </a:r>
            <a:r>
              <a:rPr lang="en-IN" sz="1800" b="1" dirty="0" smtClean="0"/>
              <a:t>Gujarat</a:t>
            </a:r>
          </a:p>
          <a:p>
            <a:pPr marL="514350" indent="-514350">
              <a:lnSpc>
                <a:spcPct val="100000"/>
              </a:lnSpc>
              <a:buAutoNum type="alphaLcPeriod"/>
            </a:pPr>
            <a:r>
              <a:rPr lang="en-IN" sz="1800" dirty="0"/>
              <a:t> </a:t>
            </a:r>
            <a:r>
              <a:rPr lang="en-IN" sz="1800" dirty="0" smtClean="0"/>
              <a:t>Uttar Pradesh</a:t>
            </a:r>
          </a:p>
          <a:p>
            <a:pPr marL="514350" indent="-514350">
              <a:lnSpc>
                <a:spcPct val="100000"/>
              </a:lnSpc>
              <a:buAutoNum type="alphaLcPeriod"/>
            </a:pPr>
            <a:r>
              <a:rPr lang="en-IN" sz="1800" dirty="0"/>
              <a:t> </a:t>
            </a:r>
            <a:r>
              <a:rPr lang="en-IN" sz="1800" dirty="0" smtClean="0"/>
              <a:t>west Bengal</a:t>
            </a:r>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AC4C5668-E4A0-4F1C-BDDC-15B59F0F45DE}"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95</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1263" y="45243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601913" y="54400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QUIZ</a:t>
            </a:r>
            <a:endParaRPr lang="en-US" sz="2000" b="1" i="0" dirty="0">
              <a:solidFill>
                <a:srgbClr val="000000"/>
              </a:solidFill>
              <a:effectLst/>
            </a:endParaRPr>
          </a:p>
        </p:txBody>
      </p:sp>
    </p:spTree>
    <p:extLst>
      <p:ext uri="{BB962C8B-B14F-4D97-AF65-F5344CB8AC3E}">
        <p14:creationId xmlns="" xmlns:p14="http://schemas.microsoft.com/office/powerpoint/2010/main" val="6455564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E1B42-9E1B-4C81-AB32-DDCB98B81E71}"/>
              </a:ext>
            </a:extLst>
          </p:cNvPr>
          <p:cNvSpPr>
            <a:spLocks noGrp="1"/>
          </p:cNvSpPr>
          <p:nvPr>
            <p:ph idx="1"/>
          </p:nvPr>
        </p:nvSpPr>
        <p:spPr>
          <a:xfrm>
            <a:off x="838200" y="1825625"/>
            <a:ext cx="10515600" cy="4351338"/>
          </a:xfrm>
        </p:spPr>
        <p:txBody>
          <a:bodyPr>
            <a:noAutofit/>
          </a:bodyPr>
          <a:lstStyle/>
          <a:p>
            <a:pPr marL="342900" indent="-342900">
              <a:lnSpc>
                <a:spcPct val="100000"/>
              </a:lnSpc>
              <a:buAutoNum type="arabicPeriod" startAt="3"/>
            </a:pPr>
            <a:r>
              <a:rPr lang="en-IN" sz="1800" b="1" dirty="0" smtClean="0"/>
              <a:t>The problem faced in rural banking are……….</a:t>
            </a:r>
          </a:p>
          <a:p>
            <a:pPr marL="342900" indent="-342900">
              <a:lnSpc>
                <a:spcPct val="100000"/>
              </a:lnSpc>
              <a:buAutoNum type="alphaLcPeriod"/>
            </a:pPr>
            <a:r>
              <a:rPr lang="en-IN" sz="1800" dirty="0" smtClean="0"/>
              <a:t>Insufficient rural credit</a:t>
            </a:r>
          </a:p>
          <a:p>
            <a:pPr marL="342900" indent="-342900">
              <a:lnSpc>
                <a:spcPct val="100000"/>
              </a:lnSpc>
              <a:buAutoNum type="alphaLcPeriod"/>
            </a:pPr>
            <a:r>
              <a:rPr lang="en-IN" sz="1800" dirty="0" smtClean="0"/>
              <a:t>Growing overdue</a:t>
            </a:r>
          </a:p>
          <a:p>
            <a:pPr marL="342900" indent="-342900">
              <a:lnSpc>
                <a:spcPct val="100000"/>
              </a:lnSpc>
              <a:buAutoNum type="alphaLcPeriod"/>
            </a:pPr>
            <a:r>
              <a:rPr lang="en-IN" sz="1800" dirty="0" err="1" smtClean="0"/>
              <a:t>Inadequte</a:t>
            </a:r>
            <a:r>
              <a:rPr lang="en-IN" sz="1800" dirty="0" smtClean="0"/>
              <a:t> amount of sanction</a:t>
            </a:r>
          </a:p>
          <a:p>
            <a:pPr marL="342900" indent="-342900">
              <a:lnSpc>
                <a:spcPct val="100000"/>
              </a:lnSpc>
              <a:buAutoNum type="alphaLcPeriod"/>
            </a:pPr>
            <a:r>
              <a:rPr lang="en-IN" sz="1800" b="1" dirty="0" smtClean="0"/>
              <a:t>All of these.</a:t>
            </a:r>
          </a:p>
          <a:p>
            <a:pPr marL="0" indent="0">
              <a:lnSpc>
                <a:spcPct val="100000"/>
              </a:lnSpc>
              <a:buNone/>
            </a:pPr>
            <a:r>
              <a:rPr lang="en-IN" sz="1800" b="1" dirty="0" smtClean="0"/>
              <a:t>4.  The </a:t>
            </a:r>
            <a:r>
              <a:rPr lang="en-IN" sz="1800" b="1" dirty="0"/>
              <a:t>problem faced in rural banking are……….</a:t>
            </a:r>
          </a:p>
          <a:p>
            <a:pPr marL="342900" indent="-342900">
              <a:lnSpc>
                <a:spcPct val="100000"/>
              </a:lnSpc>
              <a:buAutoNum type="alphaLcPeriod"/>
            </a:pPr>
            <a:r>
              <a:rPr lang="en-IN" sz="1800" dirty="0"/>
              <a:t>Insufficient rural credit</a:t>
            </a:r>
          </a:p>
          <a:p>
            <a:pPr marL="342900" indent="-342900">
              <a:lnSpc>
                <a:spcPct val="100000"/>
              </a:lnSpc>
              <a:buAutoNum type="alphaLcPeriod"/>
            </a:pPr>
            <a:r>
              <a:rPr lang="en-IN" sz="1800" dirty="0"/>
              <a:t>Growing overdue</a:t>
            </a:r>
          </a:p>
          <a:p>
            <a:pPr marL="342900" indent="-342900">
              <a:lnSpc>
                <a:spcPct val="100000"/>
              </a:lnSpc>
              <a:buAutoNum type="alphaLcPeriod"/>
            </a:pPr>
            <a:r>
              <a:rPr lang="en-IN" sz="1800" dirty="0" err="1"/>
              <a:t>Inadequte</a:t>
            </a:r>
            <a:r>
              <a:rPr lang="en-IN" sz="1800" dirty="0"/>
              <a:t> amount of sanction</a:t>
            </a:r>
          </a:p>
          <a:p>
            <a:pPr marL="342900" indent="-342900">
              <a:lnSpc>
                <a:spcPct val="100000"/>
              </a:lnSpc>
              <a:buAutoNum type="alphaLcPeriod"/>
            </a:pPr>
            <a:r>
              <a:rPr lang="en-IN" sz="1800" b="1" dirty="0"/>
              <a:t>All of these.</a:t>
            </a:r>
          </a:p>
          <a:p>
            <a:pPr marL="0" indent="0">
              <a:lnSpc>
                <a:spcPct val="100000"/>
              </a:lnSpc>
              <a:buNone/>
            </a:pPr>
            <a:endParaRPr lang="en-IN" sz="1800" b="1" dirty="0"/>
          </a:p>
        </p:txBody>
      </p:sp>
      <p:sp>
        <p:nvSpPr>
          <p:cNvPr id="4" name="Date Placeholder 3">
            <a:extLst>
              <a:ext uri="{FF2B5EF4-FFF2-40B4-BE49-F238E27FC236}">
                <a16:creationId xmlns="" xmlns:a16="http://schemas.microsoft.com/office/drawing/2014/main" id="{922F2E1A-B967-4DD0-A8D4-2F24BF9F4D90}"/>
              </a:ext>
            </a:extLst>
          </p:cNvPr>
          <p:cNvSpPr>
            <a:spLocks noGrp="1"/>
          </p:cNvSpPr>
          <p:nvPr>
            <p:ph type="dt" sz="half" idx="10"/>
          </p:nvPr>
        </p:nvSpPr>
        <p:spPr/>
        <p:txBody>
          <a:bodyPr/>
          <a:lstStyle/>
          <a:p>
            <a:fld id="{D01467BB-BF33-45CC-B1AF-B0C241D98490}" type="datetime1">
              <a:rPr lang="en-US" smtClean="0"/>
              <a:t>8/22/2022</a:t>
            </a:fld>
            <a:endParaRPr lang="en-US"/>
          </a:p>
        </p:txBody>
      </p:sp>
      <p:sp>
        <p:nvSpPr>
          <p:cNvPr id="5" name="Footer Placeholder 4">
            <a:extLst>
              <a:ext uri="{FF2B5EF4-FFF2-40B4-BE49-F238E27FC236}">
                <a16:creationId xmlns="" xmlns:a16="http://schemas.microsoft.com/office/drawing/2014/main" id="{B270FDAD-AAD1-4E5B-91B7-8E915A07A001}"/>
              </a:ext>
            </a:extLst>
          </p:cNvPr>
          <p:cNvSpPr>
            <a:spLocks noGrp="1"/>
          </p:cNvSpPr>
          <p:nvPr>
            <p:ph type="ftr" sz="quarter" idx="11"/>
          </p:nvPr>
        </p:nvSpPr>
        <p:spPr/>
        <p:txBody>
          <a:bodyPr/>
          <a:lstStyle/>
          <a:p>
            <a:r>
              <a:rPr lang="en-US" smtClean="0"/>
              <a:t>Ajay Gangele     KHU 701  Rural Development                          Unit :2</a:t>
            </a:r>
            <a:endParaRPr lang="en-US"/>
          </a:p>
        </p:txBody>
      </p:sp>
      <p:sp>
        <p:nvSpPr>
          <p:cNvPr id="6" name="Slide Number Placeholder 5">
            <a:extLst>
              <a:ext uri="{FF2B5EF4-FFF2-40B4-BE49-F238E27FC236}">
                <a16:creationId xmlns=""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96</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1263" y="45243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2601913" y="54400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QUIZ</a:t>
            </a:r>
            <a:endParaRPr lang="en-US" sz="2000" b="1" i="0" dirty="0">
              <a:solidFill>
                <a:srgbClr val="000000"/>
              </a:solidFill>
              <a:effectLst/>
            </a:endParaRPr>
          </a:p>
        </p:txBody>
      </p:sp>
    </p:spTree>
    <p:extLst>
      <p:ext uri="{BB962C8B-B14F-4D97-AF65-F5344CB8AC3E}">
        <p14:creationId xmlns="" xmlns:p14="http://schemas.microsoft.com/office/powerpoint/2010/main" val="54374216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BBFD4A-505E-4ABD-9F00-163205ECBF69}"/>
              </a:ext>
            </a:extLst>
          </p:cNvPr>
          <p:cNvSpPr>
            <a:spLocks noGrp="1"/>
          </p:cNvSpPr>
          <p:nvPr>
            <p:ph idx="1"/>
          </p:nvPr>
        </p:nvSpPr>
        <p:spPr/>
        <p:txBody>
          <a:bodyPr/>
          <a:lstStyle/>
          <a:p>
            <a:pPr marL="285750" indent="-285750"/>
            <a:r>
              <a:rPr lang="en-IN" dirty="0">
                <a:hlinkClick r:id="rId3"/>
              </a:rPr>
              <a:t>https://www.youtube.com/watch?v=kVE0RaWAGCM</a:t>
            </a:r>
            <a:endParaRPr lang="en-IN" dirty="0"/>
          </a:p>
          <a:p>
            <a:pPr marL="285750" indent="-285750"/>
            <a:r>
              <a:rPr lang="en-IN" dirty="0">
                <a:hlinkClick r:id="rId4"/>
              </a:rPr>
              <a:t>https://www.youtube.com/watch?v=2VFtjJy87Mc</a:t>
            </a:r>
            <a:endParaRPr lang="en-IN" dirty="0"/>
          </a:p>
          <a:p>
            <a:pPr marL="285750" indent="-285750"/>
            <a:r>
              <a:rPr lang="en-IN" dirty="0">
                <a:hlinkClick r:id="rId5"/>
              </a:rPr>
              <a:t>https://www.youtube.com/watch?v=5Jif4nKDVxA</a:t>
            </a:r>
            <a:endParaRPr lang="en-IN" dirty="0"/>
          </a:p>
          <a:p>
            <a:pPr marL="285750" indent="-285750"/>
            <a:r>
              <a:rPr lang="en-IN" dirty="0">
                <a:hlinkClick r:id="rId6"/>
              </a:rPr>
              <a:t>https://www.youtube.com/watch?v=z19BhR9hsjU</a:t>
            </a:r>
            <a:endParaRPr lang="en-IN" dirty="0"/>
          </a:p>
          <a:p>
            <a:pPr marL="285750" indent="-285750"/>
            <a:r>
              <a:rPr lang="en-IN" dirty="0">
                <a:hlinkClick r:id="rId7"/>
              </a:rPr>
              <a:t>https://www.youtube.com/watch?v=z19BhR9hsjU&amp;t=352s</a:t>
            </a:r>
            <a:endParaRPr lang="en-IN" dirty="0"/>
          </a:p>
        </p:txBody>
      </p:sp>
      <p:sp>
        <p:nvSpPr>
          <p:cNvPr id="4" name="Date Placeholder 3">
            <a:extLst>
              <a:ext uri="{FF2B5EF4-FFF2-40B4-BE49-F238E27FC236}">
                <a16:creationId xmlns="" xmlns:a16="http://schemas.microsoft.com/office/drawing/2014/main" id="{4F7DF8C4-8671-4840-ABD5-377875E1DB01}"/>
              </a:ext>
            </a:extLst>
          </p:cNvPr>
          <p:cNvSpPr>
            <a:spLocks noGrp="1"/>
          </p:cNvSpPr>
          <p:nvPr>
            <p:ph type="dt" sz="half" idx="10"/>
          </p:nvPr>
        </p:nvSpPr>
        <p:spPr/>
        <p:txBody>
          <a:bodyPr/>
          <a:lstStyle/>
          <a:p>
            <a:fld id="{03CF1E69-B063-4697-9B57-F61B043DDBF5}" type="datetime1">
              <a:rPr lang="en-US" smtClean="0"/>
              <a:t>8/22/2022</a:t>
            </a:fld>
            <a:endParaRPr lang="en-US"/>
          </a:p>
        </p:txBody>
      </p:sp>
      <p:sp>
        <p:nvSpPr>
          <p:cNvPr id="5" name="Footer Placeholder 4">
            <a:extLst>
              <a:ext uri="{FF2B5EF4-FFF2-40B4-BE49-F238E27FC236}">
                <a16:creationId xmlns="" xmlns:a16="http://schemas.microsoft.com/office/drawing/2014/main" id="{631295C9-42BF-46F2-80FB-8892CF5019A0}"/>
              </a:ext>
            </a:extLst>
          </p:cNvPr>
          <p:cNvSpPr>
            <a:spLocks noGrp="1"/>
          </p:cNvSpPr>
          <p:nvPr>
            <p:ph type="ftr" sz="quarter" idx="11"/>
          </p:nvPr>
        </p:nvSpPr>
        <p:spPr>
          <a:xfrm>
            <a:off x="2971800" y="6308726"/>
            <a:ext cx="6934200" cy="438691"/>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97</a:t>
            </a:fld>
            <a:endParaRPr lang="en-US"/>
          </a:p>
        </p:txBody>
      </p:sp>
      <p:pic>
        <p:nvPicPr>
          <p:cNvPr id="8" name="Picture 2" descr="E:\NIET\Project\xLogo11.png.pagespeed.ic.pydHLuCQEZ.png">
            <a:extLst>
              <a:ext uri="{FF2B5EF4-FFF2-40B4-BE49-F238E27FC236}">
                <a16:creationId xmlns="" xmlns:a16="http://schemas.microsoft.com/office/drawing/2014/main" id="{1D6FB2D4-CB35-4683-9205-EA5A738EC71F}"/>
              </a:ext>
            </a:extLst>
          </p:cNvPr>
          <p:cNvPicPr>
            <a:picLocks noChangeAspect="1" noChangeArrowheads="1"/>
          </p:cNvPicPr>
          <p:nvPr/>
        </p:nvPicPr>
        <p:blipFill>
          <a:blip r:embed="rId8"/>
          <a:srcRect/>
          <a:stretch>
            <a:fillRect/>
          </a:stretch>
        </p:blipFill>
        <p:spPr bwMode="auto">
          <a:xfrm>
            <a:off x="1752600" y="325838"/>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1870028" y="292290"/>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430663" y="323410"/>
            <a:ext cx="7026322"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VIDEO-LINK</a:t>
            </a:r>
            <a:endParaRPr lang="en-US" sz="2000" b="1" i="0" dirty="0">
              <a:solidFill>
                <a:srgbClr val="000000"/>
              </a:solidFill>
              <a:effectLst/>
            </a:endParaRPr>
          </a:p>
        </p:txBody>
      </p:sp>
    </p:spTree>
    <p:extLst>
      <p:ext uri="{BB962C8B-B14F-4D97-AF65-F5344CB8AC3E}">
        <p14:creationId xmlns="" xmlns:p14="http://schemas.microsoft.com/office/powerpoint/2010/main" val="355863946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BBFD4A-505E-4ABD-9F00-163205ECBF69}"/>
              </a:ext>
            </a:extLst>
          </p:cNvPr>
          <p:cNvSpPr>
            <a:spLocks noGrp="1"/>
          </p:cNvSpPr>
          <p:nvPr>
            <p:ph idx="1"/>
          </p:nvPr>
        </p:nvSpPr>
        <p:spPr/>
        <p:txBody>
          <a:bodyPr>
            <a:normAutofit/>
          </a:bodyPr>
          <a:lstStyle/>
          <a:p>
            <a:r>
              <a:rPr lang="en-US" dirty="0"/>
              <a:t>What is rural development? ...</a:t>
            </a:r>
          </a:p>
          <a:p>
            <a:r>
              <a:rPr lang="en-US" dirty="0"/>
              <a:t>What is meant by agricultural diversification? ...</a:t>
            </a:r>
          </a:p>
          <a:p>
            <a:r>
              <a:rPr lang="en-US" dirty="0"/>
              <a:t>What is TANWA? ...</a:t>
            </a:r>
          </a:p>
          <a:p>
            <a:r>
              <a:rPr lang="en-US" dirty="0"/>
              <a:t>What is 'Golden Revolution'? ...</a:t>
            </a:r>
          </a:p>
          <a:p>
            <a:r>
              <a:rPr lang="en-US" dirty="0"/>
              <a:t>Write two instruments to safeguard the interests of farmers by the government</a:t>
            </a:r>
            <a:r>
              <a:rPr lang="en-US" dirty="0" smtClean="0"/>
              <a:t>.</a:t>
            </a:r>
            <a:endParaRPr lang="en-US" dirty="0"/>
          </a:p>
          <a:p>
            <a:r>
              <a:rPr lang="en-US" dirty="0"/>
              <a:t>What is cooperative marketing? ...</a:t>
            </a:r>
          </a:p>
          <a:p>
            <a:r>
              <a:rPr lang="en-US" dirty="0"/>
              <a:t>What do you mean by 'Operation Flood'?</a:t>
            </a:r>
          </a:p>
          <a:p>
            <a:pPr marL="0" indent="0">
              <a:buNone/>
            </a:pPr>
            <a:endParaRPr lang="en-IN" dirty="0"/>
          </a:p>
        </p:txBody>
      </p:sp>
      <p:sp>
        <p:nvSpPr>
          <p:cNvPr id="4" name="Date Placeholder 3">
            <a:extLst>
              <a:ext uri="{FF2B5EF4-FFF2-40B4-BE49-F238E27FC236}">
                <a16:creationId xmlns="" xmlns:a16="http://schemas.microsoft.com/office/drawing/2014/main" id="{4F7DF8C4-8671-4840-ABD5-377875E1DB01}"/>
              </a:ext>
            </a:extLst>
          </p:cNvPr>
          <p:cNvSpPr>
            <a:spLocks noGrp="1"/>
          </p:cNvSpPr>
          <p:nvPr>
            <p:ph type="dt" sz="half" idx="10"/>
          </p:nvPr>
        </p:nvSpPr>
        <p:spPr/>
        <p:txBody>
          <a:bodyPr/>
          <a:lstStyle/>
          <a:p>
            <a:fld id="{0B1A16D9-5925-4DAB-94DA-4FF114B8EEDB}" type="datetime1">
              <a:rPr lang="en-US" smtClean="0"/>
              <a:t>8/22/2022</a:t>
            </a:fld>
            <a:endParaRPr lang="en-US"/>
          </a:p>
        </p:txBody>
      </p:sp>
      <p:sp>
        <p:nvSpPr>
          <p:cNvPr id="5" name="Footer Placeholder 4">
            <a:extLst>
              <a:ext uri="{FF2B5EF4-FFF2-40B4-BE49-F238E27FC236}">
                <a16:creationId xmlns="" xmlns:a16="http://schemas.microsoft.com/office/drawing/2014/main" id="{631295C9-42BF-46F2-80FB-8892CF5019A0}"/>
              </a:ext>
            </a:extLst>
          </p:cNvPr>
          <p:cNvSpPr>
            <a:spLocks noGrp="1"/>
          </p:cNvSpPr>
          <p:nvPr>
            <p:ph type="ftr" sz="quarter" idx="11"/>
          </p:nvPr>
        </p:nvSpPr>
        <p:spPr>
          <a:xfrm>
            <a:off x="3352800" y="6356351"/>
            <a:ext cx="6019800" cy="227013"/>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98</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52575" y="404813"/>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030415" y="484432"/>
            <a:ext cx="8750300"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Assignment</a:t>
            </a:r>
            <a:endParaRPr lang="en-US" sz="2000" b="1" i="0" dirty="0">
              <a:solidFill>
                <a:srgbClr val="000000"/>
              </a:solidFill>
              <a:effectLst/>
            </a:endParaRPr>
          </a:p>
        </p:txBody>
      </p:sp>
    </p:spTree>
    <p:extLst>
      <p:ext uri="{BB962C8B-B14F-4D97-AF65-F5344CB8AC3E}">
        <p14:creationId xmlns="" xmlns:p14="http://schemas.microsoft.com/office/powerpoint/2010/main" val="12174458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BBFD4A-505E-4ABD-9F00-163205ECBF69}"/>
              </a:ext>
            </a:extLst>
          </p:cNvPr>
          <p:cNvSpPr>
            <a:spLocks noGrp="1"/>
          </p:cNvSpPr>
          <p:nvPr>
            <p:ph idx="1"/>
          </p:nvPr>
        </p:nvSpPr>
        <p:spPr>
          <a:xfrm>
            <a:off x="1981200" y="927747"/>
            <a:ext cx="8229600" cy="5198417"/>
          </a:xfrm>
        </p:spPr>
        <p:txBody>
          <a:bodyPr>
            <a:noAutofit/>
          </a:bodyPr>
          <a:lstStyle/>
          <a:p>
            <a:pPr marL="0" indent="0">
              <a:buNone/>
            </a:pPr>
            <a:endParaRPr lang="en-US" sz="1800" b="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333333"/>
              </a:solidFill>
              <a:latin typeface="Times New Roman" panose="02020603050405020304" pitchFamily="18" charset="0"/>
              <a:cs typeface="Times New Roman" panose="02020603050405020304" pitchFamily="18" charset="0"/>
            </a:endParaRPr>
          </a:p>
          <a:p>
            <a:pPr marL="0" indent="0">
              <a:buNone/>
            </a:pPr>
            <a:r>
              <a:rPr lang="en-US" sz="1800" b="1" dirty="0">
                <a:solidFill>
                  <a:srgbClr val="333333"/>
                </a:solidFill>
                <a:latin typeface="Times New Roman" panose="02020603050405020304" pitchFamily="18" charset="0"/>
                <a:cs typeface="Times New Roman" panose="02020603050405020304" pitchFamily="18" charset="0"/>
              </a:rPr>
              <a:t>1. </a:t>
            </a:r>
            <a:r>
              <a:rPr lang="en-US" sz="1800" b="1" dirty="0" smtClean="0">
                <a:solidFill>
                  <a:srgbClr val="333333"/>
                </a:solidFill>
                <a:latin typeface="Times New Roman" panose="02020603050405020304" pitchFamily="18" charset="0"/>
                <a:cs typeface="Times New Roman" panose="02020603050405020304" pitchFamily="18" charset="0"/>
              </a:rPr>
              <a:t>The problem faced in rural banking are:</a:t>
            </a:r>
            <a:endParaRPr lang="en-US" sz="1800" dirty="0">
              <a:solidFill>
                <a:srgbClr val="333333"/>
              </a:solidFill>
              <a:latin typeface="Times New Roman" panose="02020603050405020304" pitchFamily="18" charset="0"/>
              <a:cs typeface="Times New Roman" panose="02020603050405020304" pitchFamily="18" charset="0"/>
            </a:endParaRPr>
          </a:p>
          <a:p>
            <a:pPr marL="400050" lvl="1" indent="0">
              <a:buNone/>
            </a:pPr>
            <a:r>
              <a:rPr lang="en-US" sz="1400" dirty="0" smtClean="0">
                <a:solidFill>
                  <a:srgbClr val="333333"/>
                </a:solidFill>
                <a:latin typeface="Times New Roman" panose="02020603050405020304" pitchFamily="18" charset="0"/>
                <a:cs typeface="Times New Roman" panose="02020603050405020304" pitchFamily="18" charset="0"/>
              </a:rPr>
              <a:t>a) </a:t>
            </a:r>
            <a:r>
              <a:rPr lang="en-US" sz="1400" dirty="0" smtClean="0"/>
              <a:t>Insufficient </a:t>
            </a:r>
            <a:r>
              <a:rPr lang="en-US" sz="1400" dirty="0"/>
              <a:t>rural credit</a:t>
            </a:r>
            <a:br>
              <a:rPr lang="en-US" sz="1400" dirty="0"/>
            </a:br>
            <a:r>
              <a:rPr lang="en-US" sz="1400" dirty="0"/>
              <a:t>b) Growing overdue</a:t>
            </a:r>
            <a:br>
              <a:rPr lang="en-US" sz="1400" dirty="0"/>
            </a:br>
            <a:r>
              <a:rPr lang="en-US" sz="1400" dirty="0"/>
              <a:t>c) Inadequate amount of sanction</a:t>
            </a:r>
            <a:br>
              <a:rPr lang="en-US" sz="1400" dirty="0"/>
            </a:br>
            <a:r>
              <a:rPr lang="en-US" sz="1400" dirty="0"/>
              <a:t>d) </a:t>
            </a:r>
            <a:r>
              <a:rPr lang="en-US" sz="1400" b="1" dirty="0"/>
              <a:t>All of </a:t>
            </a:r>
            <a:r>
              <a:rPr lang="en-US" sz="1400" b="1" dirty="0" smtClean="0"/>
              <a:t>these</a:t>
            </a:r>
          </a:p>
          <a:p>
            <a:pPr marL="0" indent="0">
              <a:lnSpc>
                <a:spcPct val="100000"/>
              </a:lnSpc>
              <a:buNone/>
            </a:pPr>
            <a:r>
              <a:rPr lang="en-US" sz="1600" b="1" dirty="0" smtClean="0"/>
              <a:t> 2. The </a:t>
            </a:r>
            <a:r>
              <a:rPr lang="en-US" sz="1600" b="1" dirty="0"/>
              <a:t>Scheme of “Micro Finance” is </a:t>
            </a:r>
            <a:r>
              <a:rPr lang="en-US" sz="1600" b="1" dirty="0" smtClean="0"/>
              <a:t>extended </a:t>
            </a:r>
            <a:r>
              <a:rPr lang="en-US" sz="1600" b="1" dirty="0"/>
              <a:t>through</a:t>
            </a:r>
            <a:endParaRPr lang="en-US" sz="1600" dirty="0"/>
          </a:p>
          <a:p>
            <a:pPr marL="0" indent="0">
              <a:lnSpc>
                <a:spcPct val="100000"/>
              </a:lnSpc>
              <a:buNone/>
            </a:pPr>
            <a:r>
              <a:rPr lang="en-US" sz="1400" dirty="0" smtClean="0"/>
              <a:t>        a</a:t>
            </a:r>
            <a:r>
              <a:rPr lang="en-US" sz="1400" dirty="0"/>
              <a:t>) </a:t>
            </a:r>
            <a:r>
              <a:rPr lang="en-US" sz="1400" b="1" dirty="0"/>
              <a:t>Self Help groups</a:t>
            </a:r>
            <a:r>
              <a:rPr lang="en-US" sz="1400" dirty="0"/>
              <a:t/>
            </a:r>
            <a:br>
              <a:rPr lang="en-US" sz="1400" dirty="0"/>
            </a:br>
            <a:r>
              <a:rPr lang="en-US" sz="1400" dirty="0" smtClean="0"/>
              <a:t>        b</a:t>
            </a:r>
            <a:r>
              <a:rPr lang="en-US" sz="1400" dirty="0"/>
              <a:t>) Land Development Banks</a:t>
            </a:r>
            <a:br>
              <a:rPr lang="en-US" sz="1400" dirty="0"/>
            </a:br>
            <a:r>
              <a:rPr lang="en-US" sz="1400" dirty="0" smtClean="0"/>
              <a:t>        c</a:t>
            </a:r>
            <a:r>
              <a:rPr lang="en-US" sz="1400" dirty="0"/>
              <a:t>) NABARD</a:t>
            </a:r>
            <a:br>
              <a:rPr lang="en-US" sz="1400" dirty="0"/>
            </a:br>
            <a:r>
              <a:rPr lang="en-US" sz="1400" dirty="0" smtClean="0"/>
              <a:t>        d</a:t>
            </a:r>
            <a:r>
              <a:rPr lang="en-US" sz="1400" dirty="0"/>
              <a:t>) Regional Rural Banks</a:t>
            </a:r>
          </a:p>
          <a:p>
            <a:pPr marL="0" indent="0">
              <a:buNone/>
            </a:pPr>
            <a:r>
              <a:rPr lang="en-US" sz="1400" b="1" dirty="0" smtClean="0">
                <a:solidFill>
                  <a:srgbClr val="333333"/>
                </a:solidFill>
                <a:latin typeface="Times New Roman" panose="02020603050405020304" pitchFamily="18" charset="0"/>
                <a:cs typeface="Times New Roman" panose="02020603050405020304" pitchFamily="18" charset="0"/>
              </a:rPr>
              <a:t>3</a:t>
            </a:r>
            <a:r>
              <a:rPr lang="en-US" sz="1400" b="1" dirty="0">
                <a:solidFill>
                  <a:srgbClr val="333333"/>
                </a:solidFill>
                <a:latin typeface="Times New Roman" panose="02020603050405020304" pitchFamily="18" charset="0"/>
                <a:cs typeface="Times New Roman" panose="02020603050405020304" pitchFamily="18" charset="0"/>
              </a:rPr>
              <a:t>. </a:t>
            </a:r>
            <a:r>
              <a:rPr lang="en-US" sz="1400" b="1" dirty="0"/>
              <a:t>Why is the minimum support price fixed by the government?</a:t>
            </a:r>
            <a:endParaRPr lang="en-US" sz="1400" dirty="0"/>
          </a:p>
          <a:p>
            <a:pPr marL="0" indent="0">
              <a:buNone/>
            </a:pPr>
            <a:r>
              <a:rPr lang="en-US" sz="1400" dirty="0" smtClean="0"/>
              <a:t>      a</a:t>
            </a:r>
            <a:r>
              <a:rPr lang="en-US" sz="1400" dirty="0"/>
              <a:t>) For government own benefit</a:t>
            </a:r>
            <a:br>
              <a:rPr lang="en-US" sz="1400" dirty="0"/>
            </a:br>
            <a:r>
              <a:rPr lang="en-US" sz="1400" dirty="0" smtClean="0"/>
              <a:t>      b</a:t>
            </a:r>
            <a:r>
              <a:rPr lang="en-US" sz="1400" dirty="0"/>
              <a:t>) </a:t>
            </a:r>
            <a:r>
              <a:rPr lang="en-US" sz="1400" b="1" dirty="0"/>
              <a:t>To safeguard the interest of farmers</a:t>
            </a:r>
            <a:r>
              <a:rPr lang="en-US" sz="1400" dirty="0"/>
              <a:t/>
            </a:r>
            <a:br>
              <a:rPr lang="en-US" sz="1400" dirty="0"/>
            </a:br>
            <a:r>
              <a:rPr lang="en-US" sz="1400" dirty="0" smtClean="0"/>
              <a:t>      c</a:t>
            </a:r>
            <a:r>
              <a:rPr lang="en-US" sz="1400" dirty="0"/>
              <a:t>) To safeguard the interest of consumers</a:t>
            </a:r>
            <a:br>
              <a:rPr lang="en-US" sz="1400" dirty="0"/>
            </a:br>
            <a:r>
              <a:rPr lang="en-US" sz="1400" dirty="0" smtClean="0"/>
              <a:t>      d</a:t>
            </a:r>
            <a:r>
              <a:rPr lang="en-US" sz="1400" dirty="0"/>
              <a:t>) None of these</a:t>
            </a:r>
          </a:p>
          <a:p>
            <a:pPr marL="0" indent="0">
              <a:buNone/>
            </a:pPr>
            <a:r>
              <a:rPr lang="en-US" sz="1400" b="1" dirty="0" smtClean="0">
                <a:latin typeface="Times New Roman" panose="02020603050405020304" pitchFamily="18" charset="0"/>
                <a:cs typeface="Times New Roman" panose="02020603050405020304" pitchFamily="18" charset="0"/>
              </a:rPr>
              <a:t>4</a:t>
            </a:r>
            <a:r>
              <a:rPr lang="en-US" sz="1400" b="1" dirty="0">
                <a:latin typeface="Times New Roman" panose="02020603050405020304" pitchFamily="18" charset="0"/>
                <a:cs typeface="Times New Roman" panose="02020603050405020304" pitchFamily="18" charset="0"/>
              </a:rPr>
              <a:t>:  </a:t>
            </a:r>
            <a:r>
              <a:rPr lang="en-US" sz="1400" b="1" dirty="0"/>
              <a:t>Agriculture marketing does not comprise of</a:t>
            </a:r>
            <a:endParaRPr lang="en-US" sz="1400" dirty="0"/>
          </a:p>
          <a:p>
            <a:pPr marL="0" indent="0">
              <a:buNone/>
            </a:pPr>
            <a:r>
              <a:rPr lang="en-US" sz="1400" dirty="0"/>
              <a:t>a) Transportation of the produce to the marketplace for sale</a:t>
            </a:r>
            <a:br>
              <a:rPr lang="en-US" sz="1400" dirty="0"/>
            </a:br>
            <a:r>
              <a:rPr lang="en-US" sz="1400" dirty="0"/>
              <a:t>b) Grading of the produce according to the quality</a:t>
            </a:r>
            <a:br>
              <a:rPr lang="en-US" sz="1400" dirty="0"/>
            </a:br>
            <a:r>
              <a:rPr lang="en-US" sz="1400" dirty="0"/>
              <a:t>c) Storage of the produce for sale in future</a:t>
            </a:r>
            <a:br>
              <a:rPr lang="en-US" sz="1400" dirty="0"/>
            </a:br>
            <a:r>
              <a:rPr lang="en-US" sz="1400" dirty="0"/>
              <a:t>d) </a:t>
            </a:r>
            <a:r>
              <a:rPr lang="en-US" sz="1400" b="1" dirty="0"/>
              <a:t>Credit took to meet expenditure on agriculture</a:t>
            </a:r>
          </a:p>
        </p:txBody>
      </p:sp>
      <p:sp>
        <p:nvSpPr>
          <p:cNvPr id="4" name="Date Placeholder 3">
            <a:extLst>
              <a:ext uri="{FF2B5EF4-FFF2-40B4-BE49-F238E27FC236}">
                <a16:creationId xmlns="" xmlns:a16="http://schemas.microsoft.com/office/drawing/2014/main" id="{4F7DF8C4-8671-4840-ABD5-377875E1DB01}"/>
              </a:ext>
            </a:extLst>
          </p:cNvPr>
          <p:cNvSpPr>
            <a:spLocks noGrp="1"/>
          </p:cNvSpPr>
          <p:nvPr>
            <p:ph type="dt" sz="half" idx="10"/>
          </p:nvPr>
        </p:nvSpPr>
        <p:spPr/>
        <p:txBody>
          <a:bodyPr/>
          <a:lstStyle/>
          <a:p>
            <a:fld id="{EB525A18-371C-44C5-9618-4BA6D1A1D403}" type="datetime1">
              <a:rPr lang="en-US" smtClean="0"/>
              <a:t>8/22/2022</a:t>
            </a:fld>
            <a:endParaRPr lang="en-US" dirty="0"/>
          </a:p>
        </p:txBody>
      </p:sp>
      <p:sp>
        <p:nvSpPr>
          <p:cNvPr id="5" name="Footer Placeholder 4">
            <a:extLst>
              <a:ext uri="{FF2B5EF4-FFF2-40B4-BE49-F238E27FC236}">
                <a16:creationId xmlns="" xmlns:a16="http://schemas.microsoft.com/office/drawing/2014/main" id="{631295C9-42BF-46F2-80FB-8892CF5019A0}"/>
              </a:ext>
            </a:extLst>
          </p:cNvPr>
          <p:cNvSpPr>
            <a:spLocks noGrp="1"/>
          </p:cNvSpPr>
          <p:nvPr>
            <p:ph type="ftr" sz="quarter" idx="11"/>
          </p:nvPr>
        </p:nvSpPr>
        <p:spPr>
          <a:xfrm>
            <a:off x="3581400" y="6583363"/>
            <a:ext cx="6019800" cy="138113"/>
          </a:xfrm>
        </p:spPr>
        <p:txBody>
          <a:bodyPr/>
          <a:lstStyle/>
          <a:p>
            <a:r>
              <a:rPr lang="en-US" smtClean="0"/>
              <a:t>Ajay Gangele     KHU 701  Rural Development                          Unit :2</a:t>
            </a:r>
            <a:endParaRPr lang="en-US" dirty="0"/>
          </a:p>
        </p:txBody>
      </p:sp>
      <p:sp>
        <p:nvSpPr>
          <p:cNvPr id="6" name="Slide Number Placeholder 5">
            <a:extLst>
              <a:ext uri="{FF2B5EF4-FFF2-40B4-BE49-F238E27FC236}">
                <a16:creationId xmlns=""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99</a:t>
            </a:fld>
            <a:endParaRPr lang="en-US"/>
          </a:p>
        </p:txBody>
      </p:sp>
      <p:pic>
        <p:nvPicPr>
          <p:cNvPr id="8" name="Picture 2" descr="E:\NIET\Project\xLogo11.png.pagespeed.ic.pydHLuCQEZ.png">
            <a:extLst>
              <a:ext uri="{FF2B5EF4-FFF2-40B4-BE49-F238E27FC236}">
                <a16:creationId xmlns="" xmlns:a16="http://schemas.microsoft.com/office/drawing/2014/main" id="{1D6FB2D4-CB35-4683-9205-EA5A738EC71F}"/>
              </a:ext>
            </a:extLst>
          </p:cNvPr>
          <p:cNvPicPr>
            <a:picLocks noChangeAspect="1" noChangeArrowheads="1"/>
          </p:cNvPicPr>
          <p:nvPr/>
        </p:nvPicPr>
        <p:blipFill>
          <a:blip r:embed="rId3"/>
          <a:srcRect/>
          <a:stretch>
            <a:fillRect/>
          </a:stretch>
        </p:blipFill>
        <p:spPr bwMode="auto">
          <a:xfrm>
            <a:off x="1752600" y="325838"/>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51831" y="277218"/>
            <a:ext cx="13144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Google Shape;109;p14"/>
          <p:cNvSpPr txBox="1"/>
          <p:nvPr/>
        </p:nvSpPr>
        <p:spPr>
          <a:xfrm>
            <a:off x="3200400" y="325838"/>
            <a:ext cx="8877300"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MCQ’s</a:t>
            </a:r>
            <a:endParaRPr lang="en-US" sz="2000" b="1" i="0" dirty="0">
              <a:solidFill>
                <a:srgbClr val="000000"/>
              </a:solidFill>
              <a:effectLst/>
            </a:endParaRPr>
          </a:p>
        </p:txBody>
      </p:sp>
    </p:spTree>
    <p:extLst>
      <p:ext uri="{BB962C8B-B14F-4D97-AF65-F5344CB8AC3E}">
        <p14:creationId xmlns="" xmlns:p14="http://schemas.microsoft.com/office/powerpoint/2010/main" val="46496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2441</TotalTime>
  <Words>7616</Words>
  <Application>Microsoft Office PowerPoint</Application>
  <PresentationFormat>Custom</PresentationFormat>
  <Paragraphs>1292</Paragraphs>
  <Slides>107</Slides>
  <Notes>21</Notes>
  <HiddenSlides>0</HiddenSlides>
  <MMClips>0</MMClips>
  <ScaleCrop>false</ScaleCrop>
  <HeadingPairs>
    <vt:vector size="4" baseType="variant">
      <vt:variant>
        <vt:lpstr>Theme</vt:lpstr>
      </vt:variant>
      <vt:variant>
        <vt:i4>2</vt:i4>
      </vt:variant>
      <vt:variant>
        <vt:lpstr>Slide Titles</vt:lpstr>
      </vt:variant>
      <vt:variant>
        <vt:i4>107</vt:i4>
      </vt:variant>
    </vt:vector>
  </HeadingPairs>
  <TitlesOfParts>
    <vt:vector size="109" baseType="lpstr">
      <vt:lpstr>Office Theme</vt:lpstr>
      <vt:lpstr>1_Office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CO-PO Mapping</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Noida Institute of Engineering and Technology, Greater Noida</vt:lpstr>
      <vt:lpstr>Slide 38</vt:lpstr>
      <vt:lpstr>Slide 39</vt:lpstr>
      <vt:lpstr>Slide 40</vt:lpstr>
      <vt:lpstr>Slide 41</vt:lpstr>
      <vt:lpstr>Slide 42</vt:lpstr>
      <vt:lpstr>Slide 43</vt:lpstr>
      <vt:lpstr>Slide 44</vt:lpstr>
      <vt:lpstr>Slide 45</vt:lpstr>
      <vt:lpstr>Slide 46</vt:lpstr>
      <vt:lpstr>Noida Institute of Engineering and Technology, Greater Noida</vt:lpstr>
      <vt:lpstr>Slide 48</vt:lpstr>
      <vt:lpstr>Slide 49</vt:lpstr>
      <vt:lpstr>Slide 50</vt:lpstr>
      <vt:lpstr>Slide 51</vt:lpstr>
      <vt:lpstr>Slide 52</vt:lpstr>
      <vt:lpstr>Slide 53</vt:lpstr>
      <vt:lpstr>Slide 54</vt:lpstr>
      <vt:lpstr>Slide 55</vt:lpstr>
      <vt:lpstr>Slide 56</vt:lpstr>
      <vt:lpstr>Noida Institute of Engineering and Technology, Greater Noida</vt:lpstr>
      <vt:lpstr>Slide 58</vt:lpstr>
      <vt:lpstr>Slide 59</vt:lpstr>
      <vt:lpstr>Slide 60</vt:lpstr>
      <vt:lpstr>Slide 61</vt:lpstr>
      <vt:lpstr>Slide 62</vt:lpstr>
      <vt:lpstr>Slide 63</vt:lpstr>
      <vt:lpstr>Slide 64</vt:lpstr>
      <vt:lpstr>Noida Institute of Engineering and Technology, Greater Noida</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Noida Institute of Engineering and Technology, Greater Noida</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Shruti Sharma</dc:creator>
  <cp:lastModifiedBy>niet</cp:lastModifiedBy>
  <cp:revision>141</cp:revision>
  <dcterms:created xsi:type="dcterms:W3CDTF">2021-10-17T15:19:03Z</dcterms:created>
  <dcterms:modified xsi:type="dcterms:W3CDTF">2022-08-22T09:37:50Z</dcterms:modified>
</cp:coreProperties>
</file>