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1200" r:id="rId2"/>
    <p:sldId id="337" r:id="rId3"/>
    <p:sldId id="1198" r:id="rId4"/>
    <p:sldId id="1199" r:id="rId5"/>
    <p:sldId id="1244" r:id="rId6"/>
    <p:sldId id="328" r:id="rId7"/>
    <p:sldId id="347" r:id="rId8"/>
    <p:sldId id="1171" r:id="rId9"/>
    <p:sldId id="1201" r:id="rId10"/>
    <p:sldId id="1202" r:id="rId11"/>
    <p:sldId id="340" r:id="rId12"/>
    <p:sldId id="262" r:id="rId13"/>
    <p:sldId id="368" r:id="rId14"/>
    <p:sldId id="358" r:id="rId15"/>
    <p:sldId id="354" r:id="rId16"/>
    <p:sldId id="360" r:id="rId17"/>
    <p:sldId id="369" r:id="rId18"/>
    <p:sldId id="370" r:id="rId19"/>
    <p:sldId id="356" r:id="rId20"/>
    <p:sldId id="371" r:id="rId21"/>
    <p:sldId id="1204" r:id="rId22"/>
    <p:sldId id="1209" r:id="rId23"/>
    <p:sldId id="267" r:id="rId24"/>
    <p:sldId id="266" r:id="rId25"/>
    <p:sldId id="283" r:id="rId26"/>
    <p:sldId id="257" r:id="rId27"/>
    <p:sldId id="1210" r:id="rId28"/>
    <p:sldId id="1211" r:id="rId29"/>
    <p:sldId id="1212" r:id="rId30"/>
    <p:sldId id="259" r:id="rId31"/>
    <p:sldId id="263" r:id="rId32"/>
    <p:sldId id="264" r:id="rId33"/>
    <p:sldId id="284" r:id="rId34"/>
    <p:sldId id="265" r:id="rId35"/>
    <p:sldId id="285" r:id="rId36"/>
    <p:sldId id="268" r:id="rId37"/>
    <p:sldId id="286" r:id="rId38"/>
    <p:sldId id="269" r:id="rId39"/>
    <p:sldId id="278" r:id="rId40"/>
    <p:sldId id="287" r:id="rId41"/>
    <p:sldId id="270" r:id="rId42"/>
    <p:sldId id="271" r:id="rId43"/>
    <p:sldId id="277" r:id="rId44"/>
    <p:sldId id="1213" r:id="rId45"/>
    <p:sldId id="1214" r:id="rId46"/>
    <p:sldId id="1215" r:id="rId47"/>
    <p:sldId id="272" r:id="rId48"/>
    <p:sldId id="273" r:id="rId49"/>
    <p:sldId id="288" r:id="rId50"/>
    <p:sldId id="1216" r:id="rId51"/>
    <p:sldId id="1217" r:id="rId52"/>
    <p:sldId id="1218" r:id="rId53"/>
    <p:sldId id="274" r:id="rId54"/>
    <p:sldId id="275" r:id="rId55"/>
    <p:sldId id="1227" r:id="rId56"/>
    <p:sldId id="1228" r:id="rId57"/>
    <p:sldId id="1229" r:id="rId58"/>
    <p:sldId id="1222" r:id="rId59"/>
    <p:sldId id="282" r:id="rId60"/>
    <p:sldId id="1223" r:id="rId61"/>
    <p:sldId id="1224" r:id="rId62"/>
    <p:sldId id="1225" r:id="rId63"/>
    <p:sldId id="1226" r:id="rId64"/>
    <p:sldId id="1243" r:id="rId65"/>
    <p:sldId id="1219" r:id="rId66"/>
    <p:sldId id="1220" r:id="rId67"/>
    <p:sldId id="1221" r:id="rId68"/>
    <p:sldId id="279" r:id="rId69"/>
    <p:sldId id="280" r:id="rId70"/>
    <p:sldId id="281" r:id="rId71"/>
    <p:sldId id="276" r:id="rId72"/>
    <p:sldId id="1230" r:id="rId73"/>
    <p:sldId id="1231" r:id="rId74"/>
    <p:sldId id="1232" r:id="rId75"/>
    <p:sldId id="1242" r:id="rId76"/>
    <p:sldId id="1237" r:id="rId77"/>
    <p:sldId id="1238" r:id="rId78"/>
    <p:sldId id="1239" r:id="rId79"/>
    <p:sldId id="1241" r:id="rId80"/>
    <p:sldId id="1233" r:id="rId81"/>
    <p:sldId id="1240" r:id="rId82"/>
    <p:sldId id="1234" r:id="rId83"/>
    <p:sldId id="123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p:scale>
          <a:sx n="76" d="100"/>
          <a:sy n="76" d="100"/>
        </p:scale>
        <p:origin x="-1218" y="12"/>
      </p:cViewPr>
      <p:guideLst>
        <p:guide orient="horz" pos="2160"/>
        <p:guide pos="2880"/>
      </p:guideLst>
    </p:cSldViewPr>
  </p:slideViewPr>
  <p:notesTextViewPr>
    <p:cViewPr>
      <p:scale>
        <a:sx n="1" d="1"/>
        <a:sy n="1" d="1"/>
      </p:scale>
      <p:origin x="0" y="0"/>
    </p:cViewPr>
  </p:notesTextViewPr>
  <p:sorterViewPr>
    <p:cViewPr>
      <p:scale>
        <a:sx n="100" d="100"/>
        <a:sy n="100" d="100"/>
      </p:scale>
      <p:origin x="0" y="-41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0:59:11.22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FEC09-DF9E-4E03-817A-0C18C54BC961}" type="datetimeFigureOut">
              <a:rPr lang="en-IN" smtClean="0"/>
              <a:t>19-09-2022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5166-E0B8-490F-8420-C04499D4BDEE}" type="slidenum">
              <a:rPr lang="en-IN" smtClean="0"/>
              <a:t>‹#›</a:t>
            </a:fld>
            <a:endParaRPr lang="en-IN"/>
          </a:p>
        </p:txBody>
      </p:sp>
    </p:spTree>
    <p:extLst>
      <p:ext uri="{BB962C8B-B14F-4D97-AF65-F5344CB8AC3E}">
        <p14:creationId xmlns:p14="http://schemas.microsoft.com/office/powerpoint/2010/main" val="194493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85;p1:notes"/>
          <p:cNvSpPr>
            <a:spLocks noGrp="1" noRot="1" noChangeAspect="1" noTextEdit="1"/>
          </p:cNvSpPr>
          <p:nvPr>
            <p:ph type="sldImg" idx="2"/>
          </p:nvPr>
        </p:nvSpPr>
        <p:spPr>
          <a:noFill/>
          <a:ln cap="flat"/>
        </p:spPr>
      </p:sp>
      <p:sp>
        <p:nvSpPr>
          <p:cNvPr id="49155" name="Google Shape;86;p1:notes"/>
          <p:cNvSpPr txBox="1">
            <a:spLocks noGrp="1"/>
          </p:cNvSpPr>
          <p:nvPr>
            <p:ph type="body" idx="1"/>
          </p:nvPr>
        </p:nvSpPr>
        <p:spPr>
          <a:noFill/>
          <a:ln/>
        </p:spPr>
        <p:txBody>
          <a:bodyPr/>
          <a:lstStyle/>
          <a:p>
            <a:pPr marL="0" indent="0" eaLnBrk="1" hangingPunct="1">
              <a:buSzPts val="1400"/>
            </a:pPr>
            <a:endParaRPr lang="en-US" sz="1200" dirty="0">
              <a:latin typeface="Calibri" pitchFamily="34" charset="0"/>
              <a:cs typeface="Calibri" pitchFamily="34" charset="0"/>
              <a:sym typeface="Calibri" pitchFamily="34" charset="0"/>
            </a:endParaRPr>
          </a:p>
        </p:txBody>
      </p:sp>
      <p:sp>
        <p:nvSpPr>
          <p:cNvPr id="49156" name="Google Shape;87;p1:notes"/>
          <p:cNvSpPr>
            <a:spLocks noGrp="1"/>
          </p:cNvSpPr>
          <p:nvPr>
            <p:ph type="sldNum" sz="quarter" idx="12"/>
          </p:nvPr>
        </p:nvSpPr>
        <p:spPr>
          <a:noFill/>
        </p:spPr>
        <p:txBody>
          <a:bodyPr/>
          <a:lstStyle/>
          <a:p>
            <a:fld id="{FC6389B3-49E2-447B-AEE5-02080EFC0F2E}" type="slidenum">
              <a:rPr lang="en-US" sz="1400">
                <a:latin typeface="Arial" charset="0"/>
                <a:cs typeface="Arial" charset="0"/>
                <a:sym typeface="Arial" charset="0"/>
              </a:rPr>
              <a:pPr/>
              <a:t>1</a:t>
            </a:fld>
            <a:endParaRPr lang="en-US" sz="1400" dirty="0">
              <a:latin typeface="Arial" charset="0"/>
              <a:cs typeface="Arial" charset="0"/>
              <a:sym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61478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472D8A-59F7-4156-A010-CB287B30F99B}" type="slidenum">
              <a:rPr lang="en-IN" smtClean="0"/>
              <a:t>13</a:t>
            </a:fld>
            <a:endParaRPr lang="en-IN"/>
          </a:p>
        </p:txBody>
      </p:sp>
    </p:spTree>
    <p:extLst>
      <p:ext uri="{BB962C8B-B14F-4D97-AF65-F5344CB8AC3E}">
        <p14:creationId xmlns:p14="http://schemas.microsoft.com/office/powerpoint/2010/main" val="76317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F9956D-12DB-414E-8DDC-71E89836D578}" type="datetime1">
              <a:rPr lang="en-US" smtClean="0"/>
              <a:t>9/19/2022</a:t>
            </a:fld>
            <a:endParaRPr lang="en-US"/>
          </a:p>
        </p:txBody>
      </p:sp>
      <p:sp>
        <p:nvSpPr>
          <p:cNvPr id="5" name="Footer Placeholder 4"/>
          <p:cNvSpPr>
            <a:spLocks noGrp="1"/>
          </p:cNvSpPr>
          <p:nvPr>
            <p:ph type="ftr" sz="quarter" idx="11"/>
          </p:nvPr>
        </p:nvSpPr>
        <p:spPr/>
        <p:txBody>
          <a:bodyPr/>
          <a:lstStyle/>
          <a:p>
            <a:r>
              <a:rPr lang="en-US"/>
              <a:t>Meenu Chaudhary                      Unit 3</a:t>
            </a:r>
          </a:p>
        </p:txBody>
      </p:sp>
      <p:sp>
        <p:nvSpPr>
          <p:cNvPr id="6" name="Slide Number Placeholder 5"/>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13433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FEE2B0-381C-40C8-930F-265EC5878380}" type="datetime1">
              <a:rPr lang="en-US" smtClean="0"/>
              <a:t>9/19/2022</a:t>
            </a:fld>
            <a:endParaRPr lang="en-US"/>
          </a:p>
        </p:txBody>
      </p:sp>
      <p:sp>
        <p:nvSpPr>
          <p:cNvPr id="5" name="Footer Placeholder 4"/>
          <p:cNvSpPr>
            <a:spLocks noGrp="1"/>
          </p:cNvSpPr>
          <p:nvPr>
            <p:ph type="ftr" sz="quarter" idx="11"/>
          </p:nvPr>
        </p:nvSpPr>
        <p:spPr/>
        <p:txBody>
          <a:bodyPr/>
          <a:lstStyle/>
          <a:p>
            <a:r>
              <a:rPr lang="en-US"/>
              <a:t>Meenu Chaudhary                      Unit 3</a:t>
            </a:r>
          </a:p>
        </p:txBody>
      </p:sp>
      <p:sp>
        <p:nvSpPr>
          <p:cNvPr id="6" name="Slide Number Placeholder 5"/>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332963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DCF5F-1B47-44B4-926E-635EFDD78AEC}" type="datetime1">
              <a:rPr lang="en-US" smtClean="0"/>
              <a:t>9/19/2022</a:t>
            </a:fld>
            <a:endParaRPr lang="en-US"/>
          </a:p>
        </p:txBody>
      </p:sp>
      <p:sp>
        <p:nvSpPr>
          <p:cNvPr id="5" name="Footer Placeholder 4"/>
          <p:cNvSpPr>
            <a:spLocks noGrp="1"/>
          </p:cNvSpPr>
          <p:nvPr>
            <p:ph type="ftr" sz="quarter" idx="11"/>
          </p:nvPr>
        </p:nvSpPr>
        <p:spPr/>
        <p:txBody>
          <a:bodyPr/>
          <a:lstStyle/>
          <a:p>
            <a:r>
              <a:rPr lang="en-US"/>
              <a:t>Meenu Chaudhary                      Unit 3</a:t>
            </a:r>
          </a:p>
        </p:txBody>
      </p:sp>
      <p:sp>
        <p:nvSpPr>
          <p:cNvPr id="6" name="Slide Number Placeholder 5"/>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350558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18961-62B9-4745-976E-869AD9D2FDCE}" type="datetime1">
              <a:rPr lang="en-US" smtClean="0"/>
              <a:t>9/19/2022</a:t>
            </a:fld>
            <a:endParaRPr lang="en-US"/>
          </a:p>
        </p:txBody>
      </p:sp>
      <p:sp>
        <p:nvSpPr>
          <p:cNvPr id="5" name="Footer Placeholder 4"/>
          <p:cNvSpPr>
            <a:spLocks noGrp="1"/>
          </p:cNvSpPr>
          <p:nvPr>
            <p:ph type="ftr" sz="quarter" idx="11"/>
          </p:nvPr>
        </p:nvSpPr>
        <p:spPr/>
        <p:txBody>
          <a:bodyPr/>
          <a:lstStyle/>
          <a:p>
            <a:r>
              <a:rPr lang="en-US"/>
              <a:t>Meenu Chaudhary                      Unit 3</a:t>
            </a:r>
          </a:p>
        </p:txBody>
      </p:sp>
      <p:sp>
        <p:nvSpPr>
          <p:cNvPr id="6" name="Slide Number Placeholder 5"/>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186270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D9C3C-0BA4-4682-8D86-BE46E8C9EA6C}" type="datetime1">
              <a:rPr lang="en-US" smtClean="0"/>
              <a:t>9/19/2022</a:t>
            </a:fld>
            <a:endParaRPr lang="en-US"/>
          </a:p>
        </p:txBody>
      </p:sp>
      <p:sp>
        <p:nvSpPr>
          <p:cNvPr id="5" name="Footer Placeholder 4"/>
          <p:cNvSpPr>
            <a:spLocks noGrp="1"/>
          </p:cNvSpPr>
          <p:nvPr>
            <p:ph type="ftr" sz="quarter" idx="11"/>
          </p:nvPr>
        </p:nvSpPr>
        <p:spPr/>
        <p:txBody>
          <a:bodyPr/>
          <a:lstStyle/>
          <a:p>
            <a:r>
              <a:rPr lang="en-US"/>
              <a:t>Meenu Chaudhary                      Unit 3</a:t>
            </a:r>
          </a:p>
        </p:txBody>
      </p:sp>
      <p:sp>
        <p:nvSpPr>
          <p:cNvPr id="6" name="Slide Number Placeholder 5"/>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68717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C34D92-D1E9-4F31-85BD-2F468BCEB56A}" type="datetime1">
              <a:rPr lang="en-US" smtClean="0"/>
              <a:t>9/19/2022</a:t>
            </a:fld>
            <a:endParaRPr lang="en-US"/>
          </a:p>
        </p:txBody>
      </p:sp>
      <p:sp>
        <p:nvSpPr>
          <p:cNvPr id="6" name="Footer Placeholder 5"/>
          <p:cNvSpPr>
            <a:spLocks noGrp="1"/>
          </p:cNvSpPr>
          <p:nvPr>
            <p:ph type="ftr" sz="quarter" idx="11"/>
          </p:nvPr>
        </p:nvSpPr>
        <p:spPr/>
        <p:txBody>
          <a:bodyPr/>
          <a:lstStyle/>
          <a:p>
            <a:r>
              <a:rPr lang="en-US"/>
              <a:t>Meenu Chaudhary                      Unit 3</a:t>
            </a:r>
          </a:p>
        </p:txBody>
      </p:sp>
      <p:sp>
        <p:nvSpPr>
          <p:cNvPr id="7" name="Slide Number Placeholder 6"/>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169940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9EB184-4076-4B5F-BA10-5E6B2445BB0F}" type="datetime1">
              <a:rPr lang="en-US" smtClean="0"/>
              <a:t>9/19/2022</a:t>
            </a:fld>
            <a:endParaRPr lang="en-US"/>
          </a:p>
        </p:txBody>
      </p:sp>
      <p:sp>
        <p:nvSpPr>
          <p:cNvPr id="8" name="Footer Placeholder 7"/>
          <p:cNvSpPr>
            <a:spLocks noGrp="1"/>
          </p:cNvSpPr>
          <p:nvPr>
            <p:ph type="ftr" sz="quarter" idx="11"/>
          </p:nvPr>
        </p:nvSpPr>
        <p:spPr/>
        <p:txBody>
          <a:bodyPr/>
          <a:lstStyle/>
          <a:p>
            <a:r>
              <a:rPr lang="en-US"/>
              <a:t>Meenu Chaudhary                      Unit 3</a:t>
            </a:r>
          </a:p>
        </p:txBody>
      </p:sp>
      <p:sp>
        <p:nvSpPr>
          <p:cNvPr id="9" name="Slide Number Placeholder 8"/>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6860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790B16-9966-4D6F-9EC7-4C49F75FA11A}" type="datetime1">
              <a:rPr lang="en-US" smtClean="0"/>
              <a:t>9/19/2022</a:t>
            </a:fld>
            <a:endParaRPr lang="en-US"/>
          </a:p>
        </p:txBody>
      </p:sp>
      <p:sp>
        <p:nvSpPr>
          <p:cNvPr id="4" name="Footer Placeholder 3"/>
          <p:cNvSpPr>
            <a:spLocks noGrp="1"/>
          </p:cNvSpPr>
          <p:nvPr>
            <p:ph type="ftr" sz="quarter" idx="11"/>
          </p:nvPr>
        </p:nvSpPr>
        <p:spPr/>
        <p:txBody>
          <a:bodyPr/>
          <a:lstStyle/>
          <a:p>
            <a:r>
              <a:rPr lang="en-US"/>
              <a:t>Meenu Chaudhary                      Unit 3</a:t>
            </a:r>
          </a:p>
        </p:txBody>
      </p:sp>
      <p:sp>
        <p:nvSpPr>
          <p:cNvPr id="5" name="Slide Number Placeholder 4"/>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361473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77586-CD59-4CC5-91EA-5EC83A852E48}" type="datetime1">
              <a:rPr lang="en-US" smtClean="0"/>
              <a:t>9/19/2022</a:t>
            </a:fld>
            <a:endParaRPr lang="en-US"/>
          </a:p>
        </p:txBody>
      </p:sp>
      <p:sp>
        <p:nvSpPr>
          <p:cNvPr id="3" name="Footer Placeholder 2"/>
          <p:cNvSpPr>
            <a:spLocks noGrp="1"/>
          </p:cNvSpPr>
          <p:nvPr>
            <p:ph type="ftr" sz="quarter" idx="11"/>
          </p:nvPr>
        </p:nvSpPr>
        <p:spPr/>
        <p:txBody>
          <a:bodyPr/>
          <a:lstStyle/>
          <a:p>
            <a:r>
              <a:rPr lang="en-US"/>
              <a:t>Meenu Chaudhary                      Unit 3</a:t>
            </a:r>
          </a:p>
        </p:txBody>
      </p:sp>
      <p:sp>
        <p:nvSpPr>
          <p:cNvPr id="4" name="Slide Number Placeholder 3"/>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32239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263D4-63E4-4561-A0E3-1183A56FF2E2}" type="datetime1">
              <a:rPr lang="en-US" smtClean="0"/>
              <a:t>9/19/2022</a:t>
            </a:fld>
            <a:endParaRPr lang="en-US"/>
          </a:p>
        </p:txBody>
      </p:sp>
      <p:sp>
        <p:nvSpPr>
          <p:cNvPr id="6" name="Footer Placeholder 5"/>
          <p:cNvSpPr>
            <a:spLocks noGrp="1"/>
          </p:cNvSpPr>
          <p:nvPr>
            <p:ph type="ftr" sz="quarter" idx="11"/>
          </p:nvPr>
        </p:nvSpPr>
        <p:spPr/>
        <p:txBody>
          <a:bodyPr/>
          <a:lstStyle/>
          <a:p>
            <a:r>
              <a:rPr lang="en-US"/>
              <a:t>Meenu Chaudhary                      Unit 3</a:t>
            </a:r>
          </a:p>
        </p:txBody>
      </p:sp>
      <p:sp>
        <p:nvSpPr>
          <p:cNvPr id="7" name="Slide Number Placeholder 6"/>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77684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10A239-D9BA-4980-8978-4F0B3C2E2380}" type="datetime1">
              <a:rPr lang="en-US" smtClean="0"/>
              <a:t>9/19/2022</a:t>
            </a:fld>
            <a:endParaRPr lang="en-US"/>
          </a:p>
        </p:txBody>
      </p:sp>
      <p:sp>
        <p:nvSpPr>
          <p:cNvPr id="6" name="Footer Placeholder 5"/>
          <p:cNvSpPr>
            <a:spLocks noGrp="1"/>
          </p:cNvSpPr>
          <p:nvPr>
            <p:ph type="ftr" sz="quarter" idx="11"/>
          </p:nvPr>
        </p:nvSpPr>
        <p:spPr/>
        <p:txBody>
          <a:bodyPr/>
          <a:lstStyle/>
          <a:p>
            <a:r>
              <a:rPr lang="en-US"/>
              <a:t>Meenu Chaudhary                      Unit 3</a:t>
            </a:r>
          </a:p>
        </p:txBody>
      </p:sp>
      <p:sp>
        <p:nvSpPr>
          <p:cNvPr id="7" name="Slide Number Placeholder 6"/>
          <p:cNvSpPr>
            <a:spLocks noGrp="1"/>
          </p:cNvSpPr>
          <p:nvPr>
            <p:ph type="sldNum" sz="quarter" idx="12"/>
          </p:nvPr>
        </p:nvSpPr>
        <p:spPr/>
        <p:txBody>
          <a:bodyPr/>
          <a:lstStyle/>
          <a:p>
            <a:fld id="{5C35270D-FE1D-4ED2-82AA-2925682F40D1}" type="slidenum">
              <a:rPr lang="en-US" smtClean="0"/>
              <a:t>‹#›</a:t>
            </a:fld>
            <a:endParaRPr lang="en-US"/>
          </a:p>
        </p:txBody>
      </p:sp>
    </p:spTree>
    <p:extLst>
      <p:ext uri="{BB962C8B-B14F-4D97-AF65-F5344CB8AC3E}">
        <p14:creationId xmlns:p14="http://schemas.microsoft.com/office/powerpoint/2010/main" val="300913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AA71F-198B-430C-AC17-5F13F7DB5865}" type="datetime1">
              <a:rPr lang="en-US" smtClean="0"/>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Meenu Chaudhary                      Unit 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5270D-FE1D-4ED2-82AA-2925682F40D1}" type="slidenum">
              <a:rPr lang="en-US" smtClean="0"/>
              <a:t>‹#›</a:t>
            </a:fld>
            <a:endParaRPr lang="en-US"/>
          </a:p>
        </p:txBody>
      </p:sp>
    </p:spTree>
    <p:extLst>
      <p:ext uri="{BB962C8B-B14F-4D97-AF65-F5344CB8AC3E}">
        <p14:creationId xmlns:p14="http://schemas.microsoft.com/office/powerpoint/2010/main" val="1465435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2VFtjJy87Mc" TargetMode="External"/><Relationship Id="rId7" Type="http://schemas.openxmlformats.org/officeDocument/2006/relationships/image" Target="../media/image20.jpeg"/><Relationship Id="rId2" Type="http://schemas.openxmlformats.org/officeDocument/2006/relationships/hyperlink" Target="https://www.youtube.com/watch?v=kVE0RaWAGCM" TargetMode="External"/><Relationship Id="rId1" Type="http://schemas.openxmlformats.org/officeDocument/2006/relationships/slideLayout" Target="../slideLayouts/slideLayout2.xml"/><Relationship Id="rId6" Type="http://schemas.openxmlformats.org/officeDocument/2006/relationships/hyperlink" Target="https://www.youtube.com/watch?v=z19BhR9hsjU&amp;t=352s" TargetMode="External"/><Relationship Id="rId5" Type="http://schemas.openxmlformats.org/officeDocument/2006/relationships/hyperlink" Target="https://www.youtube.com/watch?v=z19BhR9hsjU" TargetMode="External"/><Relationship Id="rId4" Type="http://schemas.openxmlformats.org/officeDocument/2006/relationships/hyperlink" Target="https://www.youtube.com/watch?v=5Jif4nKDVxA"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mW4Dbtn6GvU"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www.youtube.com/watch?v=lcQWQWf5XiU"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89;p13"/>
          <p:cNvSpPr txBox="1">
            <a:spLocks noGrp="1"/>
          </p:cNvSpPr>
          <p:nvPr>
            <p:ph type="ctrTitle"/>
          </p:nvPr>
        </p:nvSpPr>
        <p:spPr>
          <a:xfrm>
            <a:off x="1371600" y="0"/>
            <a:ext cx="7772400" cy="685800"/>
          </a:xfr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p>
            <a:pPr eaLnBrk="1" fontAlgn="auto" hangingPunct="1">
              <a:buSzPts val="2400"/>
              <a:buFont typeface="Calibri"/>
              <a:buNone/>
              <a:defRPr/>
            </a:pPr>
            <a:r>
              <a:rPr lang="en-US" sz="2400" dirty="0">
                <a:solidFill>
                  <a:schemeClr val="dk1"/>
                </a:solidFill>
                <a:latin typeface="Calibri"/>
                <a:ea typeface="Calibri"/>
                <a:cs typeface="Calibri"/>
                <a:sym typeface="Calibri"/>
              </a:rPr>
              <a:t>Noida Institute of Engineering and Technology, Greater Noida</a:t>
            </a:r>
            <a:endParaRPr sz="2400" dirty="0">
              <a:solidFill>
                <a:schemeClr val="dk1"/>
              </a:solidFill>
              <a:latin typeface="Calibri"/>
              <a:ea typeface="Calibri"/>
              <a:cs typeface="Calibri"/>
              <a:sym typeface="Calibri"/>
            </a:endParaRPr>
          </a:p>
        </p:txBody>
      </p:sp>
      <p:sp>
        <p:nvSpPr>
          <p:cNvPr id="90" name="Google Shape;90;p13"/>
          <p:cNvSpPr txBox="1">
            <a:spLocks noGrp="1"/>
          </p:cNvSpPr>
          <p:nvPr>
            <p:ph type="subTitle" idx="1"/>
          </p:nvPr>
        </p:nvSpPr>
        <p:spPr>
          <a:xfrm>
            <a:off x="1981200" y="1005558"/>
            <a:ext cx="6400800" cy="1143000"/>
          </a:xfrm>
          <a:solidFill>
            <a:schemeClr val="lt1"/>
          </a:solidFill>
          <a:ln w="25400" cap="flat">
            <a:solidFill>
              <a:schemeClr val="accent5"/>
            </a:solidFill>
            <a:round/>
            <a:headEnd type="none" w="sm" len="sm"/>
            <a:tailEnd type="none" w="sm" len="sm"/>
          </a:ln>
        </p:spPr>
        <p:txBody>
          <a:bodyPr anchor="ctr">
            <a:normAutofit lnSpcReduction="10000"/>
          </a:bodyPr>
          <a:lstStyle/>
          <a:p>
            <a:pPr>
              <a:spcBef>
                <a:spcPts val="0"/>
              </a:spcBef>
              <a:buClr>
                <a:schemeClr val="dk1"/>
              </a:buClr>
              <a:buSzPts val="2500"/>
              <a:defRPr/>
            </a:pPr>
            <a:r>
              <a:rPr lang="en-US" sz="3600" dirty="0">
                <a:solidFill>
                  <a:schemeClr val="dk1"/>
                </a:solidFill>
                <a:ea typeface="Calibri"/>
                <a:cs typeface="Calibri"/>
                <a:sym typeface="Calibri"/>
              </a:rPr>
              <a:t>Panchayati Raj and Rural Administration</a:t>
            </a:r>
            <a:endParaRPr sz="3600" dirty="0">
              <a:solidFill>
                <a:schemeClr val="dk1"/>
              </a:solidFill>
              <a:latin typeface="Calibri"/>
              <a:ea typeface="Calibri"/>
              <a:cs typeface="Calibri"/>
              <a:sym typeface="Calibri"/>
            </a:endParaRPr>
          </a:p>
        </p:txBody>
      </p:sp>
      <p:sp>
        <p:nvSpPr>
          <p:cNvPr id="92" name="Google Shape;92;p13"/>
          <p:cNvSpPr txBox="1"/>
          <p:nvPr/>
        </p:nvSpPr>
        <p:spPr>
          <a:xfrm>
            <a:off x="5867400" y="3962400"/>
            <a:ext cx="3048000" cy="17526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ct val="20000"/>
              </a:spcBef>
              <a:spcAft>
                <a:spcPts val="0"/>
              </a:spcAft>
              <a:buFont typeface="Arial"/>
              <a:buNone/>
              <a:defRPr/>
            </a:pPr>
            <a:r>
              <a:rPr lang="en-US" sz="2400" kern="0" dirty="0" smtClean="0">
                <a:latin typeface="Arial"/>
                <a:ea typeface="Arial"/>
                <a:cs typeface="Arial"/>
                <a:sym typeface="Arial"/>
              </a:rPr>
              <a:t>Ajay </a:t>
            </a:r>
            <a:r>
              <a:rPr lang="en-US" sz="2400" kern="0" dirty="0" err="1" smtClean="0">
                <a:latin typeface="Arial"/>
                <a:ea typeface="Arial"/>
                <a:cs typeface="Arial"/>
                <a:sym typeface="Arial"/>
              </a:rPr>
              <a:t>Gangele</a:t>
            </a:r>
            <a:endParaRPr lang="en-US" sz="2400" kern="0" dirty="0">
              <a:latin typeface="Arial"/>
              <a:ea typeface="Arial"/>
              <a:cs typeface="Arial"/>
              <a:sym typeface="Arial"/>
            </a:endParaRPr>
          </a:p>
          <a:p>
            <a:pPr algn="ctr" fontAlgn="auto">
              <a:spcBef>
                <a:spcPct val="20000"/>
              </a:spcBef>
              <a:spcAft>
                <a:spcPts val="0"/>
              </a:spcAft>
              <a:buFont typeface="Arial"/>
              <a:buNone/>
              <a:defRPr/>
            </a:pPr>
            <a:r>
              <a:rPr lang="en-US" sz="2400" kern="0" dirty="0">
                <a:solidFill>
                  <a:schemeClr val="tx1"/>
                </a:solidFill>
                <a:latin typeface="Arial"/>
                <a:ea typeface="Arial"/>
                <a:cs typeface="Arial"/>
                <a:sym typeface="Arial"/>
              </a:rPr>
              <a:t>As</a:t>
            </a:r>
            <a:r>
              <a:rPr lang="en-US" sz="2400" kern="0" dirty="0">
                <a:latin typeface="Arial"/>
                <a:ea typeface="Arial"/>
                <a:cs typeface="Arial"/>
                <a:sym typeface="Arial"/>
              </a:rPr>
              <a:t>sistant Professor</a:t>
            </a:r>
            <a:endParaRPr lang="en-US" sz="2400" dirty="0">
              <a:solidFill>
                <a:schemeClr val="tx1"/>
              </a:solidFill>
              <a:latin typeface="Arial"/>
              <a:ea typeface="Arial"/>
              <a:cs typeface="Arial"/>
              <a:sym typeface="Arial"/>
            </a:endParaRPr>
          </a:p>
          <a:p>
            <a:pPr algn="ctr" fontAlgn="auto">
              <a:spcBef>
                <a:spcPct val="20000"/>
              </a:spcBef>
              <a:spcAft>
                <a:spcPts val="0"/>
              </a:spcAft>
              <a:buFont typeface="Arial"/>
              <a:buNone/>
              <a:defRPr/>
            </a:pPr>
            <a:r>
              <a:rPr lang="en-US" sz="2400" kern="0" dirty="0">
                <a:solidFill>
                  <a:schemeClr val="tx1"/>
                </a:solidFill>
                <a:latin typeface="Arial"/>
                <a:ea typeface="Arial"/>
                <a:cs typeface="Arial"/>
                <a:sym typeface="Arial"/>
              </a:rPr>
              <a:t>Department of MBA</a:t>
            </a:r>
            <a:endParaRPr lang="en-US" sz="2400" dirty="0">
              <a:solidFill>
                <a:schemeClr val="tx1"/>
              </a:solidFill>
              <a:latin typeface="Arial"/>
              <a:ea typeface="Arial"/>
              <a:cs typeface="Arial"/>
              <a:sym typeface="Arial"/>
            </a:endParaRPr>
          </a:p>
        </p:txBody>
      </p:sp>
      <p:pic>
        <p:nvPicPr>
          <p:cNvPr id="2054" name="Google Shape;93;p13" descr="C:\Users\Manks\Downloads\128_calendar-schedule-credit-mortgage-date-512.png"/>
          <p:cNvPicPr preferRelativeResize="0">
            <a:picLocks noChangeAspect="1" noChangeArrowheads="1"/>
          </p:cNvPicPr>
          <p:nvPr/>
        </p:nvPicPr>
        <p:blipFill>
          <a:blip r:embed="rId3" cstate="print"/>
          <a:srcRect/>
          <a:stretch>
            <a:fillRect/>
          </a:stretch>
        </p:blipFill>
        <p:spPr bwMode="auto">
          <a:xfrm>
            <a:off x="381000" y="5943600"/>
            <a:ext cx="533400" cy="533400"/>
          </a:xfrm>
          <a:prstGeom prst="rect">
            <a:avLst/>
          </a:prstGeom>
          <a:noFill/>
          <a:ln w="9525">
            <a:noFill/>
            <a:miter lim="800000"/>
            <a:headEnd/>
            <a:tailEnd/>
          </a:ln>
        </p:spPr>
      </p:pic>
      <p:sp>
        <p:nvSpPr>
          <p:cNvPr id="2055" name="Google Shape;94;p13"/>
          <p:cNvSpPr>
            <a:spLocks noGrp="1"/>
          </p:cNvSpPr>
          <p:nvPr>
            <p:ph type="dt" sz="quarter" idx="11"/>
          </p:nvPr>
        </p:nvSpPr>
        <p:spPr>
          <a:xfrm>
            <a:off x="228600" y="6492875"/>
            <a:ext cx="2133600" cy="365125"/>
          </a:xfrm>
          <a:noFill/>
        </p:spPr>
        <p:txBody>
          <a:bodyPr/>
          <a:lstStyle/>
          <a:p>
            <a:fld id="{8FD8BA77-E189-4D63-87AD-466114088E6D}" type="datetime1">
              <a:rPr lang="en-US" smtClean="0"/>
              <a:t>9/19/2022</a:t>
            </a:fld>
            <a:endParaRPr lang="en-US" dirty="0"/>
          </a:p>
        </p:txBody>
      </p:sp>
      <p:sp>
        <p:nvSpPr>
          <p:cNvPr id="2056" name="Google Shape;95;p13"/>
          <p:cNvSpPr>
            <a:spLocks noGrp="1"/>
          </p:cNvSpPr>
          <p:nvPr>
            <p:ph type="sldNum" sz="quarter" idx="4294967295"/>
          </p:nvPr>
        </p:nvSpPr>
        <p:spPr>
          <a:xfrm>
            <a:off x="6553200" y="6356350"/>
            <a:ext cx="2133600" cy="365125"/>
          </a:xfrm>
          <a:prstGeom prst="rect">
            <a:avLst/>
          </a:prstGeom>
          <a:noFill/>
        </p:spPr>
        <p:txBody>
          <a:bodyPr/>
          <a:lstStyle/>
          <a:p>
            <a:pPr algn="r"/>
            <a:fld id="{40CB57A5-0AFE-4105-BCB6-B74314D1F929}" type="slidenum">
              <a:rPr lang="en-US"/>
              <a:pPr algn="r"/>
              <a:t>1</a:t>
            </a:fld>
            <a:endParaRPr lang="en-US" dirty="0"/>
          </a:p>
        </p:txBody>
      </p:sp>
      <p:pic>
        <p:nvPicPr>
          <p:cNvPr id="2057" name="Google Shape;96;p13" descr="C:\Users\Manks\Downloads\speak.png"/>
          <p:cNvPicPr preferRelativeResize="0">
            <a:picLocks noChangeAspect="1" noChangeArrowheads="1"/>
          </p:cNvPicPr>
          <p:nvPr/>
        </p:nvPicPr>
        <p:blipFill>
          <a:blip r:embed="rId4" cstate="print"/>
          <a:srcRect/>
          <a:stretch>
            <a:fillRect/>
          </a:stretch>
        </p:blipFill>
        <p:spPr bwMode="auto">
          <a:xfrm>
            <a:off x="6477000" y="2590800"/>
            <a:ext cx="1524000" cy="1524000"/>
          </a:xfrm>
          <a:prstGeom prst="rect">
            <a:avLst/>
          </a:prstGeom>
          <a:noFill/>
          <a:ln w="9525">
            <a:noFill/>
            <a:miter lim="800000"/>
            <a:headEnd/>
            <a:tailEnd/>
          </a:ln>
        </p:spPr>
      </p:pic>
      <p:sp>
        <p:nvSpPr>
          <p:cNvPr id="97" name="Google Shape;97;p13"/>
          <p:cNvSpPr txBox="1"/>
          <p:nvPr/>
        </p:nvSpPr>
        <p:spPr>
          <a:xfrm>
            <a:off x="157189" y="2949575"/>
            <a:ext cx="2057400" cy="5334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chemeClr val="dk1"/>
              </a:buClr>
              <a:buSzPts val="2500"/>
              <a:buFont typeface="Arial"/>
              <a:buNone/>
              <a:defRPr/>
            </a:pPr>
            <a:r>
              <a:rPr lang="en-US" sz="2400" b="1" kern="0" dirty="0">
                <a:solidFill>
                  <a:schemeClr val="dk1"/>
                </a:solidFill>
                <a:latin typeface="Times New Roman" panose="02020603050405020304" pitchFamily="18" charset="0"/>
                <a:ea typeface="Calibri"/>
                <a:cs typeface="Times New Roman" panose="02020603050405020304" pitchFamily="18" charset="0"/>
                <a:sym typeface="Calibri"/>
              </a:rPr>
              <a:t>Unit: 3</a:t>
            </a:r>
            <a:endParaRPr sz="2400" b="1"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3"/>
          <p:cNvSpPr txBox="1"/>
          <p:nvPr/>
        </p:nvSpPr>
        <p:spPr>
          <a:xfrm>
            <a:off x="114300" y="3733800"/>
            <a:ext cx="48387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buClr>
                <a:srgbClr val="000000"/>
              </a:buClr>
              <a:defRPr/>
            </a:pPr>
            <a:r>
              <a:rPr lang="en-US" sz="2000" b="1" dirty="0">
                <a:latin typeface="Times New Roman" panose="02020603050405020304" pitchFamily="18" charset="0"/>
                <a:cs typeface="Times New Roman" panose="02020603050405020304" pitchFamily="18" charset="0"/>
              </a:rPr>
              <a:t>Rural Development: Administration and Planning (</a:t>
            </a:r>
            <a:r>
              <a:rPr lang="en-IN" sz="2000" kern="0" dirty="0">
                <a:solidFill>
                  <a:schemeClr val="dk1"/>
                </a:solidFill>
                <a:latin typeface="Times New Roman" panose="02020603050405020304" pitchFamily="18" charset="0"/>
                <a:ea typeface="Calibri"/>
                <a:cs typeface="Times New Roman" panose="02020603050405020304" pitchFamily="18" charset="0"/>
                <a:sym typeface="Calibri"/>
              </a:rPr>
              <a:t>KHU701</a:t>
            </a:r>
            <a:r>
              <a:rPr lang="en-US" sz="2000" b="1" dirty="0">
                <a:latin typeface="Times New Roman" panose="02020603050405020304" pitchFamily="18" charset="0"/>
                <a:cs typeface="Times New Roman" panose="02020603050405020304" pitchFamily="18" charset="0"/>
              </a:rPr>
              <a:t>)</a:t>
            </a:r>
          </a:p>
        </p:txBody>
      </p:sp>
      <p:sp>
        <p:nvSpPr>
          <p:cNvPr id="100" name="Google Shape;100;p13"/>
          <p:cNvSpPr txBox="1"/>
          <p:nvPr/>
        </p:nvSpPr>
        <p:spPr>
          <a:xfrm>
            <a:off x="152400" y="48768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fontAlgn="auto">
              <a:spcBef>
                <a:spcPts val="0"/>
              </a:spcBef>
              <a:spcAft>
                <a:spcPts val="0"/>
              </a:spcAft>
              <a:buClr>
                <a:schemeClr val="dk1"/>
              </a:buClr>
              <a:buSzPts val="2000"/>
              <a:buFont typeface="Arial"/>
              <a:buNone/>
              <a:defRPr/>
            </a:pPr>
            <a:endParaRPr lang="en-US" sz="2000" b="1" dirty="0">
              <a:solidFill>
                <a:schemeClr val="tx1"/>
              </a:solidFill>
              <a:latin typeface="Times New Roman" panose="02020603050405020304" pitchFamily="18" charset="0"/>
              <a:ea typeface="Arial"/>
              <a:cs typeface="Times New Roman" panose="02020603050405020304" pitchFamily="18" charset="0"/>
              <a:sym typeface="Arial"/>
            </a:endParaRPr>
          </a:p>
          <a:p>
            <a:pPr fontAlgn="auto">
              <a:spcBef>
                <a:spcPts val="0"/>
              </a:spcBef>
              <a:spcAft>
                <a:spcPts val="0"/>
              </a:spcAft>
              <a:buClr>
                <a:schemeClr val="dk1"/>
              </a:buClr>
              <a:buSzPts val="2000"/>
              <a:buFont typeface="Arial"/>
              <a:buNone/>
              <a:defRPr/>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BTECH 4</a:t>
            </a:r>
            <a:r>
              <a:rPr lang="en-US" sz="2000" b="1" baseline="30000" dirty="0">
                <a:solidFill>
                  <a:schemeClr val="tx1"/>
                </a:solidFill>
                <a:latin typeface="Times New Roman" panose="02020603050405020304" pitchFamily="18" charset="0"/>
                <a:ea typeface="Arial"/>
                <a:cs typeface="Times New Roman" panose="02020603050405020304" pitchFamily="18" charset="0"/>
                <a:sym typeface="Arial"/>
              </a:rPr>
              <a:t>th</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Year (7</a:t>
            </a:r>
            <a:r>
              <a:rPr lang="en-US" sz="2000" b="1" baseline="30000" dirty="0">
                <a:solidFill>
                  <a:schemeClr val="tx1"/>
                </a:solidFill>
                <a:latin typeface="Times New Roman" panose="02020603050405020304" pitchFamily="18" charset="0"/>
                <a:ea typeface="Arial"/>
                <a:cs typeface="Times New Roman" panose="02020603050405020304" pitchFamily="18" charset="0"/>
                <a:sym typeface="Arial"/>
              </a:rPr>
              <a:t>th</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Semester)</a:t>
            </a:r>
          </a:p>
        </p:txBody>
      </p:sp>
      <p:pic>
        <p:nvPicPr>
          <p:cNvPr id="14" name="Picture 13" descr="NIET logo.jpg"/>
          <p:cNvPicPr>
            <a:picLocks noChangeAspect="1"/>
          </p:cNvPicPr>
          <p:nvPr/>
        </p:nvPicPr>
        <p:blipFill>
          <a:blip r:embed="rId5" cstate="print"/>
          <a:stretch>
            <a:fillRect/>
          </a:stretch>
        </p:blipFill>
        <p:spPr>
          <a:xfrm>
            <a:off x="-1" y="0"/>
            <a:ext cx="1342731" cy="762000"/>
          </a:xfrm>
          <a:prstGeom prst="rect">
            <a:avLst/>
          </a:prstGeom>
        </p:spPr>
      </p:pic>
      <p:sp>
        <p:nvSpPr>
          <p:cNvPr id="2" name="Footer Placeholder 1">
            <a:extLst>
              <a:ext uri="{FF2B5EF4-FFF2-40B4-BE49-F238E27FC236}">
                <a16:creationId xmlns:a16="http://schemas.microsoft.com/office/drawing/2014/main" xmlns="" id="{C0388E39-0ADC-11AB-33B1-FBFFC0F42CE1}"/>
              </a:ext>
            </a:extLst>
          </p:cNvPr>
          <p:cNvSpPr>
            <a:spLocks noGrp="1"/>
          </p:cNvSpPr>
          <p:nvPr>
            <p:ph type="ftr" sz="quarter" idx="11"/>
          </p:nvPr>
        </p:nvSpPr>
        <p:spPr/>
        <p:txBody>
          <a:bodyPr/>
          <a:lstStyle/>
          <a:p>
            <a:r>
              <a:rPr lang="en-US" dirty="0"/>
              <a:t>Meenu Chaudhary                     Unit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296141" y="5423947"/>
            <a:ext cx="1672937" cy="474410"/>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54FBA91-A57B-40CE-BEBF-B6E851B4A881}"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4940878"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2C219524-DD39-41D6-9660-0A1DBA7FBDC9}"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10</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78362081"/>
              </p:ext>
            </p:extLst>
          </p:nvPr>
        </p:nvGraphicFramePr>
        <p:xfrm>
          <a:off x="452004" y="1174252"/>
          <a:ext cx="8239991" cy="3030335"/>
        </p:xfrm>
        <a:graphic>
          <a:graphicData uri="http://schemas.openxmlformats.org/drawingml/2006/table">
            <a:tbl>
              <a:tblPr firstRow="1" bandRow="1">
                <a:tableStyleId>{BC89EF96-8CEA-46FF-86C4-4CE0E7609802}</a:tableStyleId>
              </a:tblPr>
              <a:tblGrid>
                <a:gridCol w="5561994">
                  <a:extLst>
                    <a:ext uri="{9D8B030D-6E8A-4147-A177-3AD203B41FA5}">
                      <a16:colId xmlns:a16="http://schemas.microsoft.com/office/drawing/2014/main" xmlns="" val="20000"/>
                    </a:ext>
                  </a:extLst>
                </a:gridCol>
                <a:gridCol w="2677997">
                  <a:extLst>
                    <a:ext uri="{9D8B030D-6E8A-4147-A177-3AD203B41FA5}">
                      <a16:colId xmlns:a16="http://schemas.microsoft.com/office/drawing/2014/main" xmlns="" val="20001"/>
                    </a:ext>
                  </a:extLst>
                </a:gridCol>
              </a:tblGrid>
              <a:tr h="754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CO1: </a:t>
                      </a:r>
                      <a:r>
                        <a:rPr lang="en-IN" sz="1800" b="0" dirty="0">
                          <a:latin typeface="+mj-lt"/>
                          <a:cs typeface="Times New Roman" panose="02020603050405020304" pitchFamily="18" charset="0"/>
                        </a:rPr>
                        <a:t>Understand the definitions, concepts and components of Rural Development</a:t>
                      </a:r>
                      <a:r>
                        <a:rPr lang="en-IN" sz="1800" b="0" i="0" u="none" strike="noStrike" kern="1200" baseline="0" dirty="0">
                          <a:solidFill>
                            <a:schemeClr val="tx1"/>
                          </a:solidFill>
                          <a:latin typeface="+mj-lt"/>
                          <a:ea typeface="+mn-ea"/>
                          <a:cs typeface="Times New Roman" panose="02020603050405020304" pitchFamily="18" charset="0"/>
                        </a:rPr>
                        <a:t>	</a:t>
                      </a:r>
                    </a:p>
                    <a:p>
                      <a:endParaRPr lang="en-US" sz="1800" dirty="0">
                        <a:latin typeface="+mj-lt"/>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j-lt"/>
                          <a:ea typeface="+mn-ea"/>
                          <a:cs typeface="Times New Roman" panose="02020603050405020304" pitchFamily="18" charset="0"/>
                        </a:rPr>
                        <a:t>Understand ( K 2) 	</a:t>
                      </a:r>
                    </a:p>
                    <a:p>
                      <a:endParaRPr lang="en-US" sz="180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10000"/>
                  </a:ext>
                </a:extLst>
              </a:tr>
              <a:tr h="754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baseline="0" dirty="0">
                          <a:latin typeface="+mj-lt"/>
                          <a:cs typeface="Times New Roman" panose="02020603050405020304" pitchFamily="18" charset="0"/>
                        </a:rPr>
                        <a:t>CO2: </a:t>
                      </a:r>
                      <a:r>
                        <a:rPr lang="en-IN" sz="1800" b="0" baseline="0" dirty="0">
                          <a:latin typeface="+mj-lt"/>
                          <a:cs typeface="Times New Roman" panose="02020603050405020304" pitchFamily="18" charset="0"/>
                        </a:rPr>
                        <a:t>K</a:t>
                      </a:r>
                      <a:r>
                        <a:rPr lang="en-IN" sz="1800" dirty="0">
                          <a:latin typeface="+mj-lt"/>
                          <a:cs typeface="Times New Roman" panose="02020603050405020304" pitchFamily="18" charset="0"/>
                        </a:rPr>
                        <a:t>now the importance, structure, significance, resources of Indian rural economy.</a:t>
                      </a:r>
                      <a:r>
                        <a:rPr lang="en-IN" sz="1800" b="0" i="0" u="none" strike="noStrike" kern="1200" baseline="0" dirty="0">
                          <a:solidFill>
                            <a:schemeClr val="tx1"/>
                          </a:solidFill>
                          <a:latin typeface="+mj-lt"/>
                          <a:ea typeface="+mn-ea"/>
                          <a:cs typeface="Times New Roman" panose="02020603050405020304" pitchFamily="18" charset="0"/>
                        </a:rPr>
                        <a:t>	</a:t>
                      </a:r>
                    </a:p>
                    <a:p>
                      <a:endParaRPr lang="en-US" sz="1800" dirty="0">
                        <a:latin typeface="+mj-lt"/>
                        <a:cs typeface="Times New Roman" panose="02020603050405020304" pitchFamily="18" charset="0"/>
                      </a:endParaRPr>
                    </a:p>
                  </a:txBody>
                  <a:tcPr marL="68580" marR="68580" marT="34290" marB="34290"/>
                </a:tc>
                <a:tc>
                  <a:txBody>
                    <a:bodyPr/>
                    <a:lstStyle/>
                    <a:p>
                      <a:r>
                        <a:rPr lang="en-IN" sz="1800" b="0" i="0" u="none" strike="noStrike" kern="1200" baseline="0" dirty="0">
                          <a:solidFill>
                            <a:schemeClr val="tx1"/>
                          </a:solidFill>
                          <a:latin typeface="+mj-lt"/>
                          <a:ea typeface="+mn-ea"/>
                          <a:cs typeface="Times New Roman" panose="02020603050405020304" pitchFamily="18" charset="0"/>
                        </a:rPr>
                        <a:t>Apply ( K 3) 	</a:t>
                      </a:r>
                    </a:p>
                  </a:txBody>
                  <a:tcPr marL="68580" marR="68580" marT="34290" marB="34290"/>
                </a:tc>
                <a:extLst>
                  <a:ext uri="{0D108BD9-81ED-4DB2-BD59-A6C34878D82A}">
                    <a16:rowId xmlns:a16="http://schemas.microsoft.com/office/drawing/2014/main" xmlns="" val="10001"/>
                  </a:ext>
                </a:extLst>
              </a:tr>
              <a:tr h="6300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j-lt"/>
                          <a:cs typeface="Times New Roman" panose="02020603050405020304" pitchFamily="18" charset="0"/>
                        </a:rPr>
                        <a:t>CO3: </a:t>
                      </a:r>
                      <a:r>
                        <a:rPr lang="en-IN" sz="1800" b="0" i="0" u="none" strike="noStrike" kern="1200" baseline="0" dirty="0">
                          <a:solidFill>
                            <a:schemeClr val="tx1"/>
                          </a:solidFill>
                          <a:latin typeface="+mj-lt"/>
                          <a:ea typeface="+mn-ea"/>
                          <a:cs typeface="Times New Roman" panose="02020603050405020304" pitchFamily="18" charset="0"/>
                        </a:rPr>
                        <a:t>Develop the ability to </a:t>
                      </a:r>
                      <a:r>
                        <a:rPr lang="en-IN" sz="1800" dirty="0">
                          <a:latin typeface="+mj-lt"/>
                          <a:cs typeface="Times New Roman" panose="02020603050405020304" pitchFamily="18" charset="0"/>
                        </a:rPr>
                        <a:t>have a clear idea about the area development programmes and its impact.</a:t>
                      </a:r>
                      <a:r>
                        <a:rPr lang="en-IN" sz="1800" b="0" i="0" u="none" strike="noStrike" kern="1200" baseline="0" dirty="0">
                          <a:solidFill>
                            <a:schemeClr val="tx1"/>
                          </a:solidFill>
                          <a:latin typeface="+mj-lt"/>
                          <a:ea typeface="+mn-ea"/>
                          <a:cs typeface="Times New Roman" panose="02020603050405020304" pitchFamily="18" charset="0"/>
                        </a:rPr>
                        <a:t>  </a:t>
                      </a:r>
                      <a:endParaRPr lang="en-US" sz="1800" b="1" dirty="0">
                        <a:latin typeface="+mj-lt"/>
                        <a:cs typeface="Times New Roman" panose="02020603050405020304" pitchFamily="18" charset="0"/>
                      </a:endParaRPr>
                    </a:p>
                  </a:txBody>
                  <a:tcPr marL="68580" marR="68580" marT="34290" marB="34290"/>
                </a:tc>
                <a:tc>
                  <a:txBody>
                    <a:bodyPr/>
                    <a:lstStyle/>
                    <a:p>
                      <a:r>
                        <a:rPr lang="en-IN" sz="1800" b="0" i="0" u="none" strike="noStrike" kern="1200" baseline="0" dirty="0" err="1">
                          <a:solidFill>
                            <a:schemeClr val="tx1"/>
                          </a:solidFill>
                          <a:latin typeface="+mj-lt"/>
                          <a:ea typeface="+mn-ea"/>
                          <a:cs typeface="Times New Roman" panose="02020603050405020304" pitchFamily="18" charset="0"/>
                        </a:rPr>
                        <a:t>Analyzing</a:t>
                      </a:r>
                      <a:r>
                        <a:rPr lang="en-IN" sz="1800" b="0" i="0" u="none" strike="noStrike" kern="1200" baseline="0" dirty="0">
                          <a:solidFill>
                            <a:schemeClr val="tx1"/>
                          </a:solidFill>
                          <a:latin typeface="+mj-lt"/>
                          <a:ea typeface="+mn-ea"/>
                          <a:cs typeface="Times New Roman" panose="02020603050405020304" pitchFamily="18" charset="0"/>
                        </a:rPr>
                        <a:t> ( K 4) 	</a:t>
                      </a:r>
                    </a:p>
                  </a:txBody>
                  <a:tcPr marL="68580" marR="68580" marT="34290" marB="34290"/>
                </a:tc>
                <a:extLst>
                  <a:ext uri="{0D108BD9-81ED-4DB2-BD59-A6C34878D82A}">
                    <a16:rowId xmlns:a16="http://schemas.microsoft.com/office/drawing/2014/main" xmlns="" val="10002"/>
                  </a:ext>
                </a:extLst>
              </a:tr>
              <a:tr h="525780">
                <a:tc>
                  <a:txBody>
                    <a:bodyPr/>
                    <a:lstStyle/>
                    <a:p>
                      <a:r>
                        <a:rPr lang="en-US" sz="1800" b="1" dirty="0">
                          <a:latin typeface="+mj-lt"/>
                          <a:cs typeface="Times New Roman" panose="02020603050405020304" pitchFamily="18" charset="0"/>
                        </a:rPr>
                        <a:t>CO4: </a:t>
                      </a:r>
                      <a:r>
                        <a:rPr lang="en-IN" sz="1800" b="0" dirty="0">
                          <a:latin typeface="+mj-lt"/>
                          <a:cs typeface="Times New Roman" panose="02020603050405020304" pitchFamily="18" charset="0"/>
                        </a:rPr>
                        <a:t>A</a:t>
                      </a:r>
                      <a:r>
                        <a:rPr lang="en-IN" sz="1800" dirty="0">
                          <a:latin typeface="+mj-lt"/>
                          <a:cs typeface="Times New Roman" panose="02020603050405020304" pitchFamily="18" charset="0"/>
                        </a:rPr>
                        <a:t>ble to acquire knowledge about rural entrepreneurship. </a:t>
                      </a:r>
                      <a:r>
                        <a:rPr lang="en-IN" sz="1800" b="0" i="0" u="none" strike="noStrike" kern="1200" baseline="0" dirty="0">
                          <a:solidFill>
                            <a:schemeClr val="tx1"/>
                          </a:solidFill>
                          <a:latin typeface="+mj-lt"/>
                          <a:ea typeface="+mn-ea"/>
                          <a:cs typeface="Times New Roman" panose="02020603050405020304" pitchFamily="18" charset="0"/>
                        </a:rPr>
                        <a:t>	</a:t>
                      </a:r>
                    </a:p>
                  </a:txBody>
                  <a:tcPr marL="68580" marR="68580" marT="34290" marB="34290"/>
                </a:tc>
                <a:tc>
                  <a:txBody>
                    <a:bodyPr/>
                    <a:lstStyle/>
                    <a:p>
                      <a:r>
                        <a:rPr lang="en-IN" sz="1800" b="0" i="0" u="none" strike="noStrike" kern="1200" baseline="0" dirty="0">
                          <a:solidFill>
                            <a:schemeClr val="tx1"/>
                          </a:solidFill>
                          <a:latin typeface="+mj-lt"/>
                          <a:ea typeface="+mn-ea"/>
                          <a:cs typeface="Times New Roman" panose="02020603050405020304" pitchFamily="18" charset="0"/>
                        </a:rPr>
                        <a:t>Applying ( K 3) 	</a:t>
                      </a:r>
                    </a:p>
                  </a:txBody>
                  <a:tcPr marL="68580" marR="68580" marT="34290" marB="34290"/>
                </a:tc>
                <a:extLst>
                  <a:ext uri="{0D108BD9-81ED-4DB2-BD59-A6C34878D82A}">
                    <a16:rowId xmlns:a16="http://schemas.microsoft.com/office/drawing/2014/main" xmlns=""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4988843"/>
              </p:ext>
            </p:extLst>
          </p:nvPr>
        </p:nvGraphicFramePr>
        <p:xfrm>
          <a:off x="452004" y="4204587"/>
          <a:ext cx="8239990" cy="845820"/>
        </p:xfrm>
        <a:graphic>
          <a:graphicData uri="http://schemas.openxmlformats.org/drawingml/2006/table">
            <a:tbl>
              <a:tblPr firstRow="1" bandRow="1">
                <a:tableStyleId>{BC89EF96-8CEA-46FF-86C4-4CE0E7609802}</a:tableStyleId>
              </a:tblPr>
              <a:tblGrid>
                <a:gridCol w="5561993">
                  <a:extLst>
                    <a:ext uri="{9D8B030D-6E8A-4147-A177-3AD203B41FA5}">
                      <a16:colId xmlns:a16="http://schemas.microsoft.com/office/drawing/2014/main" xmlns="" val="2247249839"/>
                    </a:ext>
                  </a:extLst>
                </a:gridCol>
                <a:gridCol w="2677997">
                  <a:extLst>
                    <a:ext uri="{9D8B030D-6E8A-4147-A177-3AD203B41FA5}">
                      <a16:colId xmlns:a16="http://schemas.microsoft.com/office/drawing/2014/main" xmlns="" val="3703913721"/>
                    </a:ext>
                  </a:extLst>
                </a:gridCol>
              </a:tblGrid>
              <a:tr h="754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tx1"/>
                          </a:solidFill>
                          <a:latin typeface="+mj-lt"/>
                          <a:ea typeface="+mn-ea"/>
                          <a:cs typeface="Times New Roman" panose="02020603050405020304" pitchFamily="18" charset="0"/>
                        </a:rPr>
                        <a:t>CO5: </a:t>
                      </a:r>
                      <a:r>
                        <a:rPr lang="en-IN" sz="1800" b="0" i="0" u="none" strike="noStrike" kern="1200" baseline="0" dirty="0">
                          <a:solidFill>
                            <a:schemeClr val="tx1"/>
                          </a:solidFill>
                          <a:latin typeface="+mj-lt"/>
                          <a:ea typeface="+mn-ea"/>
                          <a:cs typeface="Times New Roman" panose="02020603050405020304" pitchFamily="18" charset="0"/>
                        </a:rPr>
                        <a:t>Understand </a:t>
                      </a:r>
                      <a:r>
                        <a:rPr lang="en-IN" sz="1800" b="0" dirty="0">
                          <a:latin typeface="+mj-lt"/>
                          <a:cs typeface="Times New Roman" panose="02020603050405020304" pitchFamily="18" charset="0"/>
                        </a:rPr>
                        <a:t>about the using of different methods for human resource planning</a:t>
                      </a:r>
                      <a:endParaRPr lang="en-IN" sz="1800" b="0" i="0" u="none" strike="noStrike" kern="1200" baseline="0" dirty="0">
                        <a:solidFill>
                          <a:schemeClr val="tx1"/>
                        </a:solidFill>
                        <a:latin typeface="+mj-lt"/>
                        <a:ea typeface="+mn-ea"/>
                        <a:cs typeface="Times New Roman" panose="02020603050405020304" pitchFamily="18" charset="0"/>
                      </a:endParaRPr>
                    </a:p>
                    <a:p>
                      <a:r>
                        <a:rPr lang="en-IN" sz="15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marL="68580" marR="68580" marT="34290" marB="34290"/>
                </a:tc>
                <a:tc>
                  <a:txBody>
                    <a:bodyPr/>
                    <a:lstStyle/>
                    <a:p>
                      <a:r>
                        <a:rPr lang="en-IN" sz="15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Understand ( K 2) 	</a:t>
                      </a:r>
                    </a:p>
                  </a:txBody>
                  <a:tcPr marL="68580" marR="68580" marT="34290" marB="34290"/>
                </a:tc>
                <a:extLst>
                  <a:ext uri="{0D108BD9-81ED-4DB2-BD59-A6C34878D82A}">
                    <a16:rowId xmlns:a16="http://schemas.microsoft.com/office/drawing/2014/main" xmlns="" val="1189803330"/>
                  </a:ext>
                </a:extLst>
              </a:tr>
            </a:tbl>
          </a:graphicData>
        </a:graphic>
      </p:graphicFrame>
      <p:sp>
        <p:nvSpPr>
          <p:cNvPr id="9" name="Google Shape;89;p13">
            <a:extLst>
              <a:ext uri="{FF2B5EF4-FFF2-40B4-BE49-F238E27FC236}">
                <a16:creationId xmlns:a16="http://schemas.microsoft.com/office/drawing/2014/main" xmlns="" id="{6E16E830-9B11-AF88-29A8-E93763095228}"/>
              </a:ext>
            </a:extLst>
          </p:cNvPr>
          <p:cNvSpPr txBox="1">
            <a:spLocks/>
          </p:cNvSpPr>
          <p:nvPr/>
        </p:nvSpPr>
        <p:spPr>
          <a:xfrm>
            <a:off x="1434595" y="0"/>
            <a:ext cx="7099805" cy="692744"/>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dirty="0">
                <a:latin typeface="+mn-lt"/>
                <a:cs typeface="Times New Roman" panose="02020603050405020304" pitchFamily="18" charset="0"/>
                <a:sym typeface="Arial"/>
              </a:rPr>
              <a:t>Course Outcomes</a:t>
            </a:r>
          </a:p>
        </p:txBody>
      </p:sp>
      <p:pic>
        <p:nvPicPr>
          <p:cNvPr id="12" name="Picture 2" descr="NIET, Greater Noida: Cutoff, Placements, Courses, Fees, Admission 2022">
            <a:extLst>
              <a:ext uri="{FF2B5EF4-FFF2-40B4-BE49-F238E27FC236}">
                <a16:creationId xmlns:a16="http://schemas.microsoft.com/office/drawing/2014/main" xmlns="" id="{7331C94C-773D-54D9-4C34-29B231C770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21" y="140596"/>
            <a:ext cx="1178914" cy="69274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xmlns="" id="{D7F6889D-26D1-971A-75DA-4B6E52DB9057}"/>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112418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219200"/>
            <a:ext cx="7386638" cy="2557504"/>
          </a:xfrm>
        </p:spPr>
        <p:txBody>
          <a:bodyPr>
            <a:noAutofit/>
          </a:bodyPr>
          <a:lstStyle/>
          <a:p>
            <a:pPr algn="just"/>
            <a:r>
              <a:rPr lang="en-US" sz="1800" dirty="0">
                <a:solidFill>
                  <a:srgbClr val="000000"/>
                </a:solidFill>
                <a:latin typeface="+mj-lt"/>
                <a:cs typeface="Times New Roman" panose="02020603050405020304" pitchFamily="18" charset="0"/>
              </a:rPr>
              <a:t>PO1 Engineering knowledge</a:t>
            </a:r>
          </a:p>
          <a:p>
            <a:pPr algn="just"/>
            <a:r>
              <a:rPr lang="en-US" sz="1800" dirty="0">
                <a:solidFill>
                  <a:srgbClr val="000000"/>
                </a:solidFill>
                <a:latin typeface="+mj-lt"/>
                <a:cs typeface="Times New Roman" panose="02020603050405020304" pitchFamily="18" charset="0"/>
              </a:rPr>
              <a:t>PO2 Problem analysis</a:t>
            </a:r>
          </a:p>
          <a:p>
            <a:pPr algn="just"/>
            <a:r>
              <a:rPr lang="en-US" sz="1800" dirty="0">
                <a:solidFill>
                  <a:srgbClr val="000000"/>
                </a:solidFill>
                <a:latin typeface="+mj-lt"/>
                <a:cs typeface="Times New Roman" panose="02020603050405020304" pitchFamily="18" charset="0"/>
              </a:rPr>
              <a:t>PO3 Design/development of solutions </a:t>
            </a:r>
          </a:p>
          <a:p>
            <a:pPr algn="just"/>
            <a:r>
              <a:rPr lang="en-US" sz="1800" dirty="0">
                <a:solidFill>
                  <a:srgbClr val="000000"/>
                </a:solidFill>
                <a:latin typeface="+mj-lt"/>
                <a:cs typeface="Times New Roman" panose="02020603050405020304" pitchFamily="18" charset="0"/>
              </a:rPr>
              <a:t>PO4 Conduct investigations of complex problems </a:t>
            </a:r>
          </a:p>
          <a:p>
            <a:pPr algn="just"/>
            <a:r>
              <a:rPr lang="en-US" sz="1800" dirty="0">
                <a:solidFill>
                  <a:srgbClr val="000000"/>
                </a:solidFill>
                <a:latin typeface="+mj-lt"/>
                <a:cs typeface="Times New Roman" panose="02020603050405020304" pitchFamily="18" charset="0"/>
              </a:rPr>
              <a:t>PO5 Modern tool usage </a:t>
            </a:r>
          </a:p>
          <a:p>
            <a:pPr algn="just"/>
            <a:r>
              <a:rPr lang="en-US" sz="1800" dirty="0">
                <a:solidFill>
                  <a:srgbClr val="000000"/>
                </a:solidFill>
                <a:latin typeface="+mj-lt"/>
                <a:cs typeface="Times New Roman" panose="02020603050405020304" pitchFamily="18" charset="0"/>
              </a:rPr>
              <a:t>PO6 The engineer and society</a:t>
            </a:r>
          </a:p>
          <a:p>
            <a:pPr algn="just"/>
            <a:r>
              <a:rPr lang="en-US" sz="1800" dirty="0">
                <a:solidFill>
                  <a:srgbClr val="000000"/>
                </a:solidFill>
                <a:latin typeface="+mj-lt"/>
              </a:rPr>
              <a:t>PO7 Environment and sustainability </a:t>
            </a:r>
          </a:p>
          <a:p>
            <a:pPr algn="just"/>
            <a:r>
              <a:rPr lang="en-US" sz="1800" dirty="0">
                <a:solidFill>
                  <a:srgbClr val="000000"/>
                </a:solidFill>
                <a:latin typeface="+mj-lt"/>
              </a:rPr>
              <a:t>PO8 Ethics</a:t>
            </a:r>
          </a:p>
          <a:p>
            <a:pPr algn="just"/>
            <a:r>
              <a:rPr lang="en-US" sz="1800" dirty="0">
                <a:solidFill>
                  <a:srgbClr val="000000"/>
                </a:solidFill>
                <a:latin typeface="+mj-lt"/>
              </a:rPr>
              <a:t>PO9 Individual and team work</a:t>
            </a:r>
          </a:p>
          <a:p>
            <a:pPr algn="just"/>
            <a:r>
              <a:rPr lang="en-US" sz="1800" dirty="0">
                <a:solidFill>
                  <a:srgbClr val="000000"/>
                </a:solidFill>
                <a:latin typeface="+mj-lt"/>
              </a:rPr>
              <a:t>PO10 Communication </a:t>
            </a:r>
          </a:p>
          <a:p>
            <a:pPr algn="just"/>
            <a:r>
              <a:rPr lang="en-US" sz="1800" dirty="0">
                <a:solidFill>
                  <a:srgbClr val="000000"/>
                </a:solidFill>
                <a:latin typeface="+mj-lt"/>
              </a:rPr>
              <a:t>PO11 Project management and finance</a:t>
            </a:r>
          </a:p>
          <a:p>
            <a:pPr algn="just"/>
            <a:r>
              <a:rPr lang="en-US" sz="1800" dirty="0">
                <a:solidFill>
                  <a:srgbClr val="000000"/>
                </a:solidFill>
                <a:latin typeface="+mj-lt"/>
              </a:rPr>
              <a:t>PO12 Life-long learning </a:t>
            </a:r>
            <a:r>
              <a:rPr lang="en-US" sz="1800" dirty="0">
                <a:latin typeface="+mj-lt"/>
              </a:rPr>
              <a:t>	</a:t>
            </a:r>
          </a:p>
          <a:p>
            <a:pPr algn="just"/>
            <a:endParaRPr lang="en-US" sz="1800" dirty="0">
              <a:latin typeface="+mj-lt"/>
              <a:cs typeface="Times New Roman" panose="02020603050405020304" pitchFamily="18" charset="0"/>
            </a:endParaRPr>
          </a:p>
          <a:p>
            <a:pPr algn="just">
              <a:buNone/>
            </a:pPr>
            <a:r>
              <a:rPr lang="en-US" sz="1800" dirty="0">
                <a:latin typeface="+mj-lt"/>
                <a:cs typeface="Times New Roman" panose="02020603050405020304" pitchFamily="18" charset="0"/>
              </a:rPr>
              <a:t>           	</a:t>
            </a:r>
          </a:p>
          <a:p>
            <a:pPr algn="just"/>
            <a:endParaRPr lang="en-US" sz="1800" dirty="0">
              <a:latin typeface="+mj-lt"/>
              <a:cs typeface="Times New Roman" panose="02020603050405020304" pitchFamily="18" charset="0"/>
            </a:endParaRPr>
          </a:p>
          <a:p>
            <a:pPr algn="just">
              <a:buNone/>
            </a:pPr>
            <a:endParaRPr lang="en-US" sz="1800" dirty="0">
              <a:latin typeface="+mj-lt"/>
              <a:cs typeface="Times New Roman" panose="02020603050405020304" pitchFamily="18" charset="0"/>
            </a:endParaRPr>
          </a:p>
        </p:txBody>
      </p:sp>
      <p:sp>
        <p:nvSpPr>
          <p:cNvPr id="6" name="Date Placeholder 5"/>
          <p:cNvSpPr>
            <a:spLocks noGrp="1"/>
          </p:cNvSpPr>
          <p:nvPr>
            <p:ph type="dt" sz="half" idx="10"/>
          </p:nvPr>
        </p:nvSpPr>
        <p:spPr/>
        <p:txBody>
          <a:bodyPr/>
          <a:lstStyle/>
          <a:p>
            <a:fld id="{314B37FE-7AFC-403C-A1DD-FB52F2575D5C}" type="datetime1">
              <a:rPr lang="en-US" smtClean="0"/>
              <a:t>9/19/2022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10" name="Footer Placeholder 9"/>
          <p:cNvSpPr>
            <a:spLocks noGrp="1"/>
          </p:cNvSpPr>
          <p:nvPr>
            <p:ph type="ftr" sz="quarter" idx="11"/>
          </p:nvPr>
        </p:nvSpPr>
        <p:spPr>
          <a:xfrm>
            <a:off x="3028950" y="5624514"/>
            <a:ext cx="3771900" cy="273844"/>
          </a:xfrm>
        </p:spPr>
        <p:txBody>
          <a:bodyPr/>
          <a:lstStyle/>
          <a:p>
            <a:r>
              <a:rPr lang="sv-SE"/>
              <a:t>Meenu Chaudhary                      Unit 3</a:t>
            </a:r>
            <a:endParaRPr lang="en-US" dirty="0"/>
          </a:p>
        </p:txBody>
      </p:sp>
      <p:pic>
        <p:nvPicPr>
          <p:cNvPr id="11" name="Picture 2" descr="NIET, Greater Noida: Cutoff, Placements, Courses, Fees, Admission 2021">
            <a:extLst>
              <a:ext uri="{FF2B5EF4-FFF2-40B4-BE49-F238E27FC236}">
                <a16:creationId xmlns:a16="http://schemas.microsoft.com/office/drawing/2014/main" xmlns="" id="{C5E99BC3-F7F4-4E5D-8923-0807DD08F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2670"/>
            <a:ext cx="1258844" cy="833402"/>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89;p13">
            <a:extLst>
              <a:ext uri="{FF2B5EF4-FFF2-40B4-BE49-F238E27FC236}">
                <a16:creationId xmlns:a16="http://schemas.microsoft.com/office/drawing/2014/main" xmlns="" id="{8CA0E6A8-D413-A10F-EF09-CBE8962033D5}"/>
              </a:ext>
            </a:extLst>
          </p:cNvPr>
          <p:cNvSpPr txBox="1">
            <a:spLocks/>
          </p:cNvSpPr>
          <p:nvPr/>
        </p:nvSpPr>
        <p:spPr>
          <a:xfrm>
            <a:off x="1524001" y="25020"/>
            <a:ext cx="6934200" cy="833401"/>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800" dirty="0">
                <a:latin typeface="+mn-lt"/>
              </a:rPr>
              <a:t>Program Outcomes</a:t>
            </a:r>
          </a:p>
        </p:txBody>
      </p:sp>
    </p:spTree>
    <p:extLst>
      <p:ext uri="{BB962C8B-B14F-4D97-AF65-F5344CB8AC3E}">
        <p14:creationId xmlns:p14="http://schemas.microsoft.com/office/powerpoint/2010/main" val="387499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82B22A24-3007-4941-A7F7-D1579DB3E0B9}"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4914900" y="5773852"/>
            <a:ext cx="1600200" cy="124505"/>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9" name="Table 8">
            <a:extLst>
              <a:ext uri="{FF2B5EF4-FFF2-40B4-BE49-F238E27FC236}">
                <a16:creationId xmlns:a16="http://schemas.microsoft.com/office/drawing/2014/main" xmlns="" id="{1CEEC024-8F20-C16F-F7E8-7DE7E92080F2}"/>
              </a:ext>
            </a:extLst>
          </p:cNvPr>
          <p:cNvGraphicFramePr>
            <a:graphicFrameLocks noGrp="1"/>
          </p:cNvGraphicFramePr>
          <p:nvPr>
            <p:extLst>
              <p:ext uri="{D42A27DB-BD31-4B8C-83A1-F6EECF244321}">
                <p14:modId xmlns:p14="http://schemas.microsoft.com/office/powerpoint/2010/main" val="795079097"/>
              </p:ext>
            </p:extLst>
          </p:nvPr>
        </p:nvGraphicFramePr>
        <p:xfrm>
          <a:off x="922282" y="1759443"/>
          <a:ext cx="7459719" cy="3030515"/>
        </p:xfrm>
        <a:graphic>
          <a:graphicData uri="http://schemas.openxmlformats.org/drawingml/2006/table">
            <a:tbl>
              <a:tblPr firstRow="1" firstCol="1" bandRow="1">
                <a:tableStyleId>{5C22544A-7EE6-4342-B048-85BDC9FD1C3A}</a:tableStyleId>
              </a:tblPr>
              <a:tblGrid>
                <a:gridCol w="928038">
                  <a:extLst>
                    <a:ext uri="{9D8B030D-6E8A-4147-A177-3AD203B41FA5}">
                      <a16:colId xmlns:a16="http://schemas.microsoft.com/office/drawing/2014/main" xmlns="" val="20000"/>
                    </a:ext>
                  </a:extLst>
                </a:gridCol>
                <a:gridCol w="58808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gridCol w="457200">
                  <a:extLst>
                    <a:ext uri="{9D8B030D-6E8A-4147-A177-3AD203B41FA5}">
                      <a16:colId xmlns:a16="http://schemas.microsoft.com/office/drawing/2014/main" xmlns="" val="20003"/>
                    </a:ext>
                  </a:extLst>
                </a:gridCol>
                <a:gridCol w="533400">
                  <a:extLst>
                    <a:ext uri="{9D8B030D-6E8A-4147-A177-3AD203B41FA5}">
                      <a16:colId xmlns:a16="http://schemas.microsoft.com/office/drawing/2014/main" xmlns="" val="20004"/>
                    </a:ext>
                  </a:extLst>
                </a:gridCol>
                <a:gridCol w="457200">
                  <a:extLst>
                    <a:ext uri="{9D8B030D-6E8A-4147-A177-3AD203B41FA5}">
                      <a16:colId xmlns:a16="http://schemas.microsoft.com/office/drawing/2014/main" xmlns="" val="20005"/>
                    </a:ext>
                  </a:extLst>
                </a:gridCol>
                <a:gridCol w="533400">
                  <a:extLst>
                    <a:ext uri="{9D8B030D-6E8A-4147-A177-3AD203B41FA5}">
                      <a16:colId xmlns:a16="http://schemas.microsoft.com/office/drawing/2014/main" xmlns="" val="20006"/>
                    </a:ext>
                  </a:extLst>
                </a:gridCol>
                <a:gridCol w="533400">
                  <a:extLst>
                    <a:ext uri="{9D8B030D-6E8A-4147-A177-3AD203B41FA5}">
                      <a16:colId xmlns:a16="http://schemas.microsoft.com/office/drawing/2014/main" xmlns="" val="20007"/>
                    </a:ext>
                  </a:extLst>
                </a:gridCol>
                <a:gridCol w="579677">
                  <a:extLst>
                    <a:ext uri="{9D8B030D-6E8A-4147-A177-3AD203B41FA5}">
                      <a16:colId xmlns:a16="http://schemas.microsoft.com/office/drawing/2014/main" xmlns="" val="20008"/>
                    </a:ext>
                  </a:extLst>
                </a:gridCol>
                <a:gridCol w="598031">
                  <a:extLst>
                    <a:ext uri="{9D8B030D-6E8A-4147-A177-3AD203B41FA5}">
                      <a16:colId xmlns:a16="http://schemas.microsoft.com/office/drawing/2014/main" xmlns="" val="20009"/>
                    </a:ext>
                  </a:extLst>
                </a:gridCol>
                <a:gridCol w="598031">
                  <a:extLst>
                    <a:ext uri="{9D8B030D-6E8A-4147-A177-3AD203B41FA5}">
                      <a16:colId xmlns:a16="http://schemas.microsoft.com/office/drawing/2014/main" xmlns="" val="20010"/>
                    </a:ext>
                  </a:extLst>
                </a:gridCol>
                <a:gridCol w="598031">
                  <a:extLst>
                    <a:ext uri="{9D8B030D-6E8A-4147-A177-3AD203B41FA5}">
                      <a16:colId xmlns:a16="http://schemas.microsoft.com/office/drawing/2014/main" xmlns="" val="20011"/>
                    </a:ext>
                  </a:extLst>
                </a:gridCol>
                <a:gridCol w="598031">
                  <a:extLst>
                    <a:ext uri="{9D8B030D-6E8A-4147-A177-3AD203B41FA5}">
                      <a16:colId xmlns:a16="http://schemas.microsoft.com/office/drawing/2014/main" xmlns="" val="20012"/>
                    </a:ext>
                  </a:extLst>
                </a:gridCol>
              </a:tblGrid>
              <a:tr h="707660">
                <a:tc>
                  <a:txBody>
                    <a:bodyPr/>
                    <a:lstStyle/>
                    <a:p>
                      <a:pPr marL="0" marR="0">
                        <a:lnSpc>
                          <a:spcPct val="115000"/>
                        </a:lnSpc>
                        <a:spcBef>
                          <a:spcPts val="0"/>
                        </a:spcBef>
                        <a:spcAft>
                          <a:spcPts val="1000"/>
                        </a:spcAft>
                      </a:pPr>
                      <a:r>
                        <a:rPr lang="en-US" sz="1600" dirty="0">
                          <a:effectLst/>
                          <a:latin typeface="+mj-lt"/>
                        </a:rPr>
                        <a:t>           PO</a:t>
                      </a:r>
                    </a:p>
                    <a:p>
                      <a:pPr marL="0" marR="0">
                        <a:lnSpc>
                          <a:spcPct val="115000"/>
                        </a:lnSpc>
                        <a:spcBef>
                          <a:spcPts val="0"/>
                        </a:spcBef>
                        <a:spcAft>
                          <a:spcPts val="1000"/>
                        </a:spcAft>
                      </a:pPr>
                      <a:r>
                        <a:rPr lang="en-US" sz="1600" dirty="0">
                          <a:effectLst/>
                          <a:latin typeface="+mj-lt"/>
                        </a:rPr>
                        <a:t>CO</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PO1</a:t>
                      </a:r>
                    </a:p>
                  </a:txBody>
                  <a:tcPr marL="38576" marR="38576" marT="0" marB="0"/>
                </a:tc>
                <a:tc>
                  <a:txBody>
                    <a:bodyPr/>
                    <a:lstStyle/>
                    <a:p>
                      <a:pPr marL="0" marR="0" algn="ctr">
                        <a:lnSpc>
                          <a:spcPct val="115000"/>
                        </a:lnSpc>
                        <a:spcBef>
                          <a:spcPts val="0"/>
                        </a:spcBef>
                        <a:spcAft>
                          <a:spcPts val="1000"/>
                        </a:spcAft>
                      </a:pPr>
                      <a:r>
                        <a:rPr lang="en-US" sz="1600" b="1" dirty="0">
                          <a:effectLst/>
                          <a:latin typeface="+mj-lt"/>
                          <a:ea typeface="Calibri"/>
                          <a:cs typeface="Times New Roman"/>
                        </a:rPr>
                        <a:t>PO2</a:t>
                      </a:r>
                    </a:p>
                  </a:txBody>
                  <a:tcPr marL="38576" marR="38576" marT="0" marB="0"/>
                </a:tc>
                <a:tc>
                  <a:txBody>
                    <a:bodyPr/>
                    <a:lstStyle/>
                    <a:p>
                      <a:pPr marL="0" marR="0" algn="ctr">
                        <a:lnSpc>
                          <a:spcPct val="115000"/>
                        </a:lnSpc>
                        <a:spcBef>
                          <a:spcPts val="0"/>
                        </a:spcBef>
                        <a:spcAft>
                          <a:spcPts val="1000"/>
                        </a:spcAft>
                      </a:pPr>
                      <a:r>
                        <a:rPr lang="en-US" sz="1600" dirty="0">
                          <a:effectLst/>
                          <a:latin typeface="+mj-lt"/>
                        </a:rPr>
                        <a:t>PO3</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PO4</a:t>
                      </a: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PO5</a:t>
                      </a:r>
                    </a:p>
                  </a:txBody>
                  <a:tcPr marL="38576" marR="38576" marT="0" marB="0"/>
                </a:tc>
                <a:tc>
                  <a:txBody>
                    <a:bodyPr/>
                    <a:lstStyle/>
                    <a:p>
                      <a:pPr marL="0" marR="0" algn="ctr">
                        <a:lnSpc>
                          <a:spcPct val="115000"/>
                        </a:lnSpc>
                        <a:spcBef>
                          <a:spcPts val="0"/>
                        </a:spcBef>
                        <a:spcAft>
                          <a:spcPts val="1000"/>
                        </a:spcAft>
                      </a:pPr>
                      <a:r>
                        <a:rPr lang="en-US" sz="1600" dirty="0">
                          <a:effectLst/>
                          <a:latin typeface="+mj-lt"/>
                        </a:rPr>
                        <a:t>PO6</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rPr>
                        <a:t>PO7</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rPr>
                        <a:t>PO8</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rPr>
                        <a:t>PO9</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rPr>
                        <a:t>PO10</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PO11</a:t>
                      </a: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PO12</a:t>
                      </a:r>
                    </a:p>
                  </a:txBody>
                  <a:tcPr marL="38576" marR="38576" marT="0" marB="0"/>
                </a:tc>
                <a:extLst>
                  <a:ext uri="{0D108BD9-81ED-4DB2-BD59-A6C34878D82A}">
                    <a16:rowId xmlns:a16="http://schemas.microsoft.com/office/drawing/2014/main" xmlns="" val="10000"/>
                  </a:ext>
                </a:extLst>
              </a:tr>
              <a:tr h="464571">
                <a:tc>
                  <a:txBody>
                    <a:bodyPr/>
                    <a:lstStyle/>
                    <a:p>
                      <a:pPr marL="0" marR="0">
                        <a:lnSpc>
                          <a:spcPct val="115000"/>
                        </a:lnSpc>
                        <a:spcBef>
                          <a:spcPts val="0"/>
                        </a:spcBef>
                        <a:spcAft>
                          <a:spcPts val="1000"/>
                        </a:spcAft>
                      </a:pPr>
                      <a:r>
                        <a:rPr lang="en-US" sz="1600" dirty="0">
                          <a:effectLst/>
                          <a:latin typeface="+mj-lt"/>
                        </a:rPr>
                        <a:t>CO 1</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extLst>
                  <a:ext uri="{0D108BD9-81ED-4DB2-BD59-A6C34878D82A}">
                    <a16:rowId xmlns:a16="http://schemas.microsoft.com/office/drawing/2014/main" xmlns="" val="10001"/>
                  </a:ext>
                </a:extLst>
              </a:tr>
              <a:tr h="464571">
                <a:tc>
                  <a:txBody>
                    <a:bodyPr/>
                    <a:lstStyle/>
                    <a:p>
                      <a:pPr marL="0" marR="0">
                        <a:lnSpc>
                          <a:spcPct val="115000"/>
                        </a:lnSpc>
                        <a:spcBef>
                          <a:spcPts val="0"/>
                        </a:spcBef>
                        <a:spcAft>
                          <a:spcPts val="1000"/>
                        </a:spcAft>
                      </a:pPr>
                      <a:r>
                        <a:rPr lang="en-US" sz="1600" dirty="0">
                          <a:effectLst/>
                          <a:latin typeface="+mj-lt"/>
                        </a:rPr>
                        <a:t>CO 2</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H</a:t>
                      </a: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H</a:t>
                      </a:r>
                    </a:p>
                  </a:txBody>
                  <a:tcPr marL="38576" marR="38576" marT="0" marB="0"/>
                </a:tc>
                <a:extLst>
                  <a:ext uri="{0D108BD9-81ED-4DB2-BD59-A6C34878D82A}">
                    <a16:rowId xmlns:a16="http://schemas.microsoft.com/office/drawing/2014/main" xmlns="" val="10002"/>
                  </a:ext>
                </a:extLst>
              </a:tr>
              <a:tr h="464571">
                <a:tc>
                  <a:txBody>
                    <a:bodyPr/>
                    <a:lstStyle/>
                    <a:p>
                      <a:pPr marL="0" marR="0">
                        <a:lnSpc>
                          <a:spcPct val="115000"/>
                        </a:lnSpc>
                        <a:spcBef>
                          <a:spcPts val="0"/>
                        </a:spcBef>
                        <a:spcAft>
                          <a:spcPts val="1000"/>
                        </a:spcAft>
                      </a:pPr>
                      <a:r>
                        <a:rPr lang="en-US" sz="1600" dirty="0">
                          <a:effectLst/>
                          <a:latin typeface="+mj-lt"/>
                        </a:rPr>
                        <a:t>CO 3</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H</a:t>
                      </a: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extLst>
                  <a:ext uri="{0D108BD9-81ED-4DB2-BD59-A6C34878D82A}">
                    <a16:rowId xmlns:a16="http://schemas.microsoft.com/office/drawing/2014/main" xmlns="" val="10003"/>
                  </a:ext>
                </a:extLst>
              </a:tr>
              <a:tr h="464571">
                <a:tc>
                  <a:txBody>
                    <a:bodyPr/>
                    <a:lstStyle/>
                    <a:p>
                      <a:pPr marL="0" marR="0">
                        <a:lnSpc>
                          <a:spcPct val="115000"/>
                        </a:lnSpc>
                        <a:spcBef>
                          <a:spcPts val="0"/>
                        </a:spcBef>
                        <a:spcAft>
                          <a:spcPts val="1000"/>
                        </a:spcAft>
                      </a:pPr>
                      <a:r>
                        <a:rPr lang="en-US" sz="1600" dirty="0">
                          <a:effectLst/>
                          <a:latin typeface="+mj-lt"/>
                        </a:rPr>
                        <a:t>CO 4</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H</a:t>
                      </a:r>
                    </a:p>
                  </a:txBody>
                  <a:tcPr marL="38576" marR="38576" marT="0" marB="0"/>
                </a:tc>
                <a:extLst>
                  <a:ext uri="{0D108BD9-81ED-4DB2-BD59-A6C34878D82A}">
                    <a16:rowId xmlns:a16="http://schemas.microsoft.com/office/drawing/2014/main" xmlns="" val="10004"/>
                  </a:ext>
                </a:extLst>
              </a:tr>
              <a:tr h="464571">
                <a:tc>
                  <a:txBody>
                    <a:bodyPr/>
                    <a:lstStyle/>
                    <a:p>
                      <a:pPr marL="0" marR="0">
                        <a:lnSpc>
                          <a:spcPct val="115000"/>
                        </a:lnSpc>
                        <a:spcBef>
                          <a:spcPts val="0"/>
                        </a:spcBef>
                        <a:spcAft>
                          <a:spcPts val="1000"/>
                        </a:spcAft>
                      </a:pPr>
                      <a:r>
                        <a:rPr lang="en-US" sz="1600" dirty="0">
                          <a:effectLst/>
                          <a:latin typeface="+mj-lt"/>
                        </a:rPr>
                        <a:t>CO 5</a:t>
                      </a: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r>
                        <a:rPr lang="en-US" sz="1600" dirty="0">
                          <a:effectLst/>
                          <a:latin typeface="+mj-lt"/>
                          <a:ea typeface="Calibri"/>
                          <a:cs typeface="Times New Roman"/>
                        </a:rPr>
                        <a:t>M</a:t>
                      </a: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tc>
                  <a:txBody>
                    <a:bodyPr/>
                    <a:lstStyle/>
                    <a:p>
                      <a:pPr marL="0" marR="0" algn="ctr">
                        <a:lnSpc>
                          <a:spcPct val="115000"/>
                        </a:lnSpc>
                        <a:spcBef>
                          <a:spcPts val="0"/>
                        </a:spcBef>
                        <a:spcAft>
                          <a:spcPts val="1000"/>
                        </a:spcAft>
                      </a:pPr>
                      <a:endParaRPr lang="en-US" sz="1600" dirty="0">
                        <a:effectLst/>
                        <a:latin typeface="+mj-lt"/>
                        <a:ea typeface="Calibri"/>
                        <a:cs typeface="Times New Roman"/>
                      </a:endParaRPr>
                    </a:p>
                  </a:txBody>
                  <a:tcPr marL="38576" marR="38576" marT="0" marB="0"/>
                </a:tc>
                <a:extLst>
                  <a:ext uri="{0D108BD9-81ED-4DB2-BD59-A6C34878D82A}">
                    <a16:rowId xmlns:a16="http://schemas.microsoft.com/office/drawing/2014/main" xmlns="" val="10005"/>
                  </a:ext>
                </a:extLst>
              </a:tr>
            </a:tbl>
          </a:graphicData>
        </a:graphic>
      </p:graphicFrame>
      <p:sp>
        <p:nvSpPr>
          <p:cNvPr id="10" name="Google Shape;89;p13">
            <a:extLst>
              <a:ext uri="{FF2B5EF4-FFF2-40B4-BE49-F238E27FC236}">
                <a16:creationId xmlns:a16="http://schemas.microsoft.com/office/drawing/2014/main" xmlns="" id="{FB921617-DCD5-7E1C-326F-5AB6BAE86E9C}"/>
              </a:ext>
            </a:extLst>
          </p:cNvPr>
          <p:cNvSpPr txBox="1">
            <a:spLocks/>
          </p:cNvSpPr>
          <p:nvPr/>
        </p:nvSpPr>
        <p:spPr>
          <a:xfrm>
            <a:off x="1476809" y="18686"/>
            <a:ext cx="7085626" cy="819514"/>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dirty="0">
                <a:latin typeface="+mn-lt"/>
                <a:sym typeface="Arial"/>
              </a:rPr>
              <a:t>CO-PO Mapping</a:t>
            </a:r>
          </a:p>
        </p:txBody>
      </p:sp>
      <p:pic>
        <p:nvPicPr>
          <p:cNvPr id="11" name="Picture 2" descr="NIET, Greater Noida: Cutoff, Placements, Courses, Fees, Admission 2021">
            <a:extLst>
              <a:ext uri="{FF2B5EF4-FFF2-40B4-BE49-F238E27FC236}">
                <a16:creationId xmlns:a16="http://schemas.microsoft.com/office/drawing/2014/main" xmlns="" id="{36081318-0058-FBB3-E4AA-BDEB3BE7E7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 y="76200"/>
            <a:ext cx="1329867" cy="88042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15B5CD89-5730-A8CB-297E-8E717C8AE240}"/>
              </a:ext>
            </a:extLst>
          </p:cNvPr>
          <p:cNvCxnSpPr/>
          <p:nvPr/>
        </p:nvCxnSpPr>
        <p:spPr>
          <a:xfrm>
            <a:off x="990600" y="1828800"/>
            <a:ext cx="838200" cy="609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xmlns="" id="{F42580DA-42EC-B26B-7231-641D18AD9939}"/>
                  </a:ext>
                </a:extLst>
              </p14:cNvPr>
              <p14:cNvContentPartPr/>
              <p14:nvPr/>
            </p14:nvContentPartPr>
            <p14:xfrm>
              <a:off x="1030876" y="1878644"/>
              <a:ext cx="360" cy="360"/>
            </p14:xfrm>
          </p:contentPart>
        </mc:Choice>
        <mc:Fallback xmlns="">
          <p:pic>
            <p:nvPicPr>
              <p:cNvPr id="6" name="Ink 5">
                <a:extLst>
                  <a:ext uri="{FF2B5EF4-FFF2-40B4-BE49-F238E27FC236}">
                    <a16:creationId xmlns:a16="http://schemas.microsoft.com/office/drawing/2014/main" id="{F42580DA-42EC-B26B-7231-641D18AD9939}"/>
                  </a:ext>
                </a:extLst>
              </p:cNvPr>
              <p:cNvPicPr/>
              <p:nvPr/>
            </p:nvPicPr>
            <p:blipFill>
              <a:blip r:embed="rId4"/>
              <a:stretch>
                <a:fillRect/>
              </a:stretch>
            </p:blipFill>
            <p:spPr>
              <a:xfrm>
                <a:off x="1021876" y="1869644"/>
                <a:ext cx="18000" cy="18000"/>
              </a:xfrm>
              <a:prstGeom prst="rect">
                <a:avLst/>
              </a:prstGeom>
            </p:spPr>
          </p:pic>
        </mc:Fallback>
      </mc:AlternateContent>
      <p:cxnSp>
        <p:nvCxnSpPr>
          <p:cNvPr id="20" name="Straight Connector 19">
            <a:extLst>
              <a:ext uri="{FF2B5EF4-FFF2-40B4-BE49-F238E27FC236}">
                <a16:creationId xmlns:a16="http://schemas.microsoft.com/office/drawing/2014/main" xmlns="" id="{51580467-64A6-688F-011F-5EF77D124029}"/>
              </a:ext>
            </a:extLst>
          </p:cNvPr>
          <p:cNvCxnSpPr/>
          <p:nvPr/>
        </p:nvCxnSpPr>
        <p:spPr>
          <a:xfrm>
            <a:off x="990600" y="1878644"/>
            <a:ext cx="838200" cy="483556"/>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FE7D3449-D754-C00D-741A-4D4FABED647A}"/>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79062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82B42A-2459-4405-86D7-FA64EC082ED2}" type="datetime1">
              <a:rPr lang="en-US" smtClean="0">
                <a:solidFill>
                  <a:prstClr val="black">
                    <a:tint val="75000"/>
                  </a:prstClr>
                </a:solidFill>
              </a:rPr>
              <a:t>9/19/2022</a:t>
            </a:fld>
            <a:endParaRPr lang="en-US" dirty="0">
              <a:solidFill>
                <a:prstClr val="black">
                  <a:tint val="75000"/>
                </a:prstClr>
              </a:solidFill>
            </a:endParaRPr>
          </a:p>
        </p:txBody>
      </p:sp>
      <p:sp>
        <p:nvSpPr>
          <p:cNvPr id="5" name="Footer Placeholder 4"/>
          <p:cNvSpPr>
            <a:spLocks noGrp="1"/>
          </p:cNvSpPr>
          <p:nvPr>
            <p:ph type="ftr" sz="quarter" idx="11"/>
          </p:nvPr>
        </p:nvSpPr>
        <p:spPr>
          <a:xfrm>
            <a:off x="1752600" y="5624515"/>
            <a:ext cx="6400800" cy="273844"/>
          </a:xfrm>
        </p:spPr>
        <p:txBody>
          <a:bodyPr/>
          <a:lstStyle/>
          <a:p>
            <a:r>
              <a:rPr lang="en-US">
                <a:solidFill>
                  <a:prstClr val="black"/>
                </a:solidFill>
              </a:rPr>
              <a:t>Meenu Chaudhary                      Unit 3</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dirty="0">
              <a:solidFill>
                <a:prstClr val="black">
                  <a:tint val="75000"/>
                </a:prstClr>
              </a:solidFill>
            </a:endParaRPr>
          </a:p>
        </p:txBody>
      </p:sp>
      <p:sp>
        <p:nvSpPr>
          <p:cNvPr id="7" name="Title 1"/>
          <p:cNvSpPr txBox="1">
            <a:spLocks/>
          </p:cNvSpPr>
          <p:nvPr/>
        </p:nvSpPr>
        <p:spPr>
          <a:xfrm>
            <a:off x="1384069" y="49191"/>
            <a:ext cx="7772400" cy="63660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800" dirty="0">
                <a:solidFill>
                  <a:prstClr val="black"/>
                </a:solidFill>
                <a:latin typeface="+mj-lt"/>
                <a:cs typeface="Times New Roman" pitchFamily="18" charset="0"/>
              </a:rPr>
              <a:t>Program Specific Outcomes</a:t>
            </a:r>
          </a:p>
        </p:txBody>
      </p:sp>
      <p:graphicFrame>
        <p:nvGraphicFramePr>
          <p:cNvPr id="10" name="Content Placeholder 9">
            <a:extLst>
              <a:ext uri="{FF2B5EF4-FFF2-40B4-BE49-F238E27FC236}">
                <a16:creationId xmlns:a16="http://schemas.microsoft.com/office/drawing/2014/main" xmlns="" id="{9B7B2F46-A80A-4D41-BF6C-EC3C83A5FA36}"/>
              </a:ext>
            </a:extLst>
          </p:cNvPr>
          <p:cNvGraphicFramePr>
            <a:graphicFrameLocks noGrp="1"/>
          </p:cNvGraphicFramePr>
          <p:nvPr>
            <p:ph idx="1"/>
            <p:extLst>
              <p:ext uri="{D42A27DB-BD31-4B8C-83A1-F6EECF244321}">
                <p14:modId xmlns:p14="http://schemas.microsoft.com/office/powerpoint/2010/main" val="2968402797"/>
              </p:ext>
            </p:extLst>
          </p:nvPr>
        </p:nvGraphicFramePr>
        <p:xfrm>
          <a:off x="1066800" y="1165204"/>
          <a:ext cx="7772400" cy="4244363"/>
        </p:xfrm>
        <a:graphic>
          <a:graphicData uri="http://schemas.openxmlformats.org/drawingml/2006/table">
            <a:tbl>
              <a:tblPr firstRow="1" firstCol="1" bandRow="1">
                <a:tableStyleId>{5C22544A-7EE6-4342-B048-85BDC9FD1C3A}</a:tableStyleId>
              </a:tblPr>
              <a:tblGrid>
                <a:gridCol w="581811">
                  <a:extLst>
                    <a:ext uri="{9D8B030D-6E8A-4147-A177-3AD203B41FA5}">
                      <a16:colId xmlns:a16="http://schemas.microsoft.com/office/drawing/2014/main" xmlns="" val="3313054263"/>
                    </a:ext>
                  </a:extLst>
                </a:gridCol>
                <a:gridCol w="1118868">
                  <a:extLst>
                    <a:ext uri="{9D8B030D-6E8A-4147-A177-3AD203B41FA5}">
                      <a16:colId xmlns:a16="http://schemas.microsoft.com/office/drawing/2014/main" xmlns="" val="2527207106"/>
                    </a:ext>
                  </a:extLst>
                </a:gridCol>
                <a:gridCol w="6071721">
                  <a:extLst>
                    <a:ext uri="{9D8B030D-6E8A-4147-A177-3AD203B41FA5}">
                      <a16:colId xmlns:a16="http://schemas.microsoft.com/office/drawing/2014/main" xmlns="" val="1049617122"/>
                    </a:ext>
                  </a:extLst>
                </a:gridCol>
              </a:tblGrid>
              <a:tr h="844391">
                <a:tc>
                  <a:txBody>
                    <a:bodyPr/>
                    <a:lstStyle/>
                    <a:p>
                      <a:pPr algn="just">
                        <a:lnSpc>
                          <a:spcPct val="115000"/>
                        </a:lnSpc>
                        <a:spcAft>
                          <a:spcPts val="1000"/>
                        </a:spcAft>
                      </a:pPr>
                      <a:r>
                        <a:rPr lang="en-US" sz="1800" dirty="0" err="1">
                          <a:effectLst/>
                          <a:latin typeface="+mj-lt"/>
                          <a:cs typeface="Times New Roman" panose="02020603050405020304" pitchFamily="18" charset="0"/>
                        </a:rPr>
                        <a:t>S.No</a:t>
                      </a:r>
                      <a:r>
                        <a:rPr lang="en-US" sz="1800" dirty="0">
                          <a:effectLst/>
                          <a:latin typeface="+mj-lt"/>
                          <a:cs typeface="Times New Roman" panose="02020603050405020304" pitchFamily="18" charset="0"/>
                        </a:rPr>
                        <a:t>. </a:t>
                      </a:r>
                      <a:endParaRPr lang="en-IN" sz="1800" dirty="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just">
                        <a:lnSpc>
                          <a:spcPct val="115000"/>
                        </a:lnSpc>
                        <a:spcAft>
                          <a:spcPts val="1000"/>
                        </a:spcAft>
                      </a:pPr>
                      <a:r>
                        <a:rPr lang="en-US" sz="1800" dirty="0">
                          <a:effectLst/>
                          <a:latin typeface="+mj-lt"/>
                          <a:cs typeface="Times New Roman" panose="02020603050405020304" pitchFamily="18" charset="0"/>
                        </a:rPr>
                        <a:t>Program Specific Outcomes</a:t>
                      </a:r>
                      <a:endParaRPr lang="en-IN" sz="1800" dirty="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ctr">
                        <a:lnSpc>
                          <a:spcPct val="115000"/>
                        </a:lnSpc>
                        <a:spcAft>
                          <a:spcPts val="1000"/>
                        </a:spcAft>
                      </a:pPr>
                      <a:r>
                        <a:rPr lang="en-US" sz="1800" dirty="0">
                          <a:effectLst/>
                          <a:latin typeface="+mj-lt"/>
                          <a:cs typeface="Times New Roman" panose="02020603050405020304" pitchFamily="18" charset="0"/>
                        </a:rPr>
                        <a:t>PSO Description</a:t>
                      </a:r>
                      <a:endParaRPr lang="en-IN" sz="1800" dirty="0">
                        <a:effectLst/>
                        <a:latin typeface="+mj-lt"/>
                        <a:ea typeface="Calibri" panose="020F0502020204030204" pitchFamily="34" charset="0"/>
                        <a:cs typeface="Times New Roman" panose="02020603050405020304" pitchFamily="18" charset="0"/>
                      </a:endParaRPr>
                    </a:p>
                  </a:txBody>
                  <a:tcPr marL="42990" marR="42990" marT="0" marB="0"/>
                </a:tc>
                <a:extLst>
                  <a:ext uri="{0D108BD9-81ED-4DB2-BD59-A6C34878D82A}">
                    <a16:rowId xmlns:a16="http://schemas.microsoft.com/office/drawing/2014/main" xmlns="" val="2594094787"/>
                  </a:ext>
                </a:extLst>
              </a:tr>
              <a:tr h="1036586">
                <a:tc>
                  <a:txBody>
                    <a:bodyPr/>
                    <a:lstStyle/>
                    <a:p>
                      <a:pPr algn="just">
                        <a:lnSpc>
                          <a:spcPct val="115000"/>
                        </a:lnSpc>
                        <a:spcAft>
                          <a:spcPts val="1000"/>
                        </a:spcAft>
                      </a:pPr>
                      <a:r>
                        <a:rPr lang="en-US" sz="1800">
                          <a:effectLst/>
                          <a:latin typeface="+mj-lt"/>
                          <a:cs typeface="Times New Roman" panose="02020603050405020304" pitchFamily="18" charset="0"/>
                        </a:rPr>
                        <a:t>1</a:t>
                      </a:r>
                      <a:endParaRPr lang="en-IN" sz="180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just">
                        <a:lnSpc>
                          <a:spcPct val="150000"/>
                        </a:lnSpc>
                        <a:spcAft>
                          <a:spcPts val="1000"/>
                        </a:spcAft>
                      </a:pPr>
                      <a:r>
                        <a:rPr lang="en-US" sz="1800" dirty="0">
                          <a:effectLst/>
                          <a:latin typeface="+mj-lt"/>
                          <a:cs typeface="Times New Roman" panose="02020603050405020304" pitchFamily="18" charset="0"/>
                        </a:rPr>
                        <a:t>PSO1</a:t>
                      </a:r>
                      <a:endParaRPr lang="en-IN" sz="1800" dirty="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just">
                        <a:lnSpc>
                          <a:spcPct val="115000"/>
                        </a:lnSpc>
                        <a:spcAft>
                          <a:spcPts val="1000"/>
                        </a:spcAft>
                      </a:pPr>
                      <a:r>
                        <a:rPr lang="en-US" sz="1800" dirty="0">
                          <a:effectLst/>
                          <a:latin typeface="+mj-lt"/>
                          <a:cs typeface="Times New Roman" panose="02020603050405020304" pitchFamily="18" charset="0"/>
                        </a:rPr>
                        <a:t>Ability to design manufacturing processes, products, the equipment, tooling and necessary environment for the manufacture of products that meet specific material and other requirements.</a:t>
                      </a:r>
                      <a:endParaRPr lang="en-IN" sz="1800" dirty="0">
                        <a:effectLst/>
                        <a:latin typeface="+mj-lt"/>
                        <a:ea typeface="Calibri" panose="020F0502020204030204" pitchFamily="34" charset="0"/>
                        <a:cs typeface="Times New Roman" panose="02020603050405020304" pitchFamily="18" charset="0"/>
                      </a:endParaRPr>
                    </a:p>
                  </a:txBody>
                  <a:tcPr marL="42990" marR="42990" marT="0" marB="0"/>
                </a:tc>
                <a:extLst>
                  <a:ext uri="{0D108BD9-81ED-4DB2-BD59-A6C34878D82A}">
                    <a16:rowId xmlns:a16="http://schemas.microsoft.com/office/drawing/2014/main" xmlns="" val="1708199322"/>
                  </a:ext>
                </a:extLst>
              </a:tr>
              <a:tr h="775379">
                <a:tc>
                  <a:txBody>
                    <a:bodyPr/>
                    <a:lstStyle/>
                    <a:p>
                      <a:pPr algn="just">
                        <a:lnSpc>
                          <a:spcPct val="115000"/>
                        </a:lnSpc>
                        <a:spcAft>
                          <a:spcPts val="1000"/>
                        </a:spcAft>
                      </a:pPr>
                      <a:r>
                        <a:rPr lang="en-US" sz="1800">
                          <a:effectLst/>
                          <a:latin typeface="+mj-lt"/>
                          <a:cs typeface="Times New Roman" panose="02020603050405020304" pitchFamily="18" charset="0"/>
                        </a:rPr>
                        <a:t>2</a:t>
                      </a:r>
                      <a:endParaRPr lang="en-IN" sz="180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just">
                        <a:lnSpc>
                          <a:spcPct val="115000"/>
                        </a:lnSpc>
                        <a:spcAft>
                          <a:spcPts val="1000"/>
                        </a:spcAft>
                      </a:pPr>
                      <a:r>
                        <a:rPr lang="en-US" sz="1800">
                          <a:effectLst/>
                          <a:latin typeface="+mj-lt"/>
                          <a:cs typeface="Times New Roman" panose="02020603050405020304" pitchFamily="18" charset="0"/>
                        </a:rPr>
                        <a:t>PSO2</a:t>
                      </a:r>
                      <a:endParaRPr lang="en-IN" sz="180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just">
                        <a:lnSpc>
                          <a:spcPct val="115000"/>
                        </a:lnSpc>
                        <a:spcAft>
                          <a:spcPts val="1000"/>
                        </a:spcAft>
                      </a:pPr>
                      <a:r>
                        <a:rPr lang="en-US" sz="1800">
                          <a:effectLst/>
                          <a:latin typeface="+mj-lt"/>
                          <a:cs typeface="Times New Roman" panose="02020603050405020304" pitchFamily="18" charset="0"/>
                        </a:rPr>
                        <a:t>Ability to use design, manufacturing and industrial engineering software packages to formulate and solve real time issues.</a:t>
                      </a:r>
                      <a:endParaRPr lang="en-IN" sz="1800">
                        <a:effectLst/>
                        <a:latin typeface="+mj-lt"/>
                        <a:ea typeface="Calibri" panose="020F0502020204030204" pitchFamily="34" charset="0"/>
                        <a:cs typeface="Times New Roman" panose="02020603050405020304" pitchFamily="18" charset="0"/>
                      </a:endParaRPr>
                    </a:p>
                  </a:txBody>
                  <a:tcPr marL="42990" marR="42990" marT="0" marB="0"/>
                </a:tc>
                <a:extLst>
                  <a:ext uri="{0D108BD9-81ED-4DB2-BD59-A6C34878D82A}">
                    <a16:rowId xmlns:a16="http://schemas.microsoft.com/office/drawing/2014/main" xmlns="" val="484187220"/>
                  </a:ext>
                </a:extLst>
              </a:tr>
              <a:tr h="1297792">
                <a:tc>
                  <a:txBody>
                    <a:bodyPr/>
                    <a:lstStyle/>
                    <a:p>
                      <a:pPr algn="just">
                        <a:lnSpc>
                          <a:spcPct val="115000"/>
                        </a:lnSpc>
                        <a:spcAft>
                          <a:spcPts val="1000"/>
                        </a:spcAft>
                      </a:pPr>
                      <a:r>
                        <a:rPr lang="en-US" sz="1800">
                          <a:effectLst/>
                          <a:latin typeface="+mj-lt"/>
                          <a:cs typeface="Times New Roman" panose="02020603050405020304" pitchFamily="18" charset="0"/>
                        </a:rPr>
                        <a:t>3</a:t>
                      </a:r>
                      <a:endParaRPr lang="en-IN" sz="180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just">
                        <a:lnSpc>
                          <a:spcPct val="115000"/>
                        </a:lnSpc>
                        <a:spcAft>
                          <a:spcPts val="1000"/>
                        </a:spcAft>
                      </a:pPr>
                      <a:r>
                        <a:rPr lang="en-US" sz="1800">
                          <a:effectLst/>
                          <a:latin typeface="+mj-lt"/>
                          <a:cs typeface="Times New Roman" panose="02020603050405020304" pitchFamily="18" charset="0"/>
                        </a:rPr>
                        <a:t>PSO3</a:t>
                      </a:r>
                      <a:endParaRPr lang="en-IN" sz="1800">
                        <a:effectLst/>
                        <a:latin typeface="+mj-lt"/>
                        <a:ea typeface="Calibri" panose="020F0502020204030204" pitchFamily="34" charset="0"/>
                        <a:cs typeface="Times New Roman" panose="02020603050405020304" pitchFamily="18" charset="0"/>
                      </a:endParaRPr>
                    </a:p>
                  </a:txBody>
                  <a:tcPr marL="42990" marR="42990" marT="0" marB="0"/>
                </a:tc>
                <a:tc>
                  <a:txBody>
                    <a:bodyPr/>
                    <a:lstStyle/>
                    <a:p>
                      <a:pPr algn="just">
                        <a:lnSpc>
                          <a:spcPct val="115000"/>
                        </a:lnSpc>
                        <a:spcAft>
                          <a:spcPts val="1000"/>
                        </a:spcAft>
                      </a:pPr>
                      <a:r>
                        <a:rPr lang="en-US" sz="1800" dirty="0">
                          <a:effectLst/>
                          <a:latin typeface="+mj-lt"/>
                          <a:cs typeface="Times New Roman" panose="02020603050405020304" pitchFamily="18" charset="0"/>
                        </a:rPr>
                        <a:t>Ability to analyze, synthesis and control manufacturing operations using statistical methods and to create competitive advantage through the application of manufacturing planning, strategy, quality and control concepts.</a:t>
                      </a:r>
                      <a:endParaRPr lang="en-IN" sz="1800" dirty="0">
                        <a:effectLst/>
                        <a:latin typeface="+mj-lt"/>
                        <a:ea typeface="Calibri" panose="020F0502020204030204" pitchFamily="34" charset="0"/>
                        <a:cs typeface="Times New Roman" panose="02020603050405020304" pitchFamily="18" charset="0"/>
                      </a:endParaRPr>
                    </a:p>
                  </a:txBody>
                  <a:tcPr marL="42990" marR="42990" marT="0" marB="0"/>
                </a:tc>
                <a:extLst>
                  <a:ext uri="{0D108BD9-81ED-4DB2-BD59-A6C34878D82A}">
                    <a16:rowId xmlns:a16="http://schemas.microsoft.com/office/drawing/2014/main" xmlns="" val="499719729"/>
                  </a:ext>
                </a:extLst>
              </a:tr>
            </a:tbl>
          </a:graphicData>
        </a:graphic>
      </p:graphicFrame>
      <p:pic>
        <p:nvPicPr>
          <p:cNvPr id="9" name="Picture 2" descr="NIET, Greater Noida: Cutoff, Placements, Courses, Fees, Admission 20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 y="23912"/>
            <a:ext cx="1188244" cy="9666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NIET, Greater Noida: Cutoff, Placements, Courses, Fees, Admission 2022">
            <a:extLst>
              <a:ext uri="{FF2B5EF4-FFF2-40B4-BE49-F238E27FC236}">
                <a16:creationId xmlns:a16="http://schemas.microsoft.com/office/drawing/2014/main" xmlns="" id="{53E206DB-ACAC-B554-6F61-08CA210608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 y="-17652"/>
            <a:ext cx="1188244" cy="96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2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3E8443D5-444F-408D-B558-6B5DA0314B6D}"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6921125" y="5773852"/>
            <a:ext cx="1600200" cy="124505"/>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14</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Title 1"/>
          <p:cNvSpPr txBox="1">
            <a:spLocks/>
          </p:cNvSpPr>
          <p:nvPr/>
        </p:nvSpPr>
        <p:spPr>
          <a:xfrm>
            <a:off x="1403748" y="76030"/>
            <a:ext cx="7169728" cy="685969"/>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000" b="1" dirty="0">
                <a:latin typeface="+mj-lt"/>
                <a:cs typeface="Times New Roman" panose="02020603050405020304" pitchFamily="18" charset="0"/>
                <a:sym typeface="Arial"/>
              </a:rPr>
              <a:t>CO and PSO Mapping</a:t>
            </a:r>
          </a:p>
        </p:txBody>
      </p:sp>
      <p:sp>
        <p:nvSpPr>
          <p:cNvPr id="7" name="Footer Placeholder 12"/>
          <p:cNvSpPr txBox="1">
            <a:spLocks/>
          </p:cNvSpPr>
          <p:nvPr/>
        </p:nvSpPr>
        <p:spPr>
          <a:xfrm>
            <a:off x="1403748" y="5543550"/>
            <a:ext cx="7085626" cy="273844"/>
          </a:xfrm>
          <a:prstGeom prst="rect">
            <a:avLst/>
          </a:prstGeom>
        </p:spPr>
        <p:txBody>
          <a:bodyPr anchor="ctr"/>
          <a:lstStyle/>
          <a:p>
            <a:pPr algn="ctr">
              <a:defRPr/>
            </a:pPr>
            <a:r>
              <a:rPr lang="en-US" sz="900" dirty="0">
                <a:solidFill>
                  <a:schemeClr val="tx1">
                    <a:tint val="75000"/>
                  </a:schemeClr>
                </a:solidFill>
                <a:sym typeface="Arial"/>
              </a:rPr>
              <a:t>Dr. </a:t>
            </a:r>
            <a:r>
              <a:rPr lang="en-US" sz="900" dirty="0" err="1">
                <a:solidFill>
                  <a:schemeClr val="tx1">
                    <a:tint val="75000"/>
                  </a:schemeClr>
                </a:solidFill>
                <a:sym typeface="Arial"/>
              </a:rPr>
              <a:t>Navneesh</a:t>
            </a:r>
            <a:r>
              <a:rPr lang="en-US" sz="900" dirty="0">
                <a:solidFill>
                  <a:schemeClr val="tx1">
                    <a:tint val="75000"/>
                  </a:schemeClr>
                </a:solidFill>
                <a:sym typeface="Arial"/>
              </a:rPr>
              <a:t> </a:t>
            </a:r>
            <a:r>
              <a:rPr lang="en-US" sz="900" dirty="0" err="1">
                <a:solidFill>
                  <a:schemeClr val="tx1">
                    <a:tint val="75000"/>
                  </a:schemeClr>
                </a:solidFill>
                <a:sym typeface="Arial"/>
              </a:rPr>
              <a:t>Tyagi</a:t>
            </a:r>
            <a:r>
              <a:rPr lang="en-US" sz="900" dirty="0">
                <a:solidFill>
                  <a:schemeClr val="tx1">
                    <a:tint val="75000"/>
                  </a:schemeClr>
                </a:solidFill>
                <a:sym typeface="Arial"/>
              </a:rPr>
              <a:t>   </a:t>
            </a:r>
            <a:r>
              <a:rPr lang="en-US" sz="900" b="1" dirty="0">
                <a:solidFill>
                  <a:schemeClr val="tx1">
                    <a:tint val="75000"/>
                  </a:schemeClr>
                </a:solidFill>
                <a:sym typeface="Arial"/>
              </a:rPr>
              <a:t>KHU701_RD</a:t>
            </a:r>
            <a:r>
              <a:rPr lang="en-US" sz="900" dirty="0">
                <a:solidFill>
                  <a:schemeClr val="tx1">
                    <a:tint val="75000"/>
                  </a:schemeClr>
                </a:solidFill>
                <a:sym typeface="Arial"/>
              </a:rPr>
              <a:t>                                  Unit 4</a:t>
            </a:r>
          </a:p>
        </p:txBody>
      </p:sp>
      <p:graphicFrame>
        <p:nvGraphicFramePr>
          <p:cNvPr id="8" name="Table 7"/>
          <p:cNvGraphicFramePr>
            <a:graphicFrameLocks noGrp="1"/>
          </p:cNvGraphicFramePr>
          <p:nvPr/>
        </p:nvGraphicFramePr>
        <p:xfrm>
          <a:off x="342900" y="4624033"/>
          <a:ext cx="7876311" cy="583442"/>
        </p:xfrm>
        <a:graphic>
          <a:graphicData uri="http://schemas.openxmlformats.org/drawingml/2006/table">
            <a:tbl>
              <a:tblPr firstRow="1" bandRow="1">
                <a:tableStyleId>{5C22544A-7EE6-4342-B048-85BDC9FD1C3A}</a:tableStyleId>
              </a:tblPr>
              <a:tblGrid>
                <a:gridCol w="2725400">
                  <a:extLst>
                    <a:ext uri="{9D8B030D-6E8A-4147-A177-3AD203B41FA5}">
                      <a16:colId xmlns:a16="http://schemas.microsoft.com/office/drawing/2014/main" xmlns="" val="2026161956"/>
                    </a:ext>
                  </a:extLst>
                </a:gridCol>
                <a:gridCol w="1234624">
                  <a:extLst>
                    <a:ext uri="{9D8B030D-6E8A-4147-A177-3AD203B41FA5}">
                      <a16:colId xmlns:a16="http://schemas.microsoft.com/office/drawing/2014/main" xmlns="" val="25471358"/>
                    </a:ext>
                  </a:extLst>
                </a:gridCol>
                <a:gridCol w="913853">
                  <a:extLst>
                    <a:ext uri="{9D8B030D-6E8A-4147-A177-3AD203B41FA5}">
                      <a16:colId xmlns:a16="http://schemas.microsoft.com/office/drawing/2014/main" xmlns="" val="3577767658"/>
                    </a:ext>
                  </a:extLst>
                </a:gridCol>
                <a:gridCol w="1084487">
                  <a:extLst>
                    <a:ext uri="{9D8B030D-6E8A-4147-A177-3AD203B41FA5}">
                      <a16:colId xmlns:a16="http://schemas.microsoft.com/office/drawing/2014/main" xmlns="" val="852310432"/>
                    </a:ext>
                  </a:extLst>
                </a:gridCol>
                <a:gridCol w="1086675">
                  <a:extLst>
                    <a:ext uri="{9D8B030D-6E8A-4147-A177-3AD203B41FA5}">
                      <a16:colId xmlns:a16="http://schemas.microsoft.com/office/drawing/2014/main" xmlns="" val="2943818539"/>
                    </a:ext>
                  </a:extLst>
                </a:gridCol>
                <a:gridCol w="831272">
                  <a:extLst>
                    <a:ext uri="{9D8B030D-6E8A-4147-A177-3AD203B41FA5}">
                      <a16:colId xmlns:a16="http://schemas.microsoft.com/office/drawing/2014/main" xmlns="" val="1241667924"/>
                    </a:ext>
                  </a:extLst>
                </a:gridCol>
              </a:tblGrid>
              <a:tr h="5834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strike="noStrike" kern="1200" baseline="0" dirty="0">
                          <a:solidFill>
                            <a:schemeClr val="tx1"/>
                          </a:solidFill>
                          <a:latin typeface="Times New Roman" panose="02020603050405020304" pitchFamily="18" charset="0"/>
                          <a:ea typeface="+mn-ea"/>
                          <a:cs typeface="Times New Roman" panose="02020603050405020304" pitchFamily="18" charset="0"/>
                        </a:rPr>
                        <a:t>CO5: </a:t>
                      </a:r>
                      <a:r>
                        <a:rPr lang="en-IN" sz="1100" b="0" kern="1200" dirty="0">
                          <a:solidFill>
                            <a:schemeClr val="tx1"/>
                          </a:solidFill>
                          <a:latin typeface="Times New Roman" panose="02020603050405020304" pitchFamily="18" charset="0"/>
                          <a:ea typeface="+mn-ea"/>
                          <a:cs typeface="Times New Roman" panose="02020603050405020304" pitchFamily="18" charset="0"/>
                        </a:rPr>
                        <a:t>Understand about </a:t>
                      </a:r>
                      <a:r>
                        <a:rPr lang="en-IN" sz="1100" b="0" dirty="0">
                          <a:solidFill>
                            <a:schemeClr val="tx1"/>
                          </a:solidFill>
                          <a:latin typeface="Times New Roman" panose="02020603050405020304" pitchFamily="18" charset="0"/>
                          <a:cs typeface="Times New Roman" panose="02020603050405020304" pitchFamily="18" charset="0"/>
                        </a:rPr>
                        <a:t>the using of different methods for human resource planning</a:t>
                      </a:r>
                      <a:endParaRPr lang="en-IN" sz="11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L</a:t>
                      </a:r>
                    </a:p>
                  </a:txBody>
                  <a:tcPr marL="68580" marR="68580" marT="34290" marB="34290"/>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L</a:t>
                      </a:r>
                    </a:p>
                  </a:txBody>
                  <a:tcPr marL="68580" marR="68580" marT="34290" marB="34290"/>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L</a:t>
                      </a:r>
                    </a:p>
                  </a:txBody>
                  <a:tcPr marL="68580" marR="68580" marT="34290" marB="34290"/>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M</a:t>
                      </a:r>
                    </a:p>
                  </a:txBody>
                  <a:tcPr marL="68580" marR="68580" marT="34290" marB="34290"/>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H</a:t>
                      </a:r>
                    </a:p>
                  </a:txBody>
                  <a:tcPr marL="68580" marR="68580" marT="34290" marB="34290"/>
                </a:tc>
                <a:extLst>
                  <a:ext uri="{0D108BD9-81ED-4DB2-BD59-A6C34878D82A}">
                    <a16:rowId xmlns:a16="http://schemas.microsoft.com/office/drawing/2014/main" xmlns="" val="723317788"/>
                  </a:ext>
                </a:extLst>
              </a:tr>
            </a:tbl>
          </a:graphicData>
        </a:graphic>
      </p:graphicFrame>
      <p:pic>
        <p:nvPicPr>
          <p:cNvPr id="9" name="Picture 2" descr="NIET, Greater Noida: Cutoff, Placements, Courses, Fees, Admission 2022">
            <a:extLst>
              <a:ext uri="{FF2B5EF4-FFF2-40B4-BE49-F238E27FC236}">
                <a16:creationId xmlns:a16="http://schemas.microsoft.com/office/drawing/2014/main" xmlns="" id="{B7713DD4-79E6-D5F2-6EE7-AB02F834F8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56" y="-17652"/>
            <a:ext cx="1188244" cy="9666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8">
            <a:extLst>
              <a:ext uri="{FF2B5EF4-FFF2-40B4-BE49-F238E27FC236}">
                <a16:creationId xmlns:a16="http://schemas.microsoft.com/office/drawing/2014/main" xmlns="" id="{C9591B86-E727-564E-91DB-CA07AF6709F1}"/>
              </a:ext>
            </a:extLst>
          </p:cNvPr>
          <p:cNvGraphicFramePr>
            <a:graphicFrameLocks/>
          </p:cNvGraphicFramePr>
          <p:nvPr>
            <p:extLst>
              <p:ext uri="{D42A27DB-BD31-4B8C-83A1-F6EECF244321}">
                <p14:modId xmlns:p14="http://schemas.microsoft.com/office/powerpoint/2010/main" val="4208476560"/>
              </p:ext>
            </p:extLst>
          </p:nvPr>
        </p:nvGraphicFramePr>
        <p:xfrm>
          <a:off x="228600" y="817563"/>
          <a:ext cx="8808247" cy="5278438"/>
        </p:xfrm>
        <a:graphic>
          <a:graphicData uri="http://schemas.openxmlformats.org/drawingml/2006/table">
            <a:tbl>
              <a:tblPr firstRow="1" bandRow="1">
                <a:tableStyleId>{5C22544A-7EE6-4342-B048-85BDC9FD1C3A}</a:tableStyleId>
              </a:tblPr>
              <a:tblGrid>
                <a:gridCol w="3047873">
                  <a:extLst>
                    <a:ext uri="{9D8B030D-6E8A-4147-A177-3AD203B41FA5}">
                      <a16:colId xmlns:a16="http://schemas.microsoft.com/office/drawing/2014/main" xmlns="" val="20000"/>
                    </a:ext>
                  </a:extLst>
                </a:gridCol>
                <a:gridCol w="1380707">
                  <a:extLst>
                    <a:ext uri="{9D8B030D-6E8A-4147-A177-3AD203B41FA5}">
                      <a16:colId xmlns:a16="http://schemas.microsoft.com/office/drawing/2014/main" xmlns="" val="20001"/>
                    </a:ext>
                  </a:extLst>
                </a:gridCol>
                <a:gridCol w="1021981">
                  <a:extLst>
                    <a:ext uri="{9D8B030D-6E8A-4147-A177-3AD203B41FA5}">
                      <a16:colId xmlns:a16="http://schemas.microsoft.com/office/drawing/2014/main" xmlns="" val="20002"/>
                    </a:ext>
                  </a:extLst>
                </a:gridCol>
                <a:gridCol w="1212805">
                  <a:extLst>
                    <a:ext uri="{9D8B030D-6E8A-4147-A177-3AD203B41FA5}">
                      <a16:colId xmlns:a16="http://schemas.microsoft.com/office/drawing/2014/main" xmlns="" val="20003"/>
                    </a:ext>
                  </a:extLst>
                </a:gridCol>
                <a:gridCol w="1215252">
                  <a:extLst>
                    <a:ext uri="{9D8B030D-6E8A-4147-A177-3AD203B41FA5}">
                      <a16:colId xmlns:a16="http://schemas.microsoft.com/office/drawing/2014/main" xmlns="" val="20004"/>
                    </a:ext>
                  </a:extLst>
                </a:gridCol>
                <a:gridCol w="929629">
                  <a:extLst>
                    <a:ext uri="{9D8B030D-6E8A-4147-A177-3AD203B41FA5}">
                      <a16:colId xmlns:a16="http://schemas.microsoft.com/office/drawing/2014/main" xmlns="" val="20006"/>
                    </a:ext>
                  </a:extLst>
                </a:gridCol>
              </a:tblGrid>
              <a:tr h="17955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Times New Roman" panose="02020603050405020304" pitchFamily="18" charset="0"/>
                          <a:ea typeface="+mn-ea"/>
                          <a:cs typeface="Times New Roman" panose="02020603050405020304" pitchFamily="18" charset="0"/>
                        </a:rPr>
                        <a:t>Core Courses</a:t>
                      </a:r>
                    </a:p>
                  </a:txBody>
                  <a:tcPr anchor="ctr"/>
                </a:tc>
                <a:tc>
                  <a:txBody>
                    <a:bodyPr/>
                    <a:lstStyle/>
                    <a:p>
                      <a:pPr marL="71755" marR="0" algn="l" defTabSz="914400" rtl="0" eaLnBrk="1" latinLnBrk="0" hangingPunct="1">
                        <a:lnSpc>
                          <a:spcPct val="115000"/>
                        </a:lnSpc>
                        <a:spcBef>
                          <a:spcPts val="0"/>
                        </a:spcBef>
                        <a:spcAft>
                          <a:spcPts val="0"/>
                        </a:spcAft>
                      </a:pPr>
                      <a:r>
                        <a:rPr lang="en-US" sz="1400" b="1" kern="1200" dirty="0">
                          <a:solidFill>
                            <a:schemeClr val="lt1"/>
                          </a:solidFill>
                          <a:latin typeface="Times New Roman" panose="02020603050405020304" pitchFamily="18" charset="0"/>
                          <a:ea typeface="+mn-ea"/>
                          <a:cs typeface="Times New Roman" panose="02020603050405020304" pitchFamily="18" charset="0"/>
                        </a:rPr>
                        <a:t>Apply knowledge</a:t>
                      </a:r>
                      <a:r>
                        <a:rPr lang="en-US" sz="1400" b="1" kern="1200" baseline="0" dirty="0">
                          <a:solidFill>
                            <a:schemeClr val="lt1"/>
                          </a:solidFill>
                          <a:latin typeface="Times New Roman" panose="02020603050405020304" pitchFamily="18" charset="0"/>
                          <a:ea typeface="+mn-ea"/>
                          <a:cs typeface="Times New Roman" panose="02020603050405020304" pitchFamily="18" charset="0"/>
                        </a:rPr>
                        <a:t> of </a:t>
                      </a:r>
                      <a:r>
                        <a:rPr lang="en-US" sz="1400" b="1" kern="1200" dirty="0">
                          <a:solidFill>
                            <a:schemeClr val="lt1"/>
                          </a:solidFill>
                          <a:latin typeface="Times New Roman" panose="02020603050405020304" pitchFamily="18" charset="0"/>
                          <a:ea typeface="+mn-ea"/>
                          <a:cs typeface="Times New Roman" panose="02020603050405020304" pitchFamily="18" charset="0"/>
                        </a:rPr>
                        <a:t>management theories and practice</a:t>
                      </a:r>
                      <a:r>
                        <a:rPr lang="en-US" sz="1400" b="1" kern="1200" baseline="0" dirty="0">
                          <a:solidFill>
                            <a:schemeClr val="lt1"/>
                          </a:solidFill>
                          <a:latin typeface="Times New Roman" panose="02020603050405020304" pitchFamily="18" charset="0"/>
                          <a:ea typeface="+mn-ea"/>
                          <a:cs typeface="Times New Roman" panose="02020603050405020304" pitchFamily="18" charset="0"/>
                        </a:rPr>
                        <a:t> to solve business problem</a:t>
                      </a:r>
                      <a:endParaRPr lang="en-US" sz="1400" b="1" kern="1200" dirty="0">
                        <a:solidFill>
                          <a:schemeClr val="lt1"/>
                        </a:solidFill>
                        <a:latin typeface="Times New Roman" panose="02020603050405020304" pitchFamily="18" charset="0"/>
                        <a:ea typeface="+mn-ea"/>
                        <a:cs typeface="Times New Roman" panose="02020603050405020304" pitchFamily="18" charset="0"/>
                      </a:endParaRPr>
                    </a:p>
                  </a:txBody>
                  <a:tcPr marL="0" marR="0" marT="0" marB="0" vert="vert270" anchor="b"/>
                </a:tc>
                <a:tc>
                  <a:txBody>
                    <a:bodyPr/>
                    <a:lstStyle/>
                    <a:p>
                      <a:pPr marL="71755" marR="0" algn="l" defTabSz="914400" rtl="0" eaLnBrk="1" latinLnBrk="0" hangingPunct="1">
                        <a:lnSpc>
                          <a:spcPct val="115000"/>
                        </a:lnSpc>
                        <a:spcBef>
                          <a:spcPts val="0"/>
                        </a:spcBef>
                        <a:spcAft>
                          <a:spcPts val="0"/>
                        </a:spcAft>
                      </a:pPr>
                      <a:r>
                        <a:rPr lang="en-IN" sz="1400" b="0" i="0" kern="1200" dirty="0">
                          <a:solidFill>
                            <a:schemeClr val="lt1"/>
                          </a:solidFill>
                          <a:effectLst/>
                          <a:latin typeface="Times New Roman" panose="02020603050405020304" pitchFamily="18" charset="0"/>
                          <a:ea typeface="+mn-ea"/>
                          <a:cs typeface="Times New Roman" panose="02020603050405020304" pitchFamily="18" charset="0"/>
                        </a:rPr>
                        <a:t>Foster Analytical and critical thinking abilities for data-based decision making.</a:t>
                      </a:r>
                      <a:endParaRPr lang="en-US" sz="1400" b="1" kern="1200" dirty="0">
                        <a:solidFill>
                          <a:schemeClr val="lt1"/>
                        </a:solidFill>
                        <a:latin typeface="Times New Roman" panose="02020603050405020304" pitchFamily="18" charset="0"/>
                        <a:ea typeface="+mn-ea"/>
                        <a:cs typeface="Times New Roman" panose="02020603050405020304" pitchFamily="18" charset="0"/>
                      </a:endParaRPr>
                    </a:p>
                  </a:txBody>
                  <a:tcPr marL="0" marR="0" marT="0" marB="0" vert="vert270" anchor="b"/>
                </a:tc>
                <a:tc>
                  <a:txBody>
                    <a:bodyPr/>
                    <a:lstStyle/>
                    <a:p>
                      <a:pPr marL="71755" marR="0" algn="l" defTabSz="914400" rtl="0" eaLnBrk="1" latinLnBrk="0" hangingPunct="1">
                        <a:lnSpc>
                          <a:spcPct val="115000"/>
                        </a:lnSpc>
                        <a:spcBef>
                          <a:spcPts val="0"/>
                        </a:spcBef>
                        <a:spcAft>
                          <a:spcPts val="0"/>
                        </a:spcAft>
                      </a:pPr>
                      <a:r>
                        <a:rPr lang="en-IN" sz="1400" b="0" i="0" kern="1200" dirty="0">
                          <a:solidFill>
                            <a:schemeClr val="lt1"/>
                          </a:solidFill>
                          <a:effectLst/>
                          <a:latin typeface="Times New Roman" panose="02020603050405020304" pitchFamily="18" charset="0"/>
                          <a:ea typeface="+mn-ea"/>
                          <a:cs typeface="Times New Roman" panose="02020603050405020304" pitchFamily="18" charset="0"/>
                        </a:rPr>
                        <a:t>Ability to develop Value based Leadership ability.</a:t>
                      </a:r>
                      <a:endParaRPr lang="en-US" sz="1400" b="1" kern="1200" dirty="0">
                        <a:solidFill>
                          <a:schemeClr val="lt1"/>
                        </a:solidFill>
                        <a:latin typeface="Times New Roman" panose="02020603050405020304" pitchFamily="18" charset="0"/>
                        <a:ea typeface="+mn-ea"/>
                        <a:cs typeface="Times New Roman" panose="02020603050405020304" pitchFamily="18" charset="0"/>
                      </a:endParaRPr>
                    </a:p>
                  </a:txBody>
                  <a:tcPr marL="0" marR="0" marT="0" marB="0" vert="vert270" anchor="b"/>
                </a:tc>
                <a:tc>
                  <a:txBody>
                    <a:bodyPr/>
                    <a:lstStyle/>
                    <a:p>
                      <a:pPr marL="71755" marR="0" algn="l" defTabSz="914400" rtl="0" eaLnBrk="1" latinLnBrk="0" hangingPunct="1">
                        <a:lnSpc>
                          <a:spcPct val="115000"/>
                        </a:lnSpc>
                        <a:spcBef>
                          <a:spcPts val="0"/>
                        </a:spcBef>
                        <a:spcAft>
                          <a:spcPts val="0"/>
                        </a:spcAft>
                      </a:pPr>
                      <a:r>
                        <a:rPr lang="en-IN" sz="1400" b="0" i="0" kern="1200" dirty="0">
                          <a:solidFill>
                            <a:schemeClr val="lt1"/>
                          </a:solidFill>
                          <a:effectLst/>
                          <a:latin typeface="Times New Roman" panose="02020603050405020304" pitchFamily="18" charset="0"/>
                          <a:ea typeface="+mn-ea"/>
                          <a:cs typeface="Times New Roman" panose="02020603050405020304" pitchFamily="18" charset="0"/>
                        </a:rPr>
                        <a:t>Ability to understand, </a:t>
                      </a:r>
                      <a:r>
                        <a:rPr lang="en-IN" sz="1400" b="0" i="0" kern="1200" dirty="0" err="1">
                          <a:solidFill>
                            <a:schemeClr val="lt1"/>
                          </a:solidFill>
                          <a:effectLst/>
                          <a:latin typeface="Times New Roman" panose="02020603050405020304" pitchFamily="18" charset="0"/>
                          <a:ea typeface="+mn-ea"/>
                          <a:cs typeface="Times New Roman" panose="02020603050405020304" pitchFamily="18" charset="0"/>
                        </a:rPr>
                        <a:t>analyze</a:t>
                      </a:r>
                      <a:r>
                        <a:rPr lang="en-IN" sz="1400" b="0" i="0" kern="1200" dirty="0">
                          <a:solidFill>
                            <a:schemeClr val="lt1"/>
                          </a:solidFill>
                          <a:effectLst/>
                          <a:latin typeface="Times New Roman" panose="02020603050405020304" pitchFamily="18" charset="0"/>
                          <a:ea typeface="+mn-ea"/>
                          <a:cs typeface="Times New Roman" panose="02020603050405020304" pitchFamily="18" charset="0"/>
                        </a:rPr>
                        <a:t> and communicate global, economic, legal, and ethical aspects of business.</a:t>
                      </a:r>
                      <a:endParaRPr lang="en-US" sz="1400" b="1" kern="1200" dirty="0">
                        <a:solidFill>
                          <a:schemeClr val="lt1"/>
                        </a:solidFill>
                        <a:latin typeface="Times New Roman" panose="02020603050405020304" pitchFamily="18" charset="0"/>
                        <a:ea typeface="+mn-ea"/>
                        <a:cs typeface="Times New Roman" panose="02020603050405020304" pitchFamily="18" charset="0"/>
                      </a:endParaRPr>
                    </a:p>
                  </a:txBody>
                  <a:tcPr marL="0" marR="0" marT="0" marB="0" vert="vert270" anchor="b"/>
                </a:tc>
                <a:tc>
                  <a:txBody>
                    <a:bodyPr/>
                    <a:lstStyle/>
                    <a:p>
                      <a:pPr marL="71755" marR="0" algn="l" defTabSz="914400" rtl="0" eaLnBrk="1" latinLnBrk="0" hangingPunct="1">
                        <a:lnSpc>
                          <a:spcPct val="115000"/>
                        </a:lnSpc>
                        <a:spcBef>
                          <a:spcPts val="0"/>
                        </a:spcBef>
                        <a:spcAft>
                          <a:spcPts val="0"/>
                        </a:spcAft>
                      </a:pPr>
                      <a:r>
                        <a:rPr lang="en-US" sz="1400" b="1" kern="1200" dirty="0">
                          <a:solidFill>
                            <a:schemeClr val="lt1"/>
                          </a:solidFill>
                          <a:latin typeface="Times New Roman" panose="02020603050405020304" pitchFamily="18" charset="0"/>
                          <a:ea typeface="+mn-ea"/>
                          <a:cs typeface="Times New Roman" panose="02020603050405020304" pitchFamily="18" charset="0"/>
                        </a:rPr>
                        <a:t>Team environment</a:t>
                      </a:r>
                    </a:p>
                  </a:txBody>
                  <a:tcPr marL="0" marR="0" marT="0" marB="0" vert="vert270" anchor="b"/>
                </a:tc>
                <a:extLst>
                  <a:ext uri="{0D108BD9-81ED-4DB2-BD59-A6C34878D82A}">
                    <a16:rowId xmlns:a16="http://schemas.microsoft.com/office/drawing/2014/main" xmlns="" val="10000"/>
                  </a:ext>
                </a:extLst>
              </a:tr>
              <a:tr h="840846">
                <a:tc>
                  <a:txBody>
                    <a:bodyPr/>
                    <a:lstStyle/>
                    <a:p>
                      <a:r>
                        <a:rPr lang="en-US" sz="1400" dirty="0">
                          <a:latin typeface="Times New Roman" panose="02020603050405020304" pitchFamily="18" charset="0"/>
                          <a:cs typeface="Times New Roman" panose="02020603050405020304" pitchFamily="18" charset="0"/>
                        </a:rPr>
                        <a:t>CO1:</a:t>
                      </a:r>
                      <a:r>
                        <a:rPr lang="en-IN" sz="1400" b="0" dirty="0">
                          <a:latin typeface="Times New Roman" panose="02020603050405020304" pitchFamily="18" charset="0"/>
                          <a:cs typeface="Times New Roman" panose="02020603050405020304" pitchFamily="18" charset="0"/>
                        </a:rPr>
                        <a:t>Understand the definitions, concepts and components of Rural Development</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H</a:t>
                      </a: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M</a:t>
                      </a:r>
                    </a:p>
                  </a:txBody>
                  <a:tcPr/>
                </a:tc>
                <a:extLst>
                  <a:ext uri="{0D108BD9-81ED-4DB2-BD59-A6C34878D82A}">
                    <a16:rowId xmlns:a16="http://schemas.microsoft.com/office/drawing/2014/main" xmlns="" val="10001"/>
                  </a:ext>
                </a:extLst>
              </a:tr>
              <a:tr h="840846">
                <a:tc>
                  <a:txBody>
                    <a:bodyPr/>
                    <a:lstStyle/>
                    <a:p>
                      <a:r>
                        <a:rPr lang="en-US" sz="1400" b="1" baseline="0" dirty="0">
                          <a:latin typeface="Times New Roman" panose="02020603050405020304" pitchFamily="18" charset="0"/>
                          <a:cs typeface="Times New Roman" panose="02020603050405020304" pitchFamily="18" charset="0"/>
                        </a:rPr>
                        <a:t>CO2:</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400" b="0" baseline="0" dirty="0">
                          <a:latin typeface="Times New Roman" panose="02020603050405020304" pitchFamily="18" charset="0"/>
                          <a:cs typeface="Times New Roman" panose="02020603050405020304" pitchFamily="18" charset="0"/>
                        </a:rPr>
                        <a:t>K</a:t>
                      </a:r>
                      <a:r>
                        <a:rPr lang="en-IN" sz="1400" dirty="0">
                          <a:latin typeface="Times New Roman" panose="02020603050405020304" pitchFamily="18" charset="0"/>
                          <a:cs typeface="Times New Roman" panose="02020603050405020304" pitchFamily="18" charset="0"/>
                        </a:rPr>
                        <a:t>now the importance, structure, significance, resources of Indian rural economy.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M</a:t>
                      </a:r>
                    </a:p>
                  </a:txBody>
                  <a:tcPr/>
                </a:tc>
                <a:tc>
                  <a:txBody>
                    <a:bodyPr/>
                    <a:lstStyle/>
                    <a:p>
                      <a:pPr algn="ctr"/>
                      <a:r>
                        <a:rPr lang="en-US" sz="1400" dirty="0">
                          <a:latin typeface="Times New Roman" panose="02020603050405020304" pitchFamily="18" charset="0"/>
                          <a:cs typeface="Times New Roman" panose="02020603050405020304" pitchFamily="18" charset="0"/>
                        </a:rPr>
                        <a:t>H</a:t>
                      </a: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M</a:t>
                      </a:r>
                    </a:p>
                  </a:txBody>
                  <a:tcPr/>
                </a:tc>
                <a:tc>
                  <a:txBody>
                    <a:bodyPr/>
                    <a:lstStyle/>
                    <a:p>
                      <a:pPr algn="ctr"/>
                      <a:r>
                        <a:rPr lang="en-US" sz="1400" dirty="0">
                          <a:latin typeface="Times New Roman" panose="02020603050405020304" pitchFamily="18" charset="0"/>
                          <a:cs typeface="Times New Roman" panose="02020603050405020304" pitchFamily="18" charset="0"/>
                        </a:rPr>
                        <a:t>M</a:t>
                      </a:r>
                    </a:p>
                  </a:txBody>
                  <a:tcPr/>
                </a:tc>
                <a:extLst>
                  <a:ext uri="{0D108BD9-81ED-4DB2-BD59-A6C34878D82A}">
                    <a16:rowId xmlns:a16="http://schemas.microsoft.com/office/drawing/2014/main" xmlns="" val="10002"/>
                  </a:ext>
                </a:extLst>
              </a:tr>
              <a:tr h="847121">
                <a:tc>
                  <a:txBody>
                    <a:bodyPr/>
                    <a:lstStyle/>
                    <a:p>
                      <a:r>
                        <a:rPr lang="en-US" sz="1400" b="1" dirty="0">
                          <a:latin typeface="Times New Roman" panose="02020603050405020304" pitchFamily="18" charset="0"/>
                          <a:cs typeface="Times New Roman" panose="02020603050405020304" pitchFamily="18" charset="0"/>
                        </a:rPr>
                        <a:t>CO3: </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Develop the ability to </a:t>
                      </a:r>
                      <a:r>
                        <a:rPr lang="en-IN" sz="1400" dirty="0">
                          <a:latin typeface="Times New Roman" panose="02020603050405020304" pitchFamily="18" charset="0"/>
                          <a:cs typeface="Times New Roman" panose="02020603050405020304" pitchFamily="18" charset="0"/>
                        </a:rPr>
                        <a:t>have a clear idea about the area development programmes and its impact</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H</a:t>
                      </a:r>
                    </a:p>
                  </a:txBody>
                  <a:tcPr/>
                </a:tc>
                <a:tc>
                  <a:txBody>
                    <a:bodyPr/>
                    <a:lstStyle/>
                    <a:p>
                      <a:pPr algn="ctr"/>
                      <a:r>
                        <a:rPr lang="en-US" sz="1400" dirty="0">
                          <a:latin typeface="Times New Roman" panose="02020603050405020304" pitchFamily="18" charset="0"/>
                          <a:cs typeface="Times New Roman" panose="02020603050405020304" pitchFamily="18" charset="0"/>
                        </a:rPr>
                        <a:t>M</a:t>
                      </a:r>
                    </a:p>
                  </a:txBody>
                  <a:tcPr/>
                </a:tc>
                <a:tc>
                  <a:txBody>
                    <a:bodyPr/>
                    <a:lstStyle/>
                    <a:p>
                      <a:pPr algn="ctr"/>
                      <a:r>
                        <a:rPr lang="en-US" sz="1400" dirty="0">
                          <a:latin typeface="Times New Roman" panose="02020603050405020304" pitchFamily="18" charset="0"/>
                          <a:cs typeface="Times New Roman" panose="02020603050405020304" pitchFamily="18" charset="0"/>
                        </a:rPr>
                        <a:t>H</a:t>
                      </a:r>
                    </a:p>
                  </a:txBody>
                  <a:tcPr/>
                </a:tc>
                <a:extLst>
                  <a:ext uri="{0D108BD9-81ED-4DB2-BD59-A6C34878D82A}">
                    <a16:rowId xmlns:a16="http://schemas.microsoft.com/office/drawing/2014/main" xmlns="" val="10003"/>
                  </a:ext>
                </a:extLst>
              </a:tr>
              <a:tr h="954102">
                <a:tc>
                  <a:txBody>
                    <a:bodyPr/>
                    <a:lstStyle/>
                    <a:p>
                      <a:r>
                        <a:rPr lang="en-US" sz="1400" b="1" dirty="0">
                          <a:latin typeface="Times New Roman" panose="02020603050405020304" pitchFamily="18" charset="0"/>
                          <a:cs typeface="Times New Roman" panose="02020603050405020304" pitchFamily="18" charset="0"/>
                        </a:rPr>
                        <a:t>CO4:</a:t>
                      </a:r>
                      <a:r>
                        <a:rPr lang="en-IN" sz="1400" b="0" dirty="0">
                          <a:latin typeface="Times New Roman" panose="02020603050405020304" pitchFamily="18" charset="0"/>
                          <a:cs typeface="Times New Roman" panose="02020603050405020304" pitchFamily="18" charset="0"/>
                        </a:rPr>
                        <a:t>A</a:t>
                      </a:r>
                      <a:r>
                        <a:rPr lang="en-IN" sz="1400" dirty="0">
                          <a:latin typeface="Times New Roman" panose="02020603050405020304" pitchFamily="18" charset="0"/>
                          <a:cs typeface="Times New Roman" panose="02020603050405020304" pitchFamily="18" charset="0"/>
                        </a:rPr>
                        <a:t>ble to acquire knowledge about rural entrepreneurship</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L</a:t>
                      </a:r>
                    </a:p>
                  </a:txBody>
                  <a:tcPr/>
                </a:tc>
                <a:tc>
                  <a:txBody>
                    <a:bodyPr/>
                    <a:lstStyle/>
                    <a:p>
                      <a:pPr algn="ctr"/>
                      <a:r>
                        <a:rPr lang="en-US" sz="1400" dirty="0">
                          <a:latin typeface="Times New Roman" panose="02020603050405020304" pitchFamily="18" charset="0"/>
                          <a:cs typeface="Times New Roman" panose="02020603050405020304" pitchFamily="18" charset="0"/>
                        </a:rPr>
                        <a:t>M</a:t>
                      </a:r>
                    </a:p>
                  </a:txBody>
                  <a:tcPr/>
                </a:tc>
                <a:tc>
                  <a:txBody>
                    <a:bodyPr/>
                    <a:lstStyle/>
                    <a:p>
                      <a:pPr algn="ctr"/>
                      <a:r>
                        <a:rPr lang="en-US" sz="1400" dirty="0">
                          <a:latin typeface="Times New Roman" panose="02020603050405020304" pitchFamily="18" charset="0"/>
                          <a:cs typeface="Times New Roman" panose="02020603050405020304" pitchFamily="18" charset="0"/>
                        </a:rPr>
                        <a:t>H</a:t>
                      </a:r>
                    </a:p>
                  </a:txBody>
                  <a:tcPr/>
                </a:tc>
                <a:tc>
                  <a:txBody>
                    <a:bodyPr/>
                    <a:lstStyle/>
                    <a:p>
                      <a:pPr algn="ctr"/>
                      <a:r>
                        <a:rPr lang="en-US" sz="1400" dirty="0">
                          <a:latin typeface="Times New Roman" panose="02020603050405020304" pitchFamily="18" charset="0"/>
                          <a:cs typeface="Times New Roman" panose="02020603050405020304" pitchFamily="18" charset="0"/>
                        </a:rPr>
                        <a:t>M</a:t>
                      </a:r>
                    </a:p>
                  </a:txBody>
                  <a:tcPr/>
                </a:tc>
                <a:extLst>
                  <a:ext uri="{0D108BD9-81ED-4DB2-BD59-A6C34878D82A}">
                    <a16:rowId xmlns:a16="http://schemas.microsoft.com/office/drawing/2014/main" xmlns="" val="10004"/>
                  </a:ext>
                </a:extLst>
              </a:tr>
            </a:tbl>
          </a:graphicData>
        </a:graphic>
      </p:graphicFrame>
      <p:graphicFrame>
        <p:nvGraphicFramePr>
          <p:cNvPr id="13" name="Table 12">
            <a:extLst>
              <a:ext uri="{FF2B5EF4-FFF2-40B4-BE49-F238E27FC236}">
                <a16:creationId xmlns:a16="http://schemas.microsoft.com/office/drawing/2014/main" xmlns="" id="{25CBDD72-7908-CEBB-3DF7-9C68DD34DA85}"/>
              </a:ext>
            </a:extLst>
          </p:cNvPr>
          <p:cNvGraphicFramePr>
            <a:graphicFrameLocks noGrp="1"/>
          </p:cNvGraphicFramePr>
          <p:nvPr>
            <p:extLst>
              <p:ext uri="{D42A27DB-BD31-4B8C-83A1-F6EECF244321}">
                <p14:modId xmlns:p14="http://schemas.microsoft.com/office/powerpoint/2010/main" val="2164125279"/>
              </p:ext>
            </p:extLst>
          </p:nvPr>
        </p:nvGraphicFramePr>
        <p:xfrm>
          <a:off x="228600" y="5948810"/>
          <a:ext cx="8808247" cy="777923"/>
        </p:xfrm>
        <a:graphic>
          <a:graphicData uri="http://schemas.openxmlformats.org/drawingml/2006/table">
            <a:tbl>
              <a:tblPr firstRow="1" bandRow="1">
                <a:tableStyleId>{5C22544A-7EE6-4342-B048-85BDC9FD1C3A}</a:tableStyleId>
              </a:tblPr>
              <a:tblGrid>
                <a:gridCol w="3047873">
                  <a:extLst>
                    <a:ext uri="{9D8B030D-6E8A-4147-A177-3AD203B41FA5}">
                      <a16:colId xmlns:a16="http://schemas.microsoft.com/office/drawing/2014/main" xmlns="" val="2026161956"/>
                    </a:ext>
                  </a:extLst>
                </a:gridCol>
                <a:gridCol w="1380707">
                  <a:extLst>
                    <a:ext uri="{9D8B030D-6E8A-4147-A177-3AD203B41FA5}">
                      <a16:colId xmlns:a16="http://schemas.microsoft.com/office/drawing/2014/main" xmlns="" val="25471358"/>
                    </a:ext>
                  </a:extLst>
                </a:gridCol>
                <a:gridCol w="1021981">
                  <a:extLst>
                    <a:ext uri="{9D8B030D-6E8A-4147-A177-3AD203B41FA5}">
                      <a16:colId xmlns:a16="http://schemas.microsoft.com/office/drawing/2014/main" xmlns="" val="3577767658"/>
                    </a:ext>
                  </a:extLst>
                </a:gridCol>
                <a:gridCol w="1212805">
                  <a:extLst>
                    <a:ext uri="{9D8B030D-6E8A-4147-A177-3AD203B41FA5}">
                      <a16:colId xmlns:a16="http://schemas.microsoft.com/office/drawing/2014/main" xmlns="" val="852310432"/>
                    </a:ext>
                  </a:extLst>
                </a:gridCol>
                <a:gridCol w="1215252">
                  <a:extLst>
                    <a:ext uri="{9D8B030D-6E8A-4147-A177-3AD203B41FA5}">
                      <a16:colId xmlns:a16="http://schemas.microsoft.com/office/drawing/2014/main" xmlns="" val="2943818539"/>
                    </a:ext>
                  </a:extLst>
                </a:gridCol>
                <a:gridCol w="929629">
                  <a:extLst>
                    <a:ext uri="{9D8B030D-6E8A-4147-A177-3AD203B41FA5}">
                      <a16:colId xmlns:a16="http://schemas.microsoft.com/office/drawing/2014/main" xmlns="" val="1241667924"/>
                    </a:ext>
                  </a:extLst>
                </a:gridCol>
              </a:tblGrid>
              <a:tr h="777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Times New Roman" panose="02020603050405020304" pitchFamily="18" charset="0"/>
                          <a:ea typeface="+mn-ea"/>
                          <a:cs typeface="Times New Roman" panose="02020603050405020304" pitchFamily="18" charset="0"/>
                        </a:rPr>
                        <a:t>CO5: </a:t>
                      </a:r>
                      <a:r>
                        <a:rPr lang="en-IN" sz="1400" b="0" kern="1200" dirty="0">
                          <a:solidFill>
                            <a:schemeClr val="tx1"/>
                          </a:solidFill>
                          <a:latin typeface="Times New Roman" panose="02020603050405020304" pitchFamily="18" charset="0"/>
                          <a:ea typeface="+mn-ea"/>
                          <a:cs typeface="Times New Roman" panose="02020603050405020304" pitchFamily="18" charset="0"/>
                        </a:rPr>
                        <a:t>Understand about </a:t>
                      </a:r>
                      <a:r>
                        <a:rPr lang="en-IN" sz="1400" b="0" dirty="0">
                          <a:solidFill>
                            <a:schemeClr val="tx1"/>
                          </a:solidFill>
                          <a:latin typeface="Times New Roman" panose="02020603050405020304" pitchFamily="18" charset="0"/>
                          <a:cs typeface="Times New Roman" panose="02020603050405020304" pitchFamily="18" charset="0"/>
                        </a:rPr>
                        <a:t>the using of different methods for human resource planning</a:t>
                      </a:r>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L</a:t>
                      </a:r>
                    </a:p>
                  </a:txBody>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L</a:t>
                      </a:r>
                    </a:p>
                  </a:txBody>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L</a:t>
                      </a:r>
                    </a:p>
                  </a:txBody>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M</a:t>
                      </a:r>
                    </a:p>
                  </a:txBody>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H</a:t>
                      </a:r>
                    </a:p>
                  </a:txBody>
                  <a:tcPr/>
                </a:tc>
                <a:extLst>
                  <a:ext uri="{0D108BD9-81ED-4DB2-BD59-A6C34878D82A}">
                    <a16:rowId xmlns:a16="http://schemas.microsoft.com/office/drawing/2014/main" xmlns="" val="723317788"/>
                  </a:ext>
                </a:extLst>
              </a:tr>
            </a:tbl>
          </a:graphicData>
        </a:graphic>
      </p:graphicFrame>
      <p:sp>
        <p:nvSpPr>
          <p:cNvPr id="2" name="Footer Placeholder 1">
            <a:extLst>
              <a:ext uri="{FF2B5EF4-FFF2-40B4-BE49-F238E27FC236}">
                <a16:creationId xmlns:a16="http://schemas.microsoft.com/office/drawing/2014/main" xmlns="" id="{2F70EFE3-238D-AB73-2F42-3602CC6FC487}"/>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15821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41595" y="5773852"/>
            <a:ext cx="1600200" cy="124505"/>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15</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Google Shape;89;p13">
            <a:extLst>
              <a:ext uri="{FF2B5EF4-FFF2-40B4-BE49-F238E27FC236}">
                <a16:creationId xmlns:a16="http://schemas.microsoft.com/office/drawing/2014/main" xmlns="" id="{FB921617-DCD5-7E1C-326F-5AB6BAE86E9C}"/>
              </a:ext>
            </a:extLst>
          </p:cNvPr>
          <p:cNvSpPr txBox="1">
            <a:spLocks/>
          </p:cNvSpPr>
          <p:nvPr/>
        </p:nvSpPr>
        <p:spPr>
          <a:xfrm>
            <a:off x="1902836" y="134311"/>
            <a:ext cx="7012565" cy="51435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dirty="0">
                <a:cs typeface="Times New Roman" panose="02020603050405020304" pitchFamily="18" charset="0"/>
                <a:sym typeface="Arial"/>
              </a:rPr>
              <a:t>Program Educational Objectives</a:t>
            </a:r>
          </a:p>
        </p:txBody>
      </p:sp>
      <p:pic>
        <p:nvPicPr>
          <p:cNvPr id="11" name="Picture 2" descr="NIET, Greater Noida: Cutoff, Placements, Courses, Fees, Admission 2021">
            <a:extLst>
              <a:ext uri="{FF2B5EF4-FFF2-40B4-BE49-F238E27FC236}">
                <a16:creationId xmlns:a16="http://schemas.microsoft.com/office/drawing/2014/main" xmlns="" id="{36081318-0058-FBB3-E4AA-BDEB3BE7E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4322"/>
            <a:ext cx="1493387" cy="988678"/>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5"/>
          <p:cNvSpPr>
            <a:spLocks noGrp="1"/>
          </p:cNvSpPr>
          <p:nvPr>
            <p:ph type="dt" sz="half" idx="10"/>
          </p:nvPr>
        </p:nvSpPr>
        <p:spPr>
          <a:xfrm>
            <a:off x="628650" y="5624513"/>
            <a:ext cx="2057400" cy="273844"/>
          </a:xfrm>
        </p:spPr>
        <p:txBody>
          <a:bodyPr/>
          <a:lstStyle/>
          <a:p>
            <a:fld id="{374025A2-2359-45A6-9187-F1F7A996FE21}" type="datetime1">
              <a:rPr lang="en-US" smtClean="0"/>
              <a:t>9/19/2022</a:t>
            </a:fld>
            <a:endParaRPr lang="en-US" dirty="0"/>
          </a:p>
        </p:txBody>
      </p:sp>
      <p:sp>
        <p:nvSpPr>
          <p:cNvPr id="9" name="Content Placeholder 8">
            <a:extLst>
              <a:ext uri="{FF2B5EF4-FFF2-40B4-BE49-F238E27FC236}">
                <a16:creationId xmlns:a16="http://schemas.microsoft.com/office/drawing/2014/main" xmlns="" id="{546DE743-44E5-44C4-B057-BA51902AD446}"/>
              </a:ext>
            </a:extLst>
          </p:cNvPr>
          <p:cNvSpPr txBox="1">
            <a:spLocks/>
          </p:cNvSpPr>
          <p:nvPr/>
        </p:nvSpPr>
        <p:spPr>
          <a:xfrm>
            <a:off x="457200" y="1587501"/>
            <a:ext cx="8229600" cy="38036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spcAft>
                <a:spcPts val="750"/>
              </a:spcAft>
              <a:buNone/>
            </a:pPr>
            <a:endParaRPr lang="en-US" sz="1800" b="1" dirty="0">
              <a:solidFill>
                <a:srgbClr val="000000"/>
              </a:solidFill>
              <a:latin typeface="+mj-lt"/>
              <a:ea typeface="Calibri" panose="020F0502020204030204" pitchFamily="34" charset="0"/>
              <a:cs typeface="Times New Roman" panose="02020603050405020304" pitchFamily="18" charset="0"/>
            </a:endParaRPr>
          </a:p>
          <a:p>
            <a:pPr marL="0" indent="0" algn="just">
              <a:lnSpc>
                <a:spcPct val="115000"/>
              </a:lnSpc>
              <a:spcAft>
                <a:spcPts val="750"/>
              </a:spcAft>
              <a:buNone/>
            </a:pPr>
            <a:r>
              <a:rPr lang="en-US" sz="1800" b="1" dirty="0">
                <a:solidFill>
                  <a:srgbClr val="000000"/>
                </a:solidFill>
                <a:latin typeface="+mj-lt"/>
                <a:ea typeface="Calibri" panose="020F0502020204030204" pitchFamily="34" charset="0"/>
                <a:cs typeface="Times New Roman" panose="02020603050405020304" pitchFamily="18" charset="0"/>
              </a:rPr>
              <a:t>PEO1: </a:t>
            </a:r>
            <a:r>
              <a:rPr lang="en-US" sz="1800" dirty="0">
                <a:solidFill>
                  <a:srgbClr val="000000"/>
                </a:solidFill>
                <a:latin typeface="+mj-lt"/>
                <a:ea typeface="Calibri" panose="020F0502020204030204" pitchFamily="34" charset="0"/>
                <a:cs typeface="Times New Roman" panose="02020603050405020304" pitchFamily="18" charset="0"/>
              </a:rPr>
              <a:t>Able to apply sound knowledge in the field of information technology to fulfill the needs of IT industry.</a:t>
            </a:r>
            <a:endParaRPr lang="en-IN" sz="1800" dirty="0">
              <a:latin typeface="+mj-lt"/>
              <a:ea typeface="Calibri" panose="020F0502020204030204" pitchFamily="34" charset="0"/>
              <a:cs typeface="Times New Roman" panose="02020603050405020304" pitchFamily="18" charset="0"/>
            </a:endParaRPr>
          </a:p>
          <a:p>
            <a:pPr marL="0" indent="0" algn="just">
              <a:lnSpc>
                <a:spcPct val="115000"/>
              </a:lnSpc>
              <a:spcAft>
                <a:spcPts val="750"/>
              </a:spcAft>
              <a:buNone/>
            </a:pPr>
            <a:r>
              <a:rPr lang="en-US" sz="1800" b="1" dirty="0">
                <a:solidFill>
                  <a:srgbClr val="000000"/>
                </a:solidFill>
                <a:latin typeface="+mj-lt"/>
                <a:ea typeface="Calibri" panose="020F0502020204030204" pitchFamily="34" charset="0"/>
                <a:cs typeface="Times New Roman" panose="02020603050405020304" pitchFamily="18" charset="0"/>
              </a:rPr>
              <a:t>PEO2: </a:t>
            </a:r>
            <a:r>
              <a:rPr lang="en-US" sz="1800" dirty="0">
                <a:solidFill>
                  <a:srgbClr val="000000"/>
                </a:solidFill>
                <a:latin typeface="+mj-lt"/>
                <a:ea typeface="Calibri" panose="020F0502020204030204" pitchFamily="34" charset="0"/>
                <a:cs typeface="Times New Roman" panose="02020603050405020304" pitchFamily="18" charset="0"/>
              </a:rPr>
              <a:t>Able to design innovative and interdisciplinary systems through latest digital technologies.</a:t>
            </a:r>
            <a:endParaRPr lang="en-IN" sz="1800" dirty="0">
              <a:latin typeface="+mj-lt"/>
              <a:ea typeface="Calibri" panose="020F0502020204030204" pitchFamily="34" charset="0"/>
              <a:cs typeface="Times New Roman" panose="02020603050405020304" pitchFamily="18" charset="0"/>
            </a:endParaRPr>
          </a:p>
          <a:p>
            <a:pPr marL="0" indent="0" algn="just">
              <a:lnSpc>
                <a:spcPct val="115000"/>
              </a:lnSpc>
              <a:spcAft>
                <a:spcPts val="750"/>
              </a:spcAft>
              <a:buNone/>
            </a:pPr>
            <a:r>
              <a:rPr lang="en-US" sz="1800" b="1" dirty="0">
                <a:solidFill>
                  <a:srgbClr val="000000"/>
                </a:solidFill>
                <a:latin typeface="+mj-lt"/>
                <a:ea typeface="Calibri" panose="020F0502020204030204" pitchFamily="34" charset="0"/>
                <a:cs typeface="Times New Roman" panose="02020603050405020304" pitchFamily="18" charset="0"/>
              </a:rPr>
              <a:t>PEO3: </a:t>
            </a:r>
            <a:r>
              <a:rPr lang="en-US" sz="1800" dirty="0">
                <a:solidFill>
                  <a:srgbClr val="000000"/>
                </a:solidFill>
                <a:latin typeface="+mj-lt"/>
                <a:ea typeface="Calibri" panose="020F0502020204030204" pitchFamily="34" charset="0"/>
                <a:cs typeface="Times New Roman" panose="02020603050405020304" pitchFamily="18" charset="0"/>
              </a:rPr>
              <a:t>Able to inculcate professional and social ethics, team work and leadership for serving the society.</a:t>
            </a:r>
            <a:endParaRPr lang="en-IN" sz="1800" dirty="0">
              <a:latin typeface="+mj-lt"/>
              <a:ea typeface="Calibri" panose="020F0502020204030204" pitchFamily="34" charset="0"/>
              <a:cs typeface="Times New Roman" panose="02020603050405020304" pitchFamily="18" charset="0"/>
            </a:endParaRPr>
          </a:p>
          <a:p>
            <a:pPr marL="0" indent="0" algn="just">
              <a:lnSpc>
                <a:spcPct val="115000"/>
              </a:lnSpc>
              <a:spcAft>
                <a:spcPts val="750"/>
              </a:spcAft>
              <a:buNone/>
            </a:pPr>
            <a:r>
              <a:rPr lang="en-US" sz="1800" b="1" dirty="0">
                <a:solidFill>
                  <a:srgbClr val="000000"/>
                </a:solidFill>
                <a:latin typeface="+mj-lt"/>
                <a:ea typeface="Calibri" panose="020F0502020204030204" pitchFamily="34" charset="0"/>
                <a:cs typeface="Times New Roman" panose="02020603050405020304" pitchFamily="18" charset="0"/>
              </a:rPr>
              <a:t>PEO4:</a:t>
            </a:r>
            <a:r>
              <a:rPr lang="en-US" sz="1800" dirty="0">
                <a:solidFill>
                  <a:srgbClr val="000000"/>
                </a:solidFill>
                <a:latin typeface="+mj-lt"/>
                <a:ea typeface="Calibri" panose="020F0502020204030204" pitchFamily="34" charset="0"/>
                <a:cs typeface="Times New Roman" panose="02020603050405020304" pitchFamily="18" charset="0"/>
              </a:rPr>
              <a:t> Able to inculcate lifelong learning in the field of computing for successful career in organizations and R&amp;D sectors.</a:t>
            </a:r>
            <a:endParaRPr lang="en-IN" sz="1800" dirty="0">
              <a:latin typeface="+mj-lt"/>
              <a:ea typeface="Calibri" panose="020F0502020204030204" pitchFamily="34" charset="0"/>
              <a:cs typeface="Times New Roman" panose="02020603050405020304" pitchFamily="18" charset="0"/>
            </a:endParaRPr>
          </a:p>
          <a:p>
            <a:pPr algn="just"/>
            <a:endParaRPr lang="en-IN" sz="1800" dirty="0">
              <a:latin typeface="+mj-lt"/>
            </a:endParaRPr>
          </a:p>
        </p:txBody>
      </p:sp>
      <p:sp>
        <p:nvSpPr>
          <p:cNvPr id="2" name="Footer Placeholder 1">
            <a:extLst>
              <a:ext uri="{FF2B5EF4-FFF2-40B4-BE49-F238E27FC236}">
                <a16:creationId xmlns:a16="http://schemas.microsoft.com/office/drawing/2014/main" xmlns="" id="{84C715EF-E89B-25CB-CE0D-65C30B4A4D58}"/>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113056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CD42FD33-8318-438D-B667-8CDEBE9BDE24}"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4914900" y="5773852"/>
            <a:ext cx="1600200" cy="124505"/>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16</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Google Shape;89;p13">
            <a:extLst>
              <a:ext uri="{FF2B5EF4-FFF2-40B4-BE49-F238E27FC236}">
                <a16:creationId xmlns:a16="http://schemas.microsoft.com/office/drawing/2014/main" xmlns="" id="{FB921617-DCD5-7E1C-326F-5AB6BAE86E9C}"/>
              </a:ext>
            </a:extLst>
          </p:cNvPr>
          <p:cNvSpPr txBox="1">
            <a:spLocks/>
          </p:cNvSpPr>
          <p:nvPr/>
        </p:nvSpPr>
        <p:spPr>
          <a:xfrm>
            <a:off x="1558311" y="20782"/>
            <a:ext cx="7012565" cy="862732"/>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dirty="0">
                <a:latin typeface="+mn-lt"/>
                <a:sym typeface="Arial"/>
              </a:rPr>
              <a:t>Result Analysis</a:t>
            </a:r>
          </a:p>
        </p:txBody>
      </p:sp>
      <p:pic>
        <p:nvPicPr>
          <p:cNvPr id="11" name="Picture 2" descr="NIET, Greater Noida: Cutoff, Placements, Courses, Fees, Admission 2021">
            <a:extLst>
              <a:ext uri="{FF2B5EF4-FFF2-40B4-BE49-F238E27FC236}">
                <a16:creationId xmlns:a16="http://schemas.microsoft.com/office/drawing/2014/main" xmlns="" id="{36081318-0058-FBB3-E4AA-BDEB3BE7E7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 y="177874"/>
            <a:ext cx="1303147" cy="8627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78F7F502-E4ED-021B-200A-8BAED25F09CE}"/>
              </a:ext>
            </a:extLst>
          </p:cNvPr>
          <p:cNvSpPr txBox="1"/>
          <p:nvPr/>
        </p:nvSpPr>
        <p:spPr>
          <a:xfrm>
            <a:off x="2228850" y="2114550"/>
            <a:ext cx="4080510"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Result Awaited</a:t>
            </a:r>
          </a:p>
        </p:txBody>
      </p:sp>
      <p:sp>
        <p:nvSpPr>
          <p:cNvPr id="5" name="Footer Placeholder 4">
            <a:extLst>
              <a:ext uri="{FF2B5EF4-FFF2-40B4-BE49-F238E27FC236}">
                <a16:creationId xmlns:a16="http://schemas.microsoft.com/office/drawing/2014/main" xmlns="" id="{EC8A8569-B2DF-2B14-E20B-750BD223CB9C}"/>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153687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7A560E-4774-47D6-A042-843F0D7A638D}" type="datetime1">
              <a:rPr lang="en-US" smtClean="0"/>
              <a:t>9/19/2022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524000" y="104658"/>
            <a:ext cx="6629400" cy="73354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endParaRPr lang="en-US" sz="2800" dirty="0">
              <a:latin typeface="+mj-lt"/>
              <a:cs typeface="Times New Roman" panose="02020603050405020304" pitchFamily="18" charset="0"/>
            </a:endParaRPr>
          </a:p>
          <a:p>
            <a:pPr lvl="0" algn="ctr"/>
            <a:r>
              <a:rPr lang="en-US" sz="2800" dirty="0">
                <a:latin typeface="+mj-lt"/>
                <a:cs typeface="Times New Roman" panose="02020603050405020304" pitchFamily="18" charset="0"/>
              </a:rPr>
              <a:t> End Semester Question Paper Template</a:t>
            </a:r>
          </a:p>
          <a:p>
            <a:pPr algn="ctr"/>
            <a:endParaRPr lang="en-US" sz="2800" dirty="0">
              <a:latin typeface="+mj-lt"/>
              <a:cs typeface="Times New Roman" panose="02020603050405020304" pitchFamily="18" charset="0"/>
            </a:endParaRPr>
          </a:p>
        </p:txBody>
      </p:sp>
      <p:pic>
        <p:nvPicPr>
          <p:cNvPr id="11" name="Content Placeholder 7" descr="temp2.png"/>
          <p:cNvPicPr>
            <a:picLocks noGrp="1" noChangeAspect="1"/>
          </p:cNvPicPr>
          <p:nvPr>
            <p:ph idx="1"/>
          </p:nvPr>
        </p:nvPicPr>
        <p:blipFill>
          <a:blip r:embed="rId2"/>
          <a:stretch>
            <a:fillRect/>
          </a:stretch>
        </p:blipFill>
        <p:spPr>
          <a:xfrm>
            <a:off x="1143000" y="1336271"/>
            <a:ext cx="6515100" cy="4264429"/>
          </a:xfrm>
        </p:spPr>
      </p:pic>
      <p:pic>
        <p:nvPicPr>
          <p:cNvPr id="9" name="Picture 2" descr="NIET, Greater Noida: Cutoff, Placements, Courses, Fees, Admission 20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30982"/>
            <a:ext cx="1143000" cy="85961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xmlns="" id="{68E6DFE3-08E4-6340-346D-87FC59919699}"/>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403203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050" y="1714501"/>
            <a:ext cx="6172200" cy="3394472"/>
          </a:xfrm>
        </p:spPr>
        <p:txBody>
          <a:bodyPr>
            <a:normAutofit/>
          </a:bodyPr>
          <a:lstStyle/>
          <a:p>
            <a:pPr algn="just">
              <a:buNone/>
            </a:pPr>
            <a:r>
              <a:rPr lang="en-US" sz="1800" dirty="0"/>
              <a:t>                                   </a:t>
            </a:r>
            <a:endParaRPr lang="en-US" sz="1800" spc="-4" dirty="0">
              <a:latin typeface="+mj-lt"/>
              <a:cs typeface="Times New Roman" pitchFamily="18" charset="0"/>
            </a:endParaRPr>
          </a:p>
        </p:txBody>
      </p:sp>
      <p:sp>
        <p:nvSpPr>
          <p:cNvPr id="4" name="Date Placeholder 3"/>
          <p:cNvSpPr>
            <a:spLocks noGrp="1"/>
          </p:cNvSpPr>
          <p:nvPr>
            <p:ph type="dt" sz="half" idx="10"/>
          </p:nvPr>
        </p:nvSpPr>
        <p:spPr/>
        <p:txBody>
          <a:bodyPr/>
          <a:lstStyle/>
          <a:p>
            <a:fld id="{A15632F5-E337-45E9-9DA3-67C4678A04C8}" type="datetime1">
              <a:rPr lang="en-US" smtClean="0"/>
              <a:t>9/19/2022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10" name="Content Placeholder 7" descr="temp3.png"/>
          <p:cNvPicPr>
            <a:picLocks noChangeAspect="1"/>
          </p:cNvPicPr>
          <p:nvPr/>
        </p:nvPicPr>
        <p:blipFill>
          <a:blip r:embed="rId2"/>
          <a:stretch>
            <a:fillRect/>
          </a:stretch>
        </p:blipFill>
        <p:spPr>
          <a:xfrm>
            <a:off x="1154793" y="994278"/>
            <a:ext cx="6948713" cy="4449649"/>
          </a:xfrm>
          <a:prstGeom prst="rect">
            <a:avLst/>
          </a:prstGeom>
        </p:spPr>
      </p:pic>
      <p:pic>
        <p:nvPicPr>
          <p:cNvPr id="9" name="Picture 2" descr="NIET, Greater Noida: Cutoff, Placements, Courses, Fees, Admission 20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330" y="136525"/>
            <a:ext cx="1226534" cy="72072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xmlns="" id="{E6EA73AD-584C-2FE2-B317-004BF65CAE7E}"/>
              </a:ext>
            </a:extLst>
          </p:cNvPr>
          <p:cNvSpPr txBox="1">
            <a:spLocks/>
          </p:cNvSpPr>
          <p:nvPr/>
        </p:nvSpPr>
        <p:spPr>
          <a:xfrm>
            <a:off x="1524000" y="104658"/>
            <a:ext cx="6629400" cy="73354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endParaRPr lang="en-US" sz="2800" dirty="0">
              <a:latin typeface="+mj-lt"/>
              <a:cs typeface="Times New Roman" panose="02020603050405020304" pitchFamily="18" charset="0"/>
            </a:endParaRPr>
          </a:p>
          <a:p>
            <a:pPr lvl="0" algn="ctr"/>
            <a:r>
              <a:rPr lang="en-US" sz="2800" dirty="0">
                <a:latin typeface="+mj-lt"/>
                <a:cs typeface="Times New Roman" panose="02020603050405020304" pitchFamily="18" charset="0"/>
              </a:rPr>
              <a:t> End Semester Question Paper Template</a:t>
            </a:r>
          </a:p>
          <a:p>
            <a:pPr algn="ctr"/>
            <a:endParaRPr lang="en-US" sz="2800" dirty="0">
              <a:latin typeface="+mj-lt"/>
              <a:cs typeface="Times New Roman" panose="02020603050405020304" pitchFamily="18" charset="0"/>
            </a:endParaRPr>
          </a:p>
        </p:txBody>
      </p:sp>
      <p:sp>
        <p:nvSpPr>
          <p:cNvPr id="2" name="Footer Placeholder 1">
            <a:extLst>
              <a:ext uri="{FF2B5EF4-FFF2-40B4-BE49-F238E27FC236}">
                <a16:creationId xmlns:a16="http://schemas.microsoft.com/office/drawing/2014/main" xmlns="" id="{EF957729-D2F4-9082-3C45-438101E02F25}"/>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174394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931361" y="5640784"/>
            <a:ext cx="1600200" cy="124505"/>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19</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1" name="Picture 2" descr="NIET, Greater Noida: Cutoff, Placements, Courses, Fees, Admission 2021">
            <a:extLst>
              <a:ext uri="{FF2B5EF4-FFF2-40B4-BE49-F238E27FC236}">
                <a16:creationId xmlns:a16="http://schemas.microsoft.com/office/drawing/2014/main" xmlns="" id="{36081318-0058-FBB3-E4AA-BDEB3BE7E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 y="0"/>
            <a:ext cx="1219331" cy="1066801"/>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89;p13">
            <a:extLst>
              <a:ext uri="{FF2B5EF4-FFF2-40B4-BE49-F238E27FC236}">
                <a16:creationId xmlns:a16="http://schemas.microsoft.com/office/drawing/2014/main" xmlns="" id="{AABE7E2B-D139-5D93-76F8-F626BF1D15C1}"/>
              </a:ext>
            </a:extLst>
          </p:cNvPr>
          <p:cNvSpPr txBox="1">
            <a:spLocks/>
          </p:cNvSpPr>
          <p:nvPr/>
        </p:nvSpPr>
        <p:spPr>
          <a:xfrm>
            <a:off x="1657350" y="19049"/>
            <a:ext cx="7012565" cy="94059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800" dirty="0">
                <a:cs typeface="Times New Roman" panose="02020603050405020304" pitchFamily="18" charset="0"/>
              </a:rPr>
              <a:t>Prerequisites/ recap</a:t>
            </a:r>
          </a:p>
        </p:txBody>
      </p:sp>
      <p:sp>
        <p:nvSpPr>
          <p:cNvPr id="5" name="Rectangle 4"/>
          <p:cNvSpPr/>
          <p:nvPr/>
        </p:nvSpPr>
        <p:spPr>
          <a:xfrm>
            <a:off x="1014410" y="1822897"/>
            <a:ext cx="7517151" cy="129586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latin typeface="+mj-lt"/>
                <a:cs typeface="Times New Roman" panose="02020603050405020304" pitchFamily="18" charset="0"/>
              </a:rPr>
              <a:t>Students must have the basic knowledge of rural administration and development.</a:t>
            </a:r>
          </a:p>
          <a:p>
            <a:pPr marL="285750" indent="-285750" algn="just">
              <a:lnSpc>
                <a:spcPct val="150000"/>
              </a:lnSpc>
              <a:buFont typeface="Arial" panose="020B0604020202020204" pitchFamily="34" charset="0"/>
              <a:buChar char="•"/>
            </a:pPr>
            <a:r>
              <a:rPr lang="en-IN" dirty="0">
                <a:latin typeface="+mj-lt"/>
                <a:cs typeface="Times New Roman" panose="02020603050405020304" pitchFamily="18" charset="0"/>
              </a:rPr>
              <a:t>Understanding and knowledge of various rural development experiments. </a:t>
            </a:r>
          </a:p>
        </p:txBody>
      </p:sp>
      <p:sp>
        <p:nvSpPr>
          <p:cNvPr id="9" name="Date Placeholder 5"/>
          <p:cNvSpPr>
            <a:spLocks noGrp="1"/>
          </p:cNvSpPr>
          <p:nvPr>
            <p:ph type="dt" sz="half" idx="10"/>
          </p:nvPr>
        </p:nvSpPr>
        <p:spPr>
          <a:xfrm>
            <a:off x="628650" y="5624513"/>
            <a:ext cx="2057400" cy="273844"/>
          </a:xfrm>
        </p:spPr>
        <p:txBody>
          <a:bodyPr/>
          <a:lstStyle/>
          <a:p>
            <a:fld id="{606FA269-AA6C-49EE-903C-95BB9434BB2E}" type="datetime1">
              <a:rPr lang="en-US" smtClean="0"/>
              <a:t>9/19/2022</a:t>
            </a:fld>
            <a:endParaRPr lang="en-US" dirty="0"/>
          </a:p>
        </p:txBody>
      </p:sp>
      <p:sp>
        <p:nvSpPr>
          <p:cNvPr id="2" name="Footer Placeholder 1">
            <a:extLst>
              <a:ext uri="{FF2B5EF4-FFF2-40B4-BE49-F238E27FC236}">
                <a16:creationId xmlns:a16="http://schemas.microsoft.com/office/drawing/2014/main" xmlns="" id="{E200C259-AEA2-B0E6-7508-9B06065CE716}"/>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77384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fld id="{7F940974-83CB-42B7-B11C-D9FB2A85D130}" type="datetime1">
              <a:rPr lang="en-US" sz="900" smtClean="0">
                <a:solidFill>
                  <a:prstClr val="black">
                    <a:tint val="75000"/>
                  </a:prstClr>
                </a:solidFill>
                <a:latin typeface="Calibri"/>
              </a:rPr>
              <a:t>9/19/2022</a:t>
            </a:fld>
            <a:endParaRPr lang="en-US" sz="900" dirty="0">
              <a:solidFill>
                <a:prstClr val="black">
                  <a:tint val="75000"/>
                </a:prstClr>
              </a:solidFill>
              <a:latin typeface="Calibri"/>
            </a:endParaRPr>
          </a:p>
        </p:txBody>
      </p:sp>
      <p:sp>
        <p:nvSpPr>
          <p:cNvPr id="5" name="Footer Placeholder 4"/>
          <p:cNvSpPr>
            <a:spLocks noGrp="1"/>
          </p:cNvSpPr>
          <p:nvPr>
            <p:ph type="ftr" sz="quarter" idx="11"/>
          </p:nvPr>
        </p:nvSpPr>
        <p:spPr>
          <a:xfrm>
            <a:off x="2457450" y="5624514"/>
            <a:ext cx="4800600" cy="273844"/>
          </a:xfrm>
        </p:spPr>
        <p:txBody>
          <a:bodyPr/>
          <a:lstStyle/>
          <a:p>
            <a:pPr defTabSz="685800"/>
            <a:r>
              <a:rPr lang="en-US" sz="900">
                <a:solidFill>
                  <a:prstClr val="black"/>
                </a:solidFill>
                <a:latin typeface="Calibri"/>
              </a:rPr>
              <a:t>Meenu Chaudhary                      Unit 3</a:t>
            </a:r>
            <a:endParaRPr lang="en-US" sz="900" dirty="0">
              <a:solidFill>
                <a:prstClr val="black"/>
              </a:solidFill>
              <a:latin typeface="Calibri"/>
            </a:endParaRPr>
          </a:p>
        </p:txBody>
      </p:sp>
      <p:sp>
        <p:nvSpPr>
          <p:cNvPr id="6" name="Slide Number Placeholder 5"/>
          <p:cNvSpPr>
            <a:spLocks noGrp="1"/>
          </p:cNvSpPr>
          <p:nvPr>
            <p:ph type="sldNum" sz="quarter" idx="12"/>
          </p:nvPr>
        </p:nvSpPr>
        <p:spPr/>
        <p:txBody>
          <a:bodyPr/>
          <a:lstStyle/>
          <a:p>
            <a:pPr defTabSz="685800"/>
            <a:fld id="{B6F15528-21DE-4FAA-801E-634DDDAF4B2B}" type="slidenum">
              <a:rPr lang="en-US" sz="900">
                <a:solidFill>
                  <a:prstClr val="black">
                    <a:tint val="75000"/>
                  </a:prstClr>
                </a:solidFill>
                <a:latin typeface="Calibri"/>
              </a:rPr>
              <a:pPr defTabSz="685800"/>
              <a:t>2</a:t>
            </a:fld>
            <a:endParaRPr lang="en-US" sz="900" dirty="0">
              <a:solidFill>
                <a:prstClr val="black">
                  <a:tint val="75000"/>
                </a:prstClr>
              </a:solidFill>
              <a:latin typeface="Calibri"/>
            </a:endParaRPr>
          </a:p>
        </p:txBody>
      </p:sp>
      <p:graphicFrame>
        <p:nvGraphicFramePr>
          <p:cNvPr id="12" name="Table 11"/>
          <p:cNvGraphicFramePr>
            <a:graphicFrameLocks noGrp="1"/>
          </p:cNvGraphicFramePr>
          <p:nvPr/>
        </p:nvGraphicFramePr>
        <p:xfrm>
          <a:off x="1524000" y="930980"/>
          <a:ext cx="6815744" cy="4479219"/>
        </p:xfrm>
        <a:graphic>
          <a:graphicData uri="http://schemas.openxmlformats.org/drawingml/2006/table">
            <a:tbl>
              <a:tblPr firstRow="1" bandRow="1">
                <a:tableStyleId>{5C22544A-7EE6-4342-B048-85BDC9FD1C3A}</a:tableStyleId>
              </a:tblPr>
              <a:tblGrid>
                <a:gridCol w="1142466">
                  <a:extLst>
                    <a:ext uri="{9D8B030D-6E8A-4147-A177-3AD203B41FA5}">
                      <a16:colId xmlns:a16="http://schemas.microsoft.com/office/drawing/2014/main" xmlns="" val="20000"/>
                    </a:ext>
                  </a:extLst>
                </a:gridCol>
                <a:gridCol w="5673278">
                  <a:extLst>
                    <a:ext uri="{9D8B030D-6E8A-4147-A177-3AD203B41FA5}">
                      <a16:colId xmlns:a16="http://schemas.microsoft.com/office/drawing/2014/main" xmlns="" val="20001"/>
                    </a:ext>
                  </a:extLst>
                </a:gridCol>
              </a:tblGrid>
              <a:tr h="459899">
                <a:tc>
                  <a:txBody>
                    <a:bodyPr/>
                    <a:lstStyle/>
                    <a:p>
                      <a:r>
                        <a:rPr lang="en-US" sz="2000" dirty="0">
                          <a:latin typeface="Times New Roman" panose="02020603050405020304" pitchFamily="18" charset="0"/>
                          <a:cs typeface="Times New Roman" panose="02020603050405020304" pitchFamily="18" charset="0"/>
                        </a:rPr>
                        <a:t>S. No.</a:t>
                      </a:r>
                    </a:p>
                  </a:txBody>
                  <a:tcPr marL="68580" marR="68580" marT="34290" marB="34290"/>
                </a:tc>
                <a:tc>
                  <a:txBody>
                    <a:bodyPr/>
                    <a:lstStyle/>
                    <a:p>
                      <a:pPr algn="l"/>
                      <a:r>
                        <a:rPr lang="en-US" sz="2000" dirty="0">
                          <a:latin typeface="Times New Roman" panose="02020603050405020304" pitchFamily="18" charset="0"/>
                          <a:cs typeface="Times New Roman" panose="02020603050405020304" pitchFamily="18" charset="0"/>
                        </a:rPr>
                        <a:t>Index</a:t>
                      </a:r>
                    </a:p>
                  </a:txBody>
                  <a:tcPr marL="68580" marR="68580" marT="34290" marB="34290"/>
                </a:tc>
                <a:extLst>
                  <a:ext uri="{0D108BD9-81ED-4DB2-BD59-A6C34878D82A}">
                    <a16:rowId xmlns:a16="http://schemas.microsoft.com/office/drawing/2014/main" xmlns="" val="10000"/>
                  </a:ext>
                </a:extLst>
              </a:tr>
              <a:tr h="645276">
                <a:tc>
                  <a:txBody>
                    <a:bodyPr/>
                    <a:lstStyle/>
                    <a:p>
                      <a:r>
                        <a:rPr lang="en-US" sz="2000" b="0" dirty="0">
                          <a:latin typeface="Times New Roman" pitchFamily="18" charset="0"/>
                          <a:cs typeface="Times New Roman" pitchFamily="18" charset="0"/>
                        </a:rPr>
                        <a:t>1.</a:t>
                      </a:r>
                    </a:p>
                  </a:txBody>
                  <a:tcPr marL="68580" marR="68580" marT="34290" marB="34290"/>
                </a:tc>
                <a:tc>
                  <a:txBody>
                    <a:bodyPr/>
                    <a:lstStyle/>
                    <a:p>
                      <a:pPr algn="l" fontAlgn="ctr"/>
                      <a:r>
                        <a:rPr lang="en-US" sz="2000" b="0" i="0" u="none" strike="noStrike" dirty="0">
                          <a:solidFill>
                            <a:srgbClr val="000000"/>
                          </a:solidFill>
                          <a:latin typeface="Times New Roman" panose="02020603050405020304" pitchFamily="18" charset="0"/>
                          <a:cs typeface="Times New Roman" panose="02020603050405020304" pitchFamily="18" charset="0"/>
                        </a:rPr>
                        <a:t>Name of Subject with code, Course and Subject Teacher</a:t>
                      </a:r>
                    </a:p>
                  </a:txBody>
                  <a:tcPr marL="7144" marR="7144" marT="7144" marB="0" anchor="ctr"/>
                </a:tc>
                <a:extLst>
                  <a:ext uri="{0D108BD9-81ED-4DB2-BD59-A6C34878D82A}">
                    <a16:rowId xmlns:a16="http://schemas.microsoft.com/office/drawing/2014/main" xmlns="" val="10001"/>
                  </a:ext>
                </a:extLst>
              </a:tr>
              <a:tr h="645276">
                <a:tc>
                  <a:txBody>
                    <a:bodyPr/>
                    <a:lstStyle/>
                    <a:p>
                      <a:r>
                        <a:rPr lang="en-US" sz="2000" b="0" dirty="0">
                          <a:latin typeface="Times New Roman" pitchFamily="18" charset="0"/>
                          <a:cs typeface="Times New Roman" pitchFamily="18" charset="0"/>
                        </a:rPr>
                        <a:t>2.</a:t>
                      </a:r>
                    </a:p>
                  </a:txBody>
                  <a:tcPr marL="68580" marR="68580" marT="34290" marB="34290"/>
                </a:tc>
                <a:tc>
                  <a:txBody>
                    <a:bodyPr/>
                    <a:lstStyle/>
                    <a:p>
                      <a:pPr algn="l" fontAlgn="ctr"/>
                      <a:r>
                        <a:rPr lang="en-US" sz="2000" b="0" i="0" u="none" strike="noStrike" dirty="0">
                          <a:solidFill>
                            <a:srgbClr val="000000"/>
                          </a:solidFill>
                          <a:latin typeface="Times New Roman" panose="02020603050405020304" pitchFamily="18" charset="0"/>
                          <a:cs typeface="Times New Roman" panose="02020603050405020304" pitchFamily="18" charset="0"/>
                        </a:rPr>
                        <a:t>Brief Introduction of Faculty member with Photograph</a:t>
                      </a:r>
                    </a:p>
                  </a:txBody>
                  <a:tcPr marL="7144" marR="7144" marT="7144" marB="0" anchor="ctr"/>
                </a:tc>
                <a:extLst>
                  <a:ext uri="{0D108BD9-81ED-4DB2-BD59-A6C34878D82A}">
                    <a16:rowId xmlns:a16="http://schemas.microsoft.com/office/drawing/2014/main" xmlns="" val="10002"/>
                  </a:ext>
                </a:extLst>
              </a:tr>
              <a:tr h="389824">
                <a:tc>
                  <a:txBody>
                    <a:bodyPr/>
                    <a:lstStyle/>
                    <a:p>
                      <a:r>
                        <a:rPr lang="en-US" sz="2000" b="0" dirty="0">
                          <a:latin typeface="Times New Roman" pitchFamily="18" charset="0"/>
                          <a:cs typeface="Times New Roman" pitchFamily="18" charset="0"/>
                        </a:rPr>
                        <a:t>3.</a:t>
                      </a:r>
                    </a:p>
                  </a:txBody>
                  <a:tcPr marL="68580" marR="68580" marT="34290" marB="34290"/>
                </a:tc>
                <a:tc>
                  <a:txBody>
                    <a:bodyPr/>
                    <a:lstStyle/>
                    <a:p>
                      <a:pPr algn="l" fontAlgn="ctr"/>
                      <a:r>
                        <a:rPr lang="en-US" sz="2000" b="0" i="0" u="none" strike="noStrike" dirty="0">
                          <a:solidFill>
                            <a:srgbClr val="000000"/>
                          </a:solidFill>
                          <a:latin typeface="Times New Roman" panose="02020603050405020304" pitchFamily="18" charset="0"/>
                          <a:cs typeface="Times New Roman" panose="02020603050405020304" pitchFamily="18" charset="0"/>
                        </a:rPr>
                        <a:t>Evaluation Scheme</a:t>
                      </a:r>
                    </a:p>
                  </a:txBody>
                  <a:tcPr marL="7144" marR="7144" marT="7144" marB="0" anchor="ctr"/>
                </a:tc>
                <a:extLst>
                  <a:ext uri="{0D108BD9-81ED-4DB2-BD59-A6C34878D82A}">
                    <a16:rowId xmlns:a16="http://schemas.microsoft.com/office/drawing/2014/main" xmlns="" val="10003"/>
                  </a:ext>
                </a:extLst>
              </a:tr>
              <a:tr h="389824">
                <a:tc>
                  <a:txBody>
                    <a:bodyPr/>
                    <a:lstStyle/>
                    <a:p>
                      <a:r>
                        <a:rPr lang="en-US" sz="2000" b="0" dirty="0">
                          <a:latin typeface="Times New Roman" pitchFamily="18" charset="0"/>
                          <a:cs typeface="Times New Roman" pitchFamily="18" charset="0"/>
                        </a:rPr>
                        <a:t>4.</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Syllabus</a:t>
                      </a:r>
                    </a:p>
                  </a:txBody>
                  <a:tcPr marL="68580" marR="68580" marT="34290" marB="34290"/>
                </a:tc>
                <a:extLst>
                  <a:ext uri="{0D108BD9-81ED-4DB2-BD59-A6C34878D82A}">
                    <a16:rowId xmlns:a16="http://schemas.microsoft.com/office/drawing/2014/main" xmlns="" val="10004"/>
                  </a:ext>
                </a:extLst>
              </a:tr>
              <a:tr h="389824">
                <a:tc>
                  <a:txBody>
                    <a:bodyPr/>
                    <a:lstStyle/>
                    <a:p>
                      <a:r>
                        <a:rPr lang="en-US" sz="2000" b="0" dirty="0">
                          <a:latin typeface="Times New Roman" pitchFamily="18" charset="0"/>
                          <a:cs typeface="Times New Roman" pitchFamily="18" charset="0"/>
                        </a:rPr>
                        <a:t>5.</a:t>
                      </a:r>
                    </a:p>
                  </a:txBody>
                  <a:tcPr marL="68580" marR="68580" marT="34290" marB="34290"/>
                </a:tc>
                <a:tc>
                  <a:txBody>
                    <a:bodyPr/>
                    <a:lstStyle/>
                    <a:p>
                      <a:r>
                        <a:rPr lang="en-US" sz="2000" dirty="0">
                          <a:latin typeface="Times New Roman" panose="02020603050405020304" pitchFamily="18" charset="0"/>
                          <a:cs typeface="Times New Roman" panose="02020603050405020304" pitchFamily="18" charset="0"/>
                        </a:rPr>
                        <a:t>Branch wise Application</a:t>
                      </a:r>
                    </a:p>
                  </a:txBody>
                  <a:tcPr marL="68580" marR="68580" marT="34290" marB="34290"/>
                </a:tc>
                <a:extLst>
                  <a:ext uri="{0D108BD9-81ED-4DB2-BD59-A6C34878D82A}">
                    <a16:rowId xmlns:a16="http://schemas.microsoft.com/office/drawing/2014/main" xmlns="" val="10005"/>
                  </a:ext>
                </a:extLst>
              </a:tr>
              <a:tr h="389824">
                <a:tc>
                  <a:txBody>
                    <a:bodyPr/>
                    <a:lstStyle/>
                    <a:p>
                      <a:r>
                        <a:rPr lang="en-US" sz="2000" b="0" dirty="0">
                          <a:latin typeface="Times New Roman" pitchFamily="18" charset="0"/>
                          <a:cs typeface="Times New Roman" pitchFamily="18" charset="0"/>
                        </a:rPr>
                        <a:t>6.</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Course Objective(s)</a:t>
                      </a:r>
                    </a:p>
                  </a:txBody>
                  <a:tcPr marL="68580" marR="68580" marT="34290" marB="34290"/>
                </a:tc>
                <a:extLst>
                  <a:ext uri="{0D108BD9-81ED-4DB2-BD59-A6C34878D82A}">
                    <a16:rowId xmlns:a16="http://schemas.microsoft.com/office/drawing/2014/main" xmlns="" val="10006"/>
                  </a:ext>
                </a:extLst>
              </a:tr>
              <a:tr h="389824">
                <a:tc>
                  <a:txBody>
                    <a:bodyPr/>
                    <a:lstStyle/>
                    <a:p>
                      <a:r>
                        <a:rPr lang="en-US" sz="2000" b="0" dirty="0">
                          <a:latin typeface="Times New Roman" pitchFamily="18" charset="0"/>
                          <a:cs typeface="Times New Roman" pitchFamily="18" charset="0"/>
                        </a:rPr>
                        <a:t>7.</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Course Outcome(s)</a:t>
                      </a:r>
                    </a:p>
                  </a:txBody>
                  <a:tcPr marL="68580" marR="68580" marT="34290" marB="34290"/>
                </a:tc>
                <a:extLst>
                  <a:ext uri="{0D108BD9-81ED-4DB2-BD59-A6C34878D82A}">
                    <a16:rowId xmlns:a16="http://schemas.microsoft.com/office/drawing/2014/main" xmlns="" val="10007"/>
                  </a:ext>
                </a:extLst>
              </a:tr>
              <a:tr h="389824">
                <a:tc>
                  <a:txBody>
                    <a:bodyPr/>
                    <a:lstStyle/>
                    <a:p>
                      <a:r>
                        <a:rPr lang="en-US" sz="2000" b="0" dirty="0">
                          <a:latin typeface="Times New Roman" pitchFamily="18" charset="0"/>
                          <a:cs typeface="Times New Roman" pitchFamily="18" charset="0"/>
                        </a:rPr>
                        <a:t>8.</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Program Outcomes (POs)</a:t>
                      </a:r>
                    </a:p>
                  </a:txBody>
                  <a:tcPr marL="68580" marR="68580" marT="34290" marB="34290"/>
                </a:tc>
                <a:extLst>
                  <a:ext uri="{0D108BD9-81ED-4DB2-BD59-A6C34878D82A}">
                    <a16:rowId xmlns:a16="http://schemas.microsoft.com/office/drawing/2014/main" xmlns="" val="10008"/>
                  </a:ext>
                </a:extLst>
              </a:tr>
              <a:tr h="389824">
                <a:tc>
                  <a:txBody>
                    <a:bodyPr/>
                    <a:lstStyle/>
                    <a:p>
                      <a:r>
                        <a:rPr lang="en-US" sz="2000" b="0" dirty="0">
                          <a:latin typeface="Times New Roman" pitchFamily="18" charset="0"/>
                          <a:cs typeface="Times New Roman" pitchFamily="18" charset="0"/>
                        </a:rPr>
                        <a:t>9.</a:t>
                      </a:r>
                    </a:p>
                  </a:txBody>
                  <a:tcPr marL="68580" marR="68580" marT="34290" marB="34290"/>
                </a:tc>
                <a:tc>
                  <a:txBody>
                    <a:bodyPr/>
                    <a:lstStyle/>
                    <a:p>
                      <a:r>
                        <a:rPr lang="en-US" sz="2000" dirty="0">
                          <a:latin typeface="Times New Roman" panose="02020603050405020304" pitchFamily="18" charset="0"/>
                          <a:cs typeface="Times New Roman" panose="02020603050405020304" pitchFamily="18" charset="0"/>
                        </a:rPr>
                        <a:t>COs and POs Mapping</a:t>
                      </a:r>
                    </a:p>
                  </a:txBody>
                  <a:tcPr marL="68580" marR="68580" marT="34290" marB="34290"/>
                </a:tc>
                <a:extLst>
                  <a:ext uri="{0D108BD9-81ED-4DB2-BD59-A6C34878D82A}">
                    <a16:rowId xmlns:a16="http://schemas.microsoft.com/office/drawing/2014/main" xmlns="" val="10009"/>
                  </a:ext>
                </a:extLst>
              </a:tr>
            </a:tbl>
          </a:graphicData>
        </a:graphic>
      </p:graphicFrame>
      <p:pic>
        <p:nvPicPr>
          <p:cNvPr id="9" name="Picture 0" descr="Logo New.png"/>
          <p:cNvPicPr>
            <a:picLocks noChangeAspect="1" noChangeArrowheads="1"/>
          </p:cNvPicPr>
          <p:nvPr/>
        </p:nvPicPr>
        <p:blipFill>
          <a:blip r:embed="rId2"/>
          <a:srcRect/>
          <a:stretch>
            <a:fillRect/>
          </a:stretch>
        </p:blipFill>
        <p:spPr bwMode="auto">
          <a:xfrm>
            <a:off x="76200" y="136525"/>
            <a:ext cx="1066800" cy="561474"/>
          </a:xfrm>
          <a:prstGeom prst="rect">
            <a:avLst/>
          </a:prstGeom>
          <a:noFill/>
          <a:ln w="9525">
            <a:noFill/>
            <a:miter lim="800000"/>
            <a:headEnd/>
            <a:tailEnd/>
          </a:ln>
        </p:spPr>
      </p:pic>
      <p:sp>
        <p:nvSpPr>
          <p:cNvPr id="8" name="Title 1">
            <a:extLst>
              <a:ext uri="{FF2B5EF4-FFF2-40B4-BE49-F238E27FC236}">
                <a16:creationId xmlns:a16="http://schemas.microsoft.com/office/drawing/2014/main" xmlns="" id="{246AF07E-633A-AA18-3914-DCFF6F2C3B86}"/>
              </a:ext>
            </a:extLst>
          </p:cNvPr>
          <p:cNvSpPr txBox="1">
            <a:spLocks/>
          </p:cNvSpPr>
          <p:nvPr/>
        </p:nvSpPr>
        <p:spPr>
          <a:xfrm>
            <a:off x="1524000" y="-33556"/>
            <a:ext cx="7268135" cy="62547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r>
              <a:rPr lang="en-US" sz="2800" dirty="0">
                <a:solidFill>
                  <a:prstClr val="black"/>
                </a:solidFill>
                <a:latin typeface="+mj-lt"/>
                <a:cs typeface="Times New Roman" panose="02020603050405020304" pitchFamily="18" charset="0"/>
              </a:rPr>
              <a:t>Index/Content</a:t>
            </a:r>
          </a:p>
        </p:txBody>
      </p:sp>
    </p:spTree>
    <p:extLst>
      <p:ext uri="{BB962C8B-B14F-4D97-AF65-F5344CB8AC3E}">
        <p14:creationId xmlns:p14="http://schemas.microsoft.com/office/powerpoint/2010/main" val="4051606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0" y="1543051"/>
            <a:ext cx="6400800" cy="3565922"/>
          </a:xfrm>
        </p:spPr>
        <p:txBody>
          <a:bodyPr>
            <a:normAutofit/>
          </a:bodyPr>
          <a:lstStyle/>
          <a:p>
            <a:pPr algn="just">
              <a:buNone/>
            </a:pPr>
            <a:endParaRPr lang="en-US" sz="1650" dirty="0">
              <a:latin typeface="Times New Roman" pitchFamily="18" charset="0"/>
              <a:cs typeface="Times New Roman" pitchFamily="18" charset="0"/>
            </a:endParaRPr>
          </a:p>
          <a:p>
            <a:pPr marL="214313" indent="-214313"/>
            <a:r>
              <a:rPr lang="en-IN" sz="1650" dirty="0">
                <a:latin typeface="Times New Roman" panose="02020603050405020304" pitchFamily="18" charset="0"/>
                <a:cs typeface="Times New Roman" panose="02020603050405020304" pitchFamily="18" charset="0"/>
                <a:hlinkClick r:id="rId2"/>
              </a:rPr>
              <a:t>https://www.youtube.com/watch?v=kVE0RaWAGCM</a:t>
            </a:r>
            <a:endParaRPr lang="en-IN" sz="1650" dirty="0">
              <a:latin typeface="Times New Roman" panose="02020603050405020304" pitchFamily="18" charset="0"/>
              <a:cs typeface="Times New Roman" panose="02020603050405020304" pitchFamily="18" charset="0"/>
            </a:endParaRPr>
          </a:p>
          <a:p>
            <a:pPr marL="214313" indent="-214313"/>
            <a:r>
              <a:rPr lang="en-IN" sz="1650" dirty="0">
                <a:latin typeface="Times New Roman" panose="02020603050405020304" pitchFamily="18" charset="0"/>
                <a:cs typeface="Times New Roman" panose="02020603050405020304" pitchFamily="18" charset="0"/>
                <a:hlinkClick r:id="rId3"/>
              </a:rPr>
              <a:t>https://www.youtube.com/watch?v=2VFtjJy87Mc</a:t>
            </a:r>
            <a:endParaRPr lang="en-IN" sz="1650" dirty="0">
              <a:latin typeface="Times New Roman" panose="02020603050405020304" pitchFamily="18" charset="0"/>
              <a:cs typeface="Times New Roman" panose="02020603050405020304" pitchFamily="18" charset="0"/>
            </a:endParaRPr>
          </a:p>
          <a:p>
            <a:pPr marL="214313" indent="-214313"/>
            <a:r>
              <a:rPr lang="en-IN" sz="1650" dirty="0">
                <a:latin typeface="Times New Roman" panose="02020603050405020304" pitchFamily="18" charset="0"/>
                <a:cs typeface="Times New Roman" panose="02020603050405020304" pitchFamily="18" charset="0"/>
                <a:hlinkClick r:id="rId4"/>
              </a:rPr>
              <a:t>https://www.youtube.com/watch?v=5Jif4nKDVxA</a:t>
            </a:r>
            <a:endParaRPr lang="en-IN" sz="1650" dirty="0">
              <a:latin typeface="Times New Roman" panose="02020603050405020304" pitchFamily="18" charset="0"/>
              <a:cs typeface="Times New Roman" panose="02020603050405020304" pitchFamily="18" charset="0"/>
            </a:endParaRPr>
          </a:p>
          <a:p>
            <a:pPr marL="214313" indent="-214313"/>
            <a:r>
              <a:rPr lang="en-IN" sz="1650" dirty="0">
                <a:latin typeface="Times New Roman" panose="02020603050405020304" pitchFamily="18" charset="0"/>
                <a:cs typeface="Times New Roman" panose="02020603050405020304" pitchFamily="18" charset="0"/>
                <a:hlinkClick r:id="rId5"/>
              </a:rPr>
              <a:t>https://www.youtube.com/watch?v=z19BhR9hsjU</a:t>
            </a:r>
            <a:endParaRPr lang="en-IN" sz="1650" dirty="0">
              <a:latin typeface="Times New Roman" panose="02020603050405020304" pitchFamily="18" charset="0"/>
              <a:cs typeface="Times New Roman" panose="02020603050405020304" pitchFamily="18" charset="0"/>
            </a:endParaRPr>
          </a:p>
          <a:p>
            <a:pPr marL="214313" indent="-214313"/>
            <a:r>
              <a:rPr lang="en-IN" sz="1650" dirty="0">
                <a:latin typeface="Times New Roman" panose="02020603050405020304" pitchFamily="18" charset="0"/>
                <a:cs typeface="Times New Roman" panose="02020603050405020304" pitchFamily="18" charset="0"/>
                <a:hlinkClick r:id="rId6"/>
              </a:rPr>
              <a:t>https://www.youtube.com/watch?v=z19BhR9hsjU&amp;t=352s</a:t>
            </a:r>
            <a:endParaRPr lang="en-IN" sz="1650" dirty="0">
              <a:latin typeface="Times New Roman" panose="02020603050405020304" pitchFamily="18" charset="0"/>
              <a:cs typeface="Times New Roman" panose="02020603050405020304" pitchFamily="18" charset="0"/>
            </a:endParaRPr>
          </a:p>
          <a:p>
            <a:endParaRPr lang="en-US" sz="1650" dirty="0">
              <a:latin typeface="Times New Roman" pitchFamily="18" charset="0"/>
              <a:cs typeface="Times New Roman" pitchFamily="18" charset="0"/>
            </a:endParaRPr>
          </a:p>
          <a:p>
            <a:endParaRPr lang="en-US" sz="165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A411AB8-F8FE-4F0C-8E43-D0181013D161}" type="datetime1">
              <a:rPr lang="en-US" smtClean="0"/>
              <a:t>9/19/2022</a:t>
            </a:fld>
            <a:endParaRPr lang="en-US" dirty="0"/>
          </a:p>
        </p:txBody>
      </p:sp>
      <p:sp>
        <p:nvSpPr>
          <p:cNvPr id="5" name="Footer Placeholder 4"/>
          <p:cNvSpPr>
            <a:spLocks noGrp="1"/>
          </p:cNvSpPr>
          <p:nvPr>
            <p:ph type="ftr" sz="quarter" idx="11"/>
          </p:nvPr>
        </p:nvSpPr>
        <p:spPr>
          <a:xfrm>
            <a:off x="2400300" y="5624514"/>
            <a:ext cx="4800600" cy="273844"/>
          </a:xfrm>
        </p:spPr>
        <p:txBody>
          <a:bodyPr/>
          <a:lstStyle/>
          <a:p>
            <a:r>
              <a:rPr lang="en-US">
                <a:solidFill>
                  <a:schemeClr val="tx1"/>
                </a:solidFill>
              </a:rPr>
              <a:t>Meenu Chaudhary                      Unit 3</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657350" y="108816"/>
            <a:ext cx="6172200" cy="80401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800" dirty="0">
                <a:latin typeface="+mj-lt"/>
                <a:cs typeface="Times New Roman" pitchFamily="18" charset="0"/>
              </a:rPr>
              <a:t>Introduction of subject with video links</a:t>
            </a:r>
          </a:p>
        </p:txBody>
      </p:sp>
      <p:pic>
        <p:nvPicPr>
          <p:cNvPr id="9" name="Picture 2" descr="NIET, Greater Noida: Cutoff, Placements, Courses, Fees, Admission 202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800" y="108816"/>
            <a:ext cx="1042988" cy="95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83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990600" y="1337526"/>
            <a:ext cx="7436427" cy="28450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Administrative structure: Bureaucracy, structure and administration. </a:t>
            </a:r>
          </a:p>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Panchayat Raj Institutions Emergence and Growth of Panchayati Raj Institutions in India. </a:t>
            </a:r>
          </a:p>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People and Panchayati Raj</a:t>
            </a:r>
          </a:p>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Financial Organizations in Panchayati Raj Institutions</a:t>
            </a:r>
          </a:p>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Structure of Rural finance</a:t>
            </a:r>
          </a:p>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Government and non- government </a:t>
            </a:r>
            <a:r>
              <a:rPr lang="en-US" sz="1800" dirty="0" err="1">
                <a:latin typeface="+mj-lt"/>
                <a:cs typeface="Times New Roman" panose="02020603050405020304" pitchFamily="18" charset="0"/>
              </a:rPr>
              <a:t>organisations</a:t>
            </a:r>
            <a:r>
              <a:rPr lang="en-US" sz="1800" dirty="0">
                <a:latin typeface="+mj-lt"/>
                <a:cs typeface="Times New Roman" panose="02020603050405020304" pitchFamily="18" charset="0"/>
              </a:rPr>
              <a:t>/community-based </a:t>
            </a:r>
            <a:r>
              <a:rPr lang="en-US" sz="1800" dirty="0" err="1">
                <a:latin typeface="+mj-lt"/>
                <a:cs typeface="Times New Roman" panose="02020603050405020304" pitchFamily="18" charset="0"/>
              </a:rPr>
              <a:t>organisations</a:t>
            </a:r>
            <a:r>
              <a:rPr lang="en-US" sz="1800" dirty="0">
                <a:latin typeface="+mj-lt"/>
                <a:cs typeface="Times New Roman" panose="02020603050405020304" pitchFamily="18" charset="0"/>
              </a:rPr>
              <a:t>.</a:t>
            </a:r>
          </a:p>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Concept of self-help group.</a:t>
            </a:r>
          </a:p>
          <a:p>
            <a:pPr marL="0" indent="0" algn="just">
              <a:lnSpc>
                <a:spcPct val="131000"/>
              </a:lnSpc>
              <a:spcBef>
                <a:spcPct val="0"/>
              </a:spcBef>
              <a:spcAft>
                <a:spcPct val="0"/>
              </a:spcAft>
              <a:buClr>
                <a:srgbClr val="000000"/>
              </a:buClr>
              <a:buSzPts val="2400"/>
              <a:buNone/>
            </a:pPr>
            <a:r>
              <a:rPr lang="en-US" sz="1800" dirty="0">
                <a:latin typeface="+mj-lt"/>
                <a:cs typeface="Times New Roman" panose="02020603050405020304" pitchFamily="18" charset="0"/>
              </a:rPr>
              <a:t> </a:t>
            </a:r>
            <a:r>
              <a:rPr lang="en-IN" sz="1800" dirty="0">
                <a:latin typeface="+mj-lt"/>
                <a:cs typeface="Times New Roman" panose="02020603050405020304" pitchFamily="18" charset="0"/>
              </a:rPr>
              <a:t>	</a:t>
            </a:r>
            <a:endParaRPr lang="en-US" altLang="en-US" sz="1800" dirty="0">
              <a:latin typeface="+mj-lt"/>
              <a:cs typeface="Times New Roman" panose="02020603050405020304" pitchFamily="18" charset="0"/>
              <a:sym typeface="Calibri" panose="020F0502020204030204" pitchFamily="34" charset="0"/>
            </a:endParaRPr>
          </a:p>
          <a:p>
            <a:pPr marL="0" indent="0" algn="just">
              <a:spcBef>
                <a:spcPts val="356"/>
              </a:spcBef>
              <a:spcAft>
                <a:spcPct val="0"/>
              </a:spcAft>
              <a:buClr>
                <a:srgbClr val="000000"/>
              </a:buClr>
              <a:buNone/>
            </a:pPr>
            <a:endParaRPr lang="en-US" altLang="en-US" sz="1800" dirty="0">
              <a:latin typeface="+mj-lt"/>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342900" y="5200651"/>
            <a:ext cx="1600200" cy="697706"/>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CAB55EEF-1D8D-4D3B-9156-56EC7089CA74}"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FBD599A-0D83-48BD-98F0-A148CED72CE4}"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21</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09;p14"/>
          <p:cNvSpPr txBox="1"/>
          <p:nvPr/>
        </p:nvSpPr>
        <p:spPr>
          <a:xfrm>
            <a:off x="1600200" y="0"/>
            <a:ext cx="6826827" cy="61317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68569" tIns="34275" rIns="68569" bIns="34275" anchor="ctr"/>
          <a:lstStyle/>
          <a:p>
            <a:pPr algn="ctr">
              <a:buClr>
                <a:schemeClr val="dk1"/>
              </a:buClr>
              <a:buSzPts val="2400"/>
              <a:defRPr/>
            </a:pPr>
            <a:r>
              <a:rPr lang="en-US" sz="2800" kern="0" dirty="0">
                <a:solidFill>
                  <a:schemeClr val="dk1"/>
                </a:solidFill>
                <a:latin typeface="+mj-lt"/>
                <a:ea typeface="Calibri"/>
                <a:cs typeface="Times New Roman" panose="02020603050405020304" pitchFamily="18" charset="0"/>
                <a:sym typeface="Calibri"/>
              </a:rPr>
              <a:t>Unit Content</a:t>
            </a:r>
            <a:endParaRPr sz="2800" kern="0" dirty="0">
              <a:solidFill>
                <a:schemeClr val="dk1"/>
              </a:solidFill>
              <a:latin typeface="+mj-lt"/>
              <a:ea typeface="Calibri"/>
              <a:cs typeface="Times New Roman" panose="02020603050405020304" pitchFamily="18" charset="0"/>
              <a:sym typeface="Calibri"/>
            </a:endParaRPr>
          </a:p>
        </p:txBody>
      </p:sp>
      <p:pic>
        <p:nvPicPr>
          <p:cNvPr id="8" name="Picture 2" descr="NIET, Greater Noida: Cutoff, Placements, Courses, Fees, Admission 2021">
            <a:extLst>
              <a:ext uri="{FF2B5EF4-FFF2-40B4-BE49-F238E27FC236}">
                <a16:creationId xmlns:a16="http://schemas.microsoft.com/office/drawing/2014/main" xmlns="" id="{D4A7B062-575A-5CCE-7BF0-2C1DCB816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48493"/>
            <a:ext cx="1334430" cy="883443"/>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xmlns="" id="{4DFF8547-2ED9-9696-0C53-10FCA4B2B69D}"/>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304165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0B4AE07-CBB9-451D-9B0E-07484BC52429}"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22</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itle 1"/>
          <p:cNvSpPr txBox="1">
            <a:spLocks/>
          </p:cNvSpPr>
          <p:nvPr/>
        </p:nvSpPr>
        <p:spPr>
          <a:xfrm>
            <a:off x="1600200" y="0"/>
            <a:ext cx="7169727" cy="751559"/>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defRPr/>
            </a:pPr>
            <a:r>
              <a:rPr lang="en-US" sz="2800" dirty="0">
                <a:sym typeface="Arial"/>
              </a:rPr>
              <a:t>Session Learning Objective with CO mapping</a:t>
            </a:r>
          </a:p>
        </p:txBody>
      </p:sp>
      <p:sp>
        <p:nvSpPr>
          <p:cNvPr id="7" name="TextBox 10"/>
          <p:cNvSpPr txBox="1">
            <a:spLocks noChangeArrowheads="1"/>
          </p:cNvSpPr>
          <p:nvPr/>
        </p:nvSpPr>
        <p:spPr bwMode="auto">
          <a:xfrm>
            <a:off x="1600200" y="1472020"/>
            <a:ext cx="6743700"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buFont typeface="Arial" panose="020B0604020202020204" pitchFamily="34" charset="0"/>
              <a:buAutoNum type="arabicPeriod"/>
            </a:pPr>
            <a:r>
              <a:rPr lang="en-US" sz="1800" dirty="0">
                <a:latin typeface="+mj-lt"/>
                <a:cs typeface="Times New Roman" panose="02020603050405020304" pitchFamily="18" charset="0"/>
              </a:rPr>
              <a:t>Administrative structure: Bureaucracy </a:t>
            </a:r>
          </a:p>
          <a:p>
            <a:pPr algn="just" eaLnBrk="1" hangingPunct="1">
              <a:lnSpc>
                <a:spcPct val="150000"/>
              </a:lnSpc>
              <a:buFont typeface="Arial" panose="020B0604020202020204" pitchFamily="34" charset="0"/>
              <a:buAutoNum type="arabicPeriod"/>
            </a:pPr>
            <a:r>
              <a:rPr lang="en-US" sz="1800" dirty="0">
                <a:latin typeface="+mj-lt"/>
                <a:cs typeface="Times New Roman" panose="02020603050405020304" pitchFamily="18" charset="0"/>
              </a:rPr>
              <a:t>Structure and administration</a:t>
            </a:r>
            <a:endParaRPr lang="en-US" altLang="en-US" sz="1800" dirty="0">
              <a:latin typeface="+mj-lt"/>
            </a:endParaRPr>
          </a:p>
        </p:txBody>
      </p:sp>
      <p:graphicFrame>
        <p:nvGraphicFramePr>
          <p:cNvPr id="8" name="Table 2">
            <a:extLst>
              <a:ext uri="{FF2B5EF4-FFF2-40B4-BE49-F238E27FC236}">
                <a16:creationId xmlns:a16="http://schemas.microsoft.com/office/drawing/2014/main" xmlns="" id="{02CEB721-B18B-4F1E-A911-8FD0CF3F20B4}"/>
              </a:ext>
            </a:extLst>
          </p:cNvPr>
          <p:cNvGraphicFramePr>
            <a:graphicFrameLocks noGrp="1"/>
          </p:cNvGraphicFramePr>
          <p:nvPr>
            <p:extLst>
              <p:ext uri="{D42A27DB-BD31-4B8C-83A1-F6EECF244321}">
                <p14:modId xmlns:p14="http://schemas.microsoft.com/office/powerpoint/2010/main" val="1008333732"/>
              </p:ext>
            </p:extLst>
          </p:nvPr>
        </p:nvGraphicFramePr>
        <p:xfrm>
          <a:off x="1625138" y="3124200"/>
          <a:ext cx="6348358" cy="1318514"/>
        </p:xfrm>
        <a:graphic>
          <a:graphicData uri="http://schemas.openxmlformats.org/drawingml/2006/table">
            <a:tbl>
              <a:tblPr firstRow="1" bandRow="1">
                <a:tableStyleId>{5C22544A-7EE6-4342-B048-85BDC9FD1C3A}</a:tableStyleId>
              </a:tblPr>
              <a:tblGrid>
                <a:gridCol w="5003367">
                  <a:extLst>
                    <a:ext uri="{9D8B030D-6E8A-4147-A177-3AD203B41FA5}">
                      <a16:colId xmlns:a16="http://schemas.microsoft.com/office/drawing/2014/main" xmlns="" val="1905676874"/>
                    </a:ext>
                  </a:extLst>
                </a:gridCol>
                <a:gridCol w="1344991">
                  <a:extLst>
                    <a:ext uri="{9D8B030D-6E8A-4147-A177-3AD203B41FA5}">
                      <a16:colId xmlns:a16="http://schemas.microsoft.com/office/drawing/2014/main" xmlns="" val="1538412699"/>
                    </a:ext>
                  </a:extLst>
                </a:gridCol>
              </a:tblGrid>
              <a:tr h="278130">
                <a:tc>
                  <a:txBody>
                    <a:bodyPr/>
                    <a:lstStyle/>
                    <a:p>
                      <a:r>
                        <a:rPr lang="en-US" sz="1600" b="0" dirty="0">
                          <a:latin typeface="+mj-lt"/>
                          <a:cs typeface="Times New Roman" panose="02020603050405020304" pitchFamily="18" charset="0"/>
                        </a:rPr>
                        <a:t>Topic</a:t>
                      </a:r>
                      <a:endParaRPr lang="en-IN" sz="1600" b="0" dirty="0">
                        <a:latin typeface="+mj-lt"/>
                        <a:cs typeface="Times New Roman" panose="02020603050405020304" pitchFamily="18" charset="0"/>
                      </a:endParaRPr>
                    </a:p>
                  </a:txBody>
                  <a:tcPr marL="68580" marR="68580" marT="34290" marB="34290"/>
                </a:tc>
                <a:tc>
                  <a:txBody>
                    <a:bodyPr/>
                    <a:lstStyle/>
                    <a:p>
                      <a:r>
                        <a:rPr lang="en-US" sz="1600" b="0" dirty="0">
                          <a:latin typeface="+mj-lt"/>
                          <a:cs typeface="Times New Roman" panose="02020603050405020304" pitchFamily="18" charset="0"/>
                        </a:rPr>
                        <a:t>Course Outcome</a:t>
                      </a:r>
                      <a:endParaRPr lang="en-IN" sz="16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688540553"/>
                  </a:ext>
                </a:extLst>
              </a:tr>
              <a:tr h="653891">
                <a:tc>
                  <a:txBody>
                    <a:bodyPr/>
                    <a:lstStyle/>
                    <a:p>
                      <a:pPr algn="just" eaLnBrk="1" hangingPunct="1">
                        <a:lnSpc>
                          <a:spcPct val="150000"/>
                        </a:lnSpc>
                        <a:buFont typeface="Arial" panose="020B0604020202020204" pitchFamily="34" charset="0"/>
                        <a:buAutoNum type="arabicPeriod"/>
                      </a:pPr>
                      <a:r>
                        <a:rPr lang="en-US" altLang="en-US" sz="1600" dirty="0">
                          <a:latin typeface="+mj-lt"/>
                        </a:rPr>
                        <a:t> Understanding Administrative structure: Bureaucracy </a:t>
                      </a:r>
                    </a:p>
                    <a:p>
                      <a:pPr algn="just" eaLnBrk="1" hangingPunct="1">
                        <a:lnSpc>
                          <a:spcPct val="150000"/>
                        </a:lnSpc>
                        <a:buFont typeface="Arial" panose="020B0604020202020204" pitchFamily="34" charset="0"/>
                        <a:buAutoNum type="arabicPeriod"/>
                      </a:pPr>
                      <a:r>
                        <a:rPr lang="en-US" altLang="en-US" sz="1600" dirty="0">
                          <a:latin typeface="+mj-lt"/>
                        </a:rPr>
                        <a:t>Structure and administration</a:t>
                      </a:r>
                    </a:p>
                  </a:txBody>
                  <a:tcPr marL="68580" marR="68580" marT="34290" marB="34290"/>
                </a:tc>
                <a:tc>
                  <a:txBody>
                    <a:bodyPr/>
                    <a:lstStyle/>
                    <a:p>
                      <a:pPr algn="ctr"/>
                      <a:r>
                        <a:rPr lang="en-US" sz="1600" b="0" dirty="0">
                          <a:latin typeface="+mj-lt"/>
                          <a:cs typeface="Times New Roman" panose="02020603050405020304" pitchFamily="18" charset="0"/>
                        </a:rPr>
                        <a:t>CO3</a:t>
                      </a:r>
                      <a:endParaRPr lang="en-IN" sz="16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203906593"/>
                  </a:ext>
                </a:extLst>
              </a:tr>
            </a:tbl>
          </a:graphicData>
        </a:graphic>
      </p:graphicFrame>
      <p:pic>
        <p:nvPicPr>
          <p:cNvPr id="9" name="Picture 2" descr="NIET, Greater Noida: Cutoff, Placements, Courses, Fees, Admission 2021">
            <a:extLst>
              <a:ext uri="{FF2B5EF4-FFF2-40B4-BE49-F238E27FC236}">
                <a16:creationId xmlns:a16="http://schemas.microsoft.com/office/drawing/2014/main" xmlns="" id="{1BC93034-9F5F-FFE7-052A-493157E2A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8" y="42057"/>
            <a:ext cx="1334430" cy="88344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406000FE-C978-A479-CB26-1A140C113CFD}"/>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372781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err="1">
                <a:latin typeface="+mn-lt"/>
                <a:cs typeface="Times New Roman" panose="02020603050405020304" pitchFamily="18" charset="0"/>
                <a:sym typeface="Arial"/>
              </a:rPr>
              <a:t>Panchayati</a:t>
            </a:r>
            <a:r>
              <a:rPr lang="en-US" sz="2800" dirty="0">
                <a:latin typeface="+mn-lt"/>
                <a:cs typeface="Times New Roman" panose="02020603050405020304" pitchFamily="18" charset="0"/>
                <a:sym typeface="Arial"/>
              </a:rPr>
              <a:t> Raj</a:t>
            </a:r>
          </a:p>
        </p:txBody>
      </p:sp>
      <p:sp>
        <p:nvSpPr>
          <p:cNvPr id="6" name="Rectangle 5"/>
          <p:cNvSpPr/>
          <p:nvPr/>
        </p:nvSpPr>
        <p:spPr>
          <a:xfrm>
            <a:off x="1143000" y="1600200"/>
            <a:ext cx="7619999" cy="3785652"/>
          </a:xfrm>
          <a:prstGeom prst="rect">
            <a:avLst/>
          </a:prstGeom>
        </p:spPr>
        <p:txBody>
          <a:bodyPr wrap="square">
            <a:spAutoFit/>
          </a:bodyPr>
          <a:lstStyle/>
          <a:p>
            <a:pPr marL="342900" indent="-342900" algn="just">
              <a:buFont typeface="Arial" panose="020B0604020202020204" pitchFamily="34" charset="0"/>
              <a:buChar char="•"/>
            </a:pPr>
            <a:r>
              <a:rPr lang="en-US" sz="2400" dirty="0" err="1"/>
              <a:t>Panchayati</a:t>
            </a:r>
            <a:r>
              <a:rPr lang="en-US" sz="2400" dirty="0"/>
              <a:t> Raj is </a:t>
            </a:r>
            <a:r>
              <a:rPr lang="en-US" sz="2400" b="1" dirty="0"/>
              <a:t>a system of rural local self-government in India</a:t>
            </a:r>
            <a:r>
              <a:rPr lang="en-US" sz="2400" dirty="0"/>
              <a:t>. </a:t>
            </a:r>
          </a:p>
          <a:p>
            <a:pPr algn="just"/>
            <a:endParaRPr lang="en-US" sz="2400" dirty="0"/>
          </a:p>
          <a:p>
            <a:pPr marL="342900" indent="-342900" algn="just">
              <a:buFont typeface="Arial" panose="020B0604020202020204" pitchFamily="34" charset="0"/>
              <a:buChar char="•"/>
            </a:pPr>
            <a:r>
              <a:rPr lang="en-US" sz="2400" dirty="0"/>
              <a:t>It has been established in all the states of India by the acts of the state legislature to build democracy at the grass root level. </a:t>
            </a:r>
          </a:p>
          <a:p>
            <a:pPr algn="just"/>
            <a:endParaRPr lang="en-US" sz="2400" dirty="0"/>
          </a:p>
          <a:p>
            <a:pPr marL="342900" indent="-342900" algn="just">
              <a:buFont typeface="Arial" panose="020B0604020202020204" pitchFamily="34" charset="0"/>
              <a:buChar char="•"/>
            </a:pPr>
            <a:r>
              <a:rPr lang="en-US" sz="2400" dirty="0"/>
              <a:t>It is entrusted with rural development and was constitutionalized through the 73</a:t>
            </a:r>
            <a:r>
              <a:rPr lang="en-US" sz="2400" baseline="30000" dirty="0"/>
              <a:t>rd</a:t>
            </a:r>
            <a:r>
              <a:rPr lang="en-US" sz="2400" dirty="0"/>
              <a:t> Constitutional Amendment Act of 1992.</a:t>
            </a:r>
          </a:p>
        </p:txBody>
      </p:sp>
      <p:sp>
        <p:nvSpPr>
          <p:cNvPr id="2" name="Date Placeholder 1">
            <a:extLst>
              <a:ext uri="{FF2B5EF4-FFF2-40B4-BE49-F238E27FC236}">
                <a16:creationId xmlns:a16="http://schemas.microsoft.com/office/drawing/2014/main" xmlns="" id="{F70FC0C2-C6CC-150B-064C-FDB829BC83FD}"/>
              </a:ext>
            </a:extLst>
          </p:cNvPr>
          <p:cNvSpPr>
            <a:spLocks noGrp="1"/>
          </p:cNvSpPr>
          <p:nvPr>
            <p:ph type="dt" sz="half" idx="10"/>
          </p:nvPr>
        </p:nvSpPr>
        <p:spPr/>
        <p:txBody>
          <a:bodyPr/>
          <a:lstStyle/>
          <a:p>
            <a:fld id="{D3119B1F-9D76-45BF-9D58-52DDA5CBAD54}" type="datetime1">
              <a:rPr lang="en-US" smtClean="0"/>
              <a:t>9/19/2022</a:t>
            </a:fld>
            <a:endParaRPr lang="en-US"/>
          </a:p>
        </p:txBody>
      </p:sp>
      <p:sp>
        <p:nvSpPr>
          <p:cNvPr id="7" name="Footer Placeholder 6">
            <a:extLst>
              <a:ext uri="{FF2B5EF4-FFF2-40B4-BE49-F238E27FC236}">
                <a16:creationId xmlns:a16="http://schemas.microsoft.com/office/drawing/2014/main" xmlns="" id="{96D99C7F-7C15-4376-C927-1A40F4EBA8AB}"/>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23A03DD6-E8F9-631D-6B69-6E14B86B5694}"/>
              </a:ext>
            </a:extLst>
          </p:cNvPr>
          <p:cNvSpPr>
            <a:spLocks noGrp="1"/>
          </p:cNvSpPr>
          <p:nvPr>
            <p:ph type="sldNum" sz="quarter" idx="12"/>
          </p:nvPr>
        </p:nvSpPr>
        <p:spPr/>
        <p:txBody>
          <a:bodyPr/>
          <a:lstStyle/>
          <a:p>
            <a:fld id="{5C35270D-FE1D-4ED2-82AA-2925682F40D1}" type="slidenum">
              <a:rPr lang="en-US" smtClean="0"/>
              <a:t>23</a:t>
            </a:fld>
            <a:endParaRPr lang="en-US"/>
          </a:p>
        </p:txBody>
      </p:sp>
    </p:spTree>
    <p:extLst>
      <p:ext uri="{BB962C8B-B14F-4D97-AF65-F5344CB8AC3E}">
        <p14:creationId xmlns:p14="http://schemas.microsoft.com/office/powerpoint/2010/main" val="2353443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800" dirty="0">
              <a:latin typeface="+mn-lt"/>
              <a:cs typeface="Times New Roman" panose="02020603050405020304" pitchFamily="18" charset="0"/>
              <a:sym typeface="Arial"/>
            </a:endParaRPr>
          </a:p>
          <a:p>
            <a:pPr algn="ctr" fontAlgn="auto">
              <a:spcAft>
                <a:spcPts val="0"/>
              </a:spcAft>
              <a:defRPr/>
            </a:pPr>
            <a:r>
              <a:rPr lang="en-US" sz="2800" dirty="0" err="1">
                <a:latin typeface="+mn-lt"/>
                <a:cs typeface="Times New Roman" panose="02020603050405020304" pitchFamily="18" charset="0"/>
                <a:sym typeface="Arial"/>
              </a:rPr>
              <a:t>Panchayati</a:t>
            </a:r>
            <a:r>
              <a:rPr lang="en-US" sz="2800" dirty="0">
                <a:latin typeface="+mn-lt"/>
                <a:cs typeface="Times New Roman" panose="02020603050405020304" pitchFamily="18" charset="0"/>
                <a:sym typeface="Arial"/>
              </a:rPr>
              <a:t> Raj Structure</a:t>
            </a:r>
          </a:p>
        </p:txBody>
      </p:sp>
      <p:pic>
        <p:nvPicPr>
          <p:cNvPr id="1026" name="Picture 2" descr="Organizational Chart E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600200"/>
            <a:ext cx="8305801" cy="42957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D09D63CB-FE42-B5D8-01CA-A7C4FD70F55A}"/>
              </a:ext>
            </a:extLst>
          </p:cNvPr>
          <p:cNvSpPr>
            <a:spLocks noGrp="1"/>
          </p:cNvSpPr>
          <p:nvPr>
            <p:ph type="dt" sz="half" idx="10"/>
          </p:nvPr>
        </p:nvSpPr>
        <p:spPr/>
        <p:txBody>
          <a:bodyPr/>
          <a:lstStyle/>
          <a:p>
            <a:fld id="{12A766D8-1B6D-4699-84F4-73ACF7FA5759}" type="datetime1">
              <a:rPr lang="en-US" smtClean="0"/>
              <a:t>9/19/2022</a:t>
            </a:fld>
            <a:endParaRPr lang="en-US"/>
          </a:p>
        </p:txBody>
      </p:sp>
      <p:sp>
        <p:nvSpPr>
          <p:cNvPr id="6" name="Footer Placeholder 5">
            <a:extLst>
              <a:ext uri="{FF2B5EF4-FFF2-40B4-BE49-F238E27FC236}">
                <a16:creationId xmlns:a16="http://schemas.microsoft.com/office/drawing/2014/main" xmlns="" id="{29846E65-B405-7C82-E836-DC95CDCB808F}"/>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DB49AAC9-AFEE-D501-C605-3DBCD456988F}"/>
              </a:ext>
            </a:extLst>
          </p:cNvPr>
          <p:cNvSpPr>
            <a:spLocks noGrp="1"/>
          </p:cNvSpPr>
          <p:nvPr>
            <p:ph type="sldNum" sz="quarter" idx="12"/>
          </p:nvPr>
        </p:nvSpPr>
        <p:spPr/>
        <p:txBody>
          <a:bodyPr/>
          <a:lstStyle/>
          <a:p>
            <a:fld id="{5C35270D-FE1D-4ED2-82AA-2925682F40D1}" type="slidenum">
              <a:rPr lang="en-US" smtClean="0"/>
              <a:t>24</a:t>
            </a:fld>
            <a:endParaRPr lang="en-US"/>
          </a:p>
        </p:txBody>
      </p:sp>
    </p:spTree>
    <p:extLst>
      <p:ext uri="{BB962C8B-B14F-4D97-AF65-F5344CB8AC3E}">
        <p14:creationId xmlns:p14="http://schemas.microsoft.com/office/powerpoint/2010/main" val="390129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800" dirty="0">
              <a:cs typeface="Times New Roman" panose="02020603050405020304" pitchFamily="18" charset="0"/>
              <a:sym typeface="Arial"/>
            </a:endParaRPr>
          </a:p>
          <a:p>
            <a:pPr algn="ctr" fontAlgn="auto">
              <a:spcAft>
                <a:spcPts val="0"/>
              </a:spcAft>
              <a:defRPr/>
            </a:pPr>
            <a:r>
              <a:rPr lang="en-US" sz="2800" dirty="0" err="1">
                <a:cs typeface="Times New Roman" panose="02020603050405020304" pitchFamily="18" charset="0"/>
                <a:sym typeface="Arial"/>
              </a:rPr>
              <a:t>Panchayati</a:t>
            </a:r>
            <a:r>
              <a:rPr lang="en-US" sz="2800" dirty="0">
                <a:cs typeface="Times New Roman" panose="02020603050405020304" pitchFamily="18" charset="0"/>
                <a:sym typeface="Arial"/>
              </a:rPr>
              <a:t> Raj Structure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121963"/>
            <a:ext cx="6425359" cy="5048250"/>
          </a:xfrm>
          <a:prstGeom prst="rect">
            <a:avLst/>
          </a:prstGeom>
        </p:spPr>
      </p:pic>
      <p:sp>
        <p:nvSpPr>
          <p:cNvPr id="2" name="Date Placeholder 1">
            <a:extLst>
              <a:ext uri="{FF2B5EF4-FFF2-40B4-BE49-F238E27FC236}">
                <a16:creationId xmlns:a16="http://schemas.microsoft.com/office/drawing/2014/main" xmlns="" id="{67B9311F-F527-24F8-C26E-23F34FE129DE}"/>
              </a:ext>
            </a:extLst>
          </p:cNvPr>
          <p:cNvSpPr>
            <a:spLocks noGrp="1"/>
          </p:cNvSpPr>
          <p:nvPr>
            <p:ph type="dt" sz="half" idx="10"/>
          </p:nvPr>
        </p:nvSpPr>
        <p:spPr/>
        <p:txBody>
          <a:bodyPr/>
          <a:lstStyle/>
          <a:p>
            <a:fld id="{881547EB-1EBC-4484-8410-20A7C1BA946A}" type="datetime1">
              <a:rPr lang="en-US" smtClean="0"/>
              <a:t>9/19/2022</a:t>
            </a:fld>
            <a:endParaRPr lang="en-US"/>
          </a:p>
        </p:txBody>
      </p:sp>
      <p:sp>
        <p:nvSpPr>
          <p:cNvPr id="7" name="Footer Placeholder 6">
            <a:extLst>
              <a:ext uri="{FF2B5EF4-FFF2-40B4-BE49-F238E27FC236}">
                <a16:creationId xmlns:a16="http://schemas.microsoft.com/office/drawing/2014/main" xmlns="" id="{26280D7F-8FC5-0B6C-1A6E-B4607D54F397}"/>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A8E55D14-527B-0738-496D-82A1F146BC81}"/>
              </a:ext>
            </a:extLst>
          </p:cNvPr>
          <p:cNvSpPr>
            <a:spLocks noGrp="1"/>
          </p:cNvSpPr>
          <p:nvPr>
            <p:ph type="sldNum" sz="quarter" idx="12"/>
          </p:nvPr>
        </p:nvSpPr>
        <p:spPr/>
        <p:txBody>
          <a:bodyPr/>
          <a:lstStyle/>
          <a:p>
            <a:fld id="{5C35270D-FE1D-4ED2-82AA-2925682F40D1}" type="slidenum">
              <a:rPr lang="en-US" smtClean="0"/>
              <a:t>25</a:t>
            </a:fld>
            <a:endParaRPr lang="en-US"/>
          </a:p>
        </p:txBody>
      </p:sp>
    </p:spTree>
    <p:extLst>
      <p:ext uri="{BB962C8B-B14F-4D97-AF65-F5344CB8AC3E}">
        <p14:creationId xmlns:p14="http://schemas.microsoft.com/office/powerpoint/2010/main" val="286881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7620000" cy="4525963"/>
          </a:xfrm>
        </p:spPr>
        <p:txBody>
          <a:bodyPr/>
          <a:lstStyle/>
          <a:p>
            <a:pPr marL="0" indent="0" algn="just">
              <a:buNone/>
            </a:pPr>
            <a:r>
              <a:rPr lang="en-US" dirty="0"/>
              <a:t>    </a:t>
            </a:r>
            <a:r>
              <a:rPr lang="en-US" sz="2400" dirty="0"/>
              <a:t>The system has three levels: </a:t>
            </a:r>
            <a:endParaRPr lang="en-US" dirty="0"/>
          </a:p>
          <a:p>
            <a:pPr algn="just"/>
            <a:r>
              <a:rPr lang="en-US" sz="2400" b="1" dirty="0"/>
              <a:t>Gram Panchayat (Village level), </a:t>
            </a:r>
          </a:p>
          <a:p>
            <a:pPr algn="just"/>
            <a:r>
              <a:rPr lang="en-US" sz="2400" b="1" dirty="0"/>
              <a:t>Mandal </a:t>
            </a:r>
            <a:r>
              <a:rPr lang="en-US" sz="2400" b="1" dirty="0" err="1"/>
              <a:t>Parishad</a:t>
            </a:r>
            <a:r>
              <a:rPr lang="en-US" sz="2400" b="1" dirty="0"/>
              <a:t> or Block </a:t>
            </a:r>
            <a:r>
              <a:rPr lang="en-US" sz="2400" b="1" dirty="0" err="1"/>
              <a:t>Samiti</a:t>
            </a:r>
            <a:r>
              <a:rPr lang="en-US" sz="2400" b="1" dirty="0"/>
              <a:t> or Panchayat </a:t>
            </a:r>
            <a:r>
              <a:rPr lang="en-US" sz="2400" b="1" dirty="0" err="1"/>
              <a:t>Samiti</a:t>
            </a:r>
            <a:r>
              <a:rPr lang="en-US" sz="2400" b="1" dirty="0"/>
              <a:t> (Block level)</a:t>
            </a:r>
          </a:p>
          <a:p>
            <a:pPr algn="just"/>
            <a:r>
              <a:rPr lang="en-US" sz="2400" b="1" dirty="0"/>
              <a:t> </a:t>
            </a:r>
            <a:r>
              <a:rPr lang="en-US" sz="2400" b="1" dirty="0" err="1"/>
              <a:t>Zila</a:t>
            </a:r>
            <a:r>
              <a:rPr lang="en-US" sz="2400" b="1" dirty="0"/>
              <a:t> </a:t>
            </a:r>
            <a:r>
              <a:rPr lang="en-US" sz="2400" b="1" dirty="0" err="1"/>
              <a:t>Parishad</a:t>
            </a:r>
            <a:r>
              <a:rPr lang="en-US" sz="2400" b="1" dirty="0"/>
              <a:t> (District level)</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800" dirty="0">
              <a:cs typeface="Times New Roman" panose="02020603050405020304" pitchFamily="18" charset="0"/>
              <a:sym typeface="Arial"/>
            </a:endParaRPr>
          </a:p>
          <a:p>
            <a:pPr algn="ctr" fontAlgn="auto">
              <a:spcAft>
                <a:spcPts val="0"/>
              </a:spcAft>
              <a:defRPr/>
            </a:pPr>
            <a:r>
              <a:rPr lang="en-US" sz="3200" dirty="0" err="1">
                <a:cs typeface="Times New Roman" panose="02020603050405020304" pitchFamily="18" charset="0"/>
                <a:sym typeface="Arial"/>
              </a:rPr>
              <a:t>Panchayati</a:t>
            </a:r>
            <a:r>
              <a:rPr lang="en-US" sz="3200" dirty="0">
                <a:cs typeface="Times New Roman" panose="02020603050405020304" pitchFamily="18" charset="0"/>
                <a:sym typeface="Arial"/>
              </a:rPr>
              <a:t> Raj Structure</a:t>
            </a:r>
          </a:p>
        </p:txBody>
      </p:sp>
      <p:sp>
        <p:nvSpPr>
          <p:cNvPr id="2" name="Date Placeholder 1">
            <a:extLst>
              <a:ext uri="{FF2B5EF4-FFF2-40B4-BE49-F238E27FC236}">
                <a16:creationId xmlns:a16="http://schemas.microsoft.com/office/drawing/2014/main" xmlns="" id="{260070E0-8424-ACCD-DF1E-9E5223A0AFEF}"/>
              </a:ext>
            </a:extLst>
          </p:cNvPr>
          <p:cNvSpPr>
            <a:spLocks noGrp="1"/>
          </p:cNvSpPr>
          <p:nvPr>
            <p:ph type="dt" sz="half" idx="10"/>
          </p:nvPr>
        </p:nvSpPr>
        <p:spPr/>
        <p:txBody>
          <a:bodyPr/>
          <a:lstStyle/>
          <a:p>
            <a:fld id="{D447AFEA-8E88-4383-857E-9D16D2B2F2D7}" type="datetime1">
              <a:rPr lang="en-US" smtClean="0"/>
              <a:t>9/19/2022</a:t>
            </a:fld>
            <a:endParaRPr lang="en-US"/>
          </a:p>
        </p:txBody>
      </p:sp>
      <p:sp>
        <p:nvSpPr>
          <p:cNvPr id="6" name="Footer Placeholder 5">
            <a:extLst>
              <a:ext uri="{FF2B5EF4-FFF2-40B4-BE49-F238E27FC236}">
                <a16:creationId xmlns:a16="http://schemas.microsoft.com/office/drawing/2014/main" xmlns="" id="{9FF49045-508C-F220-AB02-87FEDB80D0B4}"/>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C129F8AE-9914-1DF5-CC0B-2CA705584861}"/>
              </a:ext>
            </a:extLst>
          </p:cNvPr>
          <p:cNvSpPr>
            <a:spLocks noGrp="1"/>
          </p:cNvSpPr>
          <p:nvPr>
            <p:ph type="sldNum" sz="quarter" idx="12"/>
          </p:nvPr>
        </p:nvSpPr>
        <p:spPr/>
        <p:txBody>
          <a:bodyPr/>
          <a:lstStyle/>
          <a:p>
            <a:fld id="{5C35270D-FE1D-4ED2-82AA-2925682F40D1}" type="slidenum">
              <a:rPr lang="en-US" smtClean="0"/>
              <a:t>26</a:t>
            </a:fld>
            <a:endParaRPr lang="en-US"/>
          </a:p>
        </p:txBody>
      </p:sp>
    </p:spTree>
    <p:extLst>
      <p:ext uri="{BB962C8B-B14F-4D97-AF65-F5344CB8AC3E}">
        <p14:creationId xmlns:p14="http://schemas.microsoft.com/office/powerpoint/2010/main" val="2640704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7620000" cy="4525963"/>
          </a:xfrm>
        </p:spPr>
        <p:txBody>
          <a:bodyPr>
            <a:normAutofit/>
          </a:bodyPr>
          <a:lstStyle/>
          <a:p>
            <a:pPr algn="just"/>
            <a:r>
              <a:rPr lang="en-US" sz="2000" dirty="0"/>
              <a:t>In this topic, we studied the structure, administration of Panchayati Raj.</a:t>
            </a:r>
          </a:p>
          <a:p>
            <a:pPr algn="just"/>
            <a:endParaRPr lang="en-US" sz="20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cs typeface="Times New Roman" panose="02020603050405020304" pitchFamily="18" charset="0"/>
                <a:sym typeface="Arial"/>
              </a:rPr>
              <a:t>Recap </a:t>
            </a:r>
            <a:endParaRPr lang="en-US" sz="2800" b="1" dirty="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xmlns="" id="{EB9845A0-1625-8F8C-35B4-F2E8E768AF06}"/>
              </a:ext>
            </a:extLst>
          </p:cNvPr>
          <p:cNvSpPr>
            <a:spLocks noGrp="1"/>
          </p:cNvSpPr>
          <p:nvPr>
            <p:ph type="dt" sz="half" idx="10"/>
          </p:nvPr>
        </p:nvSpPr>
        <p:spPr/>
        <p:txBody>
          <a:bodyPr/>
          <a:lstStyle/>
          <a:p>
            <a:fld id="{869AF764-7106-4D13-8D6D-0071DCF57C9D}" type="datetime1">
              <a:rPr lang="en-US" smtClean="0"/>
              <a:t>9/19/2022</a:t>
            </a:fld>
            <a:endParaRPr lang="en-US"/>
          </a:p>
        </p:txBody>
      </p:sp>
      <p:sp>
        <p:nvSpPr>
          <p:cNvPr id="6" name="Footer Placeholder 5">
            <a:extLst>
              <a:ext uri="{FF2B5EF4-FFF2-40B4-BE49-F238E27FC236}">
                <a16:creationId xmlns:a16="http://schemas.microsoft.com/office/drawing/2014/main" xmlns="" id="{8519B7A8-49ED-2338-AFDB-9514ACEE9C4F}"/>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64371287-184A-91C9-E85A-7B19C1635B67}"/>
              </a:ext>
            </a:extLst>
          </p:cNvPr>
          <p:cNvSpPr>
            <a:spLocks noGrp="1"/>
          </p:cNvSpPr>
          <p:nvPr>
            <p:ph type="sldNum" sz="quarter" idx="12"/>
          </p:nvPr>
        </p:nvSpPr>
        <p:spPr/>
        <p:txBody>
          <a:bodyPr/>
          <a:lstStyle/>
          <a:p>
            <a:fld id="{5C35270D-FE1D-4ED2-82AA-2925682F40D1}" type="slidenum">
              <a:rPr lang="en-US" smtClean="0"/>
              <a:t>27</a:t>
            </a:fld>
            <a:endParaRPr lang="en-US"/>
          </a:p>
        </p:txBody>
      </p:sp>
    </p:spTree>
    <p:extLst>
      <p:ext uri="{BB962C8B-B14F-4D97-AF65-F5344CB8AC3E}">
        <p14:creationId xmlns:p14="http://schemas.microsoft.com/office/powerpoint/2010/main" val="278298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82" y="1600200"/>
            <a:ext cx="6754718" cy="4525963"/>
          </a:xfrm>
        </p:spPr>
        <p:txBody>
          <a:bodyPr>
            <a:normAutofit/>
          </a:bodyPr>
          <a:lstStyle/>
          <a:p>
            <a:pPr marL="457200" indent="-457200" algn="just">
              <a:buAutoNum type="arabicPeriod"/>
            </a:pPr>
            <a:r>
              <a:rPr lang="en-US" sz="2000" dirty="0"/>
              <a:t>State the three levels of Panchayati raj structure. </a:t>
            </a:r>
          </a:p>
          <a:p>
            <a:pPr marL="457200" indent="-457200" algn="just">
              <a:buAutoNum type="arabicPeriod"/>
            </a:pPr>
            <a:r>
              <a:rPr lang="en-US" sz="2000" dirty="0"/>
              <a:t>Make a flow chart to explain the bureaucratic model of Panchayati raj in India. </a:t>
            </a:r>
          </a:p>
          <a:p>
            <a:pPr marL="457200" indent="-457200" algn="just">
              <a:buAutoNum type="arabicPeriod"/>
            </a:pPr>
            <a:r>
              <a:rPr lang="en-US" sz="2000" dirty="0"/>
              <a:t>Define Panchayati Raj. </a:t>
            </a:r>
          </a:p>
          <a:p>
            <a:pPr marL="457200" indent="-457200" algn="just">
              <a:buAutoNum type="arabicPeriod"/>
            </a:pPr>
            <a:endParaRPr lang="en-US" sz="20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cs typeface="Times New Roman" panose="02020603050405020304" pitchFamily="18" charset="0"/>
                <a:sym typeface="Arial"/>
              </a:rPr>
              <a:t>Daily Quiz </a:t>
            </a:r>
            <a:endParaRPr lang="en-US" sz="2800" b="1" dirty="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xmlns="" id="{E2CDE5E6-2D9E-4B0E-8192-21BDFE0E10EF}"/>
              </a:ext>
            </a:extLst>
          </p:cNvPr>
          <p:cNvSpPr>
            <a:spLocks noGrp="1"/>
          </p:cNvSpPr>
          <p:nvPr>
            <p:ph type="dt" sz="half" idx="10"/>
          </p:nvPr>
        </p:nvSpPr>
        <p:spPr/>
        <p:txBody>
          <a:bodyPr/>
          <a:lstStyle/>
          <a:p>
            <a:fld id="{B22D75EC-2073-4EFF-B943-7F35570E718C}" type="datetime1">
              <a:rPr lang="en-US" smtClean="0"/>
              <a:t>9/19/2022</a:t>
            </a:fld>
            <a:endParaRPr lang="en-US"/>
          </a:p>
        </p:txBody>
      </p:sp>
      <p:sp>
        <p:nvSpPr>
          <p:cNvPr id="6" name="Footer Placeholder 5">
            <a:extLst>
              <a:ext uri="{FF2B5EF4-FFF2-40B4-BE49-F238E27FC236}">
                <a16:creationId xmlns:a16="http://schemas.microsoft.com/office/drawing/2014/main" xmlns="" id="{A98737E7-A420-125F-F3FF-94C1D4582799}"/>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7D048571-5D89-6915-BA22-2B9538BB4741}"/>
              </a:ext>
            </a:extLst>
          </p:cNvPr>
          <p:cNvSpPr>
            <a:spLocks noGrp="1"/>
          </p:cNvSpPr>
          <p:nvPr>
            <p:ph type="sldNum" sz="quarter" idx="12"/>
          </p:nvPr>
        </p:nvSpPr>
        <p:spPr/>
        <p:txBody>
          <a:bodyPr/>
          <a:lstStyle/>
          <a:p>
            <a:fld id="{5C35270D-FE1D-4ED2-82AA-2925682F40D1}" type="slidenum">
              <a:rPr lang="en-US" smtClean="0"/>
              <a:t>28</a:t>
            </a:fld>
            <a:endParaRPr lang="en-US"/>
          </a:p>
        </p:txBody>
      </p:sp>
    </p:spTree>
    <p:extLst>
      <p:ext uri="{BB962C8B-B14F-4D97-AF65-F5344CB8AC3E}">
        <p14:creationId xmlns:p14="http://schemas.microsoft.com/office/powerpoint/2010/main" val="40013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2D603A61-FEC1-41BD-BD54-505D7479C83F}"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29</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itle 1"/>
          <p:cNvSpPr txBox="1">
            <a:spLocks/>
          </p:cNvSpPr>
          <p:nvPr/>
        </p:nvSpPr>
        <p:spPr>
          <a:xfrm>
            <a:off x="1600200" y="0"/>
            <a:ext cx="7169727" cy="751559"/>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defRPr/>
            </a:pPr>
            <a:r>
              <a:rPr lang="en-US" sz="2800" dirty="0">
                <a:sym typeface="Arial"/>
              </a:rPr>
              <a:t>Session Learning Objective with CO mapping</a:t>
            </a:r>
          </a:p>
        </p:txBody>
      </p:sp>
      <p:sp>
        <p:nvSpPr>
          <p:cNvPr id="7" name="TextBox 10"/>
          <p:cNvSpPr txBox="1">
            <a:spLocks noChangeArrowheads="1"/>
          </p:cNvSpPr>
          <p:nvPr/>
        </p:nvSpPr>
        <p:spPr bwMode="auto">
          <a:xfrm>
            <a:off x="1600200" y="1472020"/>
            <a:ext cx="6743700"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buFont typeface="Arial" panose="020B0604020202020204" pitchFamily="34" charset="0"/>
              <a:buAutoNum type="arabicPeriod"/>
            </a:pPr>
            <a:r>
              <a:rPr lang="en-US" sz="1800" dirty="0">
                <a:latin typeface="+mj-lt"/>
                <a:cs typeface="Times New Roman" panose="02020603050405020304" pitchFamily="18" charset="0"/>
              </a:rPr>
              <a:t>Panchayat Raj Institutions Emergence and Growth of Panchayati Raj Institutions in India. </a:t>
            </a:r>
          </a:p>
          <a:p>
            <a:pPr marL="0" indent="0" algn="just" eaLnBrk="1" hangingPunct="1">
              <a:lnSpc>
                <a:spcPct val="150000"/>
              </a:lnSpc>
            </a:pPr>
            <a:endParaRPr lang="en-US" sz="1800" dirty="0">
              <a:latin typeface="+mj-lt"/>
              <a:cs typeface="Times New Roman" panose="02020603050405020304" pitchFamily="18" charset="0"/>
            </a:endParaRPr>
          </a:p>
        </p:txBody>
      </p:sp>
      <p:graphicFrame>
        <p:nvGraphicFramePr>
          <p:cNvPr id="8" name="Table 2">
            <a:extLst>
              <a:ext uri="{FF2B5EF4-FFF2-40B4-BE49-F238E27FC236}">
                <a16:creationId xmlns:a16="http://schemas.microsoft.com/office/drawing/2014/main" xmlns="" id="{02CEB721-B18B-4F1E-A911-8FD0CF3F20B4}"/>
              </a:ext>
            </a:extLst>
          </p:cNvPr>
          <p:cNvGraphicFramePr>
            <a:graphicFrameLocks noGrp="1"/>
          </p:cNvGraphicFramePr>
          <p:nvPr>
            <p:extLst>
              <p:ext uri="{D42A27DB-BD31-4B8C-83A1-F6EECF244321}">
                <p14:modId xmlns:p14="http://schemas.microsoft.com/office/powerpoint/2010/main" val="3866838650"/>
              </p:ext>
            </p:extLst>
          </p:nvPr>
        </p:nvGraphicFramePr>
        <p:xfrm>
          <a:off x="1625138" y="3124200"/>
          <a:ext cx="6348358" cy="1466215"/>
        </p:xfrm>
        <a:graphic>
          <a:graphicData uri="http://schemas.openxmlformats.org/drawingml/2006/table">
            <a:tbl>
              <a:tblPr firstRow="1" bandRow="1">
                <a:tableStyleId>{5C22544A-7EE6-4342-B048-85BDC9FD1C3A}</a:tableStyleId>
              </a:tblPr>
              <a:tblGrid>
                <a:gridCol w="5003367">
                  <a:extLst>
                    <a:ext uri="{9D8B030D-6E8A-4147-A177-3AD203B41FA5}">
                      <a16:colId xmlns:a16="http://schemas.microsoft.com/office/drawing/2014/main" xmlns="" val="1905676874"/>
                    </a:ext>
                  </a:extLst>
                </a:gridCol>
                <a:gridCol w="1344991">
                  <a:extLst>
                    <a:ext uri="{9D8B030D-6E8A-4147-A177-3AD203B41FA5}">
                      <a16:colId xmlns:a16="http://schemas.microsoft.com/office/drawing/2014/main" xmlns="" val="1538412699"/>
                    </a:ext>
                  </a:extLst>
                </a:gridCol>
              </a:tblGrid>
              <a:tr h="278130">
                <a:tc>
                  <a:txBody>
                    <a:bodyPr/>
                    <a:lstStyle/>
                    <a:p>
                      <a:r>
                        <a:rPr lang="en-US" sz="1800" b="0" dirty="0">
                          <a:latin typeface="+mj-lt"/>
                          <a:cs typeface="Times New Roman" panose="02020603050405020304" pitchFamily="18" charset="0"/>
                        </a:rPr>
                        <a:t>Topic</a:t>
                      </a:r>
                      <a:endParaRPr lang="en-IN" sz="1800" b="0" dirty="0">
                        <a:latin typeface="+mj-lt"/>
                        <a:cs typeface="Times New Roman" panose="02020603050405020304" pitchFamily="18" charset="0"/>
                      </a:endParaRPr>
                    </a:p>
                  </a:txBody>
                  <a:tcPr marL="68580" marR="68580" marT="34290" marB="34290"/>
                </a:tc>
                <a:tc>
                  <a:txBody>
                    <a:bodyPr/>
                    <a:lstStyle/>
                    <a:p>
                      <a:r>
                        <a:rPr lang="en-US" sz="1800" b="0" dirty="0">
                          <a:latin typeface="+mj-lt"/>
                          <a:cs typeface="Times New Roman" panose="02020603050405020304" pitchFamily="18" charset="0"/>
                        </a:rPr>
                        <a:t>Course Outcome</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688540553"/>
                  </a:ext>
                </a:extLst>
              </a:tr>
              <a:tr h="653891">
                <a:tc>
                  <a:txBody>
                    <a:bodyPr/>
                    <a:lstStyle/>
                    <a:p>
                      <a:pPr algn="just" eaLnBrk="1" hangingPunct="1">
                        <a:lnSpc>
                          <a:spcPct val="150000"/>
                        </a:lnSpc>
                        <a:buFont typeface="Arial" panose="020B0604020202020204" pitchFamily="34" charset="0"/>
                        <a:buAutoNum type="arabicPeriod"/>
                      </a:pPr>
                      <a:r>
                        <a:rPr lang="en-US" altLang="en-US" sz="1800" dirty="0">
                          <a:latin typeface="+mj-lt"/>
                        </a:rPr>
                        <a:t> Getting to know about Panchayati raj institutions and their growth</a:t>
                      </a:r>
                    </a:p>
                  </a:txBody>
                  <a:tcPr marL="68580" marR="68580" marT="34290" marB="34290"/>
                </a:tc>
                <a:tc>
                  <a:txBody>
                    <a:bodyPr/>
                    <a:lstStyle/>
                    <a:p>
                      <a:pPr algn="ctr"/>
                      <a:r>
                        <a:rPr lang="en-US" sz="1800" b="0" dirty="0">
                          <a:latin typeface="+mj-lt"/>
                          <a:cs typeface="Times New Roman" panose="02020603050405020304" pitchFamily="18" charset="0"/>
                        </a:rPr>
                        <a:t>CO3</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203906593"/>
                  </a:ext>
                </a:extLst>
              </a:tr>
            </a:tbl>
          </a:graphicData>
        </a:graphic>
      </p:graphicFrame>
      <p:pic>
        <p:nvPicPr>
          <p:cNvPr id="9" name="Picture 2" descr="NIET, Greater Noida: Cutoff, Placements, Courses, Fees, Admission 2021">
            <a:extLst>
              <a:ext uri="{FF2B5EF4-FFF2-40B4-BE49-F238E27FC236}">
                <a16:creationId xmlns:a16="http://schemas.microsoft.com/office/drawing/2014/main" xmlns="" id="{1BC93034-9F5F-FFE7-052A-493157E2A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8" y="42057"/>
            <a:ext cx="1334430" cy="88344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D1B5F954-DE14-C717-050E-89A7393D7C8A}"/>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20948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600200" y="1143000"/>
          <a:ext cx="6515101" cy="4107180"/>
        </p:xfrm>
        <a:graphic>
          <a:graphicData uri="http://schemas.openxmlformats.org/drawingml/2006/table">
            <a:tbl>
              <a:tblPr firstRow="1" bandRow="1">
                <a:tableStyleId>{5C22544A-7EE6-4342-B048-85BDC9FD1C3A}</a:tableStyleId>
              </a:tblPr>
              <a:tblGrid>
                <a:gridCol w="1206500">
                  <a:extLst>
                    <a:ext uri="{9D8B030D-6E8A-4147-A177-3AD203B41FA5}">
                      <a16:colId xmlns:a16="http://schemas.microsoft.com/office/drawing/2014/main" xmlns="" val="20000"/>
                    </a:ext>
                  </a:extLst>
                </a:gridCol>
                <a:gridCol w="5308601">
                  <a:extLst>
                    <a:ext uri="{9D8B030D-6E8A-4147-A177-3AD203B41FA5}">
                      <a16:colId xmlns:a16="http://schemas.microsoft.com/office/drawing/2014/main" xmlns="" val="20001"/>
                    </a:ext>
                  </a:extLst>
                </a:gridCol>
              </a:tblGrid>
              <a:tr h="320040">
                <a:tc>
                  <a:txBody>
                    <a:bodyPr/>
                    <a:lstStyle/>
                    <a:p>
                      <a:r>
                        <a:rPr lang="en-US" sz="2000" dirty="0">
                          <a:latin typeface="Times New Roman" panose="02020603050405020304" pitchFamily="18" charset="0"/>
                          <a:cs typeface="Times New Roman" panose="02020603050405020304" pitchFamily="18" charset="0"/>
                        </a:rPr>
                        <a:t>S. No.</a:t>
                      </a:r>
                    </a:p>
                  </a:txBody>
                  <a:tcPr marL="68580" marR="68580" marT="34290" marB="34290"/>
                </a:tc>
                <a:tc>
                  <a:txBody>
                    <a:bodyPr/>
                    <a:lstStyle/>
                    <a:p>
                      <a:pPr algn="l"/>
                      <a:r>
                        <a:rPr lang="en-US" sz="2000" dirty="0">
                          <a:latin typeface="Times New Roman" panose="02020603050405020304" pitchFamily="18" charset="0"/>
                          <a:cs typeface="Times New Roman" panose="02020603050405020304" pitchFamily="18" charset="0"/>
                        </a:rPr>
                        <a:t>Index</a:t>
                      </a:r>
                    </a:p>
                  </a:txBody>
                  <a:tcPr marL="68580" marR="68580" marT="34290" marB="34290"/>
                </a:tc>
                <a:extLst>
                  <a:ext uri="{0D108BD9-81ED-4DB2-BD59-A6C34878D82A}">
                    <a16:rowId xmlns:a16="http://schemas.microsoft.com/office/drawing/2014/main" xmlns="" val="10000"/>
                  </a:ext>
                </a:extLst>
              </a:tr>
              <a:tr h="325169">
                <a:tc>
                  <a:txBody>
                    <a:bodyPr/>
                    <a:lstStyle/>
                    <a:p>
                      <a:r>
                        <a:rPr lang="en-US" sz="2000" b="0" dirty="0">
                          <a:latin typeface="Times New Roman" panose="02020603050405020304" pitchFamily="18" charset="0"/>
                          <a:cs typeface="Times New Roman" panose="02020603050405020304" pitchFamily="18" charset="0"/>
                        </a:rPr>
                        <a:t>10.</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Program Specific  Outcomes (PSOs)</a:t>
                      </a:r>
                    </a:p>
                  </a:txBody>
                  <a:tcPr marL="68580" marR="68580" marT="34290" marB="34290"/>
                </a:tc>
                <a:extLst>
                  <a:ext uri="{0D108BD9-81ED-4DB2-BD59-A6C34878D82A}">
                    <a16:rowId xmlns:a16="http://schemas.microsoft.com/office/drawing/2014/main" xmlns="" val="10001"/>
                  </a:ext>
                </a:extLst>
              </a:tr>
              <a:tr h="325169">
                <a:tc>
                  <a:txBody>
                    <a:bodyPr/>
                    <a:lstStyle/>
                    <a:p>
                      <a:r>
                        <a:rPr lang="en-US" sz="2000" b="0" dirty="0">
                          <a:latin typeface="Times New Roman" panose="02020603050405020304" pitchFamily="18" charset="0"/>
                          <a:cs typeface="Times New Roman" panose="02020603050405020304" pitchFamily="18" charset="0"/>
                        </a:rPr>
                        <a:t>11.</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Cos and PSOs Mapping</a:t>
                      </a:r>
                    </a:p>
                  </a:txBody>
                  <a:tcPr marL="68580" marR="68580" marT="34290" marB="34290"/>
                </a:tc>
                <a:extLst>
                  <a:ext uri="{0D108BD9-81ED-4DB2-BD59-A6C34878D82A}">
                    <a16:rowId xmlns:a16="http://schemas.microsoft.com/office/drawing/2014/main" xmlns="" val="10002"/>
                  </a:ext>
                </a:extLst>
              </a:tr>
              <a:tr h="325169">
                <a:tc>
                  <a:txBody>
                    <a:bodyPr/>
                    <a:lstStyle/>
                    <a:p>
                      <a:r>
                        <a:rPr lang="en-US" sz="2000" b="0" dirty="0">
                          <a:latin typeface="Times New Roman" panose="02020603050405020304" pitchFamily="18" charset="0"/>
                          <a:cs typeface="Times New Roman" panose="02020603050405020304" pitchFamily="18" charset="0"/>
                        </a:rPr>
                        <a:t>12.</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Program Educational Objectives (PEOs)</a:t>
                      </a:r>
                    </a:p>
                  </a:txBody>
                  <a:tcPr marL="68580" marR="68580" marT="34290" marB="34290"/>
                </a:tc>
                <a:extLst>
                  <a:ext uri="{0D108BD9-81ED-4DB2-BD59-A6C34878D82A}">
                    <a16:rowId xmlns:a16="http://schemas.microsoft.com/office/drawing/2014/main" xmlns="" val="10003"/>
                  </a:ext>
                </a:extLst>
              </a:tr>
              <a:tr h="325169">
                <a:tc>
                  <a:txBody>
                    <a:bodyPr/>
                    <a:lstStyle/>
                    <a:p>
                      <a:r>
                        <a:rPr lang="en-US" sz="2000" b="0" dirty="0">
                          <a:latin typeface="Times New Roman" panose="02020603050405020304" pitchFamily="18" charset="0"/>
                          <a:cs typeface="Times New Roman" panose="02020603050405020304" pitchFamily="18" charset="0"/>
                        </a:rPr>
                        <a:t>13.</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Result Analysis</a:t>
                      </a:r>
                    </a:p>
                  </a:txBody>
                  <a:tcPr marL="68580" marR="68580" marT="34290" marB="34290"/>
                </a:tc>
                <a:extLst>
                  <a:ext uri="{0D108BD9-81ED-4DB2-BD59-A6C34878D82A}">
                    <a16:rowId xmlns:a16="http://schemas.microsoft.com/office/drawing/2014/main" xmlns="" val="10004"/>
                  </a:ext>
                </a:extLst>
              </a:tr>
              <a:tr h="325169">
                <a:tc>
                  <a:txBody>
                    <a:bodyPr/>
                    <a:lstStyle/>
                    <a:p>
                      <a:r>
                        <a:rPr lang="en-US" sz="2000" b="0" dirty="0">
                          <a:latin typeface="Times New Roman" panose="02020603050405020304" pitchFamily="18" charset="0"/>
                          <a:cs typeface="Times New Roman" panose="02020603050405020304" pitchFamily="18" charset="0"/>
                        </a:rPr>
                        <a:t>14.</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End Semester Question paper Templates</a:t>
                      </a:r>
                    </a:p>
                  </a:txBody>
                  <a:tcPr marL="68580" marR="68580" marT="34290" marB="34290"/>
                </a:tc>
                <a:extLst>
                  <a:ext uri="{0D108BD9-81ED-4DB2-BD59-A6C34878D82A}">
                    <a16:rowId xmlns:a16="http://schemas.microsoft.com/office/drawing/2014/main" xmlns="" val="10005"/>
                  </a:ext>
                </a:extLst>
              </a:tr>
              <a:tr h="325169">
                <a:tc>
                  <a:txBody>
                    <a:bodyPr/>
                    <a:lstStyle/>
                    <a:p>
                      <a:r>
                        <a:rPr lang="en-US" sz="2000" b="0" dirty="0">
                          <a:latin typeface="Times New Roman" panose="02020603050405020304" pitchFamily="18" charset="0"/>
                          <a:cs typeface="Times New Roman" panose="02020603050405020304" pitchFamily="18" charset="0"/>
                        </a:rPr>
                        <a:t>15.</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Prequisite/Recap</a:t>
                      </a:r>
                    </a:p>
                  </a:txBody>
                  <a:tcPr marL="68580" marR="68580" marT="34290" marB="34290"/>
                </a:tc>
                <a:extLst>
                  <a:ext uri="{0D108BD9-81ED-4DB2-BD59-A6C34878D82A}">
                    <a16:rowId xmlns:a16="http://schemas.microsoft.com/office/drawing/2014/main" xmlns="" val="10006"/>
                  </a:ext>
                </a:extLst>
              </a:tr>
              <a:tr h="325169">
                <a:tc>
                  <a:txBody>
                    <a:bodyPr/>
                    <a:lstStyle/>
                    <a:p>
                      <a:r>
                        <a:rPr lang="en-US" sz="2000" b="0" dirty="0">
                          <a:latin typeface="Times New Roman" panose="02020603050405020304" pitchFamily="18" charset="0"/>
                          <a:cs typeface="Times New Roman" panose="02020603050405020304" pitchFamily="18" charset="0"/>
                        </a:rPr>
                        <a:t>16.</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Brief Indtroduction about the Subject with Videos</a:t>
                      </a:r>
                    </a:p>
                  </a:txBody>
                  <a:tcPr marL="68580" marR="68580" marT="34290" marB="34290"/>
                </a:tc>
                <a:extLst>
                  <a:ext uri="{0D108BD9-81ED-4DB2-BD59-A6C34878D82A}">
                    <a16:rowId xmlns:a16="http://schemas.microsoft.com/office/drawing/2014/main" xmlns="" val="10007"/>
                  </a:ext>
                </a:extLst>
              </a:tr>
              <a:tr h="325169">
                <a:tc>
                  <a:txBody>
                    <a:bodyPr/>
                    <a:lstStyle/>
                    <a:p>
                      <a:r>
                        <a:rPr lang="en-US" sz="2000" b="0" dirty="0">
                          <a:latin typeface="Times New Roman" panose="02020603050405020304" pitchFamily="18" charset="0"/>
                          <a:cs typeface="Times New Roman" panose="02020603050405020304" pitchFamily="18" charset="0"/>
                        </a:rPr>
                        <a:t>17.</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Unit Contents</a:t>
                      </a:r>
                    </a:p>
                  </a:txBody>
                  <a:tcPr marL="68580" marR="68580" marT="34290" marB="34290"/>
                </a:tc>
                <a:extLst>
                  <a:ext uri="{0D108BD9-81ED-4DB2-BD59-A6C34878D82A}">
                    <a16:rowId xmlns:a16="http://schemas.microsoft.com/office/drawing/2014/main" xmlns="" val="10008"/>
                  </a:ext>
                </a:extLst>
              </a:tr>
              <a:tr h="325169">
                <a:tc>
                  <a:txBody>
                    <a:bodyPr/>
                    <a:lstStyle/>
                    <a:p>
                      <a:r>
                        <a:rPr lang="en-US" sz="2000" b="0" dirty="0">
                          <a:latin typeface="Times New Roman" panose="02020603050405020304" pitchFamily="18" charset="0"/>
                          <a:cs typeface="Times New Roman" panose="02020603050405020304" pitchFamily="18" charset="0"/>
                        </a:rPr>
                        <a:t>18.</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Unit</a:t>
                      </a:r>
                      <a:r>
                        <a:rPr lang="en-US" sz="2000" b="0" baseline="0" dirty="0">
                          <a:latin typeface="Times New Roman" panose="02020603050405020304" pitchFamily="18" charset="0"/>
                          <a:cs typeface="Times New Roman" panose="02020603050405020304" pitchFamily="18" charset="0"/>
                        </a:rPr>
                        <a:t> Objectives</a:t>
                      </a:r>
                      <a:endParaRPr lang="en-US" sz="20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xmlns="" val="10009"/>
                  </a:ext>
                </a:extLst>
              </a:tr>
              <a:tr h="325169">
                <a:tc>
                  <a:txBody>
                    <a:bodyPr/>
                    <a:lstStyle/>
                    <a:p>
                      <a:r>
                        <a:rPr lang="en-US" sz="2000" b="0" dirty="0">
                          <a:latin typeface="Times New Roman" panose="02020603050405020304" pitchFamily="18" charset="0"/>
                          <a:cs typeface="Times New Roman" panose="02020603050405020304" pitchFamily="18" charset="0"/>
                        </a:rPr>
                        <a:t>19.</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Topic Objectives/Topic Outcome</a:t>
                      </a:r>
                    </a:p>
                  </a:txBody>
                  <a:tcPr marL="68580" marR="68580" marT="34290" marB="34290"/>
                </a:tc>
                <a:extLst>
                  <a:ext uri="{0D108BD9-81ED-4DB2-BD59-A6C34878D82A}">
                    <a16:rowId xmlns:a16="http://schemas.microsoft.com/office/drawing/2014/main" xmlns="" val="10010"/>
                  </a:ext>
                </a:extLst>
              </a:tr>
            </a:tbl>
          </a:graphicData>
        </a:graphic>
      </p:graphicFrame>
      <p:sp>
        <p:nvSpPr>
          <p:cNvPr id="6" name="Slide Number Placeholder 5"/>
          <p:cNvSpPr>
            <a:spLocks noGrp="1"/>
          </p:cNvSpPr>
          <p:nvPr>
            <p:ph type="sldNum" sz="quarter" idx="12"/>
          </p:nvPr>
        </p:nvSpPr>
        <p:spPr/>
        <p:txBody>
          <a:bodyPr/>
          <a:lstStyle/>
          <a:p>
            <a:pPr defTabSz="685800"/>
            <a:fld id="{B6F15528-21DE-4FAA-801E-634DDDAF4B2B}" type="slidenum">
              <a:rPr lang="en-US" sz="900">
                <a:solidFill>
                  <a:prstClr val="black">
                    <a:tint val="75000"/>
                  </a:prstClr>
                </a:solidFill>
                <a:latin typeface="Calibri"/>
              </a:rPr>
              <a:pPr defTabSz="685800"/>
              <a:t>3</a:t>
            </a:fld>
            <a:endParaRPr lang="en-US" sz="900" dirty="0">
              <a:solidFill>
                <a:prstClr val="black">
                  <a:tint val="75000"/>
                </a:prstClr>
              </a:solidFill>
              <a:latin typeface="Calibri"/>
            </a:endParaRPr>
          </a:p>
        </p:txBody>
      </p:sp>
      <p:sp>
        <p:nvSpPr>
          <p:cNvPr id="7" name="Title 1"/>
          <p:cNvSpPr txBox="1">
            <a:spLocks/>
          </p:cNvSpPr>
          <p:nvPr/>
        </p:nvSpPr>
        <p:spPr>
          <a:xfrm>
            <a:off x="1524000" y="-33556"/>
            <a:ext cx="7268135" cy="62547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r>
              <a:rPr lang="en-US" sz="2800" dirty="0">
                <a:solidFill>
                  <a:prstClr val="black"/>
                </a:solidFill>
                <a:latin typeface="+mj-lt"/>
                <a:cs typeface="Times New Roman" panose="02020603050405020304" pitchFamily="18" charset="0"/>
              </a:rPr>
              <a:t>Index/Content</a:t>
            </a:r>
          </a:p>
        </p:txBody>
      </p:sp>
      <p:sp>
        <p:nvSpPr>
          <p:cNvPr id="10" name="Date Placeholder 9"/>
          <p:cNvSpPr>
            <a:spLocks noGrp="1"/>
          </p:cNvSpPr>
          <p:nvPr>
            <p:ph type="dt" sz="half" idx="10"/>
          </p:nvPr>
        </p:nvSpPr>
        <p:spPr/>
        <p:txBody>
          <a:bodyPr/>
          <a:lstStyle/>
          <a:p>
            <a:pPr defTabSz="685800"/>
            <a:fld id="{44D87A39-1AA4-465B-9EDE-4DDFB2A8CB4D}" type="datetime1">
              <a:rPr lang="en-US" sz="900" smtClean="0">
                <a:solidFill>
                  <a:prstClr val="black">
                    <a:tint val="75000"/>
                  </a:prstClr>
                </a:solidFill>
                <a:latin typeface="Calibri"/>
              </a:rPr>
              <a:t>9/19/2022</a:t>
            </a:fld>
            <a:endParaRPr lang="en-US" sz="900" dirty="0">
              <a:solidFill>
                <a:prstClr val="black">
                  <a:tint val="75000"/>
                </a:prstClr>
              </a:solidFill>
              <a:latin typeface="Calibri"/>
            </a:endParaRPr>
          </a:p>
        </p:txBody>
      </p:sp>
      <p:sp>
        <p:nvSpPr>
          <p:cNvPr id="11" name="Footer Placeholder 10"/>
          <p:cNvSpPr>
            <a:spLocks noGrp="1"/>
          </p:cNvSpPr>
          <p:nvPr>
            <p:ph type="ftr" sz="quarter" idx="11"/>
          </p:nvPr>
        </p:nvSpPr>
        <p:spPr>
          <a:xfrm>
            <a:off x="2400300" y="5624514"/>
            <a:ext cx="4800600" cy="273844"/>
          </a:xfrm>
        </p:spPr>
        <p:txBody>
          <a:bodyPr/>
          <a:lstStyle/>
          <a:p>
            <a:pPr defTabSz="685800"/>
            <a:r>
              <a:rPr lang="en-US" sz="900">
                <a:solidFill>
                  <a:prstClr val="black">
                    <a:tint val="75000"/>
                  </a:prstClr>
                </a:solidFill>
                <a:latin typeface="Calibri"/>
              </a:rPr>
              <a:t>Meenu Chaudhary                      Unit 3</a:t>
            </a:r>
            <a:endParaRPr lang="en-US" sz="900" dirty="0">
              <a:solidFill>
                <a:prstClr val="black">
                  <a:tint val="75000"/>
                </a:prstClr>
              </a:solidFill>
              <a:latin typeface="Calibri"/>
            </a:endParaRPr>
          </a:p>
        </p:txBody>
      </p:sp>
      <p:pic>
        <p:nvPicPr>
          <p:cNvPr id="12" name="Picture 0" descr="Logo New.png"/>
          <p:cNvPicPr>
            <a:picLocks noChangeAspect="1" noChangeArrowheads="1"/>
          </p:cNvPicPr>
          <p:nvPr/>
        </p:nvPicPr>
        <p:blipFill>
          <a:blip r:embed="rId2"/>
          <a:srcRect/>
          <a:stretch>
            <a:fillRect/>
          </a:stretch>
        </p:blipFill>
        <p:spPr bwMode="auto">
          <a:xfrm>
            <a:off x="37749" y="136524"/>
            <a:ext cx="1188403" cy="625475"/>
          </a:xfrm>
          <a:prstGeom prst="rect">
            <a:avLst/>
          </a:prstGeom>
          <a:noFill/>
          <a:ln w="9525">
            <a:noFill/>
            <a:miter lim="800000"/>
            <a:headEnd/>
            <a:tailEnd/>
          </a:ln>
        </p:spPr>
      </p:pic>
    </p:spTree>
    <p:extLst>
      <p:ext uri="{BB962C8B-B14F-4D97-AF65-F5344CB8AC3E}">
        <p14:creationId xmlns:p14="http://schemas.microsoft.com/office/powerpoint/2010/main" val="1394727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cs typeface="Times New Roman" panose="02020603050405020304" pitchFamily="18" charset="0"/>
              <a:sym typeface="Arial"/>
            </a:endParaRPr>
          </a:p>
          <a:p>
            <a:pPr algn="ctr" fontAlgn="auto">
              <a:spcAft>
                <a:spcPts val="0"/>
              </a:spcAft>
              <a:defRPr/>
            </a:pPr>
            <a:r>
              <a:rPr lang="en-US" sz="2800" dirty="0" err="1">
                <a:cs typeface="Times New Roman" panose="02020603050405020304" pitchFamily="18" charset="0"/>
                <a:sym typeface="Arial"/>
              </a:rPr>
              <a:t>Panchayati</a:t>
            </a:r>
            <a:r>
              <a:rPr lang="en-US" sz="2800" dirty="0">
                <a:cs typeface="Times New Roman" panose="02020603050405020304" pitchFamily="18" charset="0"/>
                <a:sym typeface="Arial"/>
              </a:rPr>
              <a:t> Raj Institutions (PRIs)</a:t>
            </a:r>
          </a:p>
        </p:txBody>
      </p:sp>
      <p:pic>
        <p:nvPicPr>
          <p:cNvPr id="1026" name="Picture 2" descr="See the source image">
            <a:extLst>
              <a:ext uri="{FF2B5EF4-FFF2-40B4-BE49-F238E27FC236}">
                <a16:creationId xmlns:a16="http://schemas.microsoft.com/office/drawing/2014/main" xmlns="" id="{15B20AC0-9D17-8502-F978-7184D2BCC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19200"/>
            <a:ext cx="5553075" cy="45624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9C0CC7FE-C540-7573-56CB-C38A1F650ADA}"/>
              </a:ext>
            </a:extLst>
          </p:cNvPr>
          <p:cNvSpPr>
            <a:spLocks noGrp="1"/>
          </p:cNvSpPr>
          <p:nvPr>
            <p:ph type="dt" sz="half" idx="10"/>
          </p:nvPr>
        </p:nvSpPr>
        <p:spPr/>
        <p:txBody>
          <a:bodyPr/>
          <a:lstStyle/>
          <a:p>
            <a:fld id="{4328FCBC-CF6B-4E14-909F-1AA7A2F8666D}" type="datetime1">
              <a:rPr lang="en-US" smtClean="0"/>
              <a:t>9/19/2022</a:t>
            </a:fld>
            <a:endParaRPr lang="en-US"/>
          </a:p>
        </p:txBody>
      </p:sp>
      <p:sp>
        <p:nvSpPr>
          <p:cNvPr id="6" name="Footer Placeholder 5">
            <a:extLst>
              <a:ext uri="{FF2B5EF4-FFF2-40B4-BE49-F238E27FC236}">
                <a16:creationId xmlns:a16="http://schemas.microsoft.com/office/drawing/2014/main" xmlns="" id="{1F1B4992-E88F-CCDB-5618-5C12946E2151}"/>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63B4C54D-6906-A33A-EBB7-294C66EAB538}"/>
              </a:ext>
            </a:extLst>
          </p:cNvPr>
          <p:cNvSpPr>
            <a:spLocks noGrp="1"/>
          </p:cNvSpPr>
          <p:nvPr>
            <p:ph type="sldNum" sz="quarter" idx="12"/>
          </p:nvPr>
        </p:nvSpPr>
        <p:spPr/>
        <p:txBody>
          <a:bodyPr/>
          <a:lstStyle/>
          <a:p>
            <a:fld id="{5C35270D-FE1D-4ED2-82AA-2925682F40D1}" type="slidenum">
              <a:rPr lang="en-US" smtClean="0"/>
              <a:t>30</a:t>
            </a:fld>
            <a:endParaRPr lang="en-US"/>
          </a:p>
        </p:txBody>
      </p:sp>
    </p:spTree>
    <p:extLst>
      <p:ext uri="{BB962C8B-B14F-4D97-AF65-F5344CB8AC3E}">
        <p14:creationId xmlns:p14="http://schemas.microsoft.com/office/powerpoint/2010/main" val="3918410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Emergence of </a:t>
            </a:r>
            <a:r>
              <a:rPr lang="en-US" sz="2800" dirty="0" err="1">
                <a:latin typeface="+mn-lt"/>
                <a:cs typeface="Times New Roman" panose="02020603050405020304" pitchFamily="18" charset="0"/>
                <a:sym typeface="Arial"/>
              </a:rPr>
              <a:t>Panchayati</a:t>
            </a:r>
            <a:r>
              <a:rPr lang="en-US" sz="2800" dirty="0">
                <a:latin typeface="+mn-lt"/>
                <a:cs typeface="Times New Roman" panose="02020603050405020304" pitchFamily="18" charset="0"/>
                <a:sym typeface="Arial"/>
              </a:rPr>
              <a:t> Raj System</a:t>
            </a:r>
          </a:p>
        </p:txBody>
      </p:sp>
      <p:sp>
        <p:nvSpPr>
          <p:cNvPr id="6" name="Rectangle 5"/>
          <p:cNvSpPr/>
          <p:nvPr/>
        </p:nvSpPr>
        <p:spPr>
          <a:xfrm>
            <a:off x="1143000" y="1600200"/>
            <a:ext cx="7696200" cy="4524315"/>
          </a:xfrm>
          <a:prstGeom prst="rect">
            <a:avLst/>
          </a:prstGeom>
        </p:spPr>
        <p:txBody>
          <a:bodyPr wrap="square">
            <a:spAutoFit/>
          </a:bodyPr>
          <a:lstStyle/>
          <a:p>
            <a:pPr marL="342900" indent="-342900" algn="just">
              <a:buFont typeface="Arial" panose="020B0604020202020204" pitchFamily="34" charset="0"/>
              <a:buChar char="•"/>
            </a:pPr>
            <a:r>
              <a:rPr lang="en-US" sz="2400" dirty="0" err="1"/>
              <a:t>Panchayati</a:t>
            </a:r>
            <a:r>
              <a:rPr lang="en-US" sz="2400" dirty="0"/>
              <a:t> Raj is </a:t>
            </a:r>
            <a:r>
              <a:rPr lang="en-US" sz="2400" b="1" dirty="0"/>
              <a:t>a system of rural local self-government in India</a:t>
            </a:r>
            <a:r>
              <a:rPr lang="en-US" sz="2400" dirty="0"/>
              <a:t>.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It has been established in all the states of India by the acts of the state legislature to build democracy at the grass root level.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It is entrusted with rural development and was constitutionalized through the 73</a:t>
            </a:r>
            <a:r>
              <a:rPr lang="en-US" sz="2400" baseline="30000" dirty="0"/>
              <a:t>rd</a:t>
            </a:r>
            <a:r>
              <a:rPr lang="en-US" sz="2400" dirty="0"/>
              <a:t> Constitutional Amendment Act of 1992</a:t>
            </a:r>
          </a:p>
        </p:txBody>
      </p:sp>
      <p:sp>
        <p:nvSpPr>
          <p:cNvPr id="2" name="Date Placeholder 1">
            <a:extLst>
              <a:ext uri="{FF2B5EF4-FFF2-40B4-BE49-F238E27FC236}">
                <a16:creationId xmlns:a16="http://schemas.microsoft.com/office/drawing/2014/main" xmlns="" id="{B47C9C0E-B7E7-370B-3ADF-DC972FFA3C1E}"/>
              </a:ext>
            </a:extLst>
          </p:cNvPr>
          <p:cNvSpPr>
            <a:spLocks noGrp="1"/>
          </p:cNvSpPr>
          <p:nvPr>
            <p:ph type="dt" sz="half" idx="10"/>
          </p:nvPr>
        </p:nvSpPr>
        <p:spPr/>
        <p:txBody>
          <a:bodyPr/>
          <a:lstStyle/>
          <a:p>
            <a:fld id="{B97C8550-7B4A-4194-9009-93F1EC71A39F}" type="datetime1">
              <a:rPr lang="en-US" smtClean="0"/>
              <a:t>9/19/2022</a:t>
            </a:fld>
            <a:endParaRPr lang="en-US"/>
          </a:p>
        </p:txBody>
      </p:sp>
      <p:sp>
        <p:nvSpPr>
          <p:cNvPr id="7" name="Footer Placeholder 6">
            <a:extLst>
              <a:ext uri="{FF2B5EF4-FFF2-40B4-BE49-F238E27FC236}">
                <a16:creationId xmlns:a16="http://schemas.microsoft.com/office/drawing/2014/main" xmlns="" id="{9BDEC4A4-7E6F-800C-B19B-98A746A593E6}"/>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42C29BED-44F7-B2B7-9BC9-25A40B678B38}"/>
              </a:ext>
            </a:extLst>
          </p:cNvPr>
          <p:cNvSpPr>
            <a:spLocks noGrp="1"/>
          </p:cNvSpPr>
          <p:nvPr>
            <p:ph type="sldNum" sz="quarter" idx="12"/>
          </p:nvPr>
        </p:nvSpPr>
        <p:spPr/>
        <p:txBody>
          <a:bodyPr/>
          <a:lstStyle/>
          <a:p>
            <a:fld id="{5C35270D-FE1D-4ED2-82AA-2925682F40D1}" type="slidenum">
              <a:rPr lang="en-US" smtClean="0"/>
              <a:t>31</a:t>
            </a:fld>
            <a:endParaRPr lang="en-US"/>
          </a:p>
        </p:txBody>
      </p:sp>
    </p:spTree>
    <p:extLst>
      <p:ext uri="{BB962C8B-B14F-4D97-AF65-F5344CB8AC3E}">
        <p14:creationId xmlns:p14="http://schemas.microsoft.com/office/powerpoint/2010/main" val="259737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cs typeface="Times New Roman" panose="02020603050405020304" pitchFamily="18" charset="0"/>
              <a:sym typeface="Arial"/>
            </a:endParaRPr>
          </a:p>
          <a:p>
            <a:pPr algn="ctr" fontAlgn="auto">
              <a:spcAft>
                <a:spcPts val="0"/>
              </a:spcAft>
              <a:defRPr/>
            </a:pPr>
            <a:r>
              <a:rPr lang="en-US" sz="2800" dirty="0">
                <a:cs typeface="Times New Roman" panose="02020603050405020304" pitchFamily="18" charset="0"/>
                <a:sym typeface="Arial"/>
              </a:rPr>
              <a:t>Emergence of </a:t>
            </a:r>
            <a:r>
              <a:rPr lang="en-US" sz="2800" dirty="0" err="1">
                <a:cs typeface="Times New Roman" panose="02020603050405020304" pitchFamily="18" charset="0"/>
                <a:sym typeface="Arial"/>
              </a:rPr>
              <a:t>Panchayati</a:t>
            </a:r>
            <a:r>
              <a:rPr lang="en-US" sz="2800" dirty="0">
                <a:cs typeface="Times New Roman" panose="02020603050405020304" pitchFamily="18" charset="0"/>
                <a:sym typeface="Arial"/>
              </a:rPr>
              <a:t> Raj System</a:t>
            </a:r>
          </a:p>
        </p:txBody>
      </p:sp>
      <p:sp>
        <p:nvSpPr>
          <p:cNvPr id="7" name="Rectangle 6"/>
          <p:cNvSpPr/>
          <p:nvPr/>
        </p:nvSpPr>
        <p:spPr>
          <a:xfrm>
            <a:off x="1219200" y="1771741"/>
            <a:ext cx="7748848" cy="2308324"/>
          </a:xfrm>
          <a:prstGeom prst="rect">
            <a:avLst/>
          </a:prstGeom>
        </p:spPr>
        <p:txBody>
          <a:bodyPr wrap="square">
            <a:spAutoFit/>
          </a:bodyPr>
          <a:lstStyle/>
          <a:p>
            <a:pPr marL="342900" indent="-342900" algn="just">
              <a:buFont typeface="Arial" panose="020B0604020202020204" pitchFamily="34" charset="0"/>
              <a:buChar char="•"/>
            </a:pPr>
            <a:r>
              <a:rPr lang="en-US" sz="2400" dirty="0" err="1"/>
              <a:t>Panchayati</a:t>
            </a:r>
            <a:r>
              <a:rPr lang="en-US" sz="2400" dirty="0"/>
              <a:t> Raj Institution (PRI) is a system of </a:t>
            </a:r>
            <a:r>
              <a:rPr lang="en-US" sz="2400" b="1" dirty="0"/>
              <a:t>rural local self-government</a:t>
            </a:r>
            <a:r>
              <a:rPr lang="en-US" sz="2400" dirty="0"/>
              <a:t> in India.</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Local Self Government is the management of local affairs by such local bodies who have been </a:t>
            </a:r>
            <a:r>
              <a:rPr lang="en-US" sz="2400" b="1" dirty="0"/>
              <a:t>elected by the local people</a:t>
            </a:r>
            <a:r>
              <a:rPr lang="en-US" sz="2400" dirty="0"/>
              <a:t>.</a:t>
            </a:r>
          </a:p>
        </p:txBody>
      </p:sp>
      <p:sp>
        <p:nvSpPr>
          <p:cNvPr id="2" name="Date Placeholder 1">
            <a:extLst>
              <a:ext uri="{FF2B5EF4-FFF2-40B4-BE49-F238E27FC236}">
                <a16:creationId xmlns:a16="http://schemas.microsoft.com/office/drawing/2014/main" xmlns="" id="{C490620B-DB8F-43C3-1C18-C68E8FE7770C}"/>
              </a:ext>
            </a:extLst>
          </p:cNvPr>
          <p:cNvSpPr>
            <a:spLocks noGrp="1"/>
          </p:cNvSpPr>
          <p:nvPr>
            <p:ph type="dt" sz="half" idx="10"/>
          </p:nvPr>
        </p:nvSpPr>
        <p:spPr/>
        <p:txBody>
          <a:bodyPr/>
          <a:lstStyle/>
          <a:p>
            <a:fld id="{403A1581-20B8-4113-9DFB-3CD3E8DDDD72}" type="datetime1">
              <a:rPr lang="en-US" smtClean="0"/>
              <a:t>9/19/2022</a:t>
            </a:fld>
            <a:endParaRPr lang="en-US"/>
          </a:p>
        </p:txBody>
      </p:sp>
      <p:sp>
        <p:nvSpPr>
          <p:cNvPr id="6" name="Footer Placeholder 5">
            <a:extLst>
              <a:ext uri="{FF2B5EF4-FFF2-40B4-BE49-F238E27FC236}">
                <a16:creationId xmlns:a16="http://schemas.microsoft.com/office/drawing/2014/main" xmlns="" id="{8B1CE445-1449-E036-2AEE-00F2870A3A43}"/>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75C38FAA-8035-7620-C4FE-82CC1D8FAD26}"/>
              </a:ext>
            </a:extLst>
          </p:cNvPr>
          <p:cNvSpPr>
            <a:spLocks noGrp="1"/>
          </p:cNvSpPr>
          <p:nvPr>
            <p:ph type="sldNum" sz="quarter" idx="12"/>
          </p:nvPr>
        </p:nvSpPr>
        <p:spPr/>
        <p:txBody>
          <a:bodyPr/>
          <a:lstStyle/>
          <a:p>
            <a:fld id="{5C35270D-FE1D-4ED2-82AA-2925682F40D1}" type="slidenum">
              <a:rPr lang="en-US" smtClean="0"/>
              <a:t>32</a:t>
            </a:fld>
            <a:endParaRPr lang="en-US"/>
          </a:p>
        </p:txBody>
      </p:sp>
    </p:spTree>
    <p:extLst>
      <p:ext uri="{BB962C8B-B14F-4D97-AF65-F5344CB8AC3E}">
        <p14:creationId xmlns:p14="http://schemas.microsoft.com/office/powerpoint/2010/main" val="2597379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cs typeface="Times New Roman" panose="02020603050405020304" pitchFamily="18" charset="0"/>
              <a:sym typeface="Arial"/>
            </a:endParaRPr>
          </a:p>
          <a:p>
            <a:pPr algn="ctr" fontAlgn="auto">
              <a:spcAft>
                <a:spcPts val="0"/>
              </a:spcAft>
              <a:defRPr/>
            </a:pPr>
            <a:r>
              <a:rPr lang="en-US" sz="2800" dirty="0">
                <a:cs typeface="Times New Roman" panose="02020603050405020304" pitchFamily="18" charset="0"/>
                <a:sym typeface="Arial"/>
              </a:rPr>
              <a:t>Emergence of </a:t>
            </a:r>
            <a:r>
              <a:rPr lang="en-US" sz="2800" dirty="0" err="1">
                <a:cs typeface="Times New Roman" panose="02020603050405020304" pitchFamily="18" charset="0"/>
                <a:sym typeface="Arial"/>
              </a:rPr>
              <a:t>Panchayati</a:t>
            </a:r>
            <a:r>
              <a:rPr lang="en-US" sz="2800" dirty="0">
                <a:cs typeface="Times New Roman" panose="02020603050405020304" pitchFamily="18" charset="0"/>
                <a:sym typeface="Arial"/>
              </a:rPr>
              <a:t> Raj System</a:t>
            </a:r>
          </a:p>
        </p:txBody>
      </p:sp>
      <p:sp>
        <p:nvSpPr>
          <p:cNvPr id="7" name="Rectangle 6"/>
          <p:cNvSpPr/>
          <p:nvPr/>
        </p:nvSpPr>
        <p:spPr>
          <a:xfrm>
            <a:off x="1143000" y="1905000"/>
            <a:ext cx="7620000" cy="3416320"/>
          </a:xfrm>
          <a:prstGeom prst="rect">
            <a:avLst/>
          </a:prstGeom>
        </p:spPr>
        <p:txBody>
          <a:bodyPr wrap="square">
            <a:spAutoFit/>
          </a:bodyPr>
          <a:lstStyle/>
          <a:p>
            <a:pPr marL="342900" indent="-342900" algn="just">
              <a:buFont typeface="Arial" panose="020B0604020202020204" pitchFamily="34" charset="0"/>
              <a:buChar char="•"/>
            </a:pPr>
            <a:r>
              <a:rPr lang="en-US" sz="2400" dirty="0"/>
              <a:t>PRI was constitutionalized through the </a:t>
            </a:r>
            <a:r>
              <a:rPr lang="en-US" sz="2400" b="1" dirty="0"/>
              <a:t>73</a:t>
            </a:r>
            <a:r>
              <a:rPr lang="en-US" sz="2400" b="1" baseline="30000" dirty="0"/>
              <a:t>rd</a:t>
            </a:r>
            <a:r>
              <a:rPr lang="en-US" sz="2400" b="1" dirty="0"/>
              <a:t> Constitutional Amendment Act, 1992</a:t>
            </a:r>
            <a:r>
              <a:rPr lang="en-US" sz="2400" dirty="0"/>
              <a:t> to build democracy at the grass roots level and was entrusted with the task of rural development in the country.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its present form and structure </a:t>
            </a:r>
            <a:r>
              <a:rPr lang="en-US" sz="2400" b="1" dirty="0"/>
              <a:t>PRI has completed 26 years of existence</a:t>
            </a:r>
            <a:r>
              <a:rPr lang="en-US" sz="2400" dirty="0"/>
              <a:t>. However, a lot remains to be done in order to further decentralization and strengthen democracy at the grass root level.</a:t>
            </a:r>
          </a:p>
        </p:txBody>
      </p:sp>
      <p:sp>
        <p:nvSpPr>
          <p:cNvPr id="2" name="Date Placeholder 1">
            <a:extLst>
              <a:ext uri="{FF2B5EF4-FFF2-40B4-BE49-F238E27FC236}">
                <a16:creationId xmlns:a16="http://schemas.microsoft.com/office/drawing/2014/main" xmlns="" id="{63593096-CD96-6500-6567-18F23F28968B}"/>
              </a:ext>
            </a:extLst>
          </p:cNvPr>
          <p:cNvSpPr>
            <a:spLocks noGrp="1"/>
          </p:cNvSpPr>
          <p:nvPr>
            <p:ph type="dt" sz="half" idx="10"/>
          </p:nvPr>
        </p:nvSpPr>
        <p:spPr/>
        <p:txBody>
          <a:bodyPr/>
          <a:lstStyle/>
          <a:p>
            <a:fld id="{A090F139-8EDA-4CBD-910D-22078DEA9106}" type="datetime1">
              <a:rPr lang="en-US" smtClean="0"/>
              <a:t>9/19/2022</a:t>
            </a:fld>
            <a:endParaRPr lang="en-US"/>
          </a:p>
        </p:txBody>
      </p:sp>
      <p:sp>
        <p:nvSpPr>
          <p:cNvPr id="6" name="Footer Placeholder 5">
            <a:extLst>
              <a:ext uri="{FF2B5EF4-FFF2-40B4-BE49-F238E27FC236}">
                <a16:creationId xmlns:a16="http://schemas.microsoft.com/office/drawing/2014/main" xmlns="" id="{4307642E-EE72-D9ED-8EA1-EBDD6C58DAE4}"/>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4166FA26-7581-5FEA-D671-227A55F3505B}"/>
              </a:ext>
            </a:extLst>
          </p:cNvPr>
          <p:cNvSpPr>
            <a:spLocks noGrp="1"/>
          </p:cNvSpPr>
          <p:nvPr>
            <p:ph type="sldNum" sz="quarter" idx="12"/>
          </p:nvPr>
        </p:nvSpPr>
        <p:spPr/>
        <p:txBody>
          <a:bodyPr/>
          <a:lstStyle/>
          <a:p>
            <a:fld id="{5C35270D-FE1D-4ED2-82AA-2925682F40D1}" type="slidenum">
              <a:rPr lang="en-US" smtClean="0"/>
              <a:t>33</a:t>
            </a:fld>
            <a:endParaRPr lang="en-US"/>
          </a:p>
        </p:txBody>
      </p:sp>
    </p:spTree>
    <p:extLst>
      <p:ext uri="{BB962C8B-B14F-4D97-AF65-F5344CB8AC3E}">
        <p14:creationId xmlns:p14="http://schemas.microsoft.com/office/powerpoint/2010/main" val="4270676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Emergence of </a:t>
            </a:r>
            <a:r>
              <a:rPr lang="en-US" sz="2800" dirty="0" err="1"/>
              <a:t>Panchayati</a:t>
            </a:r>
            <a:r>
              <a:rPr lang="en-US" sz="2800" dirty="0"/>
              <a:t> Raj in India</a:t>
            </a:r>
          </a:p>
        </p:txBody>
      </p:sp>
      <p:sp>
        <p:nvSpPr>
          <p:cNvPr id="6" name="Rectangle 5"/>
          <p:cNvSpPr/>
          <p:nvPr/>
        </p:nvSpPr>
        <p:spPr>
          <a:xfrm>
            <a:off x="1447800" y="1447800"/>
            <a:ext cx="7239000" cy="4524315"/>
          </a:xfrm>
          <a:prstGeom prst="rect">
            <a:avLst/>
          </a:prstGeom>
        </p:spPr>
        <p:txBody>
          <a:bodyPr wrap="square">
            <a:spAutoFit/>
          </a:bodyPr>
          <a:lstStyle/>
          <a:p>
            <a:pPr algn="just"/>
            <a:r>
              <a:rPr lang="en-US" sz="2400" b="1" dirty="0"/>
              <a:t>Vedic Era:</a:t>
            </a:r>
            <a:r>
              <a:rPr lang="en-US" sz="2400" dirty="0"/>
              <a:t> In the old Sanskrit scriptures, word ‘</a:t>
            </a:r>
            <a:r>
              <a:rPr lang="en-US" sz="2400" dirty="0" err="1"/>
              <a:t>Panchayatan</a:t>
            </a:r>
            <a:r>
              <a:rPr lang="en-US" sz="2400" dirty="0"/>
              <a:t>’ has been mentioned which means a group of five persons, including a spiritual man.</a:t>
            </a:r>
          </a:p>
          <a:p>
            <a:pPr algn="just"/>
            <a:endParaRPr lang="en-US" sz="2400" dirty="0"/>
          </a:p>
          <a:p>
            <a:pPr algn="just"/>
            <a:r>
              <a:rPr lang="en-US" sz="2400" b="1" dirty="0"/>
              <a:t>Epic Era</a:t>
            </a:r>
            <a:r>
              <a:rPr lang="en-US" sz="2400" dirty="0"/>
              <a:t> indicates the two great epic periods of India, that is, the Ramayana and the Mahabharata.</a:t>
            </a:r>
          </a:p>
          <a:p>
            <a:pPr algn="just"/>
            <a:endParaRPr lang="en-US" sz="2400" dirty="0"/>
          </a:p>
          <a:p>
            <a:pPr algn="just"/>
            <a:r>
              <a:rPr lang="en-US" sz="2400" dirty="0"/>
              <a:t>The study of Ramayana indicates that the administration was divided into two parts - </a:t>
            </a:r>
            <a:r>
              <a:rPr lang="en-US" sz="2400" dirty="0" err="1"/>
              <a:t>Pur</a:t>
            </a:r>
            <a:r>
              <a:rPr lang="en-US" sz="2400" dirty="0"/>
              <a:t> and </a:t>
            </a:r>
            <a:r>
              <a:rPr lang="en-US" sz="2400" dirty="0" err="1"/>
              <a:t>Janpad</a:t>
            </a:r>
            <a:r>
              <a:rPr lang="en-US" sz="2400" dirty="0"/>
              <a:t> or city and village.</a:t>
            </a:r>
          </a:p>
          <a:p>
            <a:pPr algn="just"/>
            <a:endParaRPr lang="en-US" sz="2400" dirty="0"/>
          </a:p>
          <a:p>
            <a:pPr algn="just"/>
            <a:endParaRPr lang="en-US" sz="2400" dirty="0"/>
          </a:p>
        </p:txBody>
      </p:sp>
      <p:sp>
        <p:nvSpPr>
          <p:cNvPr id="2" name="Date Placeholder 1">
            <a:extLst>
              <a:ext uri="{FF2B5EF4-FFF2-40B4-BE49-F238E27FC236}">
                <a16:creationId xmlns:a16="http://schemas.microsoft.com/office/drawing/2014/main" xmlns="" id="{BA538ACD-D10B-B5F6-9DBE-2E2F2EFB01AD}"/>
              </a:ext>
            </a:extLst>
          </p:cNvPr>
          <p:cNvSpPr>
            <a:spLocks noGrp="1"/>
          </p:cNvSpPr>
          <p:nvPr>
            <p:ph type="dt" sz="half" idx="10"/>
          </p:nvPr>
        </p:nvSpPr>
        <p:spPr/>
        <p:txBody>
          <a:bodyPr/>
          <a:lstStyle/>
          <a:p>
            <a:fld id="{FCDCAF58-EFAF-443D-B20B-D643E3065BEF}" type="datetime1">
              <a:rPr lang="en-US" smtClean="0"/>
              <a:t>9/19/2022</a:t>
            </a:fld>
            <a:endParaRPr lang="en-US"/>
          </a:p>
        </p:txBody>
      </p:sp>
      <p:sp>
        <p:nvSpPr>
          <p:cNvPr id="7" name="Footer Placeholder 6">
            <a:extLst>
              <a:ext uri="{FF2B5EF4-FFF2-40B4-BE49-F238E27FC236}">
                <a16:creationId xmlns:a16="http://schemas.microsoft.com/office/drawing/2014/main" xmlns="" id="{48DF3519-E354-808A-2E75-407D08FF13C6}"/>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FF43931F-5E87-6FE1-C50C-80200CB6C826}"/>
              </a:ext>
            </a:extLst>
          </p:cNvPr>
          <p:cNvSpPr>
            <a:spLocks noGrp="1"/>
          </p:cNvSpPr>
          <p:nvPr>
            <p:ph type="sldNum" sz="quarter" idx="12"/>
          </p:nvPr>
        </p:nvSpPr>
        <p:spPr/>
        <p:txBody>
          <a:bodyPr/>
          <a:lstStyle/>
          <a:p>
            <a:fld id="{5C35270D-FE1D-4ED2-82AA-2925682F40D1}" type="slidenum">
              <a:rPr lang="en-US" smtClean="0"/>
              <a:t>34</a:t>
            </a:fld>
            <a:endParaRPr lang="en-US"/>
          </a:p>
        </p:txBody>
      </p:sp>
    </p:spTree>
    <p:extLst>
      <p:ext uri="{BB962C8B-B14F-4D97-AF65-F5344CB8AC3E}">
        <p14:creationId xmlns:p14="http://schemas.microsoft.com/office/powerpoint/2010/main" val="2597379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Emergence of </a:t>
            </a:r>
            <a:r>
              <a:rPr lang="en-US" sz="2800" dirty="0" err="1"/>
              <a:t>Panchayati</a:t>
            </a:r>
            <a:r>
              <a:rPr lang="en-US" sz="2800" dirty="0"/>
              <a:t> Raj in India</a:t>
            </a:r>
          </a:p>
        </p:txBody>
      </p:sp>
      <p:sp>
        <p:nvSpPr>
          <p:cNvPr id="6" name="Rectangle 5"/>
          <p:cNvSpPr/>
          <p:nvPr/>
        </p:nvSpPr>
        <p:spPr>
          <a:xfrm>
            <a:off x="838200" y="1447800"/>
            <a:ext cx="7848600" cy="3416320"/>
          </a:xfrm>
          <a:prstGeom prst="rect">
            <a:avLst/>
          </a:prstGeom>
        </p:spPr>
        <p:txBody>
          <a:bodyPr wrap="square">
            <a:spAutoFit/>
          </a:bodyPr>
          <a:lstStyle/>
          <a:p>
            <a:pPr algn="just"/>
            <a:endParaRPr lang="en-US" sz="2400" dirty="0"/>
          </a:p>
          <a:p>
            <a:pPr algn="just"/>
            <a:r>
              <a:rPr lang="en-US" sz="2400" dirty="0"/>
              <a:t>As per the Mahabharata, over and above the village, there were units of 10, 20, 100, and 1,000 village groups.</a:t>
            </a:r>
          </a:p>
          <a:p>
            <a:pPr algn="just"/>
            <a:r>
              <a:rPr lang="en-US" sz="2400" dirty="0"/>
              <a:t/>
            </a:r>
            <a:br>
              <a:rPr lang="en-US" sz="2400" dirty="0"/>
            </a:br>
            <a:r>
              <a:rPr lang="en-US" sz="2400" b="1" dirty="0"/>
              <a:t>‘</a:t>
            </a:r>
            <a:r>
              <a:rPr lang="en-US" sz="2400" b="1" dirty="0" err="1"/>
              <a:t>Gramik</a:t>
            </a:r>
            <a:r>
              <a:rPr lang="en-US" sz="2400" b="1" dirty="0"/>
              <a:t>’</a:t>
            </a:r>
            <a:r>
              <a:rPr lang="en-US" sz="2400" dirty="0"/>
              <a:t> was the chief official of the village, </a:t>
            </a:r>
            <a:r>
              <a:rPr lang="en-US" sz="2400" b="1" dirty="0"/>
              <a:t>‘</a:t>
            </a:r>
            <a:r>
              <a:rPr lang="en-US" sz="2400" b="1" dirty="0" err="1"/>
              <a:t>Dashap</a:t>
            </a:r>
            <a:r>
              <a:rPr lang="en-US" sz="2400" b="1" dirty="0"/>
              <a:t>’</a:t>
            </a:r>
            <a:r>
              <a:rPr lang="en-US" sz="2400" dirty="0"/>
              <a:t> was the chief of ten villages, </a:t>
            </a:r>
            <a:r>
              <a:rPr lang="en-US" sz="2400" b="1" dirty="0" err="1"/>
              <a:t>Vinshya</a:t>
            </a:r>
            <a:r>
              <a:rPr lang="en-US" sz="2400" b="1" dirty="0"/>
              <a:t> </a:t>
            </a:r>
            <a:r>
              <a:rPr lang="en-US" sz="2400" b="1" dirty="0" err="1"/>
              <a:t>Adhipati</a:t>
            </a:r>
            <a:r>
              <a:rPr lang="en-US" sz="2400" b="1" dirty="0"/>
              <a:t>, Shat Gram </a:t>
            </a:r>
            <a:r>
              <a:rPr lang="en-US" sz="2400" b="1" dirty="0" err="1"/>
              <a:t>Adhyaksha</a:t>
            </a:r>
            <a:r>
              <a:rPr lang="en-US" sz="2400" dirty="0"/>
              <a:t> and </a:t>
            </a:r>
            <a:r>
              <a:rPr lang="en-US" sz="2400" b="1" dirty="0"/>
              <a:t>Shat Gram </a:t>
            </a:r>
            <a:r>
              <a:rPr lang="en-US" sz="2400" b="1" dirty="0" err="1"/>
              <a:t>Pati</a:t>
            </a:r>
            <a:r>
              <a:rPr lang="en-US" sz="2400" dirty="0"/>
              <a:t> were the chiefs of 20, 100, and 1,000 villages, respectively.</a:t>
            </a:r>
          </a:p>
          <a:p>
            <a:pPr algn="just"/>
            <a:endParaRPr lang="en-US" sz="2400" dirty="0"/>
          </a:p>
        </p:txBody>
      </p:sp>
      <p:sp>
        <p:nvSpPr>
          <p:cNvPr id="2" name="Date Placeholder 1">
            <a:extLst>
              <a:ext uri="{FF2B5EF4-FFF2-40B4-BE49-F238E27FC236}">
                <a16:creationId xmlns:a16="http://schemas.microsoft.com/office/drawing/2014/main" xmlns="" id="{01537C5B-7D76-0E24-24FB-00EE7FFE4A2D}"/>
              </a:ext>
            </a:extLst>
          </p:cNvPr>
          <p:cNvSpPr>
            <a:spLocks noGrp="1"/>
          </p:cNvSpPr>
          <p:nvPr>
            <p:ph type="dt" sz="half" idx="10"/>
          </p:nvPr>
        </p:nvSpPr>
        <p:spPr/>
        <p:txBody>
          <a:bodyPr/>
          <a:lstStyle/>
          <a:p>
            <a:fld id="{0CE14677-048F-4B37-91A6-82319EFF5A41}" type="datetime1">
              <a:rPr lang="en-US" smtClean="0"/>
              <a:t>9/19/2022</a:t>
            </a:fld>
            <a:endParaRPr lang="en-US"/>
          </a:p>
        </p:txBody>
      </p:sp>
      <p:sp>
        <p:nvSpPr>
          <p:cNvPr id="7" name="Footer Placeholder 6">
            <a:extLst>
              <a:ext uri="{FF2B5EF4-FFF2-40B4-BE49-F238E27FC236}">
                <a16:creationId xmlns:a16="http://schemas.microsoft.com/office/drawing/2014/main" xmlns="" id="{104F4DBC-01DA-11B9-E438-67D142619A48}"/>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8CBFD557-1124-06BC-18A3-6283ECCF0BA0}"/>
              </a:ext>
            </a:extLst>
          </p:cNvPr>
          <p:cNvSpPr>
            <a:spLocks noGrp="1"/>
          </p:cNvSpPr>
          <p:nvPr>
            <p:ph type="sldNum" sz="quarter" idx="12"/>
          </p:nvPr>
        </p:nvSpPr>
        <p:spPr/>
        <p:txBody>
          <a:bodyPr/>
          <a:lstStyle/>
          <a:p>
            <a:fld id="{5C35270D-FE1D-4ED2-82AA-2925682F40D1}" type="slidenum">
              <a:rPr lang="en-US" smtClean="0"/>
              <a:t>35</a:t>
            </a:fld>
            <a:endParaRPr lang="en-US"/>
          </a:p>
        </p:txBody>
      </p:sp>
    </p:spTree>
    <p:extLst>
      <p:ext uri="{BB962C8B-B14F-4D97-AF65-F5344CB8AC3E}">
        <p14:creationId xmlns:p14="http://schemas.microsoft.com/office/powerpoint/2010/main" val="3717129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525963"/>
          </a:xfrm>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2" y="186207"/>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Emergence of </a:t>
            </a:r>
            <a:r>
              <a:rPr lang="en-US" sz="2800" dirty="0" err="1"/>
              <a:t>Panchayati</a:t>
            </a:r>
            <a:r>
              <a:rPr lang="en-US" sz="2800" dirty="0"/>
              <a:t> Raj in India</a:t>
            </a:r>
          </a:p>
        </p:txBody>
      </p:sp>
      <p:sp>
        <p:nvSpPr>
          <p:cNvPr id="2" name="Rectangle 1"/>
          <p:cNvSpPr/>
          <p:nvPr/>
        </p:nvSpPr>
        <p:spPr>
          <a:xfrm>
            <a:off x="1262148" y="1605742"/>
            <a:ext cx="7467601" cy="3785652"/>
          </a:xfrm>
          <a:prstGeom prst="rect">
            <a:avLst/>
          </a:prstGeom>
        </p:spPr>
        <p:txBody>
          <a:bodyPr wrap="square">
            <a:spAutoFit/>
          </a:bodyPr>
          <a:lstStyle/>
          <a:p>
            <a:pPr algn="just"/>
            <a:r>
              <a:rPr lang="en-US" sz="2400" b="1" dirty="0"/>
              <a:t>Ancient Period:</a:t>
            </a:r>
            <a:r>
              <a:rPr lang="en-US" sz="2400" dirty="0"/>
              <a:t> There is a mention of village panchayats in </a:t>
            </a:r>
            <a:r>
              <a:rPr lang="en-US" sz="2400" dirty="0" err="1"/>
              <a:t>Kautilya’s</a:t>
            </a:r>
            <a:r>
              <a:rPr lang="en-US" sz="2400" dirty="0"/>
              <a:t> </a:t>
            </a:r>
            <a:r>
              <a:rPr lang="en-US" sz="2400" dirty="0" err="1"/>
              <a:t>Arthashastra</a:t>
            </a:r>
            <a:r>
              <a:rPr lang="en-US" sz="2400" dirty="0"/>
              <a:t>.</a:t>
            </a:r>
            <a:br>
              <a:rPr lang="en-US" sz="2400" dirty="0"/>
            </a:br>
            <a:r>
              <a:rPr lang="en-US" sz="2400" dirty="0"/>
              <a:t>The town was referred to as </a:t>
            </a:r>
            <a:r>
              <a:rPr lang="en-US" sz="2400" dirty="0" err="1"/>
              <a:t>Pur</a:t>
            </a:r>
            <a:r>
              <a:rPr lang="en-US" sz="2400" dirty="0"/>
              <a:t> and its chief was the </a:t>
            </a:r>
            <a:r>
              <a:rPr lang="en-US" sz="2400" dirty="0" err="1"/>
              <a:t>Nagarik</a:t>
            </a:r>
            <a:r>
              <a:rPr lang="en-US" sz="2400" dirty="0"/>
              <a:t>.</a:t>
            </a:r>
          </a:p>
          <a:p>
            <a:pPr algn="just"/>
            <a:endParaRPr lang="en-US" sz="2400" dirty="0"/>
          </a:p>
          <a:p>
            <a:pPr algn="just"/>
            <a:r>
              <a:rPr lang="en-US" sz="2400" b="1" dirty="0"/>
              <a:t>Medieval Period:</a:t>
            </a:r>
            <a:r>
              <a:rPr lang="en-US" sz="2400" dirty="0"/>
              <a:t> During the Sultanate period, the Sultans of Delhi divided their kingdom into </a:t>
            </a:r>
            <a:r>
              <a:rPr lang="en-US" sz="2400" b="1" dirty="0"/>
              <a:t>provinces called ‘</a:t>
            </a:r>
            <a:r>
              <a:rPr lang="en-US" sz="2400" b="1" dirty="0" err="1"/>
              <a:t>Vilayat</a:t>
            </a:r>
            <a:r>
              <a:rPr lang="en-US" sz="2400" b="1" dirty="0"/>
              <a:t>’</a:t>
            </a:r>
            <a:r>
              <a:rPr lang="en-US" sz="2400" dirty="0"/>
              <a:t>.</a:t>
            </a:r>
          </a:p>
          <a:p>
            <a:pPr algn="just"/>
            <a:endParaRPr lang="en-US" sz="2400" dirty="0"/>
          </a:p>
          <a:p>
            <a:pPr algn="just"/>
            <a:endParaRPr lang="en-US" sz="2400" dirty="0"/>
          </a:p>
        </p:txBody>
      </p:sp>
      <p:sp>
        <p:nvSpPr>
          <p:cNvPr id="6" name="Date Placeholder 5">
            <a:extLst>
              <a:ext uri="{FF2B5EF4-FFF2-40B4-BE49-F238E27FC236}">
                <a16:creationId xmlns:a16="http://schemas.microsoft.com/office/drawing/2014/main" xmlns="" id="{DFD16562-7558-8FC6-E09E-5575FAD4398C}"/>
              </a:ext>
            </a:extLst>
          </p:cNvPr>
          <p:cNvSpPr>
            <a:spLocks noGrp="1"/>
          </p:cNvSpPr>
          <p:nvPr>
            <p:ph type="dt" sz="half" idx="10"/>
          </p:nvPr>
        </p:nvSpPr>
        <p:spPr/>
        <p:txBody>
          <a:bodyPr/>
          <a:lstStyle/>
          <a:p>
            <a:fld id="{DD7AA3BB-52E0-499B-91E9-F1576796B5FC}" type="datetime1">
              <a:rPr lang="en-US" smtClean="0"/>
              <a:t>9/19/2022</a:t>
            </a:fld>
            <a:endParaRPr lang="en-US"/>
          </a:p>
        </p:txBody>
      </p:sp>
      <p:sp>
        <p:nvSpPr>
          <p:cNvPr id="7" name="Footer Placeholder 6">
            <a:extLst>
              <a:ext uri="{FF2B5EF4-FFF2-40B4-BE49-F238E27FC236}">
                <a16:creationId xmlns:a16="http://schemas.microsoft.com/office/drawing/2014/main" xmlns="" id="{28BB1C9C-1FF6-EEB6-45F5-AB6EDBE84277}"/>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3E50AC9D-B4B2-F994-82EA-1F1EBBF3D310}"/>
              </a:ext>
            </a:extLst>
          </p:cNvPr>
          <p:cNvSpPr>
            <a:spLocks noGrp="1"/>
          </p:cNvSpPr>
          <p:nvPr>
            <p:ph type="sldNum" sz="quarter" idx="12"/>
          </p:nvPr>
        </p:nvSpPr>
        <p:spPr/>
        <p:txBody>
          <a:bodyPr/>
          <a:lstStyle/>
          <a:p>
            <a:fld id="{5C35270D-FE1D-4ED2-82AA-2925682F40D1}" type="slidenum">
              <a:rPr lang="en-US" smtClean="0"/>
              <a:t>36</a:t>
            </a:fld>
            <a:endParaRPr lang="en-US"/>
          </a:p>
        </p:txBody>
      </p:sp>
    </p:spTree>
    <p:extLst>
      <p:ext uri="{BB962C8B-B14F-4D97-AF65-F5344CB8AC3E}">
        <p14:creationId xmlns:p14="http://schemas.microsoft.com/office/powerpoint/2010/main" val="1779008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525963"/>
          </a:xfrm>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2" y="186207"/>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Emergence of Panchayati Raj in India</a:t>
            </a:r>
          </a:p>
        </p:txBody>
      </p:sp>
      <p:sp>
        <p:nvSpPr>
          <p:cNvPr id="2" name="Rectangle 1"/>
          <p:cNvSpPr/>
          <p:nvPr/>
        </p:nvSpPr>
        <p:spPr>
          <a:xfrm>
            <a:off x="1143000" y="2057400"/>
            <a:ext cx="7620000" cy="2308324"/>
          </a:xfrm>
          <a:prstGeom prst="rect">
            <a:avLst/>
          </a:prstGeom>
        </p:spPr>
        <p:txBody>
          <a:bodyPr wrap="square">
            <a:spAutoFit/>
          </a:bodyPr>
          <a:lstStyle/>
          <a:p>
            <a:pPr algn="just"/>
            <a:r>
              <a:rPr lang="en-US" sz="2400" b="1" dirty="0"/>
              <a:t>British Period:</a:t>
            </a:r>
            <a:r>
              <a:rPr lang="en-US" sz="2400" dirty="0"/>
              <a:t> Under the British regime, </a:t>
            </a:r>
            <a:r>
              <a:rPr lang="en-US" sz="2400" b="1" dirty="0"/>
              <a:t>village panchayats lost their autonomy</a:t>
            </a:r>
            <a:r>
              <a:rPr lang="en-US" sz="2400" dirty="0"/>
              <a:t> and became weak.</a:t>
            </a:r>
          </a:p>
          <a:p>
            <a:pPr algn="just"/>
            <a:endParaRPr lang="en-US" sz="2400" dirty="0"/>
          </a:p>
          <a:p>
            <a:pPr algn="just"/>
            <a:r>
              <a:rPr lang="en-US" sz="2400" dirty="0"/>
              <a:t>The famous </a:t>
            </a:r>
            <a:r>
              <a:rPr lang="en-US" sz="2400" b="1" dirty="0"/>
              <a:t>Mayo’s resolution of 1870 gave impetus to the development of local institutions</a:t>
            </a:r>
            <a:r>
              <a:rPr lang="en-US" sz="2400" dirty="0"/>
              <a:t> by enlarging their powers and responsibilities.</a:t>
            </a:r>
          </a:p>
        </p:txBody>
      </p:sp>
      <p:sp>
        <p:nvSpPr>
          <p:cNvPr id="6" name="Date Placeholder 5">
            <a:extLst>
              <a:ext uri="{FF2B5EF4-FFF2-40B4-BE49-F238E27FC236}">
                <a16:creationId xmlns:a16="http://schemas.microsoft.com/office/drawing/2014/main" xmlns="" id="{D7A7D469-5ED4-6547-D01B-4BFB76035016}"/>
              </a:ext>
            </a:extLst>
          </p:cNvPr>
          <p:cNvSpPr>
            <a:spLocks noGrp="1"/>
          </p:cNvSpPr>
          <p:nvPr>
            <p:ph type="dt" sz="half" idx="10"/>
          </p:nvPr>
        </p:nvSpPr>
        <p:spPr/>
        <p:txBody>
          <a:bodyPr/>
          <a:lstStyle/>
          <a:p>
            <a:fld id="{9CF71A35-5866-44CC-8CD1-8E9D70329936}" type="datetime1">
              <a:rPr lang="en-US" smtClean="0"/>
              <a:t>9/19/2022</a:t>
            </a:fld>
            <a:endParaRPr lang="en-US"/>
          </a:p>
        </p:txBody>
      </p:sp>
      <p:sp>
        <p:nvSpPr>
          <p:cNvPr id="7" name="Footer Placeholder 6">
            <a:extLst>
              <a:ext uri="{FF2B5EF4-FFF2-40B4-BE49-F238E27FC236}">
                <a16:creationId xmlns:a16="http://schemas.microsoft.com/office/drawing/2014/main" xmlns="" id="{6061FB69-2B8C-16E8-C152-3DAAA82AB332}"/>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817E428C-B636-787C-D31D-92EC8A9BD1AD}"/>
              </a:ext>
            </a:extLst>
          </p:cNvPr>
          <p:cNvSpPr>
            <a:spLocks noGrp="1"/>
          </p:cNvSpPr>
          <p:nvPr>
            <p:ph type="sldNum" sz="quarter" idx="12"/>
          </p:nvPr>
        </p:nvSpPr>
        <p:spPr/>
        <p:txBody>
          <a:bodyPr/>
          <a:lstStyle/>
          <a:p>
            <a:fld id="{5C35270D-FE1D-4ED2-82AA-2925682F40D1}" type="slidenum">
              <a:rPr lang="en-US" smtClean="0"/>
              <a:t>37</a:t>
            </a:fld>
            <a:endParaRPr lang="en-US"/>
          </a:p>
        </p:txBody>
      </p:sp>
    </p:spTree>
    <p:extLst>
      <p:ext uri="{BB962C8B-B14F-4D97-AF65-F5344CB8AC3E}">
        <p14:creationId xmlns:p14="http://schemas.microsoft.com/office/powerpoint/2010/main" val="3626025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1600200"/>
            <a:ext cx="8382001" cy="4525963"/>
          </a:xfrm>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Growth of Panchayati Raj in India</a:t>
            </a:r>
          </a:p>
        </p:txBody>
      </p:sp>
      <p:sp>
        <p:nvSpPr>
          <p:cNvPr id="2" name="Rectangle 1"/>
          <p:cNvSpPr/>
          <p:nvPr/>
        </p:nvSpPr>
        <p:spPr>
          <a:xfrm>
            <a:off x="914400" y="1600200"/>
            <a:ext cx="7980218" cy="4893647"/>
          </a:xfrm>
          <a:prstGeom prst="rect">
            <a:avLst/>
          </a:prstGeom>
        </p:spPr>
        <p:txBody>
          <a:bodyPr wrap="square">
            <a:spAutoFit/>
          </a:bodyPr>
          <a:lstStyle/>
          <a:p>
            <a:pPr algn="just"/>
            <a:r>
              <a:rPr lang="en-US" sz="2400" dirty="0"/>
              <a:t>Local self-government institutions received a boost with the appointment of the </a:t>
            </a:r>
            <a:r>
              <a:rPr lang="en-US" sz="2400" b="1" dirty="0"/>
              <a:t>Royal Commission on </a:t>
            </a:r>
            <a:r>
              <a:rPr lang="en-US" sz="2400" b="1" dirty="0" err="1"/>
              <a:t>centralisation</a:t>
            </a:r>
            <a:r>
              <a:rPr lang="en-US" sz="2400" b="1" dirty="0"/>
              <a:t> in 1907 under the Chairmanship of C.E.H. </a:t>
            </a:r>
            <a:r>
              <a:rPr lang="en-US" sz="2400" b="1" dirty="0" err="1"/>
              <a:t>Hobhouse</a:t>
            </a:r>
            <a:r>
              <a:rPr lang="en-US" sz="2400" dirty="0"/>
              <a:t>.</a:t>
            </a:r>
            <a:br>
              <a:rPr lang="en-US" sz="2400" dirty="0"/>
            </a:br>
            <a:endParaRPr lang="en-US" sz="2400" dirty="0"/>
          </a:p>
          <a:p>
            <a:pPr algn="just"/>
            <a:r>
              <a:rPr lang="en-US" sz="2400" dirty="0"/>
              <a:t>The commission recognized the importance of panchayats at the village level.</a:t>
            </a:r>
          </a:p>
          <a:p>
            <a:pPr algn="just"/>
            <a:endParaRPr lang="en-US" sz="2400" dirty="0"/>
          </a:p>
          <a:p>
            <a:pPr algn="just"/>
            <a:r>
              <a:rPr lang="en-US" sz="2400" dirty="0"/>
              <a:t>It is in this backdrop that the </a:t>
            </a:r>
            <a:r>
              <a:rPr lang="en-US" sz="2400" b="1" dirty="0"/>
              <a:t>Montagu Chelmsford reforms of 1919</a:t>
            </a:r>
            <a:r>
              <a:rPr lang="en-US" sz="2400" dirty="0"/>
              <a:t> transferred the subject of local government to the domain of the provinces.</a:t>
            </a:r>
          </a:p>
          <a:p>
            <a:pPr algn="just"/>
            <a:endParaRPr lang="en-US" sz="2400" dirty="0"/>
          </a:p>
          <a:p>
            <a:pPr algn="just"/>
            <a:endParaRPr lang="en-US" sz="2400" dirty="0"/>
          </a:p>
          <a:p>
            <a:pPr algn="just"/>
            <a:endParaRPr lang="en-US" sz="2400" dirty="0"/>
          </a:p>
        </p:txBody>
      </p:sp>
      <p:sp>
        <p:nvSpPr>
          <p:cNvPr id="6" name="Date Placeholder 5">
            <a:extLst>
              <a:ext uri="{FF2B5EF4-FFF2-40B4-BE49-F238E27FC236}">
                <a16:creationId xmlns:a16="http://schemas.microsoft.com/office/drawing/2014/main" xmlns="" id="{6ACE3A75-C39C-9817-AD6A-C5ADAA9185AC}"/>
              </a:ext>
            </a:extLst>
          </p:cNvPr>
          <p:cNvSpPr>
            <a:spLocks noGrp="1"/>
          </p:cNvSpPr>
          <p:nvPr>
            <p:ph type="dt" sz="half" idx="10"/>
          </p:nvPr>
        </p:nvSpPr>
        <p:spPr/>
        <p:txBody>
          <a:bodyPr/>
          <a:lstStyle/>
          <a:p>
            <a:fld id="{BA0DF8DE-9913-4523-9619-A98D78CCE46A}" type="datetime1">
              <a:rPr lang="en-US" smtClean="0"/>
              <a:t>9/19/2022</a:t>
            </a:fld>
            <a:endParaRPr lang="en-US"/>
          </a:p>
        </p:txBody>
      </p:sp>
      <p:sp>
        <p:nvSpPr>
          <p:cNvPr id="7" name="Footer Placeholder 6">
            <a:extLst>
              <a:ext uri="{FF2B5EF4-FFF2-40B4-BE49-F238E27FC236}">
                <a16:creationId xmlns:a16="http://schemas.microsoft.com/office/drawing/2014/main" xmlns="" id="{F6E80DA7-D1E7-6744-EF30-948012F08B47}"/>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E4C4D45C-8A17-132F-9513-0E6AE1DAE527}"/>
              </a:ext>
            </a:extLst>
          </p:cNvPr>
          <p:cNvSpPr>
            <a:spLocks noGrp="1"/>
          </p:cNvSpPr>
          <p:nvPr>
            <p:ph type="sldNum" sz="quarter" idx="12"/>
          </p:nvPr>
        </p:nvSpPr>
        <p:spPr/>
        <p:txBody>
          <a:bodyPr/>
          <a:lstStyle/>
          <a:p>
            <a:fld id="{5C35270D-FE1D-4ED2-82AA-2925682F40D1}" type="slidenum">
              <a:rPr lang="en-US" smtClean="0"/>
              <a:t>38</a:t>
            </a:fld>
            <a:endParaRPr lang="en-US"/>
          </a:p>
        </p:txBody>
      </p:sp>
    </p:spTree>
    <p:extLst>
      <p:ext uri="{BB962C8B-B14F-4D97-AF65-F5344CB8AC3E}">
        <p14:creationId xmlns:p14="http://schemas.microsoft.com/office/powerpoint/2010/main" val="1779008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828800"/>
            <a:ext cx="7620000" cy="4297363"/>
          </a:xfrm>
        </p:spPr>
        <p:txBody>
          <a:bodyPr>
            <a:noAutofit/>
          </a:bodyPr>
          <a:lstStyle/>
          <a:p>
            <a:pPr algn="just"/>
            <a:r>
              <a:rPr lang="en-US" sz="2400" dirty="0"/>
              <a:t>However, by 1925, eight provinces had passed the Panchayat Acts and by 1926, six native States had also passed panchayat laws. Local bodies were given more powers and functions to impose taxes were reduced. But, the position of the local self-government institutions remained unaffected.</a:t>
            </a:r>
          </a:p>
          <a:p>
            <a:pPr algn="just"/>
            <a:endParaRPr lang="en-US" sz="2400" dirty="0"/>
          </a:p>
          <a:p>
            <a:pPr marL="0" indent="0">
              <a:buNone/>
            </a:pP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Growth of </a:t>
            </a:r>
            <a:r>
              <a:rPr lang="en-US" sz="2800" dirty="0" err="1"/>
              <a:t>Panchayati</a:t>
            </a:r>
            <a:r>
              <a:rPr lang="en-US" sz="2800" dirty="0"/>
              <a:t> Raj in India</a:t>
            </a:r>
          </a:p>
        </p:txBody>
      </p:sp>
      <p:sp>
        <p:nvSpPr>
          <p:cNvPr id="2" name="Date Placeholder 1">
            <a:extLst>
              <a:ext uri="{FF2B5EF4-FFF2-40B4-BE49-F238E27FC236}">
                <a16:creationId xmlns:a16="http://schemas.microsoft.com/office/drawing/2014/main" xmlns="" id="{179C2AAF-754C-96F1-B47F-90DE4D2CFBCC}"/>
              </a:ext>
            </a:extLst>
          </p:cNvPr>
          <p:cNvSpPr>
            <a:spLocks noGrp="1"/>
          </p:cNvSpPr>
          <p:nvPr>
            <p:ph type="dt" sz="half" idx="10"/>
          </p:nvPr>
        </p:nvSpPr>
        <p:spPr/>
        <p:txBody>
          <a:bodyPr/>
          <a:lstStyle/>
          <a:p>
            <a:fld id="{C04E7176-E506-4EDA-A685-7D1B4E2E70AA}" type="datetime1">
              <a:rPr lang="en-US" smtClean="0"/>
              <a:t>9/19/2022</a:t>
            </a:fld>
            <a:endParaRPr lang="en-US"/>
          </a:p>
        </p:txBody>
      </p:sp>
      <p:sp>
        <p:nvSpPr>
          <p:cNvPr id="6" name="Footer Placeholder 5">
            <a:extLst>
              <a:ext uri="{FF2B5EF4-FFF2-40B4-BE49-F238E27FC236}">
                <a16:creationId xmlns:a16="http://schemas.microsoft.com/office/drawing/2014/main" xmlns="" id="{2BF9777B-E6C3-BC86-0DDF-74617D8D7DD1}"/>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8F854371-F84C-2117-8223-87483B85CC52}"/>
              </a:ext>
            </a:extLst>
          </p:cNvPr>
          <p:cNvSpPr>
            <a:spLocks noGrp="1"/>
          </p:cNvSpPr>
          <p:nvPr>
            <p:ph type="sldNum" sz="quarter" idx="12"/>
          </p:nvPr>
        </p:nvSpPr>
        <p:spPr/>
        <p:txBody>
          <a:bodyPr/>
          <a:lstStyle/>
          <a:p>
            <a:fld id="{5C35270D-FE1D-4ED2-82AA-2925682F40D1}" type="slidenum">
              <a:rPr lang="en-US" smtClean="0"/>
              <a:t>39</a:t>
            </a:fld>
            <a:endParaRPr lang="en-US"/>
          </a:p>
        </p:txBody>
      </p:sp>
    </p:spTree>
    <p:extLst>
      <p:ext uri="{BB962C8B-B14F-4D97-AF65-F5344CB8AC3E}">
        <p14:creationId xmlns:p14="http://schemas.microsoft.com/office/powerpoint/2010/main" val="333233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318229517"/>
              </p:ext>
            </p:extLst>
          </p:nvPr>
        </p:nvGraphicFramePr>
        <p:xfrm>
          <a:off x="1524000" y="1079340"/>
          <a:ext cx="7086600" cy="4178460"/>
        </p:xfrm>
        <a:graphic>
          <a:graphicData uri="http://schemas.openxmlformats.org/drawingml/2006/table">
            <a:tbl>
              <a:tblPr firstRow="1" bandRow="1">
                <a:tableStyleId>{5C22544A-7EE6-4342-B048-85BDC9FD1C3A}</a:tableStyleId>
              </a:tblPr>
              <a:tblGrid>
                <a:gridCol w="979986">
                  <a:extLst>
                    <a:ext uri="{9D8B030D-6E8A-4147-A177-3AD203B41FA5}">
                      <a16:colId xmlns:a16="http://schemas.microsoft.com/office/drawing/2014/main" xmlns="" val="20000"/>
                    </a:ext>
                  </a:extLst>
                </a:gridCol>
                <a:gridCol w="6106614">
                  <a:extLst>
                    <a:ext uri="{9D8B030D-6E8A-4147-A177-3AD203B41FA5}">
                      <a16:colId xmlns:a16="http://schemas.microsoft.com/office/drawing/2014/main" xmlns="" val="20001"/>
                    </a:ext>
                  </a:extLst>
                </a:gridCol>
              </a:tblGrid>
              <a:tr h="417846">
                <a:tc>
                  <a:txBody>
                    <a:bodyPr/>
                    <a:lstStyle/>
                    <a:p>
                      <a:r>
                        <a:rPr lang="en-US" sz="2000" dirty="0">
                          <a:latin typeface="Times New Roman" panose="02020603050405020304" pitchFamily="18" charset="0"/>
                          <a:cs typeface="Times New Roman" panose="02020603050405020304" pitchFamily="18" charset="0"/>
                        </a:rPr>
                        <a:t>S. No.</a:t>
                      </a:r>
                    </a:p>
                  </a:txBody>
                  <a:tcPr marL="68580" marR="68580" marT="34290" marB="34290"/>
                </a:tc>
                <a:tc>
                  <a:txBody>
                    <a:bodyPr/>
                    <a:lstStyle/>
                    <a:p>
                      <a:pPr algn="l"/>
                      <a:r>
                        <a:rPr lang="en-US" sz="2000" dirty="0">
                          <a:latin typeface="Times New Roman" panose="02020603050405020304" pitchFamily="18" charset="0"/>
                          <a:cs typeface="Times New Roman" panose="02020603050405020304" pitchFamily="18" charset="0"/>
                        </a:rPr>
                        <a:t>Index</a:t>
                      </a:r>
                    </a:p>
                  </a:txBody>
                  <a:tcPr marL="68580" marR="68580" marT="34290" marB="34290"/>
                </a:tc>
                <a:extLst>
                  <a:ext uri="{0D108BD9-81ED-4DB2-BD59-A6C34878D82A}">
                    <a16:rowId xmlns:a16="http://schemas.microsoft.com/office/drawing/2014/main" xmlns="" val="10000"/>
                  </a:ext>
                </a:extLst>
              </a:tr>
              <a:tr h="417846">
                <a:tc>
                  <a:txBody>
                    <a:bodyPr/>
                    <a:lstStyle/>
                    <a:p>
                      <a:r>
                        <a:rPr lang="en-US" sz="2000" b="0" dirty="0">
                          <a:latin typeface="Times New Roman" panose="02020603050405020304" pitchFamily="18" charset="0"/>
                          <a:cs typeface="Times New Roman" panose="02020603050405020304" pitchFamily="18" charset="0"/>
                        </a:rPr>
                        <a:t>20.</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Lecture related to topic</a:t>
                      </a:r>
                    </a:p>
                  </a:txBody>
                  <a:tcPr marL="68580" marR="68580" marT="34290" marB="34290"/>
                </a:tc>
                <a:extLst>
                  <a:ext uri="{0D108BD9-81ED-4DB2-BD59-A6C34878D82A}">
                    <a16:rowId xmlns:a16="http://schemas.microsoft.com/office/drawing/2014/main" xmlns="" val="10001"/>
                  </a:ext>
                </a:extLst>
              </a:tr>
              <a:tr h="417846">
                <a:tc>
                  <a:txBody>
                    <a:bodyPr/>
                    <a:lstStyle/>
                    <a:p>
                      <a:r>
                        <a:rPr lang="en-US" sz="2000" b="0" dirty="0">
                          <a:latin typeface="Times New Roman" panose="02020603050405020304" pitchFamily="18" charset="0"/>
                          <a:cs typeface="Times New Roman" panose="02020603050405020304" pitchFamily="18" charset="0"/>
                        </a:rPr>
                        <a:t>21.</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Daily Quiz</a:t>
                      </a:r>
                    </a:p>
                  </a:txBody>
                  <a:tcPr marL="68580" marR="68580" marT="34290" marB="34290"/>
                </a:tc>
                <a:extLst>
                  <a:ext uri="{0D108BD9-81ED-4DB2-BD59-A6C34878D82A}">
                    <a16:rowId xmlns:a16="http://schemas.microsoft.com/office/drawing/2014/main" xmlns="" val="10002"/>
                  </a:ext>
                </a:extLst>
              </a:tr>
              <a:tr h="417846">
                <a:tc>
                  <a:txBody>
                    <a:bodyPr/>
                    <a:lstStyle/>
                    <a:p>
                      <a:r>
                        <a:rPr lang="en-US" sz="2000" b="0" dirty="0">
                          <a:latin typeface="Times New Roman" panose="02020603050405020304" pitchFamily="18" charset="0"/>
                          <a:cs typeface="Times New Roman" panose="02020603050405020304" pitchFamily="18" charset="0"/>
                        </a:rPr>
                        <a:t>22.</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Weekly Assignment</a:t>
                      </a:r>
                    </a:p>
                  </a:txBody>
                  <a:tcPr marL="68580" marR="68580" marT="34290" marB="34290"/>
                </a:tc>
                <a:extLst>
                  <a:ext uri="{0D108BD9-81ED-4DB2-BD59-A6C34878D82A}">
                    <a16:rowId xmlns:a16="http://schemas.microsoft.com/office/drawing/2014/main" xmlns="" val="10003"/>
                  </a:ext>
                </a:extLst>
              </a:tr>
              <a:tr h="417846">
                <a:tc>
                  <a:txBody>
                    <a:bodyPr/>
                    <a:lstStyle/>
                    <a:p>
                      <a:r>
                        <a:rPr lang="en-US" sz="2000" b="0" dirty="0">
                          <a:latin typeface="Times New Roman" panose="02020603050405020304" pitchFamily="18" charset="0"/>
                          <a:cs typeface="Times New Roman" panose="02020603050405020304" pitchFamily="18" charset="0"/>
                        </a:rPr>
                        <a:t>23.</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Topic Links</a:t>
                      </a:r>
                    </a:p>
                  </a:txBody>
                  <a:tcPr marL="68580" marR="68580" marT="34290" marB="34290"/>
                </a:tc>
                <a:extLst>
                  <a:ext uri="{0D108BD9-81ED-4DB2-BD59-A6C34878D82A}">
                    <a16:rowId xmlns:a16="http://schemas.microsoft.com/office/drawing/2014/main" xmlns="" val="10004"/>
                  </a:ext>
                </a:extLst>
              </a:tr>
              <a:tr h="417846">
                <a:tc>
                  <a:txBody>
                    <a:bodyPr/>
                    <a:lstStyle/>
                    <a:p>
                      <a:r>
                        <a:rPr lang="en-US" sz="2000" b="0" dirty="0">
                          <a:latin typeface="Times New Roman" panose="02020603050405020304" pitchFamily="18" charset="0"/>
                          <a:cs typeface="Times New Roman" panose="02020603050405020304" pitchFamily="18" charset="0"/>
                        </a:rPr>
                        <a:t>24.</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MCQs</a:t>
                      </a:r>
                    </a:p>
                  </a:txBody>
                  <a:tcPr marL="68580" marR="68580" marT="34290" marB="34290"/>
                </a:tc>
                <a:extLst>
                  <a:ext uri="{0D108BD9-81ED-4DB2-BD59-A6C34878D82A}">
                    <a16:rowId xmlns:a16="http://schemas.microsoft.com/office/drawing/2014/main" xmlns="" val="10005"/>
                  </a:ext>
                </a:extLst>
              </a:tr>
              <a:tr h="417846">
                <a:tc>
                  <a:txBody>
                    <a:bodyPr/>
                    <a:lstStyle/>
                    <a:p>
                      <a:r>
                        <a:rPr lang="en-US" sz="2000" b="0" dirty="0">
                          <a:latin typeface="Times New Roman" panose="02020603050405020304" pitchFamily="18" charset="0"/>
                          <a:cs typeface="Times New Roman" panose="02020603050405020304" pitchFamily="18" charset="0"/>
                        </a:rPr>
                        <a:t>25.</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Glossary Questions</a:t>
                      </a:r>
                    </a:p>
                  </a:txBody>
                  <a:tcPr marL="68580" marR="68580" marT="34290" marB="34290"/>
                </a:tc>
                <a:extLst>
                  <a:ext uri="{0D108BD9-81ED-4DB2-BD59-A6C34878D82A}">
                    <a16:rowId xmlns:a16="http://schemas.microsoft.com/office/drawing/2014/main" xmlns="" val="10006"/>
                  </a:ext>
                </a:extLst>
              </a:tr>
              <a:tr h="417846">
                <a:tc>
                  <a:txBody>
                    <a:bodyPr/>
                    <a:lstStyle/>
                    <a:p>
                      <a:r>
                        <a:rPr lang="en-US" sz="2000" b="0" dirty="0">
                          <a:latin typeface="Times New Roman" panose="02020603050405020304" pitchFamily="18" charset="0"/>
                          <a:cs typeface="Times New Roman" panose="02020603050405020304" pitchFamily="18" charset="0"/>
                        </a:rPr>
                        <a:t>26.</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Old question papers</a:t>
                      </a:r>
                    </a:p>
                  </a:txBody>
                  <a:tcPr marL="68580" marR="68580" marT="34290" marB="34290"/>
                </a:tc>
                <a:extLst>
                  <a:ext uri="{0D108BD9-81ED-4DB2-BD59-A6C34878D82A}">
                    <a16:rowId xmlns:a16="http://schemas.microsoft.com/office/drawing/2014/main" xmlns="" val="10007"/>
                  </a:ext>
                </a:extLst>
              </a:tr>
              <a:tr h="417846">
                <a:tc>
                  <a:txBody>
                    <a:bodyPr/>
                    <a:lstStyle/>
                    <a:p>
                      <a:r>
                        <a:rPr lang="en-US" sz="2000" b="0" dirty="0">
                          <a:latin typeface="Times New Roman" panose="02020603050405020304" pitchFamily="18" charset="0"/>
                          <a:cs typeface="Times New Roman" panose="02020603050405020304" pitchFamily="18" charset="0"/>
                        </a:rPr>
                        <a:t>27.</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Expected Questions</a:t>
                      </a:r>
                    </a:p>
                  </a:txBody>
                  <a:tcPr marL="68580" marR="68580" marT="34290" marB="34290"/>
                </a:tc>
                <a:extLst>
                  <a:ext uri="{0D108BD9-81ED-4DB2-BD59-A6C34878D82A}">
                    <a16:rowId xmlns:a16="http://schemas.microsoft.com/office/drawing/2014/main" xmlns="" val="10008"/>
                  </a:ext>
                </a:extLst>
              </a:tr>
              <a:tr h="417846">
                <a:tc>
                  <a:txBody>
                    <a:bodyPr/>
                    <a:lstStyle/>
                    <a:p>
                      <a:r>
                        <a:rPr lang="en-US" sz="2000" b="0" dirty="0">
                          <a:latin typeface="Times New Roman" panose="02020603050405020304" pitchFamily="18" charset="0"/>
                          <a:cs typeface="Times New Roman" panose="02020603050405020304" pitchFamily="18" charset="0"/>
                        </a:rPr>
                        <a:t>28.</a:t>
                      </a:r>
                    </a:p>
                  </a:txBody>
                  <a:tcPr marL="68580" marR="68580" marT="34290" marB="34290"/>
                </a:tc>
                <a:tc>
                  <a:txBody>
                    <a:bodyPr/>
                    <a:lstStyle/>
                    <a:p>
                      <a:r>
                        <a:rPr lang="en-US" sz="2000" b="0" dirty="0">
                          <a:latin typeface="Times New Roman" panose="02020603050405020304" pitchFamily="18" charset="0"/>
                          <a:cs typeface="Times New Roman" panose="02020603050405020304" pitchFamily="18" charset="0"/>
                        </a:rPr>
                        <a:t>Recap of unit</a:t>
                      </a:r>
                    </a:p>
                  </a:txBody>
                  <a:tcPr marL="68580" marR="68580" marT="34290" marB="34290"/>
                </a:tc>
                <a:extLst>
                  <a:ext uri="{0D108BD9-81ED-4DB2-BD59-A6C34878D82A}">
                    <a16:rowId xmlns:a16="http://schemas.microsoft.com/office/drawing/2014/main" xmlns="" val="10009"/>
                  </a:ext>
                </a:extLst>
              </a:tr>
            </a:tbl>
          </a:graphicData>
        </a:graphic>
      </p:graphicFrame>
      <p:sp>
        <p:nvSpPr>
          <p:cNvPr id="6" name="Slide Number Placeholder 5"/>
          <p:cNvSpPr>
            <a:spLocks noGrp="1"/>
          </p:cNvSpPr>
          <p:nvPr>
            <p:ph type="sldNum" sz="quarter" idx="12"/>
          </p:nvPr>
        </p:nvSpPr>
        <p:spPr/>
        <p:txBody>
          <a:bodyPr/>
          <a:lstStyle/>
          <a:p>
            <a:pPr defTabSz="685800"/>
            <a:fld id="{B6F15528-21DE-4FAA-801E-634DDDAF4B2B}" type="slidenum">
              <a:rPr lang="en-US" sz="900">
                <a:solidFill>
                  <a:prstClr val="black">
                    <a:tint val="75000"/>
                  </a:prstClr>
                </a:solidFill>
                <a:latin typeface="Calibri"/>
              </a:rPr>
              <a:pPr defTabSz="685800"/>
              <a:t>4</a:t>
            </a:fld>
            <a:endParaRPr lang="en-US" sz="900" dirty="0">
              <a:solidFill>
                <a:prstClr val="black">
                  <a:tint val="75000"/>
                </a:prstClr>
              </a:solidFill>
              <a:latin typeface="Calibri"/>
            </a:endParaRPr>
          </a:p>
        </p:txBody>
      </p:sp>
      <p:sp>
        <p:nvSpPr>
          <p:cNvPr id="10" name="Date Placeholder 9"/>
          <p:cNvSpPr>
            <a:spLocks noGrp="1"/>
          </p:cNvSpPr>
          <p:nvPr>
            <p:ph type="dt" sz="half" idx="10"/>
          </p:nvPr>
        </p:nvSpPr>
        <p:spPr/>
        <p:txBody>
          <a:bodyPr/>
          <a:lstStyle/>
          <a:p>
            <a:pPr defTabSz="685800"/>
            <a:fld id="{215D9452-7E3B-43C4-97CD-4B8ADB268807}" type="datetime1">
              <a:rPr lang="en-US" sz="900" smtClean="0">
                <a:solidFill>
                  <a:prstClr val="black">
                    <a:tint val="75000"/>
                  </a:prstClr>
                </a:solidFill>
                <a:latin typeface="Calibri"/>
              </a:rPr>
              <a:t>9/19/2022</a:t>
            </a:fld>
            <a:endParaRPr lang="en-US" sz="900" dirty="0">
              <a:solidFill>
                <a:prstClr val="black">
                  <a:tint val="75000"/>
                </a:prstClr>
              </a:solidFill>
              <a:latin typeface="Calibri"/>
            </a:endParaRPr>
          </a:p>
        </p:txBody>
      </p:sp>
      <p:sp>
        <p:nvSpPr>
          <p:cNvPr id="11" name="Footer Placeholder 10"/>
          <p:cNvSpPr>
            <a:spLocks noGrp="1"/>
          </p:cNvSpPr>
          <p:nvPr>
            <p:ph type="ftr" sz="quarter" idx="11"/>
          </p:nvPr>
        </p:nvSpPr>
        <p:spPr>
          <a:xfrm>
            <a:off x="2286000" y="5624514"/>
            <a:ext cx="4743450" cy="273844"/>
          </a:xfrm>
        </p:spPr>
        <p:txBody>
          <a:bodyPr/>
          <a:lstStyle/>
          <a:p>
            <a:pPr defTabSz="685800"/>
            <a:r>
              <a:rPr lang="en-US" sz="900">
                <a:solidFill>
                  <a:prstClr val="black">
                    <a:tint val="75000"/>
                  </a:prstClr>
                </a:solidFill>
                <a:latin typeface="Calibri"/>
              </a:rPr>
              <a:t>Meenu Chaudhary                      Unit 3</a:t>
            </a:r>
            <a:endParaRPr lang="en-US" sz="900" dirty="0">
              <a:solidFill>
                <a:prstClr val="black">
                  <a:tint val="75000"/>
                </a:prstClr>
              </a:solidFill>
              <a:latin typeface="Calibri"/>
            </a:endParaRPr>
          </a:p>
        </p:txBody>
      </p:sp>
      <p:pic>
        <p:nvPicPr>
          <p:cNvPr id="12" name="Picture 0" descr="Logo New.png"/>
          <p:cNvPicPr>
            <a:picLocks noChangeAspect="1" noChangeArrowheads="1"/>
          </p:cNvPicPr>
          <p:nvPr/>
        </p:nvPicPr>
        <p:blipFill>
          <a:blip r:embed="rId2"/>
          <a:srcRect/>
          <a:stretch>
            <a:fillRect/>
          </a:stretch>
        </p:blipFill>
        <p:spPr bwMode="auto">
          <a:xfrm>
            <a:off x="76200" y="80576"/>
            <a:ext cx="1143000" cy="601579"/>
          </a:xfrm>
          <a:prstGeom prst="rect">
            <a:avLst/>
          </a:prstGeom>
          <a:noFill/>
          <a:ln w="9525">
            <a:noFill/>
            <a:miter lim="800000"/>
            <a:headEnd/>
            <a:tailEnd/>
          </a:ln>
        </p:spPr>
      </p:pic>
      <p:sp>
        <p:nvSpPr>
          <p:cNvPr id="8" name="Title 1">
            <a:extLst>
              <a:ext uri="{FF2B5EF4-FFF2-40B4-BE49-F238E27FC236}">
                <a16:creationId xmlns:a16="http://schemas.microsoft.com/office/drawing/2014/main" xmlns="" id="{AA6A91B4-4458-E277-5995-2F4DB573DCE2}"/>
              </a:ext>
            </a:extLst>
          </p:cNvPr>
          <p:cNvSpPr txBox="1">
            <a:spLocks/>
          </p:cNvSpPr>
          <p:nvPr/>
        </p:nvSpPr>
        <p:spPr>
          <a:xfrm>
            <a:off x="1524000" y="-33556"/>
            <a:ext cx="7268135" cy="62547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r>
              <a:rPr lang="en-US" sz="2800" dirty="0">
                <a:solidFill>
                  <a:prstClr val="black"/>
                </a:solidFill>
                <a:latin typeface="+mj-lt"/>
                <a:cs typeface="Times New Roman" panose="02020603050405020304" pitchFamily="18" charset="0"/>
              </a:rPr>
              <a:t>Index/Content</a:t>
            </a:r>
          </a:p>
        </p:txBody>
      </p:sp>
    </p:spTree>
    <p:extLst>
      <p:ext uri="{BB962C8B-B14F-4D97-AF65-F5344CB8AC3E}">
        <p14:creationId xmlns:p14="http://schemas.microsoft.com/office/powerpoint/2010/main" val="53757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00200"/>
            <a:ext cx="7315200" cy="4525963"/>
          </a:xfrm>
        </p:spPr>
        <p:txBody>
          <a:bodyPr>
            <a:noAutofit/>
          </a:bodyPr>
          <a:lstStyle/>
          <a:p>
            <a:pPr algn="just"/>
            <a:endParaRPr lang="en-US" sz="2400" dirty="0"/>
          </a:p>
          <a:p>
            <a:pPr algn="just"/>
            <a:r>
              <a:rPr lang="en-US" sz="2400" b="1" dirty="0"/>
              <a:t>Post–Independence Period:</a:t>
            </a:r>
            <a:r>
              <a:rPr lang="en-US" sz="2400" dirty="0"/>
              <a:t> After the Constitution came into force, </a:t>
            </a:r>
            <a:r>
              <a:rPr lang="en-US" sz="2400" b="1" dirty="0"/>
              <a:t>Article 40</a:t>
            </a:r>
            <a:r>
              <a:rPr lang="en-US" sz="2400" dirty="0"/>
              <a:t> made a mention of panchayats and </a:t>
            </a:r>
            <a:r>
              <a:rPr lang="en-US" sz="2400" b="1" dirty="0"/>
              <a:t>Article 246</a:t>
            </a:r>
            <a:r>
              <a:rPr lang="en-US" sz="2400" dirty="0"/>
              <a:t> empowers the state legislature to legislate with respect to any subject relating to local self-government.</a:t>
            </a:r>
          </a:p>
          <a:p>
            <a:pPr algn="just"/>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Growth of </a:t>
            </a:r>
            <a:r>
              <a:rPr lang="en-US" sz="2800" dirty="0" err="1"/>
              <a:t>Panchayati</a:t>
            </a:r>
            <a:r>
              <a:rPr lang="en-US" sz="2800" dirty="0"/>
              <a:t> Raj in India</a:t>
            </a:r>
          </a:p>
        </p:txBody>
      </p:sp>
      <p:sp>
        <p:nvSpPr>
          <p:cNvPr id="2" name="Date Placeholder 1">
            <a:extLst>
              <a:ext uri="{FF2B5EF4-FFF2-40B4-BE49-F238E27FC236}">
                <a16:creationId xmlns:a16="http://schemas.microsoft.com/office/drawing/2014/main" xmlns="" id="{87A34428-950B-0A18-2BFA-073B04265199}"/>
              </a:ext>
            </a:extLst>
          </p:cNvPr>
          <p:cNvSpPr>
            <a:spLocks noGrp="1"/>
          </p:cNvSpPr>
          <p:nvPr>
            <p:ph type="dt" sz="half" idx="10"/>
          </p:nvPr>
        </p:nvSpPr>
        <p:spPr/>
        <p:txBody>
          <a:bodyPr/>
          <a:lstStyle/>
          <a:p>
            <a:fld id="{B2F67631-0136-4433-BF15-51673ECAD008}" type="datetime1">
              <a:rPr lang="en-US" smtClean="0"/>
              <a:t>9/19/2022</a:t>
            </a:fld>
            <a:endParaRPr lang="en-US"/>
          </a:p>
        </p:txBody>
      </p:sp>
      <p:sp>
        <p:nvSpPr>
          <p:cNvPr id="6" name="Footer Placeholder 5">
            <a:extLst>
              <a:ext uri="{FF2B5EF4-FFF2-40B4-BE49-F238E27FC236}">
                <a16:creationId xmlns:a16="http://schemas.microsoft.com/office/drawing/2014/main" xmlns="" id="{7B9AB7C0-54B9-889F-AD3A-C9DF5C2AF461}"/>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CFE12624-0B58-D492-267E-AEA01B365ECC}"/>
              </a:ext>
            </a:extLst>
          </p:cNvPr>
          <p:cNvSpPr>
            <a:spLocks noGrp="1"/>
          </p:cNvSpPr>
          <p:nvPr>
            <p:ph type="sldNum" sz="quarter" idx="12"/>
          </p:nvPr>
        </p:nvSpPr>
        <p:spPr/>
        <p:txBody>
          <a:bodyPr/>
          <a:lstStyle/>
          <a:p>
            <a:fld id="{5C35270D-FE1D-4ED2-82AA-2925682F40D1}" type="slidenum">
              <a:rPr lang="en-US" smtClean="0"/>
              <a:t>40</a:t>
            </a:fld>
            <a:endParaRPr lang="en-US"/>
          </a:p>
        </p:txBody>
      </p:sp>
    </p:spTree>
    <p:extLst>
      <p:ext uri="{BB962C8B-B14F-4D97-AF65-F5344CB8AC3E}">
        <p14:creationId xmlns:p14="http://schemas.microsoft.com/office/powerpoint/2010/main" val="3596515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Growth of </a:t>
            </a:r>
            <a:r>
              <a:rPr lang="en-US" sz="2800" dirty="0" err="1"/>
              <a:t>Panchayati</a:t>
            </a:r>
            <a:r>
              <a:rPr lang="en-US" sz="2800" dirty="0"/>
              <a:t> Raj in India</a:t>
            </a:r>
          </a:p>
        </p:txBody>
      </p:sp>
      <p:sp>
        <p:nvSpPr>
          <p:cNvPr id="2" name="Rectangle 1"/>
          <p:cNvSpPr/>
          <p:nvPr/>
        </p:nvSpPr>
        <p:spPr>
          <a:xfrm>
            <a:off x="762000" y="1371600"/>
            <a:ext cx="8229600" cy="6370975"/>
          </a:xfrm>
          <a:prstGeom prst="rect">
            <a:avLst/>
          </a:prstGeom>
        </p:spPr>
        <p:txBody>
          <a:bodyPr wrap="square">
            <a:spAutoFit/>
          </a:bodyPr>
          <a:lstStyle/>
          <a:p>
            <a:pPr algn="just"/>
            <a:r>
              <a:rPr lang="en-US" sz="2400" dirty="0"/>
              <a:t>After independence, as a development initiative, India had implemented the Community Development </a:t>
            </a:r>
            <a:r>
              <a:rPr lang="en-US" sz="2400" dirty="0" err="1"/>
              <a:t>Programmes</a:t>
            </a:r>
            <a:r>
              <a:rPr lang="en-US" sz="2400" dirty="0"/>
              <a:t> (CDP) on the eve of Gandhi Jayanti, the 2nd October, 1952 under the major influence of the </a:t>
            </a:r>
            <a:r>
              <a:rPr lang="en-US" sz="2400" b="1" dirty="0"/>
              <a:t>Etawah Project</a:t>
            </a:r>
            <a:r>
              <a:rPr lang="en-US" sz="2400" dirty="0"/>
              <a:t> undertaken by the American expert, Albert Mayer.</a:t>
            </a:r>
          </a:p>
          <a:p>
            <a:pPr algn="just"/>
            <a:endParaRPr lang="en-US" sz="2400" dirty="0"/>
          </a:p>
          <a:p>
            <a:pPr algn="just"/>
            <a:r>
              <a:rPr lang="en-US" sz="2400" dirty="0"/>
              <a:t>In 1957, the National Development Council constituted a </a:t>
            </a:r>
            <a:r>
              <a:rPr lang="en-US" sz="2400" b="1" dirty="0"/>
              <a:t>committee headed by </a:t>
            </a:r>
            <a:r>
              <a:rPr lang="en-US" sz="2400" b="1" dirty="0" err="1"/>
              <a:t>Balwant</a:t>
            </a:r>
            <a:r>
              <a:rPr lang="en-US" sz="2400" b="1" dirty="0"/>
              <a:t> Rai Mehta</a:t>
            </a:r>
            <a:r>
              <a:rPr lang="en-US" sz="2400" dirty="0"/>
              <a:t> to look into the working of community development </a:t>
            </a:r>
            <a:r>
              <a:rPr lang="en-US" sz="2400" dirty="0" err="1"/>
              <a:t>programme</a:t>
            </a:r>
            <a:r>
              <a:rPr lang="en-US" sz="2400" dirty="0"/>
              <a:t>.</a:t>
            </a:r>
          </a:p>
          <a:p>
            <a:pPr algn="just"/>
            <a:endParaRPr lang="en-US" sz="2400" dirty="0"/>
          </a:p>
          <a:p>
            <a:pPr algn="just"/>
            <a:r>
              <a:rPr lang="en-US" sz="2400" b="1" dirty="0"/>
              <a:t>As a result of this scheme of democratic decentralization was launched in Rajasthan on October 2, 1959.</a:t>
            </a:r>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sp>
        <p:nvSpPr>
          <p:cNvPr id="6" name="Date Placeholder 5">
            <a:extLst>
              <a:ext uri="{FF2B5EF4-FFF2-40B4-BE49-F238E27FC236}">
                <a16:creationId xmlns:a16="http://schemas.microsoft.com/office/drawing/2014/main" xmlns="" id="{AF9F59B9-90C6-16F9-6ABA-55168631E881}"/>
              </a:ext>
            </a:extLst>
          </p:cNvPr>
          <p:cNvSpPr>
            <a:spLocks noGrp="1"/>
          </p:cNvSpPr>
          <p:nvPr>
            <p:ph type="dt" sz="half" idx="10"/>
          </p:nvPr>
        </p:nvSpPr>
        <p:spPr/>
        <p:txBody>
          <a:bodyPr/>
          <a:lstStyle/>
          <a:p>
            <a:fld id="{37886986-10E1-4131-A050-66093A016441}" type="datetime1">
              <a:rPr lang="en-US" smtClean="0"/>
              <a:t>9/19/2022</a:t>
            </a:fld>
            <a:endParaRPr lang="en-US"/>
          </a:p>
        </p:txBody>
      </p:sp>
      <p:sp>
        <p:nvSpPr>
          <p:cNvPr id="7" name="Footer Placeholder 6">
            <a:extLst>
              <a:ext uri="{FF2B5EF4-FFF2-40B4-BE49-F238E27FC236}">
                <a16:creationId xmlns:a16="http://schemas.microsoft.com/office/drawing/2014/main" xmlns="" id="{17F36440-6412-D3DB-E30E-62DBFF70EA38}"/>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4F226E2B-6392-EA06-88CE-F72DC66DBDC0}"/>
              </a:ext>
            </a:extLst>
          </p:cNvPr>
          <p:cNvSpPr>
            <a:spLocks noGrp="1"/>
          </p:cNvSpPr>
          <p:nvPr>
            <p:ph type="sldNum" sz="quarter" idx="12"/>
          </p:nvPr>
        </p:nvSpPr>
        <p:spPr/>
        <p:txBody>
          <a:bodyPr/>
          <a:lstStyle/>
          <a:p>
            <a:fld id="{5C35270D-FE1D-4ED2-82AA-2925682F40D1}" type="slidenum">
              <a:rPr lang="en-US" smtClean="0"/>
              <a:t>41</a:t>
            </a:fld>
            <a:endParaRPr lang="en-US"/>
          </a:p>
        </p:txBody>
      </p:sp>
    </p:spTree>
    <p:extLst>
      <p:ext uri="{BB962C8B-B14F-4D97-AF65-F5344CB8AC3E}">
        <p14:creationId xmlns:p14="http://schemas.microsoft.com/office/powerpoint/2010/main" val="1779008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848600" cy="4525963"/>
          </a:xfrm>
        </p:spPr>
        <p:txBody>
          <a:bodyPr>
            <a:normAutofit/>
          </a:bodyPr>
          <a:lstStyle/>
          <a:p>
            <a:pPr marL="0" indent="0" algn="just">
              <a:buNone/>
            </a:pPr>
            <a:r>
              <a:rPr lang="en-US" sz="2400" b="1" dirty="0"/>
              <a:t>Ashok Mehta Committee in 1977</a:t>
            </a:r>
            <a:r>
              <a:rPr lang="en-US" sz="2400" dirty="0"/>
              <a:t> </a:t>
            </a:r>
            <a:r>
              <a:rPr lang="en-US" sz="2400" b="1" dirty="0"/>
              <a:t>recommended a two-tier Panchayat Raj institutional</a:t>
            </a:r>
            <a:r>
              <a:rPr lang="en-US" sz="2400" dirty="0"/>
              <a:t> structure consisting of </a:t>
            </a:r>
            <a:r>
              <a:rPr lang="en-US" sz="2400" b="1" dirty="0" err="1"/>
              <a:t>Zilla</a:t>
            </a:r>
            <a:r>
              <a:rPr lang="en-US" sz="2400" b="1" dirty="0"/>
              <a:t> </a:t>
            </a:r>
            <a:r>
              <a:rPr lang="en-US" sz="2400" b="1" dirty="0" err="1"/>
              <a:t>Parishad</a:t>
            </a:r>
            <a:r>
              <a:rPr lang="en-US" sz="2400" b="1" dirty="0"/>
              <a:t> and Mandal Panchayat</a:t>
            </a:r>
            <a:r>
              <a:rPr lang="en-US" sz="2400" dirty="0"/>
              <a:t>.</a:t>
            </a:r>
          </a:p>
          <a:p>
            <a:pPr marL="0" indent="0" algn="just">
              <a:buNone/>
            </a:pPr>
            <a:endParaRPr lang="en-US" sz="2400" dirty="0"/>
          </a:p>
          <a:p>
            <a:pPr marL="0" indent="0" algn="just">
              <a:buNone/>
            </a:pPr>
            <a:r>
              <a:rPr lang="en-US" sz="2400" dirty="0"/>
              <a:t>The </a:t>
            </a:r>
            <a:r>
              <a:rPr lang="en-US" sz="2400" b="1" dirty="0"/>
              <a:t>G.V.K. Rao Committee (1985)</a:t>
            </a:r>
            <a:r>
              <a:rPr lang="en-US" sz="2400" dirty="0"/>
              <a:t> recommended making the </a:t>
            </a:r>
            <a:r>
              <a:rPr lang="en-US" sz="2400" b="1" dirty="0"/>
              <a:t>“district” as the basic unit of planning</a:t>
            </a:r>
            <a:r>
              <a:rPr lang="en-US" sz="2400" dirty="0"/>
              <a:t> and also holding regular elections while the </a:t>
            </a:r>
            <a:r>
              <a:rPr lang="en-US" sz="2400" b="1" dirty="0" err="1"/>
              <a:t>L.M.Singhvi</a:t>
            </a:r>
            <a:r>
              <a:rPr lang="en-US" sz="2400" b="1" dirty="0"/>
              <a:t> committee</a:t>
            </a:r>
            <a:r>
              <a:rPr lang="en-US" sz="2400" dirty="0"/>
              <a:t> recommended </a:t>
            </a:r>
            <a:r>
              <a:rPr lang="en-US" sz="2400" b="1" dirty="0"/>
              <a:t>providing more financial resources and constitutional status to the panchayats</a:t>
            </a:r>
            <a:r>
              <a:rPr lang="en-US" sz="2400" dirty="0"/>
              <a:t> to strengthen them.</a:t>
            </a:r>
          </a:p>
          <a:p>
            <a:pPr marL="0" indent="0" algn="just">
              <a:buNone/>
            </a:pP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Growth of </a:t>
            </a:r>
            <a:r>
              <a:rPr lang="en-US" sz="2800" dirty="0" err="1"/>
              <a:t>Panchayati</a:t>
            </a:r>
            <a:r>
              <a:rPr lang="en-US" sz="2800" dirty="0"/>
              <a:t> Raj in India</a:t>
            </a:r>
          </a:p>
        </p:txBody>
      </p:sp>
      <p:sp>
        <p:nvSpPr>
          <p:cNvPr id="2" name="Date Placeholder 1">
            <a:extLst>
              <a:ext uri="{FF2B5EF4-FFF2-40B4-BE49-F238E27FC236}">
                <a16:creationId xmlns:a16="http://schemas.microsoft.com/office/drawing/2014/main" xmlns="" id="{031489E2-C07D-2AB8-C50A-B5663685D2A1}"/>
              </a:ext>
            </a:extLst>
          </p:cNvPr>
          <p:cNvSpPr>
            <a:spLocks noGrp="1"/>
          </p:cNvSpPr>
          <p:nvPr>
            <p:ph type="dt" sz="half" idx="10"/>
          </p:nvPr>
        </p:nvSpPr>
        <p:spPr/>
        <p:txBody>
          <a:bodyPr/>
          <a:lstStyle/>
          <a:p>
            <a:fld id="{AF268301-3181-46C3-8FC1-9EB7188B50E2}" type="datetime1">
              <a:rPr lang="en-US" smtClean="0"/>
              <a:t>9/19/2022</a:t>
            </a:fld>
            <a:endParaRPr lang="en-US"/>
          </a:p>
        </p:txBody>
      </p:sp>
      <p:sp>
        <p:nvSpPr>
          <p:cNvPr id="6" name="Footer Placeholder 5">
            <a:extLst>
              <a:ext uri="{FF2B5EF4-FFF2-40B4-BE49-F238E27FC236}">
                <a16:creationId xmlns:a16="http://schemas.microsoft.com/office/drawing/2014/main" xmlns="" id="{8D265115-32F6-A25A-D5F9-B6BB9A1B6014}"/>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6F1EDB93-944B-3D4A-6D22-4D4DBBFCB3AC}"/>
              </a:ext>
            </a:extLst>
          </p:cNvPr>
          <p:cNvSpPr>
            <a:spLocks noGrp="1"/>
          </p:cNvSpPr>
          <p:nvPr>
            <p:ph type="sldNum" sz="quarter" idx="12"/>
          </p:nvPr>
        </p:nvSpPr>
        <p:spPr/>
        <p:txBody>
          <a:bodyPr/>
          <a:lstStyle/>
          <a:p>
            <a:fld id="{5C35270D-FE1D-4ED2-82AA-2925682F40D1}" type="slidenum">
              <a:rPr lang="en-US" smtClean="0"/>
              <a:t>42</a:t>
            </a:fld>
            <a:endParaRPr lang="en-US"/>
          </a:p>
        </p:txBody>
      </p:sp>
    </p:spTree>
    <p:extLst>
      <p:ext uri="{BB962C8B-B14F-4D97-AF65-F5344CB8AC3E}">
        <p14:creationId xmlns:p14="http://schemas.microsoft.com/office/powerpoint/2010/main" val="1779008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b="1" dirty="0"/>
              <a:t>73</a:t>
            </a:r>
            <a:r>
              <a:rPr lang="en-US" sz="2400" b="1" baseline="30000" dirty="0"/>
              <a:t>rd</a:t>
            </a:r>
            <a:r>
              <a:rPr lang="en-US" sz="2400" b="1" dirty="0"/>
              <a:t> and 74</a:t>
            </a:r>
            <a:r>
              <a:rPr lang="en-US" sz="2400" b="1" baseline="30000" dirty="0"/>
              <a:t>th</a:t>
            </a:r>
            <a:r>
              <a:rPr lang="en-US" sz="2400" b="1" dirty="0"/>
              <a:t> Constitutional Amendments were passed by Parliament in December, 1992. Through these amendments local self-governance was introduced in rural and urban India.</a:t>
            </a:r>
            <a:endParaRPr lang="en-US" sz="2400" dirty="0"/>
          </a:p>
          <a:p>
            <a:pPr algn="just"/>
            <a:r>
              <a:rPr lang="en-US" sz="2400" dirty="0"/>
              <a:t>The Acts came into force as the Constitution (73</a:t>
            </a:r>
            <a:r>
              <a:rPr lang="en-US" sz="2400" baseline="30000" dirty="0"/>
              <a:t>rd</a:t>
            </a:r>
            <a:r>
              <a:rPr lang="en-US" sz="2400" dirty="0"/>
              <a:t> Amendment) Act, 1992 on April 24, 1993 and the Constitution (74</a:t>
            </a:r>
            <a:r>
              <a:rPr lang="en-US" sz="2400" baseline="30000" dirty="0"/>
              <a:t>th</a:t>
            </a:r>
            <a:r>
              <a:rPr lang="en-US" sz="2400" dirty="0"/>
              <a:t> Amendment) Act, 1992 on June 1, 1993.</a:t>
            </a:r>
          </a:p>
          <a:p>
            <a:pPr algn="just"/>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Growth of </a:t>
            </a:r>
            <a:r>
              <a:rPr lang="en-US" sz="2800" dirty="0" err="1"/>
              <a:t>Panchayati</a:t>
            </a:r>
            <a:r>
              <a:rPr lang="en-US" sz="2800" dirty="0"/>
              <a:t> Raj in India</a:t>
            </a:r>
          </a:p>
        </p:txBody>
      </p:sp>
      <p:sp>
        <p:nvSpPr>
          <p:cNvPr id="2" name="Date Placeholder 1">
            <a:extLst>
              <a:ext uri="{FF2B5EF4-FFF2-40B4-BE49-F238E27FC236}">
                <a16:creationId xmlns:a16="http://schemas.microsoft.com/office/drawing/2014/main" xmlns="" id="{47D6983F-8230-E71A-1089-F36891DE24B2}"/>
              </a:ext>
            </a:extLst>
          </p:cNvPr>
          <p:cNvSpPr>
            <a:spLocks noGrp="1"/>
          </p:cNvSpPr>
          <p:nvPr>
            <p:ph type="dt" sz="half" idx="10"/>
          </p:nvPr>
        </p:nvSpPr>
        <p:spPr/>
        <p:txBody>
          <a:bodyPr/>
          <a:lstStyle/>
          <a:p>
            <a:fld id="{290F297E-FAA0-4019-91DB-9A471CD13F65}" type="datetime1">
              <a:rPr lang="en-US" smtClean="0"/>
              <a:t>9/19/2022</a:t>
            </a:fld>
            <a:endParaRPr lang="en-US"/>
          </a:p>
        </p:txBody>
      </p:sp>
      <p:sp>
        <p:nvSpPr>
          <p:cNvPr id="6" name="Footer Placeholder 5">
            <a:extLst>
              <a:ext uri="{FF2B5EF4-FFF2-40B4-BE49-F238E27FC236}">
                <a16:creationId xmlns:a16="http://schemas.microsoft.com/office/drawing/2014/main" xmlns="" id="{99CDE566-0954-CCA7-2937-4A13E7EF7032}"/>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231E7F7B-67BA-3A1F-6CB5-A933C6975D7B}"/>
              </a:ext>
            </a:extLst>
          </p:cNvPr>
          <p:cNvSpPr>
            <a:spLocks noGrp="1"/>
          </p:cNvSpPr>
          <p:nvPr>
            <p:ph type="sldNum" sz="quarter" idx="12"/>
          </p:nvPr>
        </p:nvSpPr>
        <p:spPr/>
        <p:txBody>
          <a:bodyPr/>
          <a:lstStyle/>
          <a:p>
            <a:fld id="{5C35270D-FE1D-4ED2-82AA-2925682F40D1}" type="slidenum">
              <a:rPr lang="en-US" smtClean="0"/>
              <a:t>43</a:t>
            </a:fld>
            <a:endParaRPr lang="en-US"/>
          </a:p>
        </p:txBody>
      </p:sp>
    </p:spTree>
    <p:extLst>
      <p:ext uri="{BB962C8B-B14F-4D97-AF65-F5344CB8AC3E}">
        <p14:creationId xmlns:p14="http://schemas.microsoft.com/office/powerpoint/2010/main" val="3749650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000" dirty="0"/>
              <a:t>In this topic, we studied the structure of Panchayati raj institutions. </a:t>
            </a:r>
          </a:p>
          <a:p>
            <a:pPr algn="just"/>
            <a:r>
              <a:rPr lang="en-US" sz="2000" dirty="0"/>
              <a:t>We have also studied the growth and emergence of Panchayati raj in India. </a:t>
            </a:r>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Recap</a:t>
            </a:r>
          </a:p>
        </p:txBody>
      </p:sp>
      <p:sp>
        <p:nvSpPr>
          <p:cNvPr id="2" name="Date Placeholder 1">
            <a:extLst>
              <a:ext uri="{FF2B5EF4-FFF2-40B4-BE49-F238E27FC236}">
                <a16:creationId xmlns:a16="http://schemas.microsoft.com/office/drawing/2014/main" xmlns="" id="{D32B92CC-1696-5CCA-7491-D8314F56F581}"/>
              </a:ext>
            </a:extLst>
          </p:cNvPr>
          <p:cNvSpPr>
            <a:spLocks noGrp="1"/>
          </p:cNvSpPr>
          <p:nvPr>
            <p:ph type="dt" sz="half" idx="10"/>
          </p:nvPr>
        </p:nvSpPr>
        <p:spPr/>
        <p:txBody>
          <a:bodyPr/>
          <a:lstStyle/>
          <a:p>
            <a:fld id="{65C75347-43E7-4116-962A-1FE2ACDFC334}" type="datetime1">
              <a:rPr lang="en-US" smtClean="0"/>
              <a:t>9/19/2022</a:t>
            </a:fld>
            <a:endParaRPr lang="en-US"/>
          </a:p>
        </p:txBody>
      </p:sp>
      <p:sp>
        <p:nvSpPr>
          <p:cNvPr id="6" name="Footer Placeholder 5">
            <a:extLst>
              <a:ext uri="{FF2B5EF4-FFF2-40B4-BE49-F238E27FC236}">
                <a16:creationId xmlns:a16="http://schemas.microsoft.com/office/drawing/2014/main" xmlns="" id="{F420D639-C3E5-426B-393C-C15A78E2D5B1}"/>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810756B6-BFE6-0239-5E77-B7CD2772BAC3}"/>
              </a:ext>
            </a:extLst>
          </p:cNvPr>
          <p:cNvSpPr>
            <a:spLocks noGrp="1"/>
          </p:cNvSpPr>
          <p:nvPr>
            <p:ph type="sldNum" sz="quarter" idx="12"/>
          </p:nvPr>
        </p:nvSpPr>
        <p:spPr/>
        <p:txBody>
          <a:bodyPr/>
          <a:lstStyle/>
          <a:p>
            <a:fld id="{5C35270D-FE1D-4ED2-82AA-2925682F40D1}" type="slidenum">
              <a:rPr lang="en-US" smtClean="0"/>
              <a:t>44</a:t>
            </a:fld>
            <a:endParaRPr lang="en-US"/>
          </a:p>
        </p:txBody>
      </p:sp>
    </p:spTree>
    <p:extLst>
      <p:ext uri="{BB962C8B-B14F-4D97-AF65-F5344CB8AC3E}">
        <p14:creationId xmlns:p14="http://schemas.microsoft.com/office/powerpoint/2010/main" val="830218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000" dirty="0"/>
              <a:t>Define Panchayati Raj institutions. </a:t>
            </a:r>
          </a:p>
          <a:p>
            <a:pPr algn="just"/>
            <a:r>
              <a:rPr lang="en-US" sz="2000" dirty="0"/>
              <a:t>Name the Panchayati raj institutions.</a:t>
            </a:r>
          </a:p>
          <a:p>
            <a:pPr algn="just"/>
            <a:r>
              <a:rPr lang="en-US" sz="2000" dirty="0"/>
              <a:t>Elaborate the three-tier structure of Panchayati Raj institutions in India. </a:t>
            </a:r>
          </a:p>
          <a:p>
            <a:pPr algn="just"/>
            <a:r>
              <a:rPr lang="en-US" sz="2000" dirty="0"/>
              <a:t>Highlight the emergence and growth of Panchayati Raj institutions. </a:t>
            </a:r>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Daily Quiz</a:t>
            </a:r>
          </a:p>
        </p:txBody>
      </p:sp>
      <p:sp>
        <p:nvSpPr>
          <p:cNvPr id="2" name="Date Placeholder 1">
            <a:extLst>
              <a:ext uri="{FF2B5EF4-FFF2-40B4-BE49-F238E27FC236}">
                <a16:creationId xmlns:a16="http://schemas.microsoft.com/office/drawing/2014/main" xmlns="" id="{9799997B-1C77-4443-71EF-0998D6E490A3}"/>
              </a:ext>
            </a:extLst>
          </p:cNvPr>
          <p:cNvSpPr>
            <a:spLocks noGrp="1"/>
          </p:cNvSpPr>
          <p:nvPr>
            <p:ph type="dt" sz="half" idx="10"/>
          </p:nvPr>
        </p:nvSpPr>
        <p:spPr/>
        <p:txBody>
          <a:bodyPr/>
          <a:lstStyle/>
          <a:p>
            <a:fld id="{A1FFAA91-9770-4604-BD3B-0068F6C09AED}" type="datetime1">
              <a:rPr lang="en-US" smtClean="0"/>
              <a:t>9/19/2022</a:t>
            </a:fld>
            <a:endParaRPr lang="en-US"/>
          </a:p>
        </p:txBody>
      </p:sp>
      <p:sp>
        <p:nvSpPr>
          <p:cNvPr id="6" name="Footer Placeholder 5">
            <a:extLst>
              <a:ext uri="{FF2B5EF4-FFF2-40B4-BE49-F238E27FC236}">
                <a16:creationId xmlns:a16="http://schemas.microsoft.com/office/drawing/2014/main" xmlns="" id="{073BCB48-3FEB-E95E-955F-CC7BF771F99B}"/>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039DED84-B6F0-19BA-8B4B-1970367A907E}"/>
              </a:ext>
            </a:extLst>
          </p:cNvPr>
          <p:cNvSpPr>
            <a:spLocks noGrp="1"/>
          </p:cNvSpPr>
          <p:nvPr>
            <p:ph type="sldNum" sz="quarter" idx="12"/>
          </p:nvPr>
        </p:nvSpPr>
        <p:spPr/>
        <p:txBody>
          <a:bodyPr/>
          <a:lstStyle/>
          <a:p>
            <a:fld id="{5C35270D-FE1D-4ED2-82AA-2925682F40D1}" type="slidenum">
              <a:rPr lang="en-US" smtClean="0"/>
              <a:t>45</a:t>
            </a:fld>
            <a:endParaRPr lang="en-US"/>
          </a:p>
        </p:txBody>
      </p:sp>
    </p:spTree>
    <p:extLst>
      <p:ext uri="{BB962C8B-B14F-4D97-AF65-F5344CB8AC3E}">
        <p14:creationId xmlns:p14="http://schemas.microsoft.com/office/powerpoint/2010/main" val="773501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3C8AB31-20AF-4360-A92B-F78F6065D002}"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46</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itle 1"/>
          <p:cNvSpPr txBox="1">
            <a:spLocks/>
          </p:cNvSpPr>
          <p:nvPr/>
        </p:nvSpPr>
        <p:spPr>
          <a:xfrm>
            <a:off x="1600200" y="0"/>
            <a:ext cx="7169727" cy="751559"/>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defRPr/>
            </a:pPr>
            <a:r>
              <a:rPr lang="en-US" sz="2800" dirty="0">
                <a:sym typeface="Arial"/>
              </a:rPr>
              <a:t>Session Learning Objective with CO mapping</a:t>
            </a:r>
          </a:p>
        </p:txBody>
      </p:sp>
      <p:sp>
        <p:nvSpPr>
          <p:cNvPr id="7" name="TextBox 10"/>
          <p:cNvSpPr txBox="1">
            <a:spLocks noChangeArrowheads="1"/>
          </p:cNvSpPr>
          <p:nvPr/>
        </p:nvSpPr>
        <p:spPr bwMode="auto">
          <a:xfrm>
            <a:off x="1600200" y="1472020"/>
            <a:ext cx="6743700" cy="82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31000"/>
              </a:lnSpc>
              <a:spcBef>
                <a:spcPct val="0"/>
              </a:spcBef>
              <a:spcAft>
                <a:spcPct val="0"/>
              </a:spcAft>
              <a:buClr>
                <a:srgbClr val="000000"/>
              </a:buClr>
              <a:buSzPts val="2400"/>
            </a:pPr>
            <a:r>
              <a:rPr lang="en-US" sz="1800" dirty="0">
                <a:latin typeface="Times New Roman" panose="02020603050405020304" pitchFamily="18" charset="0"/>
                <a:cs typeface="Times New Roman" panose="02020603050405020304" pitchFamily="18" charset="0"/>
              </a:rPr>
              <a:t>Financial Organizations in Panchayati Raj Institutions</a:t>
            </a:r>
          </a:p>
          <a:p>
            <a:pPr marL="0" indent="0" algn="just" eaLnBrk="1" hangingPunct="1">
              <a:lnSpc>
                <a:spcPct val="150000"/>
              </a:lnSpc>
            </a:pPr>
            <a:endParaRPr lang="en-US" sz="1800" dirty="0">
              <a:latin typeface="Times New Roman" panose="02020603050405020304" pitchFamily="18" charset="0"/>
              <a:cs typeface="Times New Roman" panose="02020603050405020304" pitchFamily="18" charset="0"/>
            </a:endParaRPr>
          </a:p>
        </p:txBody>
      </p:sp>
      <p:graphicFrame>
        <p:nvGraphicFramePr>
          <p:cNvPr id="8" name="Table 2">
            <a:extLst>
              <a:ext uri="{FF2B5EF4-FFF2-40B4-BE49-F238E27FC236}">
                <a16:creationId xmlns:a16="http://schemas.microsoft.com/office/drawing/2014/main" xmlns="" id="{02CEB721-B18B-4F1E-A911-8FD0CF3F20B4}"/>
              </a:ext>
            </a:extLst>
          </p:cNvPr>
          <p:cNvGraphicFramePr>
            <a:graphicFrameLocks noGrp="1"/>
          </p:cNvGraphicFramePr>
          <p:nvPr>
            <p:extLst>
              <p:ext uri="{D42A27DB-BD31-4B8C-83A1-F6EECF244321}">
                <p14:modId xmlns:p14="http://schemas.microsoft.com/office/powerpoint/2010/main" val="2070539597"/>
              </p:ext>
            </p:extLst>
          </p:nvPr>
        </p:nvGraphicFramePr>
        <p:xfrm>
          <a:off x="1625138" y="3124200"/>
          <a:ext cx="6348358" cy="1877695"/>
        </p:xfrm>
        <a:graphic>
          <a:graphicData uri="http://schemas.openxmlformats.org/drawingml/2006/table">
            <a:tbl>
              <a:tblPr firstRow="1" bandRow="1">
                <a:tableStyleId>{5C22544A-7EE6-4342-B048-85BDC9FD1C3A}</a:tableStyleId>
              </a:tblPr>
              <a:tblGrid>
                <a:gridCol w="5003367">
                  <a:extLst>
                    <a:ext uri="{9D8B030D-6E8A-4147-A177-3AD203B41FA5}">
                      <a16:colId xmlns:a16="http://schemas.microsoft.com/office/drawing/2014/main" xmlns="" val="1905676874"/>
                    </a:ext>
                  </a:extLst>
                </a:gridCol>
                <a:gridCol w="1344991">
                  <a:extLst>
                    <a:ext uri="{9D8B030D-6E8A-4147-A177-3AD203B41FA5}">
                      <a16:colId xmlns:a16="http://schemas.microsoft.com/office/drawing/2014/main" xmlns="" val="1538412699"/>
                    </a:ext>
                  </a:extLst>
                </a:gridCol>
              </a:tblGrid>
              <a:tr h="278130">
                <a:tc>
                  <a:txBody>
                    <a:bodyPr/>
                    <a:lstStyle/>
                    <a:p>
                      <a:r>
                        <a:rPr lang="en-US" sz="1800" b="0" dirty="0">
                          <a:latin typeface="+mj-lt"/>
                          <a:cs typeface="Times New Roman" panose="02020603050405020304" pitchFamily="18" charset="0"/>
                        </a:rPr>
                        <a:t>Topic</a:t>
                      </a:r>
                      <a:endParaRPr lang="en-IN" sz="1800" b="0" dirty="0">
                        <a:latin typeface="+mj-lt"/>
                        <a:cs typeface="Times New Roman" panose="02020603050405020304" pitchFamily="18" charset="0"/>
                      </a:endParaRPr>
                    </a:p>
                  </a:txBody>
                  <a:tcPr marL="68580" marR="68580" marT="34290" marB="34290"/>
                </a:tc>
                <a:tc>
                  <a:txBody>
                    <a:bodyPr/>
                    <a:lstStyle/>
                    <a:p>
                      <a:r>
                        <a:rPr lang="en-US" sz="1800" b="0" dirty="0">
                          <a:latin typeface="+mj-lt"/>
                          <a:cs typeface="Times New Roman" panose="02020603050405020304" pitchFamily="18" charset="0"/>
                        </a:rPr>
                        <a:t>Course Outcome</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688540553"/>
                  </a:ext>
                </a:extLst>
              </a:tr>
              <a:tr h="653891">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AutoNum type="arabicPeriod"/>
                        <a:tabLst/>
                        <a:defRPr/>
                      </a:pPr>
                      <a:r>
                        <a:rPr lang="en-US" altLang="en-US" sz="1800" dirty="0">
                          <a:latin typeface="+mj-lt"/>
                        </a:rPr>
                        <a:t> </a:t>
                      </a:r>
                      <a:r>
                        <a:rPr lang="en-US" sz="1800" dirty="0">
                          <a:latin typeface="+mj-lt"/>
                          <a:cs typeface="Times New Roman" panose="02020603050405020304" pitchFamily="18" charset="0"/>
                        </a:rPr>
                        <a:t>Financial Organizations in Panchayati Raj Institutions</a:t>
                      </a:r>
                    </a:p>
                    <a:p>
                      <a:pPr algn="just" eaLnBrk="1" hangingPunct="1">
                        <a:lnSpc>
                          <a:spcPct val="150000"/>
                        </a:lnSpc>
                        <a:buFont typeface="Arial" panose="020B0604020202020204" pitchFamily="34" charset="0"/>
                        <a:buAutoNum type="arabicPeriod"/>
                      </a:pPr>
                      <a:endParaRPr lang="en-US" altLang="en-US" sz="1800" dirty="0">
                        <a:latin typeface="+mj-lt"/>
                      </a:endParaRPr>
                    </a:p>
                  </a:txBody>
                  <a:tcPr marL="68580" marR="68580" marT="34290" marB="34290"/>
                </a:tc>
                <a:tc>
                  <a:txBody>
                    <a:bodyPr/>
                    <a:lstStyle/>
                    <a:p>
                      <a:pPr algn="ctr"/>
                      <a:r>
                        <a:rPr lang="en-US" sz="1800" b="0" dirty="0">
                          <a:latin typeface="+mj-lt"/>
                          <a:cs typeface="Times New Roman" panose="02020603050405020304" pitchFamily="18" charset="0"/>
                        </a:rPr>
                        <a:t>CO3</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203906593"/>
                  </a:ext>
                </a:extLst>
              </a:tr>
            </a:tbl>
          </a:graphicData>
        </a:graphic>
      </p:graphicFrame>
      <p:pic>
        <p:nvPicPr>
          <p:cNvPr id="9" name="Picture 2" descr="NIET, Greater Noida: Cutoff, Placements, Courses, Fees, Admission 2021">
            <a:extLst>
              <a:ext uri="{FF2B5EF4-FFF2-40B4-BE49-F238E27FC236}">
                <a16:creationId xmlns:a16="http://schemas.microsoft.com/office/drawing/2014/main" xmlns="" id="{1BC93034-9F5F-FFE7-052A-493157E2A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8" y="42057"/>
            <a:ext cx="1334430" cy="88344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695B7BE7-7ABD-BE0D-81E8-EA47CDE911E1}"/>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3163092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1887"/>
            <a:ext cx="8229600" cy="4525963"/>
          </a:xfrm>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Financial organizations in Panchayati raj</a:t>
            </a:r>
          </a:p>
        </p:txBody>
      </p:sp>
      <p:sp>
        <p:nvSpPr>
          <p:cNvPr id="2" name="Rectangle 1"/>
          <p:cNvSpPr/>
          <p:nvPr/>
        </p:nvSpPr>
        <p:spPr>
          <a:xfrm>
            <a:off x="838200" y="1582341"/>
            <a:ext cx="7848600" cy="5262979"/>
          </a:xfrm>
          <a:prstGeom prst="rect">
            <a:avLst/>
          </a:prstGeom>
        </p:spPr>
        <p:txBody>
          <a:bodyPr wrap="square">
            <a:spAutoFit/>
          </a:bodyPr>
          <a:lstStyle/>
          <a:p>
            <a:pPr algn="just"/>
            <a:r>
              <a:rPr lang="en-US" sz="2400" dirty="0"/>
              <a:t>The </a:t>
            </a:r>
            <a:r>
              <a:rPr lang="en-US" sz="2400" b="1" dirty="0"/>
              <a:t>finances of Gram Panchayat</a:t>
            </a:r>
            <a:r>
              <a:rPr lang="en-US" sz="2400" dirty="0"/>
              <a:t> come from both the state and the federal government. Grants from the </a:t>
            </a:r>
            <a:r>
              <a:rPr lang="en-US" sz="2400" b="1" dirty="0"/>
              <a:t>Central Finance Commission</a:t>
            </a:r>
            <a:r>
              <a:rPr lang="en-US" sz="2400" dirty="0"/>
              <a:t> are currently one of the most important sources of funds for Gram Panchayats.</a:t>
            </a:r>
          </a:p>
          <a:p>
            <a:pPr algn="just"/>
            <a:endParaRPr lang="en-US" sz="2400" dirty="0"/>
          </a:p>
          <a:p>
            <a:pPr algn="just"/>
            <a:endParaRPr lang="en-US" sz="2400" dirty="0"/>
          </a:p>
          <a:p>
            <a:pPr algn="just"/>
            <a:r>
              <a:rPr lang="en-US" sz="2400" dirty="0"/>
              <a:t> In addition, grants from </a:t>
            </a:r>
            <a:r>
              <a:rPr lang="en-US" sz="2400" b="1" dirty="0"/>
              <a:t>state finance commissions</a:t>
            </a:r>
            <a:r>
              <a:rPr lang="en-US" sz="2400" dirty="0"/>
              <a:t> are also available. Most Gram Panchayats have largely untapped revenue sources as well. Land revenue, vehicle tax, tax on industries located within the village's geographical boundaries, toll tax, and festival tax are all sources of funding for the gram panchayat.</a:t>
            </a:r>
          </a:p>
          <a:p>
            <a:pPr algn="just"/>
            <a:endParaRPr lang="en-US" sz="2400" dirty="0"/>
          </a:p>
          <a:p>
            <a:pPr algn="just"/>
            <a:endParaRPr lang="en-US" sz="2400" dirty="0"/>
          </a:p>
        </p:txBody>
      </p:sp>
      <p:sp>
        <p:nvSpPr>
          <p:cNvPr id="6" name="Date Placeholder 5">
            <a:extLst>
              <a:ext uri="{FF2B5EF4-FFF2-40B4-BE49-F238E27FC236}">
                <a16:creationId xmlns:a16="http://schemas.microsoft.com/office/drawing/2014/main" xmlns="" id="{951885E0-51D3-4576-2E38-D834B0898EF2}"/>
              </a:ext>
            </a:extLst>
          </p:cNvPr>
          <p:cNvSpPr>
            <a:spLocks noGrp="1"/>
          </p:cNvSpPr>
          <p:nvPr>
            <p:ph type="dt" sz="half" idx="10"/>
          </p:nvPr>
        </p:nvSpPr>
        <p:spPr/>
        <p:txBody>
          <a:bodyPr/>
          <a:lstStyle/>
          <a:p>
            <a:fld id="{4AF7D087-9C29-4A5D-B50B-873C71BC969B}" type="datetime1">
              <a:rPr lang="en-US" smtClean="0"/>
              <a:t>9/19/2022</a:t>
            </a:fld>
            <a:endParaRPr lang="en-US"/>
          </a:p>
        </p:txBody>
      </p:sp>
      <p:sp>
        <p:nvSpPr>
          <p:cNvPr id="7" name="Footer Placeholder 6">
            <a:extLst>
              <a:ext uri="{FF2B5EF4-FFF2-40B4-BE49-F238E27FC236}">
                <a16:creationId xmlns:a16="http://schemas.microsoft.com/office/drawing/2014/main" xmlns="" id="{1E50F939-9B3C-2319-F2F5-F110D99F7BCA}"/>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C1123F98-A00E-06DE-562A-B47494699B7A}"/>
              </a:ext>
            </a:extLst>
          </p:cNvPr>
          <p:cNvSpPr>
            <a:spLocks noGrp="1"/>
          </p:cNvSpPr>
          <p:nvPr>
            <p:ph type="sldNum" sz="quarter" idx="12"/>
          </p:nvPr>
        </p:nvSpPr>
        <p:spPr/>
        <p:txBody>
          <a:bodyPr/>
          <a:lstStyle/>
          <a:p>
            <a:fld id="{5C35270D-FE1D-4ED2-82AA-2925682F40D1}" type="slidenum">
              <a:rPr lang="en-US" smtClean="0"/>
              <a:t>47</a:t>
            </a:fld>
            <a:endParaRPr lang="en-US"/>
          </a:p>
        </p:txBody>
      </p:sp>
    </p:spTree>
    <p:extLst>
      <p:ext uri="{BB962C8B-B14F-4D97-AF65-F5344CB8AC3E}">
        <p14:creationId xmlns:p14="http://schemas.microsoft.com/office/powerpoint/2010/main" val="1779008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Ways to fund Panchayat</a:t>
            </a:r>
          </a:p>
        </p:txBody>
      </p:sp>
      <p:sp>
        <p:nvSpPr>
          <p:cNvPr id="2" name="Rectangle 1"/>
          <p:cNvSpPr/>
          <p:nvPr/>
        </p:nvSpPr>
        <p:spPr>
          <a:xfrm>
            <a:off x="609601" y="1392637"/>
            <a:ext cx="7924800" cy="3785652"/>
          </a:xfrm>
          <a:prstGeom prst="rect">
            <a:avLst/>
          </a:prstGeom>
        </p:spPr>
        <p:txBody>
          <a:bodyPr wrap="square">
            <a:spAutoFit/>
          </a:bodyPr>
          <a:lstStyle/>
          <a:p>
            <a:pPr algn="just"/>
            <a:r>
              <a:rPr lang="en-US" sz="2400" dirty="0"/>
              <a:t>Panchayats in our country generally receive funds in the following ways:</a:t>
            </a:r>
          </a:p>
          <a:p>
            <a:pPr algn="just"/>
            <a:endParaRPr lang="en-US" sz="2400" dirty="0"/>
          </a:p>
          <a:p>
            <a:pPr marL="800100" lvl="1" indent="-342900" algn="just">
              <a:buFont typeface="Arial" panose="020B0604020202020204" pitchFamily="34" charset="0"/>
              <a:buChar char="•"/>
            </a:pPr>
            <a:r>
              <a:rPr lang="en-US" sz="2400" dirty="0"/>
              <a:t>Grants from the Union Government based on the Central Finance Commission's recommendations, as per Article 280 of the Constitution;</a:t>
            </a:r>
          </a:p>
          <a:p>
            <a:pPr lvl="1" algn="just"/>
            <a:endParaRPr lang="en-US" sz="2400" dirty="0"/>
          </a:p>
          <a:p>
            <a:pPr marL="800100" lvl="1" indent="-342900" algn="just">
              <a:buFont typeface="Arial" panose="020B0604020202020204" pitchFamily="34" charset="0"/>
              <a:buChar char="•"/>
            </a:pPr>
            <a:r>
              <a:rPr lang="en-US" sz="2400" dirty="0"/>
              <a:t>Devolution from the State Government in accordance with Article 243, based on the recommendations of the State Finance Commission;</a:t>
            </a:r>
          </a:p>
        </p:txBody>
      </p:sp>
      <p:sp>
        <p:nvSpPr>
          <p:cNvPr id="6" name="Date Placeholder 5">
            <a:extLst>
              <a:ext uri="{FF2B5EF4-FFF2-40B4-BE49-F238E27FC236}">
                <a16:creationId xmlns:a16="http://schemas.microsoft.com/office/drawing/2014/main" xmlns="" id="{8F6773B9-D5AA-CD1F-95FC-60BFDAA828BA}"/>
              </a:ext>
            </a:extLst>
          </p:cNvPr>
          <p:cNvSpPr>
            <a:spLocks noGrp="1"/>
          </p:cNvSpPr>
          <p:nvPr>
            <p:ph type="dt" sz="half" idx="10"/>
          </p:nvPr>
        </p:nvSpPr>
        <p:spPr/>
        <p:txBody>
          <a:bodyPr/>
          <a:lstStyle/>
          <a:p>
            <a:fld id="{35F784C7-48D7-436B-8BA7-0AAF76AB0894}" type="datetime1">
              <a:rPr lang="en-US" smtClean="0"/>
              <a:t>9/19/2022</a:t>
            </a:fld>
            <a:endParaRPr lang="en-US"/>
          </a:p>
        </p:txBody>
      </p:sp>
      <p:sp>
        <p:nvSpPr>
          <p:cNvPr id="7" name="Footer Placeholder 6">
            <a:extLst>
              <a:ext uri="{FF2B5EF4-FFF2-40B4-BE49-F238E27FC236}">
                <a16:creationId xmlns:a16="http://schemas.microsoft.com/office/drawing/2014/main" xmlns="" id="{6D1E1A1F-3B55-788F-9692-07FBA122B10A}"/>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92E0CCEC-FB84-27E5-EFB5-7BBB98CF430B}"/>
              </a:ext>
            </a:extLst>
          </p:cNvPr>
          <p:cNvSpPr>
            <a:spLocks noGrp="1"/>
          </p:cNvSpPr>
          <p:nvPr>
            <p:ph type="sldNum" sz="quarter" idx="12"/>
          </p:nvPr>
        </p:nvSpPr>
        <p:spPr/>
        <p:txBody>
          <a:bodyPr/>
          <a:lstStyle/>
          <a:p>
            <a:fld id="{5C35270D-FE1D-4ED2-82AA-2925682F40D1}" type="slidenum">
              <a:rPr lang="en-US" smtClean="0"/>
              <a:t>48</a:t>
            </a:fld>
            <a:endParaRPr lang="en-US"/>
          </a:p>
        </p:txBody>
      </p:sp>
    </p:spTree>
    <p:extLst>
      <p:ext uri="{BB962C8B-B14F-4D97-AF65-F5344CB8AC3E}">
        <p14:creationId xmlns:p14="http://schemas.microsoft.com/office/powerpoint/2010/main" val="1779008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Ways to fund Panchayat</a:t>
            </a:r>
          </a:p>
        </p:txBody>
      </p:sp>
      <p:sp>
        <p:nvSpPr>
          <p:cNvPr id="2" name="Rectangle 1"/>
          <p:cNvSpPr/>
          <p:nvPr/>
        </p:nvSpPr>
        <p:spPr>
          <a:xfrm>
            <a:off x="990600" y="1829930"/>
            <a:ext cx="7543800" cy="2677656"/>
          </a:xfrm>
          <a:prstGeom prst="rect">
            <a:avLst/>
          </a:prstGeom>
        </p:spPr>
        <p:txBody>
          <a:bodyPr wrap="square">
            <a:spAutoFit/>
          </a:bodyPr>
          <a:lstStyle/>
          <a:p>
            <a:pPr marL="800100" lvl="1" indent="-342900" algn="just">
              <a:buFont typeface="Arial" panose="020B0604020202020204" pitchFamily="34" charset="0"/>
              <a:buChar char="•"/>
            </a:pPr>
            <a:r>
              <a:rPr lang="en-US" sz="2400" dirty="0"/>
              <a:t>State government loans and grants;</a:t>
            </a: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Allocations for specific programs under Centrally Sponsored Schemes and Additional Central Assistance;</a:t>
            </a: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Generation of Internal Resources (tax and non-tax).</a:t>
            </a:r>
          </a:p>
        </p:txBody>
      </p:sp>
      <p:sp>
        <p:nvSpPr>
          <p:cNvPr id="6" name="Date Placeholder 5">
            <a:extLst>
              <a:ext uri="{FF2B5EF4-FFF2-40B4-BE49-F238E27FC236}">
                <a16:creationId xmlns:a16="http://schemas.microsoft.com/office/drawing/2014/main" xmlns="" id="{DCDA4E20-2285-EC6D-C4A0-533A64A6A632}"/>
              </a:ext>
            </a:extLst>
          </p:cNvPr>
          <p:cNvSpPr>
            <a:spLocks noGrp="1"/>
          </p:cNvSpPr>
          <p:nvPr>
            <p:ph type="dt" sz="half" idx="10"/>
          </p:nvPr>
        </p:nvSpPr>
        <p:spPr/>
        <p:txBody>
          <a:bodyPr/>
          <a:lstStyle/>
          <a:p>
            <a:fld id="{258E09AA-82A5-424A-8C39-E6D802FC0909}" type="datetime1">
              <a:rPr lang="en-US" smtClean="0"/>
              <a:t>9/19/2022</a:t>
            </a:fld>
            <a:endParaRPr lang="en-US"/>
          </a:p>
        </p:txBody>
      </p:sp>
      <p:sp>
        <p:nvSpPr>
          <p:cNvPr id="7" name="Footer Placeholder 6">
            <a:extLst>
              <a:ext uri="{FF2B5EF4-FFF2-40B4-BE49-F238E27FC236}">
                <a16:creationId xmlns:a16="http://schemas.microsoft.com/office/drawing/2014/main" xmlns="" id="{F4A0B41B-29A0-FF8A-2986-0DA39D8E1D83}"/>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49FFADBD-A58A-321C-49AA-A67BFCB62AA9}"/>
              </a:ext>
            </a:extLst>
          </p:cNvPr>
          <p:cNvSpPr>
            <a:spLocks noGrp="1"/>
          </p:cNvSpPr>
          <p:nvPr>
            <p:ph type="sldNum" sz="quarter" idx="12"/>
          </p:nvPr>
        </p:nvSpPr>
        <p:spPr/>
        <p:txBody>
          <a:bodyPr/>
          <a:lstStyle/>
          <a:p>
            <a:fld id="{5C35270D-FE1D-4ED2-82AA-2925682F40D1}" type="slidenum">
              <a:rPr lang="en-US" smtClean="0"/>
              <a:t>49</a:t>
            </a:fld>
            <a:endParaRPr lang="en-US"/>
          </a:p>
        </p:txBody>
      </p:sp>
    </p:spTree>
    <p:extLst>
      <p:ext uri="{BB962C8B-B14F-4D97-AF65-F5344CB8AC3E}">
        <p14:creationId xmlns:p14="http://schemas.microsoft.com/office/powerpoint/2010/main" val="31366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7DA9D0F-36CC-4ABA-8E34-9979F505A612}" type="datetime1">
              <a:rPr lang="en-US"/>
              <a:pPr>
                <a:defRPr/>
              </a:pPr>
              <a:t>9/19/2022</a:t>
            </a:fld>
            <a:endParaRPr lang="en-US"/>
          </a:p>
        </p:txBody>
      </p:sp>
      <p:sp>
        <p:nvSpPr>
          <p:cNvPr id="614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B8B3046-AE20-459F-BF7B-9C480DADE89A}" type="slidenum">
              <a:rPr lang="en-US" altLang="en-US">
                <a:solidFill>
                  <a:srgbClr val="898989"/>
                </a:solidFill>
                <a:latin typeface="Calibri" pitchFamily="34" charset="0"/>
              </a:rPr>
              <a:pPr/>
              <a:t>5</a:t>
            </a:fld>
            <a:endParaRPr lang="en-US" altLang="en-US">
              <a:solidFill>
                <a:srgbClr val="898989"/>
              </a:solidFill>
              <a:latin typeface="Calibri" pitchFamily="34" charset="0"/>
            </a:endParaRPr>
          </a:p>
        </p:txBody>
      </p:sp>
      <p:sp>
        <p:nvSpPr>
          <p:cNvPr id="7" name="Title 1"/>
          <p:cNvSpPr txBox="1">
            <a:spLocks/>
          </p:cNvSpPr>
          <p:nvPr/>
        </p:nvSpPr>
        <p:spPr>
          <a:xfrm>
            <a:off x="1497013" y="0"/>
            <a:ext cx="7646987" cy="796925"/>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800" dirty="0"/>
              <a:t>Faculty Profile</a:t>
            </a:r>
          </a:p>
        </p:txBody>
      </p:sp>
      <p:pic>
        <p:nvPicPr>
          <p:cNvPr id="61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8" y="12700"/>
            <a:ext cx="11922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a:xfrm>
            <a:off x="2133600" y="6356350"/>
            <a:ext cx="6172200" cy="365125"/>
          </a:xfrm>
        </p:spPr>
        <p:txBody>
          <a:bodyPr/>
          <a:lstStyle/>
          <a:p>
            <a:pPr>
              <a:defRPr/>
            </a:pPr>
            <a:r>
              <a:rPr lang="en-US"/>
              <a:t>Ajay Gangele  AMBAMK0313            CB &amp; Advertising Management                              Unit:01</a:t>
            </a:r>
            <a:endParaRPr lang="en-US" dirty="0"/>
          </a:p>
        </p:txBody>
      </p:sp>
      <p:sp>
        <p:nvSpPr>
          <p:cNvPr id="6151" name="Content Placeholder 10"/>
          <p:cNvSpPr txBox="1">
            <a:spLocks/>
          </p:cNvSpPr>
          <p:nvPr/>
        </p:nvSpPr>
        <p:spPr bwMode="auto">
          <a:xfrm>
            <a:off x="342900" y="1525588"/>
            <a:ext cx="56769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buFont typeface="Arial" pitchFamily="34" charset="0"/>
              <a:buNone/>
            </a:pPr>
            <a:endParaRPr lang="en-IN" altLang="en-US" sz="2400">
              <a:latin typeface="Calibri" pitchFamily="34" charset="0"/>
            </a:endParaRPr>
          </a:p>
          <a:p>
            <a:pPr>
              <a:spcBef>
                <a:spcPct val="20000"/>
              </a:spcBef>
              <a:buFont typeface="Arial" pitchFamily="34" charset="0"/>
              <a:buNone/>
            </a:pPr>
            <a:r>
              <a:rPr lang="en-IN" altLang="en-US" sz="2000">
                <a:latin typeface="Calibri" pitchFamily="34" charset="0"/>
              </a:rPr>
              <a:t>Faculty Name: Ajay Gangele</a:t>
            </a:r>
          </a:p>
          <a:p>
            <a:pPr>
              <a:spcBef>
                <a:spcPct val="20000"/>
              </a:spcBef>
              <a:buFont typeface="Arial" pitchFamily="34" charset="0"/>
              <a:buNone/>
            </a:pPr>
            <a:r>
              <a:rPr lang="en-IN" altLang="en-US" sz="2000">
                <a:latin typeface="Calibri" pitchFamily="34" charset="0"/>
              </a:rPr>
              <a:t>Designation: Assistant Professor</a:t>
            </a:r>
          </a:p>
          <a:p>
            <a:pPr>
              <a:spcBef>
                <a:spcPct val="20000"/>
              </a:spcBef>
              <a:buFont typeface="Arial" pitchFamily="34" charset="0"/>
              <a:buNone/>
            </a:pPr>
            <a:r>
              <a:rPr lang="en-IN" altLang="en-US" sz="2000">
                <a:latin typeface="Calibri" pitchFamily="34" charset="0"/>
              </a:rPr>
              <a:t>Department: MBA</a:t>
            </a:r>
          </a:p>
          <a:p>
            <a:pPr>
              <a:spcBef>
                <a:spcPct val="20000"/>
              </a:spcBef>
              <a:buFont typeface="Arial" pitchFamily="34" charset="0"/>
              <a:buNone/>
            </a:pPr>
            <a:r>
              <a:rPr lang="en-IN" altLang="en-US" sz="2000">
                <a:latin typeface="Calibri" pitchFamily="34" charset="0"/>
              </a:rPr>
              <a:t>Email ID: ajay.gangele@niet.co.in</a:t>
            </a:r>
          </a:p>
          <a:p>
            <a:pPr>
              <a:spcBef>
                <a:spcPct val="20000"/>
              </a:spcBef>
              <a:buFont typeface="Arial" pitchFamily="34" charset="0"/>
              <a:buNone/>
            </a:pPr>
            <a:r>
              <a:rPr lang="en-IN" altLang="en-US" sz="2000">
                <a:latin typeface="Calibri" pitchFamily="34" charset="0"/>
              </a:rPr>
              <a:t>Qualification: B.Sc. MBA,UGC NET,PhD(P)</a:t>
            </a:r>
          </a:p>
          <a:p>
            <a:pPr>
              <a:spcBef>
                <a:spcPct val="20000"/>
              </a:spcBef>
              <a:buFont typeface="Arial" pitchFamily="34" charset="0"/>
              <a:buNone/>
            </a:pPr>
            <a:r>
              <a:rPr lang="en-IN" altLang="en-US" sz="2000">
                <a:latin typeface="Calibri" pitchFamily="34" charset="0"/>
              </a:rPr>
              <a:t>Specialisation: Marketing and HR</a:t>
            </a:r>
          </a:p>
          <a:p>
            <a:pPr>
              <a:spcBef>
                <a:spcPct val="20000"/>
              </a:spcBef>
              <a:buFont typeface="Arial" pitchFamily="34" charset="0"/>
              <a:buNone/>
            </a:pPr>
            <a:r>
              <a:rPr lang="en-IN" altLang="en-US" sz="2000">
                <a:latin typeface="Calibri" pitchFamily="34" charset="0"/>
              </a:rPr>
              <a:t>Research Area: Marketing</a:t>
            </a:r>
          </a:p>
          <a:p>
            <a:pPr>
              <a:spcBef>
                <a:spcPct val="20000"/>
              </a:spcBef>
              <a:buFont typeface="Arial" pitchFamily="34" charset="0"/>
              <a:buNone/>
            </a:pPr>
            <a:r>
              <a:rPr lang="en-IN" altLang="en-US" sz="2000">
                <a:latin typeface="Calibri" pitchFamily="34" charset="0"/>
              </a:rPr>
              <a:t>Teaching Area: Marketing and HR</a:t>
            </a:r>
          </a:p>
          <a:p>
            <a:pPr>
              <a:spcBef>
                <a:spcPct val="20000"/>
              </a:spcBef>
              <a:buFont typeface="Arial" pitchFamily="34" charset="0"/>
              <a:buNone/>
            </a:pPr>
            <a:r>
              <a:rPr lang="en-IN" altLang="en-US" sz="2000">
                <a:latin typeface="Calibri" pitchFamily="34" charset="0"/>
              </a:rPr>
              <a:t>Total Experience: 17 Years</a:t>
            </a:r>
            <a:endParaRPr lang="en-IN" altLang="en-US" sz="2400">
              <a:latin typeface="Calibri" pitchFamily="34" charset="0"/>
            </a:endParaRPr>
          </a:p>
        </p:txBody>
      </p:sp>
      <p:pic>
        <p:nvPicPr>
          <p:cNvPr id="6152" name="Picture 8" descr="my pi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905000"/>
            <a:ext cx="23352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054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dirty="0"/>
              <a:t>In this topic, we studied the role of financial institutions in Panchayat raj. </a:t>
            </a:r>
          </a:p>
          <a:p>
            <a:pPr algn="just"/>
            <a:r>
              <a:rPr lang="en-US" sz="2400" dirty="0"/>
              <a:t>We also studied the ways to fund panchayat. </a:t>
            </a:r>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Recap</a:t>
            </a:r>
          </a:p>
        </p:txBody>
      </p:sp>
      <p:sp>
        <p:nvSpPr>
          <p:cNvPr id="2" name="Date Placeholder 1">
            <a:extLst>
              <a:ext uri="{FF2B5EF4-FFF2-40B4-BE49-F238E27FC236}">
                <a16:creationId xmlns:a16="http://schemas.microsoft.com/office/drawing/2014/main" xmlns="" id="{880357B7-C63B-7E61-2839-175414C25307}"/>
              </a:ext>
            </a:extLst>
          </p:cNvPr>
          <p:cNvSpPr>
            <a:spLocks noGrp="1"/>
          </p:cNvSpPr>
          <p:nvPr>
            <p:ph type="dt" sz="half" idx="10"/>
          </p:nvPr>
        </p:nvSpPr>
        <p:spPr/>
        <p:txBody>
          <a:bodyPr/>
          <a:lstStyle/>
          <a:p>
            <a:fld id="{12EDD5A1-F63E-4D40-B85A-263AF8ABE77C}" type="datetime1">
              <a:rPr lang="en-US" smtClean="0"/>
              <a:t>9/19/2022</a:t>
            </a:fld>
            <a:endParaRPr lang="en-US"/>
          </a:p>
        </p:txBody>
      </p:sp>
      <p:sp>
        <p:nvSpPr>
          <p:cNvPr id="6" name="Footer Placeholder 5">
            <a:extLst>
              <a:ext uri="{FF2B5EF4-FFF2-40B4-BE49-F238E27FC236}">
                <a16:creationId xmlns:a16="http://schemas.microsoft.com/office/drawing/2014/main" xmlns="" id="{72B63AE8-3097-8196-1162-C27A8178D932}"/>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16CD181D-6E8E-0649-0351-182B379ECFF5}"/>
              </a:ext>
            </a:extLst>
          </p:cNvPr>
          <p:cNvSpPr>
            <a:spLocks noGrp="1"/>
          </p:cNvSpPr>
          <p:nvPr>
            <p:ph type="sldNum" sz="quarter" idx="12"/>
          </p:nvPr>
        </p:nvSpPr>
        <p:spPr/>
        <p:txBody>
          <a:bodyPr/>
          <a:lstStyle/>
          <a:p>
            <a:fld id="{5C35270D-FE1D-4ED2-82AA-2925682F40D1}" type="slidenum">
              <a:rPr lang="en-US" smtClean="0"/>
              <a:t>50</a:t>
            </a:fld>
            <a:endParaRPr lang="en-US"/>
          </a:p>
        </p:txBody>
      </p:sp>
    </p:spTree>
    <p:extLst>
      <p:ext uri="{BB962C8B-B14F-4D97-AF65-F5344CB8AC3E}">
        <p14:creationId xmlns:p14="http://schemas.microsoft.com/office/powerpoint/2010/main" val="497797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dirty="0"/>
              <a:t>State the role of state finance commissions in Panchayati raj.</a:t>
            </a:r>
          </a:p>
          <a:p>
            <a:pPr algn="just"/>
            <a:r>
              <a:rPr lang="en-US" sz="2400" dirty="0"/>
              <a:t>Elucidate the ways to fund panchayat.</a:t>
            </a:r>
          </a:p>
          <a:p>
            <a:pPr algn="just"/>
            <a:r>
              <a:rPr lang="en-US" sz="2400" dirty="0"/>
              <a:t> Elaborate the importance of financial institutions in Panchayati Raj. </a:t>
            </a:r>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Daily Quiz</a:t>
            </a:r>
          </a:p>
        </p:txBody>
      </p:sp>
      <p:sp>
        <p:nvSpPr>
          <p:cNvPr id="2" name="Date Placeholder 1">
            <a:extLst>
              <a:ext uri="{FF2B5EF4-FFF2-40B4-BE49-F238E27FC236}">
                <a16:creationId xmlns:a16="http://schemas.microsoft.com/office/drawing/2014/main" xmlns="" id="{236E3045-799B-1CF7-23C6-75AB763BBE91}"/>
              </a:ext>
            </a:extLst>
          </p:cNvPr>
          <p:cNvSpPr>
            <a:spLocks noGrp="1"/>
          </p:cNvSpPr>
          <p:nvPr>
            <p:ph type="dt" sz="half" idx="10"/>
          </p:nvPr>
        </p:nvSpPr>
        <p:spPr/>
        <p:txBody>
          <a:bodyPr/>
          <a:lstStyle/>
          <a:p>
            <a:fld id="{0A6A3C03-4C80-42C2-9FD2-847C0D647F4A}" type="datetime1">
              <a:rPr lang="en-US" smtClean="0"/>
              <a:t>9/19/2022</a:t>
            </a:fld>
            <a:endParaRPr lang="en-US"/>
          </a:p>
        </p:txBody>
      </p:sp>
      <p:sp>
        <p:nvSpPr>
          <p:cNvPr id="6" name="Footer Placeholder 5">
            <a:extLst>
              <a:ext uri="{FF2B5EF4-FFF2-40B4-BE49-F238E27FC236}">
                <a16:creationId xmlns:a16="http://schemas.microsoft.com/office/drawing/2014/main" xmlns="" id="{3DE63940-1226-CBD8-0D8A-D0E4FAFB9298}"/>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32B37359-6A6C-F051-A510-3457A6A0FCCA}"/>
              </a:ext>
            </a:extLst>
          </p:cNvPr>
          <p:cNvSpPr>
            <a:spLocks noGrp="1"/>
          </p:cNvSpPr>
          <p:nvPr>
            <p:ph type="sldNum" sz="quarter" idx="12"/>
          </p:nvPr>
        </p:nvSpPr>
        <p:spPr/>
        <p:txBody>
          <a:bodyPr/>
          <a:lstStyle/>
          <a:p>
            <a:fld id="{5C35270D-FE1D-4ED2-82AA-2925682F40D1}" type="slidenum">
              <a:rPr lang="en-US" smtClean="0"/>
              <a:t>51</a:t>
            </a:fld>
            <a:endParaRPr lang="en-US"/>
          </a:p>
        </p:txBody>
      </p:sp>
    </p:spTree>
    <p:extLst>
      <p:ext uri="{BB962C8B-B14F-4D97-AF65-F5344CB8AC3E}">
        <p14:creationId xmlns:p14="http://schemas.microsoft.com/office/powerpoint/2010/main" val="2733139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0EA56111-3AFB-40E5-9FA6-1DF379D10FC7}"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52</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itle 1"/>
          <p:cNvSpPr txBox="1">
            <a:spLocks/>
          </p:cNvSpPr>
          <p:nvPr/>
        </p:nvSpPr>
        <p:spPr>
          <a:xfrm>
            <a:off x="1600200" y="0"/>
            <a:ext cx="7169727" cy="751559"/>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defRPr/>
            </a:pPr>
            <a:r>
              <a:rPr lang="en-US" sz="2800" dirty="0">
                <a:sym typeface="Arial"/>
              </a:rPr>
              <a:t>Session Learning Objective with CO mapping</a:t>
            </a:r>
          </a:p>
        </p:txBody>
      </p:sp>
      <p:sp>
        <p:nvSpPr>
          <p:cNvPr id="7" name="TextBox 10"/>
          <p:cNvSpPr txBox="1">
            <a:spLocks noChangeArrowheads="1"/>
          </p:cNvSpPr>
          <p:nvPr/>
        </p:nvSpPr>
        <p:spPr bwMode="auto">
          <a:xfrm>
            <a:off x="1600200" y="1472020"/>
            <a:ext cx="6743700" cy="90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31000"/>
              </a:lnSpc>
              <a:spcBef>
                <a:spcPct val="0"/>
              </a:spcBef>
              <a:spcAft>
                <a:spcPct val="0"/>
              </a:spcAft>
              <a:buClr>
                <a:srgbClr val="000000"/>
              </a:buClr>
              <a:buSzPts val="2400"/>
            </a:pPr>
            <a:r>
              <a:rPr lang="en-US" sz="2000" dirty="0">
                <a:latin typeface="+mj-lt"/>
                <a:cs typeface="Times New Roman" panose="02020603050405020304" pitchFamily="18" charset="0"/>
              </a:rPr>
              <a:t>Understanding the structure of Rural finance</a:t>
            </a:r>
          </a:p>
          <a:p>
            <a:pPr marL="0" indent="0" algn="just" eaLnBrk="1" hangingPunct="1">
              <a:lnSpc>
                <a:spcPct val="150000"/>
              </a:lnSpc>
            </a:pPr>
            <a:endParaRPr lang="en-US" sz="2000" dirty="0">
              <a:latin typeface="+mj-lt"/>
              <a:cs typeface="Times New Roman" panose="02020603050405020304" pitchFamily="18" charset="0"/>
            </a:endParaRPr>
          </a:p>
        </p:txBody>
      </p:sp>
      <p:graphicFrame>
        <p:nvGraphicFramePr>
          <p:cNvPr id="8" name="Table 2">
            <a:extLst>
              <a:ext uri="{FF2B5EF4-FFF2-40B4-BE49-F238E27FC236}">
                <a16:creationId xmlns:a16="http://schemas.microsoft.com/office/drawing/2014/main" xmlns="" id="{02CEB721-B18B-4F1E-A911-8FD0CF3F20B4}"/>
              </a:ext>
            </a:extLst>
          </p:cNvPr>
          <p:cNvGraphicFramePr>
            <a:graphicFrameLocks noGrp="1"/>
          </p:cNvGraphicFramePr>
          <p:nvPr>
            <p:extLst>
              <p:ext uri="{D42A27DB-BD31-4B8C-83A1-F6EECF244321}">
                <p14:modId xmlns:p14="http://schemas.microsoft.com/office/powerpoint/2010/main" val="1017592608"/>
              </p:ext>
            </p:extLst>
          </p:nvPr>
        </p:nvGraphicFramePr>
        <p:xfrm>
          <a:off x="1625138" y="3124200"/>
          <a:ext cx="6348358" cy="1466215"/>
        </p:xfrm>
        <a:graphic>
          <a:graphicData uri="http://schemas.openxmlformats.org/drawingml/2006/table">
            <a:tbl>
              <a:tblPr firstRow="1" bandRow="1">
                <a:tableStyleId>{5C22544A-7EE6-4342-B048-85BDC9FD1C3A}</a:tableStyleId>
              </a:tblPr>
              <a:tblGrid>
                <a:gridCol w="5003367">
                  <a:extLst>
                    <a:ext uri="{9D8B030D-6E8A-4147-A177-3AD203B41FA5}">
                      <a16:colId xmlns:a16="http://schemas.microsoft.com/office/drawing/2014/main" xmlns="" val="1905676874"/>
                    </a:ext>
                  </a:extLst>
                </a:gridCol>
                <a:gridCol w="1344991">
                  <a:extLst>
                    <a:ext uri="{9D8B030D-6E8A-4147-A177-3AD203B41FA5}">
                      <a16:colId xmlns:a16="http://schemas.microsoft.com/office/drawing/2014/main" xmlns="" val="1538412699"/>
                    </a:ext>
                  </a:extLst>
                </a:gridCol>
              </a:tblGrid>
              <a:tr h="278130">
                <a:tc>
                  <a:txBody>
                    <a:bodyPr/>
                    <a:lstStyle/>
                    <a:p>
                      <a:r>
                        <a:rPr lang="en-US" sz="1800" b="0" dirty="0">
                          <a:latin typeface="+mj-lt"/>
                          <a:cs typeface="Times New Roman" panose="02020603050405020304" pitchFamily="18" charset="0"/>
                        </a:rPr>
                        <a:t>Topic</a:t>
                      </a:r>
                      <a:endParaRPr lang="en-IN" sz="1800" b="0" dirty="0">
                        <a:latin typeface="+mj-lt"/>
                        <a:cs typeface="Times New Roman" panose="02020603050405020304" pitchFamily="18" charset="0"/>
                      </a:endParaRPr>
                    </a:p>
                  </a:txBody>
                  <a:tcPr marL="68580" marR="68580" marT="34290" marB="34290"/>
                </a:tc>
                <a:tc>
                  <a:txBody>
                    <a:bodyPr/>
                    <a:lstStyle/>
                    <a:p>
                      <a:r>
                        <a:rPr lang="en-US" sz="1800" b="0" dirty="0">
                          <a:latin typeface="+mj-lt"/>
                          <a:cs typeface="Times New Roman" panose="02020603050405020304" pitchFamily="18" charset="0"/>
                        </a:rPr>
                        <a:t>Course Outcome</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688540553"/>
                  </a:ext>
                </a:extLst>
              </a:tr>
              <a:tr h="653891">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AutoNum type="arabicPeriod"/>
                        <a:tabLst/>
                        <a:defRPr/>
                      </a:pPr>
                      <a:r>
                        <a:rPr lang="en-US" altLang="en-US" sz="1800" dirty="0">
                          <a:latin typeface="+mj-lt"/>
                        </a:rPr>
                        <a:t> </a:t>
                      </a:r>
                      <a:r>
                        <a:rPr lang="en-US" sz="1800" dirty="0">
                          <a:latin typeface="+mj-lt"/>
                          <a:cs typeface="Times New Roman" panose="02020603050405020304" pitchFamily="18" charset="0"/>
                        </a:rPr>
                        <a:t>Structure of Rural finance</a:t>
                      </a:r>
                    </a:p>
                    <a:p>
                      <a:pPr algn="just" eaLnBrk="1" hangingPunct="1">
                        <a:lnSpc>
                          <a:spcPct val="150000"/>
                        </a:lnSpc>
                        <a:buFont typeface="Arial" panose="020B0604020202020204" pitchFamily="34" charset="0"/>
                        <a:buAutoNum type="arabicPeriod"/>
                      </a:pPr>
                      <a:endParaRPr lang="en-US" altLang="en-US" sz="1800" dirty="0">
                        <a:latin typeface="+mj-lt"/>
                      </a:endParaRPr>
                    </a:p>
                  </a:txBody>
                  <a:tcPr marL="68580" marR="68580" marT="34290" marB="34290"/>
                </a:tc>
                <a:tc>
                  <a:txBody>
                    <a:bodyPr/>
                    <a:lstStyle/>
                    <a:p>
                      <a:pPr algn="ctr"/>
                      <a:r>
                        <a:rPr lang="en-US" sz="1800" b="0" dirty="0">
                          <a:latin typeface="+mj-lt"/>
                          <a:cs typeface="Times New Roman" panose="02020603050405020304" pitchFamily="18" charset="0"/>
                        </a:rPr>
                        <a:t>CO3</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203906593"/>
                  </a:ext>
                </a:extLst>
              </a:tr>
            </a:tbl>
          </a:graphicData>
        </a:graphic>
      </p:graphicFrame>
      <p:pic>
        <p:nvPicPr>
          <p:cNvPr id="9" name="Picture 2" descr="NIET, Greater Noida: Cutoff, Placements, Courses, Fees, Admission 2021">
            <a:extLst>
              <a:ext uri="{FF2B5EF4-FFF2-40B4-BE49-F238E27FC236}">
                <a16:creationId xmlns:a16="http://schemas.microsoft.com/office/drawing/2014/main" xmlns="" id="{1BC93034-9F5F-FFE7-052A-493157E2A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8" y="42057"/>
            <a:ext cx="1334430" cy="88344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794FB08C-12ED-83E0-B712-054419C5303D}"/>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1085116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800" dirty="0">
              <a:latin typeface="+mn-lt"/>
              <a:cs typeface="Times New Roman" panose="02020603050405020304" pitchFamily="18" charset="0"/>
              <a:sym typeface="Arial"/>
            </a:endParaRPr>
          </a:p>
          <a:p>
            <a:pPr algn="ctr" fontAlgn="auto">
              <a:spcAft>
                <a:spcPts val="0"/>
              </a:spcAft>
              <a:defRPr/>
            </a:pPr>
            <a:r>
              <a:rPr lang="en-US" sz="3200" dirty="0">
                <a:latin typeface="+mn-lt"/>
                <a:cs typeface="Times New Roman" panose="02020603050405020304" pitchFamily="18" charset="0"/>
                <a:sym typeface="Arial"/>
              </a:rPr>
              <a:t>Rural Finance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95400"/>
            <a:ext cx="8557571" cy="4724400"/>
          </a:xfrm>
          <a:prstGeom prst="rect">
            <a:avLst/>
          </a:prstGeom>
        </p:spPr>
      </p:pic>
      <p:sp>
        <p:nvSpPr>
          <p:cNvPr id="6" name="Date Placeholder 5">
            <a:extLst>
              <a:ext uri="{FF2B5EF4-FFF2-40B4-BE49-F238E27FC236}">
                <a16:creationId xmlns:a16="http://schemas.microsoft.com/office/drawing/2014/main" xmlns="" id="{2CAB2345-092E-D05A-C833-5E9C47E3B4E8}"/>
              </a:ext>
            </a:extLst>
          </p:cNvPr>
          <p:cNvSpPr>
            <a:spLocks noGrp="1"/>
          </p:cNvSpPr>
          <p:nvPr>
            <p:ph type="dt" sz="half" idx="10"/>
          </p:nvPr>
        </p:nvSpPr>
        <p:spPr/>
        <p:txBody>
          <a:bodyPr/>
          <a:lstStyle/>
          <a:p>
            <a:fld id="{CD5EBB27-E3BE-4984-9219-5CF53FB4EE50}" type="datetime1">
              <a:rPr lang="en-US" smtClean="0"/>
              <a:t>9/19/2022</a:t>
            </a:fld>
            <a:endParaRPr lang="en-US"/>
          </a:p>
        </p:txBody>
      </p:sp>
      <p:sp>
        <p:nvSpPr>
          <p:cNvPr id="7" name="Footer Placeholder 6">
            <a:extLst>
              <a:ext uri="{FF2B5EF4-FFF2-40B4-BE49-F238E27FC236}">
                <a16:creationId xmlns:a16="http://schemas.microsoft.com/office/drawing/2014/main" xmlns="" id="{2C459098-26E1-477A-57E3-3BB8659117C4}"/>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C32F52B0-2183-966B-021C-46D4C15082EF}"/>
              </a:ext>
            </a:extLst>
          </p:cNvPr>
          <p:cNvSpPr>
            <a:spLocks noGrp="1"/>
          </p:cNvSpPr>
          <p:nvPr>
            <p:ph type="sldNum" sz="quarter" idx="12"/>
          </p:nvPr>
        </p:nvSpPr>
        <p:spPr/>
        <p:txBody>
          <a:bodyPr/>
          <a:lstStyle/>
          <a:p>
            <a:fld id="{5C35270D-FE1D-4ED2-82AA-2925682F40D1}" type="slidenum">
              <a:rPr lang="en-US" smtClean="0"/>
              <a:t>53</a:t>
            </a:fld>
            <a:endParaRPr lang="en-US"/>
          </a:p>
        </p:txBody>
      </p:sp>
    </p:spTree>
    <p:extLst>
      <p:ext uri="{BB962C8B-B14F-4D97-AF65-F5344CB8AC3E}">
        <p14:creationId xmlns:p14="http://schemas.microsoft.com/office/powerpoint/2010/main" val="1779008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Rural Finance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995362"/>
            <a:ext cx="8096250" cy="4867275"/>
          </a:xfrm>
          <a:prstGeom prst="rect">
            <a:avLst/>
          </a:prstGeom>
        </p:spPr>
      </p:pic>
      <p:sp>
        <p:nvSpPr>
          <p:cNvPr id="6" name="Date Placeholder 5">
            <a:extLst>
              <a:ext uri="{FF2B5EF4-FFF2-40B4-BE49-F238E27FC236}">
                <a16:creationId xmlns:a16="http://schemas.microsoft.com/office/drawing/2014/main" xmlns="" id="{18911D1E-53FC-5991-4948-11AB1943F541}"/>
              </a:ext>
            </a:extLst>
          </p:cNvPr>
          <p:cNvSpPr>
            <a:spLocks noGrp="1"/>
          </p:cNvSpPr>
          <p:nvPr>
            <p:ph type="dt" sz="half" idx="10"/>
          </p:nvPr>
        </p:nvSpPr>
        <p:spPr/>
        <p:txBody>
          <a:bodyPr/>
          <a:lstStyle/>
          <a:p>
            <a:fld id="{57C64684-F6BC-48BA-A516-2CE97802CB5D}" type="datetime1">
              <a:rPr lang="en-US" smtClean="0"/>
              <a:t>9/19/2022</a:t>
            </a:fld>
            <a:endParaRPr lang="en-US"/>
          </a:p>
        </p:txBody>
      </p:sp>
      <p:sp>
        <p:nvSpPr>
          <p:cNvPr id="7" name="Footer Placeholder 6">
            <a:extLst>
              <a:ext uri="{FF2B5EF4-FFF2-40B4-BE49-F238E27FC236}">
                <a16:creationId xmlns:a16="http://schemas.microsoft.com/office/drawing/2014/main" xmlns="" id="{A43063AC-3ED1-C4BD-8E8E-33DB25A378E2}"/>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15A3ACE9-FB12-5063-536D-E484037E496D}"/>
              </a:ext>
            </a:extLst>
          </p:cNvPr>
          <p:cNvSpPr>
            <a:spLocks noGrp="1"/>
          </p:cNvSpPr>
          <p:nvPr>
            <p:ph type="sldNum" sz="quarter" idx="12"/>
          </p:nvPr>
        </p:nvSpPr>
        <p:spPr/>
        <p:txBody>
          <a:bodyPr/>
          <a:lstStyle/>
          <a:p>
            <a:fld id="{5C35270D-FE1D-4ED2-82AA-2925682F40D1}" type="slidenum">
              <a:rPr lang="en-US" smtClean="0"/>
              <a:t>54</a:t>
            </a:fld>
            <a:endParaRPr lang="en-US"/>
          </a:p>
        </p:txBody>
      </p:sp>
    </p:spTree>
    <p:extLst>
      <p:ext uri="{BB962C8B-B14F-4D97-AF65-F5344CB8AC3E}">
        <p14:creationId xmlns:p14="http://schemas.microsoft.com/office/powerpoint/2010/main" val="1779008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dirty="0"/>
              <a:t>In this topic, we studied the concept of rural financing.</a:t>
            </a:r>
          </a:p>
          <a:p>
            <a:pPr algn="just"/>
            <a:r>
              <a:rPr lang="en-US" sz="2400" dirty="0"/>
              <a:t>We also studied the rural banking and financial services  in rural development. </a:t>
            </a:r>
          </a:p>
          <a:p>
            <a:pPr algn="just"/>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Recap</a:t>
            </a:r>
          </a:p>
        </p:txBody>
      </p:sp>
      <p:sp>
        <p:nvSpPr>
          <p:cNvPr id="2" name="Date Placeholder 1">
            <a:extLst>
              <a:ext uri="{FF2B5EF4-FFF2-40B4-BE49-F238E27FC236}">
                <a16:creationId xmlns:a16="http://schemas.microsoft.com/office/drawing/2014/main" xmlns="" id="{D1AD70A4-E66F-1C83-2AF1-2E3B46A2A8BC}"/>
              </a:ext>
            </a:extLst>
          </p:cNvPr>
          <p:cNvSpPr>
            <a:spLocks noGrp="1"/>
          </p:cNvSpPr>
          <p:nvPr>
            <p:ph type="dt" sz="half" idx="10"/>
          </p:nvPr>
        </p:nvSpPr>
        <p:spPr/>
        <p:txBody>
          <a:bodyPr/>
          <a:lstStyle/>
          <a:p>
            <a:fld id="{4C60F28A-EFCF-4910-804A-2FBB07C85CCC}" type="datetime1">
              <a:rPr lang="en-US" smtClean="0"/>
              <a:t>9/19/2022</a:t>
            </a:fld>
            <a:endParaRPr lang="en-US"/>
          </a:p>
        </p:txBody>
      </p:sp>
      <p:sp>
        <p:nvSpPr>
          <p:cNvPr id="6" name="Footer Placeholder 5">
            <a:extLst>
              <a:ext uri="{FF2B5EF4-FFF2-40B4-BE49-F238E27FC236}">
                <a16:creationId xmlns:a16="http://schemas.microsoft.com/office/drawing/2014/main" xmlns="" id="{6B60DDF7-3494-D3E7-8F8D-07BB1551F9A8}"/>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0A90DD20-FBFE-B09A-54BA-C289DDE6604F}"/>
              </a:ext>
            </a:extLst>
          </p:cNvPr>
          <p:cNvSpPr>
            <a:spLocks noGrp="1"/>
          </p:cNvSpPr>
          <p:nvPr>
            <p:ph type="sldNum" sz="quarter" idx="12"/>
          </p:nvPr>
        </p:nvSpPr>
        <p:spPr/>
        <p:txBody>
          <a:bodyPr/>
          <a:lstStyle/>
          <a:p>
            <a:fld id="{5C35270D-FE1D-4ED2-82AA-2925682F40D1}" type="slidenum">
              <a:rPr lang="en-US" smtClean="0"/>
              <a:t>55</a:t>
            </a:fld>
            <a:endParaRPr lang="en-US"/>
          </a:p>
        </p:txBody>
      </p:sp>
    </p:spTree>
    <p:extLst>
      <p:ext uri="{BB962C8B-B14F-4D97-AF65-F5344CB8AC3E}">
        <p14:creationId xmlns:p14="http://schemas.microsoft.com/office/powerpoint/2010/main" val="4273528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dirty="0"/>
              <a:t>Define rural finance. </a:t>
            </a:r>
          </a:p>
          <a:p>
            <a:pPr algn="just"/>
            <a:r>
              <a:rPr lang="en-US" sz="2400" dirty="0"/>
              <a:t>Elucidate the role of rural banking in rural development. </a:t>
            </a:r>
          </a:p>
          <a:p>
            <a:pPr algn="just"/>
            <a:r>
              <a:rPr lang="en-US" sz="2400" dirty="0"/>
              <a:t>Highlight the role of formal and informal financial services in rural development. </a:t>
            </a:r>
          </a:p>
          <a:p>
            <a:pPr algn="just"/>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Daily Quiz</a:t>
            </a:r>
          </a:p>
        </p:txBody>
      </p:sp>
      <p:sp>
        <p:nvSpPr>
          <p:cNvPr id="2" name="Date Placeholder 1">
            <a:extLst>
              <a:ext uri="{FF2B5EF4-FFF2-40B4-BE49-F238E27FC236}">
                <a16:creationId xmlns:a16="http://schemas.microsoft.com/office/drawing/2014/main" xmlns="" id="{7FC18D45-B356-563D-BE85-6244D2B9A87E}"/>
              </a:ext>
            </a:extLst>
          </p:cNvPr>
          <p:cNvSpPr>
            <a:spLocks noGrp="1"/>
          </p:cNvSpPr>
          <p:nvPr>
            <p:ph type="dt" sz="half" idx="10"/>
          </p:nvPr>
        </p:nvSpPr>
        <p:spPr/>
        <p:txBody>
          <a:bodyPr/>
          <a:lstStyle/>
          <a:p>
            <a:fld id="{EA258EE1-DECC-481F-9897-20978C904E57}" type="datetime1">
              <a:rPr lang="en-US" smtClean="0"/>
              <a:t>9/19/2022</a:t>
            </a:fld>
            <a:endParaRPr lang="en-US"/>
          </a:p>
        </p:txBody>
      </p:sp>
      <p:sp>
        <p:nvSpPr>
          <p:cNvPr id="6" name="Footer Placeholder 5">
            <a:extLst>
              <a:ext uri="{FF2B5EF4-FFF2-40B4-BE49-F238E27FC236}">
                <a16:creationId xmlns:a16="http://schemas.microsoft.com/office/drawing/2014/main" xmlns="" id="{2C4302CB-E579-1198-D69B-2BB8A183D6DD}"/>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0C41D270-C10C-8A84-CB4B-A617BDCAD468}"/>
              </a:ext>
            </a:extLst>
          </p:cNvPr>
          <p:cNvSpPr>
            <a:spLocks noGrp="1"/>
          </p:cNvSpPr>
          <p:nvPr>
            <p:ph type="sldNum" sz="quarter" idx="12"/>
          </p:nvPr>
        </p:nvSpPr>
        <p:spPr/>
        <p:txBody>
          <a:bodyPr/>
          <a:lstStyle/>
          <a:p>
            <a:fld id="{5C35270D-FE1D-4ED2-82AA-2925682F40D1}" type="slidenum">
              <a:rPr lang="en-US" smtClean="0"/>
              <a:t>56</a:t>
            </a:fld>
            <a:endParaRPr lang="en-US"/>
          </a:p>
        </p:txBody>
      </p:sp>
    </p:spTree>
    <p:extLst>
      <p:ext uri="{BB962C8B-B14F-4D97-AF65-F5344CB8AC3E}">
        <p14:creationId xmlns:p14="http://schemas.microsoft.com/office/powerpoint/2010/main" val="2810769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986198F0-2879-48F0-B814-82FB2FBA8C76}"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57</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itle 1"/>
          <p:cNvSpPr txBox="1">
            <a:spLocks/>
          </p:cNvSpPr>
          <p:nvPr/>
        </p:nvSpPr>
        <p:spPr>
          <a:xfrm>
            <a:off x="1600200" y="0"/>
            <a:ext cx="7169727" cy="751559"/>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sym typeface="Arial"/>
              </a:rPr>
              <a:t>Session Learning Objective with CO mapping</a:t>
            </a:r>
          </a:p>
        </p:txBody>
      </p:sp>
      <p:sp>
        <p:nvSpPr>
          <p:cNvPr id="7" name="TextBox 10"/>
          <p:cNvSpPr txBox="1">
            <a:spLocks noChangeArrowheads="1"/>
          </p:cNvSpPr>
          <p:nvPr/>
        </p:nvSpPr>
        <p:spPr bwMode="auto">
          <a:xfrm>
            <a:off x="1600200" y="1472020"/>
            <a:ext cx="6743700" cy="118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31000"/>
              </a:lnSpc>
              <a:spcBef>
                <a:spcPct val="0"/>
              </a:spcBef>
              <a:spcAft>
                <a:spcPct val="0"/>
              </a:spcAft>
              <a:buClr>
                <a:srgbClr val="000000"/>
              </a:buClr>
              <a:buSzPts val="2400"/>
            </a:pPr>
            <a:r>
              <a:rPr lang="en-US" sz="1800" dirty="0">
                <a:latin typeface="+mj-lt"/>
                <a:cs typeface="Times New Roman" panose="02020603050405020304" pitchFamily="18" charset="0"/>
              </a:rPr>
              <a:t>Understanding the concept and application of self-help groups in rural setup. </a:t>
            </a:r>
          </a:p>
          <a:p>
            <a:pPr marL="0" indent="0" algn="just" eaLnBrk="1" hangingPunct="1">
              <a:lnSpc>
                <a:spcPct val="150000"/>
              </a:lnSpc>
            </a:pPr>
            <a:endParaRPr lang="en-US" sz="1800" dirty="0">
              <a:latin typeface="+mj-lt"/>
              <a:cs typeface="Times New Roman" panose="02020603050405020304" pitchFamily="18" charset="0"/>
            </a:endParaRPr>
          </a:p>
        </p:txBody>
      </p:sp>
      <p:graphicFrame>
        <p:nvGraphicFramePr>
          <p:cNvPr id="8" name="Table 2">
            <a:extLst>
              <a:ext uri="{FF2B5EF4-FFF2-40B4-BE49-F238E27FC236}">
                <a16:creationId xmlns:a16="http://schemas.microsoft.com/office/drawing/2014/main" xmlns="" id="{02CEB721-B18B-4F1E-A911-8FD0CF3F20B4}"/>
              </a:ext>
            </a:extLst>
          </p:cNvPr>
          <p:cNvGraphicFramePr>
            <a:graphicFrameLocks noGrp="1"/>
          </p:cNvGraphicFramePr>
          <p:nvPr>
            <p:extLst>
              <p:ext uri="{D42A27DB-BD31-4B8C-83A1-F6EECF244321}">
                <p14:modId xmlns:p14="http://schemas.microsoft.com/office/powerpoint/2010/main" val="2510557043"/>
              </p:ext>
            </p:extLst>
          </p:nvPr>
        </p:nvGraphicFramePr>
        <p:xfrm>
          <a:off x="1625138" y="3124200"/>
          <a:ext cx="6348358" cy="1466215"/>
        </p:xfrm>
        <a:graphic>
          <a:graphicData uri="http://schemas.openxmlformats.org/drawingml/2006/table">
            <a:tbl>
              <a:tblPr firstRow="1" bandRow="1">
                <a:tableStyleId>{5C22544A-7EE6-4342-B048-85BDC9FD1C3A}</a:tableStyleId>
              </a:tblPr>
              <a:tblGrid>
                <a:gridCol w="5003367">
                  <a:extLst>
                    <a:ext uri="{9D8B030D-6E8A-4147-A177-3AD203B41FA5}">
                      <a16:colId xmlns:a16="http://schemas.microsoft.com/office/drawing/2014/main" xmlns="" val="1905676874"/>
                    </a:ext>
                  </a:extLst>
                </a:gridCol>
                <a:gridCol w="1344991">
                  <a:extLst>
                    <a:ext uri="{9D8B030D-6E8A-4147-A177-3AD203B41FA5}">
                      <a16:colId xmlns:a16="http://schemas.microsoft.com/office/drawing/2014/main" xmlns="" val="1538412699"/>
                    </a:ext>
                  </a:extLst>
                </a:gridCol>
              </a:tblGrid>
              <a:tr h="278130">
                <a:tc>
                  <a:txBody>
                    <a:bodyPr/>
                    <a:lstStyle/>
                    <a:p>
                      <a:r>
                        <a:rPr lang="en-US" sz="1800" b="0" dirty="0">
                          <a:latin typeface="+mj-lt"/>
                          <a:cs typeface="Times New Roman" panose="02020603050405020304" pitchFamily="18" charset="0"/>
                        </a:rPr>
                        <a:t>Topic</a:t>
                      </a:r>
                      <a:endParaRPr lang="en-IN" sz="1800" b="0" dirty="0">
                        <a:latin typeface="+mj-lt"/>
                        <a:cs typeface="Times New Roman" panose="02020603050405020304" pitchFamily="18" charset="0"/>
                      </a:endParaRPr>
                    </a:p>
                  </a:txBody>
                  <a:tcPr marL="68580" marR="68580" marT="34290" marB="34290"/>
                </a:tc>
                <a:tc>
                  <a:txBody>
                    <a:bodyPr/>
                    <a:lstStyle/>
                    <a:p>
                      <a:r>
                        <a:rPr lang="en-US" sz="1800" b="0" dirty="0">
                          <a:latin typeface="+mj-lt"/>
                          <a:cs typeface="Times New Roman" panose="02020603050405020304" pitchFamily="18" charset="0"/>
                        </a:rPr>
                        <a:t>Course Outcome</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688540553"/>
                  </a:ext>
                </a:extLst>
              </a:tr>
              <a:tr h="653891">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AutoNum type="arabicPeriod"/>
                        <a:tabLst/>
                        <a:defRPr/>
                      </a:pPr>
                      <a:r>
                        <a:rPr lang="en-US" altLang="en-US" sz="1800" dirty="0">
                          <a:latin typeface="+mj-lt"/>
                        </a:rPr>
                        <a:t> </a:t>
                      </a:r>
                      <a:r>
                        <a:rPr lang="en-US" sz="1800" dirty="0">
                          <a:latin typeface="+mj-lt"/>
                          <a:cs typeface="Times New Roman" panose="02020603050405020304" pitchFamily="18" charset="0"/>
                        </a:rPr>
                        <a:t>Self-help groups</a:t>
                      </a:r>
                    </a:p>
                    <a:p>
                      <a:pPr algn="just" eaLnBrk="1" hangingPunct="1">
                        <a:lnSpc>
                          <a:spcPct val="150000"/>
                        </a:lnSpc>
                        <a:buFont typeface="Arial" panose="020B0604020202020204" pitchFamily="34" charset="0"/>
                        <a:buAutoNum type="arabicPeriod"/>
                      </a:pPr>
                      <a:endParaRPr lang="en-US" altLang="en-US" sz="1800" dirty="0">
                        <a:latin typeface="+mj-lt"/>
                      </a:endParaRPr>
                    </a:p>
                  </a:txBody>
                  <a:tcPr marL="68580" marR="68580" marT="34290" marB="34290"/>
                </a:tc>
                <a:tc>
                  <a:txBody>
                    <a:bodyPr/>
                    <a:lstStyle/>
                    <a:p>
                      <a:pPr algn="ctr"/>
                      <a:r>
                        <a:rPr lang="en-US" sz="1800" b="0" dirty="0">
                          <a:latin typeface="+mj-lt"/>
                          <a:cs typeface="Times New Roman" panose="02020603050405020304" pitchFamily="18" charset="0"/>
                        </a:rPr>
                        <a:t>CO3</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203906593"/>
                  </a:ext>
                </a:extLst>
              </a:tr>
            </a:tbl>
          </a:graphicData>
        </a:graphic>
      </p:graphicFrame>
      <p:pic>
        <p:nvPicPr>
          <p:cNvPr id="9" name="Picture 2" descr="NIET, Greater Noida: Cutoff, Placements, Courses, Fees, Admission 2021">
            <a:extLst>
              <a:ext uri="{FF2B5EF4-FFF2-40B4-BE49-F238E27FC236}">
                <a16:creationId xmlns:a16="http://schemas.microsoft.com/office/drawing/2014/main" xmlns="" id="{1BC93034-9F5F-FFE7-052A-493157E2A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8" y="42057"/>
            <a:ext cx="1334430" cy="88344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3487D3C3-75C7-BC44-DE80-FC62B6EF7EEB}"/>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1298038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057400" y="79536"/>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8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Community based financial organization</a:t>
            </a:r>
          </a:p>
        </p:txBody>
      </p:sp>
      <p:sp>
        <p:nvSpPr>
          <p:cNvPr id="2" name="TextBox 1">
            <a:extLst>
              <a:ext uri="{FF2B5EF4-FFF2-40B4-BE49-F238E27FC236}">
                <a16:creationId xmlns:a16="http://schemas.microsoft.com/office/drawing/2014/main" xmlns="" id="{89A0F09A-C81A-D1EE-C5A1-54F520A1C825}"/>
              </a:ext>
            </a:extLst>
          </p:cNvPr>
          <p:cNvSpPr txBox="1"/>
          <p:nvPr/>
        </p:nvSpPr>
        <p:spPr>
          <a:xfrm>
            <a:off x="914400" y="1320339"/>
            <a:ext cx="7772400" cy="4832092"/>
          </a:xfrm>
          <a:prstGeom prst="rect">
            <a:avLst/>
          </a:prstGeom>
          <a:noFill/>
        </p:spPr>
        <p:txBody>
          <a:bodyPr wrap="square" rtlCol="0">
            <a:spAutoFit/>
          </a:bodyPr>
          <a:lstStyle/>
          <a:p>
            <a:pPr algn="just"/>
            <a:r>
              <a:rPr lang="en-US" sz="2200" b="0" i="0" dirty="0">
                <a:solidFill>
                  <a:srgbClr val="000000"/>
                </a:solidFill>
                <a:effectLst/>
                <a:latin typeface="ff1"/>
              </a:rPr>
              <a:t>Community Development had a long history in India even before the launching of the Community Development </a:t>
            </a:r>
            <a:r>
              <a:rPr lang="en-US" sz="2200" b="0" i="0" dirty="0" err="1">
                <a:solidFill>
                  <a:srgbClr val="000000"/>
                </a:solidFill>
                <a:effectLst/>
                <a:latin typeface="ff1"/>
              </a:rPr>
              <a:t>Programme</a:t>
            </a:r>
            <a:r>
              <a:rPr lang="en-US" sz="2200" b="0" i="0" dirty="0">
                <a:solidFill>
                  <a:srgbClr val="000000"/>
                </a:solidFill>
                <a:effectLst/>
                <a:latin typeface="ff1"/>
              </a:rPr>
              <a:t> (CDP) during the period of 2nd October 1952. </a:t>
            </a:r>
          </a:p>
          <a:p>
            <a:pPr algn="just"/>
            <a:endParaRPr lang="en-US" sz="2200" b="0" i="0" dirty="0">
              <a:solidFill>
                <a:srgbClr val="000000"/>
              </a:solidFill>
              <a:effectLst/>
              <a:latin typeface="ff1"/>
            </a:endParaRPr>
          </a:p>
          <a:p>
            <a:pPr algn="just"/>
            <a:r>
              <a:rPr lang="en-US" sz="2200" b="0" i="0" dirty="0">
                <a:solidFill>
                  <a:srgbClr val="000000"/>
                </a:solidFill>
                <a:effectLst/>
                <a:latin typeface="ff1"/>
              </a:rPr>
              <a:t>A number of isolated experiments before independence period influenced by western liberal thought organized voluntary movements which had a powerful impact in different parts of country towards social and economic development.</a:t>
            </a:r>
          </a:p>
          <a:p>
            <a:pPr algn="just"/>
            <a:endParaRPr lang="en-US" sz="2200" dirty="0">
              <a:solidFill>
                <a:srgbClr val="000000"/>
              </a:solidFill>
              <a:latin typeface="ff1"/>
            </a:endParaRPr>
          </a:p>
          <a:p>
            <a:pPr algn="just"/>
            <a:r>
              <a:rPr lang="en-IN" sz="2200" dirty="0"/>
              <a:t>Such movements like </a:t>
            </a:r>
          </a:p>
          <a:p>
            <a:pPr marL="342900" indent="-342900" algn="just">
              <a:buAutoNum type="arabicPeriod"/>
            </a:pPr>
            <a:r>
              <a:rPr lang="en-IN" sz="2200" dirty="0"/>
              <a:t>Arya Samaj (1875) founded by Swami Dayananda, </a:t>
            </a:r>
          </a:p>
          <a:p>
            <a:pPr marL="342900" indent="-342900" algn="just">
              <a:buAutoNum type="arabicPeriod"/>
            </a:pPr>
            <a:r>
              <a:rPr lang="en-IN" sz="2200" dirty="0"/>
              <a:t>Rama Krishna Mission (1897) founder by Swami Vivekananda, </a:t>
            </a:r>
          </a:p>
          <a:p>
            <a:pPr marL="342900" indent="-342900" algn="just">
              <a:buAutoNum type="arabicPeriod"/>
            </a:pPr>
            <a:r>
              <a:rPr lang="en-IN" sz="2200" dirty="0"/>
              <a:t>Theosophical Movement (1893) founded by Annie </a:t>
            </a:r>
            <a:r>
              <a:rPr lang="en-IN" sz="2200" dirty="0" err="1"/>
              <a:t>besent</a:t>
            </a:r>
            <a:r>
              <a:rPr lang="en-IN" sz="2200" dirty="0"/>
              <a:t>, </a:t>
            </a:r>
          </a:p>
          <a:p>
            <a:pPr marL="342900" indent="-342900" algn="just">
              <a:buAutoNum type="arabicPeriod"/>
            </a:pPr>
            <a:r>
              <a:rPr lang="en-IN" sz="2200" dirty="0"/>
              <a:t>Sarvodaya Movement(1920) by Mahatma Gandhi.</a:t>
            </a:r>
          </a:p>
        </p:txBody>
      </p:sp>
      <p:sp>
        <p:nvSpPr>
          <p:cNvPr id="3" name="Date Placeholder 2">
            <a:extLst>
              <a:ext uri="{FF2B5EF4-FFF2-40B4-BE49-F238E27FC236}">
                <a16:creationId xmlns:a16="http://schemas.microsoft.com/office/drawing/2014/main" xmlns="" id="{42CC6D66-EDD2-7109-B367-B70ECE628538}"/>
              </a:ext>
            </a:extLst>
          </p:cNvPr>
          <p:cNvSpPr>
            <a:spLocks noGrp="1"/>
          </p:cNvSpPr>
          <p:nvPr>
            <p:ph type="dt" sz="half" idx="10"/>
          </p:nvPr>
        </p:nvSpPr>
        <p:spPr/>
        <p:txBody>
          <a:bodyPr/>
          <a:lstStyle/>
          <a:p>
            <a:fld id="{7BCA1911-464E-43D6-99FB-B3045374A9BD}" type="datetime1">
              <a:rPr lang="en-US" smtClean="0"/>
              <a:t>9/19/2022</a:t>
            </a:fld>
            <a:endParaRPr lang="en-US"/>
          </a:p>
        </p:txBody>
      </p:sp>
      <p:sp>
        <p:nvSpPr>
          <p:cNvPr id="4" name="Footer Placeholder 3">
            <a:extLst>
              <a:ext uri="{FF2B5EF4-FFF2-40B4-BE49-F238E27FC236}">
                <a16:creationId xmlns:a16="http://schemas.microsoft.com/office/drawing/2014/main" xmlns="" id="{95B1887E-3006-9DC5-7B84-ECF72C9029A7}"/>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67D334B3-653E-610D-8B41-411130AB3D60}"/>
              </a:ext>
            </a:extLst>
          </p:cNvPr>
          <p:cNvSpPr>
            <a:spLocks noGrp="1"/>
          </p:cNvSpPr>
          <p:nvPr>
            <p:ph type="sldNum" sz="quarter" idx="12"/>
          </p:nvPr>
        </p:nvSpPr>
        <p:spPr/>
        <p:txBody>
          <a:bodyPr/>
          <a:lstStyle/>
          <a:p>
            <a:fld id="{5C35270D-FE1D-4ED2-82AA-2925682F40D1}" type="slidenum">
              <a:rPr lang="en-US" smtClean="0"/>
              <a:t>58</a:t>
            </a:fld>
            <a:endParaRPr lang="en-US"/>
          </a:p>
        </p:txBody>
      </p:sp>
    </p:spTree>
    <p:extLst>
      <p:ext uri="{BB962C8B-B14F-4D97-AF65-F5344CB8AC3E}">
        <p14:creationId xmlns:p14="http://schemas.microsoft.com/office/powerpoint/2010/main" val="1372780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057400" y="79536"/>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8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Community based financial organization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52600"/>
            <a:ext cx="8340438" cy="3649579"/>
          </a:xfrm>
          <a:prstGeom prst="rect">
            <a:avLst/>
          </a:prstGeom>
        </p:spPr>
      </p:pic>
      <p:sp>
        <p:nvSpPr>
          <p:cNvPr id="2" name="Date Placeholder 1">
            <a:extLst>
              <a:ext uri="{FF2B5EF4-FFF2-40B4-BE49-F238E27FC236}">
                <a16:creationId xmlns:a16="http://schemas.microsoft.com/office/drawing/2014/main" xmlns="" id="{A722CEE9-4F47-388A-FD0F-F58C8444F52E}"/>
              </a:ext>
            </a:extLst>
          </p:cNvPr>
          <p:cNvSpPr>
            <a:spLocks noGrp="1"/>
          </p:cNvSpPr>
          <p:nvPr>
            <p:ph type="dt" sz="half" idx="10"/>
          </p:nvPr>
        </p:nvSpPr>
        <p:spPr/>
        <p:txBody>
          <a:bodyPr/>
          <a:lstStyle/>
          <a:p>
            <a:fld id="{E20D15AE-4097-4A4C-8E29-B5A6366CC005}" type="datetime1">
              <a:rPr lang="en-US" smtClean="0"/>
              <a:t>9/19/2022</a:t>
            </a:fld>
            <a:endParaRPr lang="en-US"/>
          </a:p>
        </p:txBody>
      </p:sp>
      <p:sp>
        <p:nvSpPr>
          <p:cNvPr id="3" name="Footer Placeholder 2">
            <a:extLst>
              <a:ext uri="{FF2B5EF4-FFF2-40B4-BE49-F238E27FC236}">
                <a16:creationId xmlns:a16="http://schemas.microsoft.com/office/drawing/2014/main" xmlns="" id="{02D0EB13-6C01-E90C-FE62-77EBCA1F0915}"/>
              </a:ext>
            </a:extLst>
          </p:cNvPr>
          <p:cNvSpPr>
            <a:spLocks noGrp="1"/>
          </p:cNvSpPr>
          <p:nvPr>
            <p:ph type="ftr" sz="quarter" idx="11"/>
          </p:nvPr>
        </p:nvSpPr>
        <p:spPr/>
        <p:txBody>
          <a:bodyPr/>
          <a:lstStyle/>
          <a:p>
            <a:r>
              <a:rPr lang="en-US"/>
              <a:t>Meenu Chaudhary                      Unit 3</a:t>
            </a:r>
          </a:p>
        </p:txBody>
      </p:sp>
      <p:sp>
        <p:nvSpPr>
          <p:cNvPr id="4" name="Slide Number Placeholder 3">
            <a:extLst>
              <a:ext uri="{FF2B5EF4-FFF2-40B4-BE49-F238E27FC236}">
                <a16:creationId xmlns:a16="http://schemas.microsoft.com/office/drawing/2014/main" xmlns="" id="{669776AC-28E2-BC1F-086C-486F8F4DC04B}"/>
              </a:ext>
            </a:extLst>
          </p:cNvPr>
          <p:cNvSpPr>
            <a:spLocks noGrp="1"/>
          </p:cNvSpPr>
          <p:nvPr>
            <p:ph type="sldNum" sz="quarter" idx="12"/>
          </p:nvPr>
        </p:nvSpPr>
        <p:spPr/>
        <p:txBody>
          <a:bodyPr/>
          <a:lstStyle/>
          <a:p>
            <a:fld id="{5C35270D-FE1D-4ED2-82AA-2925682F40D1}" type="slidenum">
              <a:rPr lang="en-US" smtClean="0"/>
              <a:t>59</a:t>
            </a:fld>
            <a:endParaRPr lang="en-US"/>
          </a:p>
        </p:txBody>
      </p:sp>
    </p:spTree>
    <p:extLst>
      <p:ext uri="{BB962C8B-B14F-4D97-AF65-F5344CB8AC3E}">
        <p14:creationId xmlns:p14="http://schemas.microsoft.com/office/powerpoint/2010/main" val="382125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485B9B-0C96-40BF-86D1-57CDC56375A4}" type="datetime1">
              <a:rPr lang="en-US" smtClean="0"/>
              <a:t>9/19/2022</a:t>
            </a:fld>
            <a:endParaRPr lang="en-US"/>
          </a:p>
        </p:txBody>
      </p:sp>
      <p:sp>
        <p:nvSpPr>
          <p:cNvPr id="5" name="Footer Placeholder 4"/>
          <p:cNvSpPr>
            <a:spLocks noGrp="1"/>
          </p:cNvSpPr>
          <p:nvPr>
            <p:ph type="ftr" sz="quarter" idx="11"/>
          </p:nvPr>
        </p:nvSpPr>
        <p:spPr>
          <a:xfrm>
            <a:off x="3257550" y="5543551"/>
            <a:ext cx="3543300" cy="273844"/>
          </a:xfrm>
        </p:spPr>
        <p:txBody>
          <a:bodyPr/>
          <a:lstStyle/>
          <a:p>
            <a:r>
              <a:rPr lang="en-US"/>
              <a:t>Meenu Chaudhary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1" name="Picture 2" descr="NIET, Greater Noida: Cutoff, Placements, Courses, Fees, Admission 2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1" y="116222"/>
            <a:ext cx="1228663" cy="7219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B29063E8-333C-4556-B99C-9948351BEBC5}"/>
              </a:ext>
            </a:extLst>
          </p:cNvPr>
          <p:cNvPicPr>
            <a:picLocks noChangeAspect="1"/>
          </p:cNvPicPr>
          <p:nvPr/>
        </p:nvPicPr>
        <p:blipFill>
          <a:blip r:embed="rId3"/>
          <a:stretch>
            <a:fillRect/>
          </a:stretch>
        </p:blipFill>
        <p:spPr>
          <a:xfrm>
            <a:off x="1257300" y="2089150"/>
            <a:ext cx="6959600" cy="2921000"/>
          </a:xfrm>
          <a:prstGeom prst="rect">
            <a:avLst/>
          </a:prstGeom>
        </p:spPr>
      </p:pic>
      <p:sp>
        <p:nvSpPr>
          <p:cNvPr id="10" name="Google Shape;89;p13">
            <a:extLst>
              <a:ext uri="{FF2B5EF4-FFF2-40B4-BE49-F238E27FC236}">
                <a16:creationId xmlns:a16="http://schemas.microsoft.com/office/drawing/2014/main" xmlns="" id="{243511F5-F688-24FE-552D-3A70A38EB106}"/>
              </a:ext>
            </a:extLst>
          </p:cNvPr>
          <p:cNvSpPr txBox="1">
            <a:spLocks/>
          </p:cNvSpPr>
          <p:nvPr/>
        </p:nvSpPr>
        <p:spPr>
          <a:xfrm>
            <a:off x="1561407" y="107909"/>
            <a:ext cx="7012565" cy="721976"/>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800" dirty="0">
                <a:latin typeface="+mn-lt"/>
              </a:rPr>
              <a:t>Evaluation Scheme</a:t>
            </a:r>
          </a:p>
        </p:txBody>
      </p:sp>
    </p:spTree>
    <p:extLst>
      <p:ext uri="{BB962C8B-B14F-4D97-AF65-F5344CB8AC3E}">
        <p14:creationId xmlns:p14="http://schemas.microsoft.com/office/powerpoint/2010/main" val="156435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057400" y="79536"/>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Characteristics of community based organizations :</a:t>
            </a:r>
          </a:p>
        </p:txBody>
      </p:sp>
      <p:sp>
        <p:nvSpPr>
          <p:cNvPr id="2" name="TextBox 1">
            <a:extLst>
              <a:ext uri="{FF2B5EF4-FFF2-40B4-BE49-F238E27FC236}">
                <a16:creationId xmlns:a16="http://schemas.microsoft.com/office/drawing/2014/main" xmlns="" id="{50456517-3A74-A3DF-0837-BECC817887EE}"/>
              </a:ext>
            </a:extLst>
          </p:cNvPr>
          <p:cNvSpPr txBox="1"/>
          <p:nvPr/>
        </p:nvSpPr>
        <p:spPr>
          <a:xfrm flipH="1">
            <a:off x="1932082" y="1600200"/>
            <a:ext cx="6553200" cy="3046988"/>
          </a:xfrm>
          <a:prstGeom prst="rect">
            <a:avLst/>
          </a:prstGeom>
          <a:noFill/>
        </p:spPr>
        <p:txBody>
          <a:bodyPr wrap="square" rtlCol="0">
            <a:spAutoFit/>
          </a:bodyPr>
          <a:lstStyle/>
          <a:p>
            <a:pPr algn="l"/>
            <a:endParaRPr lang="en-IN" sz="2400" b="0" i="0" dirty="0">
              <a:solidFill>
                <a:srgbClr val="000000"/>
              </a:solidFill>
              <a:effectLst/>
              <a:latin typeface="+mj-lt"/>
            </a:endParaRPr>
          </a:p>
          <a:p>
            <a:pPr marL="285750" indent="-285750" algn="l">
              <a:buFont typeface="Arial" panose="020B0604020202020204" pitchFamily="34" charset="0"/>
              <a:buChar char="•"/>
            </a:pPr>
            <a:r>
              <a:rPr lang="en-IN" sz="2400" b="0" i="0" dirty="0">
                <a:solidFill>
                  <a:srgbClr val="000000"/>
                </a:solidFill>
                <a:effectLst/>
                <a:latin typeface="+mj-lt"/>
              </a:rPr>
              <a:t>Voluntary membership</a:t>
            </a:r>
            <a:endParaRPr lang="en-IN" sz="2400" dirty="0">
              <a:solidFill>
                <a:srgbClr val="000000"/>
              </a:solidFill>
              <a:latin typeface="+mj-lt"/>
            </a:endParaRPr>
          </a:p>
          <a:p>
            <a:pPr marL="285750" indent="-285750" algn="l">
              <a:buFont typeface="Arial" panose="020B0604020202020204" pitchFamily="34" charset="0"/>
              <a:buChar char="•"/>
            </a:pPr>
            <a:r>
              <a:rPr lang="en-IN" sz="2400" b="0" i="0" dirty="0">
                <a:solidFill>
                  <a:srgbClr val="000000"/>
                </a:solidFill>
                <a:effectLst/>
                <a:latin typeface="+mj-lt"/>
              </a:rPr>
              <a:t>Participatory planning</a:t>
            </a:r>
            <a:endParaRPr lang="en-IN" sz="2400" dirty="0">
              <a:solidFill>
                <a:srgbClr val="000000"/>
              </a:solidFill>
              <a:latin typeface="+mj-lt"/>
            </a:endParaRPr>
          </a:p>
          <a:p>
            <a:pPr marL="285750" indent="-285750" algn="l">
              <a:buFont typeface="Arial" panose="020B0604020202020204" pitchFamily="34" charset="0"/>
              <a:buChar char="•"/>
            </a:pPr>
            <a:r>
              <a:rPr lang="en-IN" sz="2400" b="0" i="0" dirty="0">
                <a:solidFill>
                  <a:srgbClr val="000000"/>
                </a:solidFill>
                <a:effectLst/>
                <a:latin typeface="+mj-lt"/>
              </a:rPr>
              <a:t>Resource mobilization and utilization</a:t>
            </a:r>
            <a:endParaRPr lang="en-IN" sz="2400" dirty="0">
              <a:solidFill>
                <a:srgbClr val="000000"/>
              </a:solidFill>
              <a:latin typeface="+mj-lt"/>
            </a:endParaRPr>
          </a:p>
          <a:p>
            <a:pPr marL="285750" indent="-285750" algn="l">
              <a:buFont typeface="Arial" panose="020B0604020202020204" pitchFamily="34" charset="0"/>
              <a:buChar char="•"/>
            </a:pPr>
            <a:r>
              <a:rPr lang="en-IN" sz="2400" b="0" i="0" dirty="0">
                <a:solidFill>
                  <a:srgbClr val="000000"/>
                </a:solidFill>
                <a:effectLst/>
                <a:latin typeface="+mj-lt"/>
              </a:rPr>
              <a:t>Self management</a:t>
            </a:r>
            <a:endParaRPr lang="en-IN" sz="2400" dirty="0">
              <a:solidFill>
                <a:srgbClr val="000000"/>
              </a:solidFill>
              <a:latin typeface="+mj-lt"/>
            </a:endParaRPr>
          </a:p>
          <a:p>
            <a:pPr marL="285750" indent="-285750" algn="l">
              <a:buFont typeface="Arial" panose="020B0604020202020204" pitchFamily="34" charset="0"/>
              <a:buChar char="•"/>
            </a:pPr>
            <a:r>
              <a:rPr lang="en-IN" sz="2400" b="0" i="0" dirty="0">
                <a:solidFill>
                  <a:srgbClr val="000000"/>
                </a:solidFill>
                <a:effectLst/>
                <a:latin typeface="+mj-lt"/>
              </a:rPr>
              <a:t>Net working</a:t>
            </a:r>
            <a:endParaRPr lang="en-IN" sz="2400" dirty="0">
              <a:solidFill>
                <a:srgbClr val="000000"/>
              </a:solidFill>
              <a:latin typeface="+mj-lt"/>
            </a:endParaRPr>
          </a:p>
          <a:p>
            <a:pPr marL="285750" indent="-285750" algn="l">
              <a:buFont typeface="Arial" panose="020B0604020202020204" pitchFamily="34" charset="0"/>
              <a:buChar char="•"/>
            </a:pPr>
            <a:r>
              <a:rPr lang="en-IN" sz="2400" b="0" i="0" dirty="0">
                <a:solidFill>
                  <a:srgbClr val="000000"/>
                </a:solidFill>
                <a:effectLst/>
                <a:latin typeface="+mj-lt"/>
              </a:rPr>
              <a:t>Monitoring and self-evaluation</a:t>
            </a:r>
            <a:endParaRPr lang="en-IN" sz="2400" dirty="0">
              <a:solidFill>
                <a:srgbClr val="000000"/>
              </a:solidFill>
              <a:latin typeface="+mj-lt"/>
            </a:endParaRPr>
          </a:p>
          <a:p>
            <a:pPr marL="285750" indent="-285750" algn="l">
              <a:buFont typeface="Arial" panose="020B0604020202020204" pitchFamily="34" charset="0"/>
              <a:buChar char="•"/>
            </a:pPr>
            <a:r>
              <a:rPr lang="en-IN" sz="2400" b="0" i="0" dirty="0">
                <a:solidFill>
                  <a:srgbClr val="000000"/>
                </a:solidFill>
                <a:effectLst/>
                <a:latin typeface="+mj-lt"/>
              </a:rPr>
              <a:t>Sustainability etc</a:t>
            </a:r>
          </a:p>
        </p:txBody>
      </p:sp>
      <p:sp>
        <p:nvSpPr>
          <p:cNvPr id="3" name="Date Placeholder 2">
            <a:extLst>
              <a:ext uri="{FF2B5EF4-FFF2-40B4-BE49-F238E27FC236}">
                <a16:creationId xmlns:a16="http://schemas.microsoft.com/office/drawing/2014/main" xmlns="" id="{E51C7F6E-08CE-ECEA-4EB6-139D1BF303F6}"/>
              </a:ext>
            </a:extLst>
          </p:cNvPr>
          <p:cNvSpPr>
            <a:spLocks noGrp="1"/>
          </p:cNvSpPr>
          <p:nvPr>
            <p:ph type="dt" sz="half" idx="10"/>
          </p:nvPr>
        </p:nvSpPr>
        <p:spPr/>
        <p:txBody>
          <a:bodyPr/>
          <a:lstStyle/>
          <a:p>
            <a:fld id="{5A2036C0-C773-434D-B05D-9EA407B8EC1E}" type="datetime1">
              <a:rPr lang="en-US" smtClean="0"/>
              <a:t>9/19/2022</a:t>
            </a:fld>
            <a:endParaRPr lang="en-US"/>
          </a:p>
        </p:txBody>
      </p:sp>
      <p:sp>
        <p:nvSpPr>
          <p:cNvPr id="4" name="Footer Placeholder 3">
            <a:extLst>
              <a:ext uri="{FF2B5EF4-FFF2-40B4-BE49-F238E27FC236}">
                <a16:creationId xmlns:a16="http://schemas.microsoft.com/office/drawing/2014/main" xmlns="" id="{CB2D59B8-9ABC-F99B-512D-801B3A63A701}"/>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76996FF1-BCEC-C0DA-31F1-E7F328DF8902}"/>
              </a:ext>
            </a:extLst>
          </p:cNvPr>
          <p:cNvSpPr>
            <a:spLocks noGrp="1"/>
          </p:cNvSpPr>
          <p:nvPr>
            <p:ph type="sldNum" sz="quarter" idx="12"/>
          </p:nvPr>
        </p:nvSpPr>
        <p:spPr/>
        <p:txBody>
          <a:bodyPr/>
          <a:lstStyle/>
          <a:p>
            <a:fld id="{5C35270D-FE1D-4ED2-82AA-2925682F40D1}" type="slidenum">
              <a:rPr lang="en-US" smtClean="0"/>
              <a:t>60</a:t>
            </a:fld>
            <a:endParaRPr lang="en-US"/>
          </a:p>
        </p:txBody>
      </p:sp>
    </p:spTree>
    <p:extLst>
      <p:ext uri="{BB962C8B-B14F-4D97-AF65-F5344CB8AC3E}">
        <p14:creationId xmlns:p14="http://schemas.microsoft.com/office/powerpoint/2010/main" val="1749917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057400" y="79536"/>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Objectives of community based organizations</a:t>
            </a:r>
          </a:p>
        </p:txBody>
      </p:sp>
      <p:sp>
        <p:nvSpPr>
          <p:cNvPr id="2" name="TextBox 1">
            <a:extLst>
              <a:ext uri="{FF2B5EF4-FFF2-40B4-BE49-F238E27FC236}">
                <a16:creationId xmlns:a16="http://schemas.microsoft.com/office/drawing/2014/main" xmlns="" id="{50456517-3A74-A3DF-0837-BECC817887EE}"/>
              </a:ext>
            </a:extLst>
          </p:cNvPr>
          <p:cNvSpPr txBox="1"/>
          <p:nvPr/>
        </p:nvSpPr>
        <p:spPr>
          <a:xfrm flipH="1">
            <a:off x="1007605" y="873720"/>
            <a:ext cx="7570882" cy="5847755"/>
          </a:xfrm>
          <a:prstGeom prst="rect">
            <a:avLst/>
          </a:prstGeom>
          <a:noFill/>
        </p:spPr>
        <p:txBody>
          <a:bodyPr wrap="square" rtlCol="0">
            <a:spAutoFit/>
          </a:bodyPr>
          <a:lstStyle/>
          <a:p>
            <a:pPr algn="just"/>
            <a:endParaRPr lang="en-IN" sz="2200" b="0" i="0" dirty="0">
              <a:solidFill>
                <a:srgbClr val="000000"/>
              </a:solidFill>
              <a:effectLst/>
              <a:latin typeface="+mj-lt"/>
            </a:endParaRPr>
          </a:p>
          <a:p>
            <a:pPr marL="285750" indent="-285750" algn="just">
              <a:buFont typeface="Arial" panose="020B0604020202020204" pitchFamily="34" charset="0"/>
              <a:buChar char="•"/>
            </a:pPr>
            <a:r>
              <a:rPr lang="en-US" sz="2200" b="0" i="0" dirty="0">
                <a:solidFill>
                  <a:srgbClr val="000000"/>
                </a:solidFill>
                <a:effectLst/>
                <a:latin typeface="+mj-lt"/>
              </a:rPr>
              <a:t>To reduce the dependence on others.</a:t>
            </a:r>
          </a:p>
          <a:p>
            <a:pPr marL="285750" indent="-285750" algn="just">
              <a:buFont typeface="Arial" panose="020B0604020202020204" pitchFamily="34" charset="0"/>
              <a:buChar char="•"/>
            </a:pPr>
            <a:endParaRPr lang="en-US" sz="2200" dirty="0">
              <a:solidFill>
                <a:srgbClr val="000000"/>
              </a:solidFill>
              <a:latin typeface="+mj-lt"/>
            </a:endParaRPr>
          </a:p>
          <a:p>
            <a:pPr marL="285750" indent="-285750" algn="just">
              <a:buFont typeface="Arial" panose="020B0604020202020204" pitchFamily="34" charset="0"/>
              <a:buChar char="•"/>
            </a:pPr>
            <a:r>
              <a:rPr lang="en-US" sz="2200" b="0" i="0" dirty="0">
                <a:solidFill>
                  <a:srgbClr val="000000"/>
                </a:solidFill>
                <a:effectLst/>
                <a:latin typeface="+mj-lt"/>
              </a:rPr>
              <a:t>To take appropriate decision to solve the problems at right time.</a:t>
            </a:r>
          </a:p>
          <a:p>
            <a:pPr marL="285750" indent="-285750" algn="just">
              <a:buFont typeface="Arial" panose="020B0604020202020204" pitchFamily="34" charset="0"/>
              <a:buChar char="•"/>
            </a:pPr>
            <a:endParaRPr lang="en-US" sz="2200" b="0" i="0" dirty="0">
              <a:solidFill>
                <a:srgbClr val="000000"/>
              </a:solidFill>
              <a:effectLst/>
              <a:latin typeface="+mj-lt"/>
            </a:endParaRPr>
          </a:p>
          <a:p>
            <a:pPr marL="285750" indent="-285750" algn="just">
              <a:buFont typeface="Arial" panose="020B0604020202020204" pitchFamily="34" charset="0"/>
              <a:buChar char="•"/>
            </a:pPr>
            <a:r>
              <a:rPr lang="en-US" sz="2200" b="0" i="0" dirty="0">
                <a:solidFill>
                  <a:srgbClr val="000000"/>
                </a:solidFill>
                <a:effectLst/>
                <a:latin typeface="+mj-lt"/>
              </a:rPr>
              <a:t>To increase the self confidence and skills among the members.</a:t>
            </a:r>
          </a:p>
          <a:p>
            <a:pPr marL="285750" indent="-285750" algn="just">
              <a:buFont typeface="Arial" panose="020B0604020202020204" pitchFamily="34" charset="0"/>
              <a:buChar char="•"/>
            </a:pPr>
            <a:endParaRPr lang="en-US" sz="2200" dirty="0">
              <a:solidFill>
                <a:srgbClr val="000000"/>
              </a:solidFill>
              <a:latin typeface="+mj-lt"/>
            </a:endParaRPr>
          </a:p>
          <a:p>
            <a:pPr marL="285750" indent="-285750" algn="just">
              <a:buFont typeface="Arial" panose="020B0604020202020204" pitchFamily="34" charset="0"/>
              <a:buChar char="•"/>
            </a:pPr>
            <a:r>
              <a:rPr lang="en-US" sz="2200" b="0" i="0" dirty="0">
                <a:solidFill>
                  <a:srgbClr val="000000"/>
                </a:solidFill>
                <a:effectLst/>
                <a:latin typeface="+mj-lt"/>
              </a:rPr>
              <a:t>To take mutual cooperation between the each members.</a:t>
            </a:r>
          </a:p>
          <a:p>
            <a:pPr marL="285750" indent="-285750" algn="just">
              <a:buFont typeface="Arial" panose="020B0604020202020204" pitchFamily="34" charset="0"/>
              <a:buChar char="•"/>
            </a:pPr>
            <a:endParaRPr lang="en-US" sz="2200" dirty="0">
              <a:solidFill>
                <a:srgbClr val="000000"/>
              </a:solidFill>
              <a:latin typeface="+mj-lt"/>
            </a:endParaRPr>
          </a:p>
          <a:p>
            <a:pPr marL="285750" indent="-285750" algn="just">
              <a:buFont typeface="Arial" panose="020B0604020202020204" pitchFamily="34" charset="0"/>
              <a:buChar char="•"/>
            </a:pPr>
            <a:r>
              <a:rPr lang="en-US" sz="2200" b="0" i="0" dirty="0">
                <a:solidFill>
                  <a:srgbClr val="000000"/>
                </a:solidFill>
                <a:effectLst/>
                <a:latin typeface="+mj-lt"/>
              </a:rPr>
              <a:t>To gain the significance and respectability.</a:t>
            </a:r>
          </a:p>
          <a:p>
            <a:pPr marL="285750" indent="-285750" algn="just">
              <a:buFont typeface="Arial" panose="020B0604020202020204" pitchFamily="34" charset="0"/>
              <a:buChar char="•"/>
            </a:pPr>
            <a:endParaRPr lang="en-US" sz="2200" dirty="0">
              <a:solidFill>
                <a:srgbClr val="000000"/>
              </a:solidFill>
              <a:latin typeface="+mj-lt"/>
            </a:endParaRPr>
          </a:p>
          <a:p>
            <a:pPr marL="285750" indent="-285750" algn="just">
              <a:buFont typeface="Arial" panose="020B0604020202020204" pitchFamily="34" charset="0"/>
              <a:buChar char="•"/>
            </a:pPr>
            <a:r>
              <a:rPr lang="en-US" sz="2200" b="0" i="0" dirty="0">
                <a:solidFill>
                  <a:srgbClr val="000000"/>
                </a:solidFill>
                <a:effectLst/>
                <a:latin typeface="+mj-lt"/>
              </a:rPr>
              <a:t>To increase the self-empowerment.</a:t>
            </a:r>
          </a:p>
          <a:p>
            <a:pPr marL="285750" indent="-285750" algn="just">
              <a:buFont typeface="Arial" panose="020B0604020202020204" pitchFamily="34" charset="0"/>
              <a:buChar char="•"/>
            </a:pPr>
            <a:endParaRPr lang="en-US" sz="2200" dirty="0">
              <a:solidFill>
                <a:srgbClr val="000000"/>
              </a:solidFill>
              <a:latin typeface="+mj-lt"/>
            </a:endParaRPr>
          </a:p>
          <a:p>
            <a:pPr marL="285750" indent="-285750" algn="just">
              <a:buFont typeface="Arial" panose="020B0604020202020204" pitchFamily="34" charset="0"/>
              <a:buChar char="•"/>
            </a:pPr>
            <a:r>
              <a:rPr lang="en-US" sz="2200" b="0" i="0" dirty="0">
                <a:solidFill>
                  <a:srgbClr val="000000"/>
                </a:solidFill>
                <a:effectLst/>
                <a:latin typeface="+mj-lt"/>
              </a:rPr>
              <a:t>To bring awareness among the members about different policies and </a:t>
            </a:r>
            <a:r>
              <a:rPr lang="en-US" sz="2200" b="0" i="0" dirty="0" err="1">
                <a:solidFill>
                  <a:srgbClr val="000000"/>
                </a:solidFill>
                <a:effectLst/>
                <a:latin typeface="+mj-lt"/>
              </a:rPr>
              <a:t>programmes</a:t>
            </a:r>
            <a:r>
              <a:rPr lang="en-US" sz="2200" b="0" i="0" dirty="0">
                <a:solidFill>
                  <a:srgbClr val="000000"/>
                </a:solidFill>
                <a:effectLst/>
                <a:latin typeface="+mj-lt"/>
              </a:rPr>
              <a:t> of government and local bodies</a:t>
            </a:r>
          </a:p>
          <a:p>
            <a:pPr algn="just"/>
            <a:endParaRPr lang="en-US" sz="2200" b="0" i="0" dirty="0">
              <a:solidFill>
                <a:srgbClr val="000000"/>
              </a:solidFill>
              <a:effectLst/>
              <a:latin typeface="+mj-lt"/>
            </a:endParaRPr>
          </a:p>
        </p:txBody>
      </p:sp>
      <p:sp>
        <p:nvSpPr>
          <p:cNvPr id="3" name="Date Placeholder 2">
            <a:extLst>
              <a:ext uri="{FF2B5EF4-FFF2-40B4-BE49-F238E27FC236}">
                <a16:creationId xmlns:a16="http://schemas.microsoft.com/office/drawing/2014/main" xmlns="" id="{A6218EBA-7780-74CF-A508-233072A6D29C}"/>
              </a:ext>
            </a:extLst>
          </p:cNvPr>
          <p:cNvSpPr>
            <a:spLocks noGrp="1"/>
          </p:cNvSpPr>
          <p:nvPr>
            <p:ph type="dt" sz="half" idx="10"/>
          </p:nvPr>
        </p:nvSpPr>
        <p:spPr/>
        <p:txBody>
          <a:bodyPr/>
          <a:lstStyle/>
          <a:p>
            <a:fld id="{70020A6D-F3EF-4B0D-81A8-32970916B1BA}" type="datetime1">
              <a:rPr lang="en-US" smtClean="0"/>
              <a:t>9/19/2022</a:t>
            </a:fld>
            <a:endParaRPr lang="en-US"/>
          </a:p>
        </p:txBody>
      </p:sp>
      <p:sp>
        <p:nvSpPr>
          <p:cNvPr id="4" name="Footer Placeholder 3">
            <a:extLst>
              <a:ext uri="{FF2B5EF4-FFF2-40B4-BE49-F238E27FC236}">
                <a16:creationId xmlns:a16="http://schemas.microsoft.com/office/drawing/2014/main" xmlns="" id="{D85DA0C3-9B18-9D8B-0972-5D4E20471C71}"/>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8CC312EE-1450-EEA4-AC98-D0DB99BB043A}"/>
              </a:ext>
            </a:extLst>
          </p:cNvPr>
          <p:cNvSpPr>
            <a:spLocks noGrp="1"/>
          </p:cNvSpPr>
          <p:nvPr>
            <p:ph type="sldNum" sz="quarter" idx="12"/>
          </p:nvPr>
        </p:nvSpPr>
        <p:spPr/>
        <p:txBody>
          <a:bodyPr/>
          <a:lstStyle/>
          <a:p>
            <a:fld id="{5C35270D-FE1D-4ED2-82AA-2925682F40D1}" type="slidenum">
              <a:rPr lang="en-US" smtClean="0"/>
              <a:t>61</a:t>
            </a:fld>
            <a:endParaRPr lang="en-US"/>
          </a:p>
        </p:txBody>
      </p:sp>
    </p:spTree>
    <p:extLst>
      <p:ext uri="{BB962C8B-B14F-4D97-AF65-F5344CB8AC3E}">
        <p14:creationId xmlns:p14="http://schemas.microsoft.com/office/powerpoint/2010/main" val="2512517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057400" y="79536"/>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Objectives of community based organizations</a:t>
            </a:r>
          </a:p>
        </p:txBody>
      </p:sp>
      <p:sp>
        <p:nvSpPr>
          <p:cNvPr id="2" name="TextBox 1">
            <a:extLst>
              <a:ext uri="{FF2B5EF4-FFF2-40B4-BE49-F238E27FC236}">
                <a16:creationId xmlns:a16="http://schemas.microsoft.com/office/drawing/2014/main" xmlns="" id="{50456517-3A74-A3DF-0837-BECC817887EE}"/>
              </a:ext>
            </a:extLst>
          </p:cNvPr>
          <p:cNvSpPr txBox="1"/>
          <p:nvPr/>
        </p:nvSpPr>
        <p:spPr>
          <a:xfrm flipH="1">
            <a:off x="887318" y="997026"/>
            <a:ext cx="7799482" cy="5509200"/>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00000"/>
                </a:solidFill>
                <a:effectLst/>
                <a:latin typeface="ff1"/>
              </a:rPr>
              <a:t>To take initiative to organize the different rural development </a:t>
            </a:r>
            <a:r>
              <a:rPr lang="en-US" sz="2200" b="0" i="0" dirty="0" err="1">
                <a:solidFill>
                  <a:srgbClr val="000000"/>
                </a:solidFill>
                <a:effectLst/>
                <a:latin typeface="ff1"/>
              </a:rPr>
              <a:t>programmes</a:t>
            </a:r>
            <a:r>
              <a:rPr lang="en-US" sz="2200" b="0" i="0" dirty="0">
                <a:solidFill>
                  <a:srgbClr val="000000"/>
                </a:solidFill>
                <a:effectLst/>
                <a:latin typeface="ff1"/>
              </a:rPr>
              <a:t>.</a:t>
            </a:r>
          </a:p>
          <a:p>
            <a:pPr marL="285750" indent="-285750" algn="just">
              <a:buFont typeface="Arial" panose="020B0604020202020204" pitchFamily="34" charset="0"/>
              <a:buChar char="•"/>
            </a:pPr>
            <a:endParaRPr lang="en-US"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2200" b="0" i="0" dirty="0">
                <a:solidFill>
                  <a:srgbClr val="000000"/>
                </a:solidFill>
                <a:effectLst/>
                <a:latin typeface="ff1"/>
              </a:rPr>
              <a:t>To bring awareness among members about mobilization of resources and utilization.</a:t>
            </a:r>
          </a:p>
          <a:p>
            <a:pPr marL="285750" indent="-285750" algn="just">
              <a:buFont typeface="Arial" panose="020B0604020202020204" pitchFamily="34" charset="0"/>
              <a:buChar char="•"/>
            </a:pPr>
            <a:endParaRPr lang="en-US"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2200" b="0" i="0" dirty="0">
                <a:solidFill>
                  <a:srgbClr val="000000"/>
                </a:solidFill>
                <a:effectLst/>
                <a:latin typeface="ff1"/>
              </a:rPr>
              <a:t>To bring awareness among members about working efficiently of other organizations.</a:t>
            </a:r>
          </a:p>
          <a:p>
            <a:pPr marL="285750" indent="-285750" algn="just">
              <a:buFont typeface="Arial" panose="020B0604020202020204" pitchFamily="34" charset="0"/>
              <a:buChar char="•"/>
            </a:pPr>
            <a:endParaRPr lang="en-US"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2200" b="0" i="0" dirty="0">
                <a:solidFill>
                  <a:srgbClr val="000000"/>
                </a:solidFill>
                <a:effectLst/>
                <a:latin typeface="ff1"/>
              </a:rPr>
              <a:t>To increase the modern scientific knowledge about the agriculture, animal husbandry, allied activities, rural artisans, etc., among the members.</a:t>
            </a:r>
          </a:p>
          <a:p>
            <a:pPr marL="285750" indent="-285750" algn="just">
              <a:buFont typeface="Arial" panose="020B0604020202020204" pitchFamily="34" charset="0"/>
              <a:buChar char="•"/>
            </a:pPr>
            <a:endParaRPr lang="en-US"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2200" b="0" i="0" dirty="0">
                <a:solidFill>
                  <a:srgbClr val="000000"/>
                </a:solidFill>
                <a:effectLst/>
                <a:latin typeface="ff1"/>
              </a:rPr>
              <a:t>To undertaken the income generation activities in the society.</a:t>
            </a:r>
          </a:p>
          <a:p>
            <a:pPr marL="285750" indent="-285750" algn="just">
              <a:buFont typeface="Arial" panose="020B0604020202020204" pitchFamily="34" charset="0"/>
              <a:buChar char="•"/>
            </a:pPr>
            <a:endParaRPr lang="en-US"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2200" b="0" i="0" dirty="0">
                <a:solidFill>
                  <a:srgbClr val="000000"/>
                </a:solidFill>
                <a:effectLst/>
                <a:latin typeface="ff1"/>
              </a:rPr>
              <a:t>To reduce the poverty in the society</a:t>
            </a:r>
            <a:endParaRPr lang="en-US" sz="2200" b="0" i="0" dirty="0">
              <a:solidFill>
                <a:srgbClr val="000000"/>
              </a:solidFill>
              <a:effectLst/>
              <a:latin typeface="Roboto" panose="02000000000000000000" pitchFamily="2" charset="0"/>
            </a:endParaRPr>
          </a:p>
        </p:txBody>
      </p:sp>
      <p:sp>
        <p:nvSpPr>
          <p:cNvPr id="3" name="Date Placeholder 2">
            <a:extLst>
              <a:ext uri="{FF2B5EF4-FFF2-40B4-BE49-F238E27FC236}">
                <a16:creationId xmlns:a16="http://schemas.microsoft.com/office/drawing/2014/main" xmlns="" id="{18AA8E66-E340-45AE-2771-3678C4E70C4F}"/>
              </a:ext>
            </a:extLst>
          </p:cNvPr>
          <p:cNvSpPr>
            <a:spLocks noGrp="1"/>
          </p:cNvSpPr>
          <p:nvPr>
            <p:ph type="dt" sz="half" idx="10"/>
          </p:nvPr>
        </p:nvSpPr>
        <p:spPr/>
        <p:txBody>
          <a:bodyPr/>
          <a:lstStyle/>
          <a:p>
            <a:fld id="{2AE3900F-E115-4824-BD7C-D61E4AD79CF8}" type="datetime1">
              <a:rPr lang="en-US" smtClean="0"/>
              <a:t>9/19/2022</a:t>
            </a:fld>
            <a:endParaRPr lang="en-US"/>
          </a:p>
        </p:txBody>
      </p:sp>
      <p:sp>
        <p:nvSpPr>
          <p:cNvPr id="4" name="Footer Placeholder 3">
            <a:extLst>
              <a:ext uri="{FF2B5EF4-FFF2-40B4-BE49-F238E27FC236}">
                <a16:creationId xmlns:a16="http://schemas.microsoft.com/office/drawing/2014/main" xmlns="" id="{4779BBB8-00FF-6DFA-3583-5372045102D1}"/>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98DC4808-19A8-9AC1-05B1-DC7B4250F5F7}"/>
              </a:ext>
            </a:extLst>
          </p:cNvPr>
          <p:cNvSpPr>
            <a:spLocks noGrp="1"/>
          </p:cNvSpPr>
          <p:nvPr>
            <p:ph type="sldNum" sz="quarter" idx="12"/>
          </p:nvPr>
        </p:nvSpPr>
        <p:spPr/>
        <p:txBody>
          <a:bodyPr/>
          <a:lstStyle/>
          <a:p>
            <a:fld id="{5C35270D-FE1D-4ED2-82AA-2925682F40D1}" type="slidenum">
              <a:rPr lang="en-US" smtClean="0"/>
              <a:t>62</a:t>
            </a:fld>
            <a:endParaRPr lang="en-US"/>
          </a:p>
        </p:txBody>
      </p:sp>
    </p:spTree>
    <p:extLst>
      <p:ext uri="{BB962C8B-B14F-4D97-AF65-F5344CB8AC3E}">
        <p14:creationId xmlns:p14="http://schemas.microsoft.com/office/powerpoint/2010/main" val="42386259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057400" y="79536"/>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Major Community Based Organizations </a:t>
            </a:r>
          </a:p>
        </p:txBody>
      </p:sp>
      <p:sp>
        <p:nvSpPr>
          <p:cNvPr id="2" name="TextBox 1">
            <a:extLst>
              <a:ext uri="{FF2B5EF4-FFF2-40B4-BE49-F238E27FC236}">
                <a16:creationId xmlns:a16="http://schemas.microsoft.com/office/drawing/2014/main" xmlns="" id="{50456517-3A74-A3DF-0837-BECC817887EE}"/>
              </a:ext>
            </a:extLst>
          </p:cNvPr>
          <p:cNvSpPr txBox="1"/>
          <p:nvPr/>
        </p:nvSpPr>
        <p:spPr>
          <a:xfrm flipH="1">
            <a:off x="1158238" y="1066800"/>
            <a:ext cx="7502238" cy="3477875"/>
          </a:xfrm>
          <a:prstGeom prst="rect">
            <a:avLst/>
          </a:prstGeom>
          <a:noFill/>
        </p:spPr>
        <p:txBody>
          <a:bodyPr wrap="square" rtlCol="0">
            <a:spAutoFit/>
          </a:bodyPr>
          <a:lstStyle/>
          <a:p>
            <a:pPr marL="285750" indent="-285750" algn="just">
              <a:buFont typeface="Arial" panose="020B0604020202020204" pitchFamily="34" charset="0"/>
              <a:buChar char="•"/>
            </a:pPr>
            <a:r>
              <a:rPr lang="en-IN" sz="2200" b="0" i="0" dirty="0">
                <a:solidFill>
                  <a:srgbClr val="000000"/>
                </a:solidFill>
                <a:effectLst/>
                <a:latin typeface="ff1"/>
              </a:rPr>
              <a:t>Traditional Associations: These associations exit in certain tribal, ethnic and caste groups, </a:t>
            </a:r>
            <a:r>
              <a:rPr lang="en-IN" sz="2200" b="0" i="0" dirty="0" err="1">
                <a:solidFill>
                  <a:srgbClr val="000000"/>
                </a:solidFill>
                <a:effectLst/>
                <a:latin typeface="ff1"/>
              </a:rPr>
              <a:t>eg</a:t>
            </a:r>
            <a:r>
              <a:rPr lang="en-IN" sz="2200" b="0" i="0" dirty="0">
                <a:solidFill>
                  <a:srgbClr val="000000"/>
                </a:solidFill>
                <a:effectLst/>
                <a:latin typeface="ff1"/>
              </a:rPr>
              <a:t> </a:t>
            </a:r>
            <a:r>
              <a:rPr lang="en-IN" sz="2200" b="0" i="0" dirty="0" err="1">
                <a:solidFill>
                  <a:srgbClr val="000000"/>
                </a:solidFill>
                <a:effectLst/>
                <a:latin typeface="ff1"/>
              </a:rPr>
              <a:t>tribalpanclayats</a:t>
            </a:r>
            <a:r>
              <a:rPr lang="en-IN" sz="2200" b="0" i="0" dirty="0">
                <a:solidFill>
                  <a:srgbClr val="000000"/>
                </a:solidFill>
                <a:effectLst/>
                <a:latin typeface="ff1"/>
              </a:rPr>
              <a:t> for tribal self-rule.</a:t>
            </a:r>
            <a:endParaRPr lang="en-IN" sz="2200" b="0" i="0" dirty="0">
              <a:solidFill>
                <a:srgbClr val="000000"/>
              </a:solidFill>
              <a:effectLst/>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Religions Associations: </a:t>
            </a:r>
            <a:r>
              <a:rPr lang="en-IN" sz="2200" b="0" i="0" dirty="0" err="1">
                <a:solidFill>
                  <a:srgbClr val="000000"/>
                </a:solidFill>
                <a:effectLst/>
                <a:latin typeface="ff1"/>
              </a:rPr>
              <a:t>eg.</a:t>
            </a:r>
            <a:r>
              <a:rPr lang="en-IN" sz="2200" b="0" i="0" dirty="0">
                <a:solidFill>
                  <a:srgbClr val="000000"/>
                </a:solidFill>
                <a:effectLst/>
                <a:latin typeface="ff1"/>
              </a:rPr>
              <a:t> Hinduism, Buddhism, Jainism, Sikhism, Christianity and Islam.</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Membership Associations ;</a:t>
            </a:r>
            <a:r>
              <a:rPr lang="en-IN" sz="2200" b="0" i="0" dirty="0" err="1">
                <a:solidFill>
                  <a:srgbClr val="000000"/>
                </a:solidFill>
                <a:effectLst/>
                <a:latin typeface="ff1"/>
              </a:rPr>
              <a:t>eg.</a:t>
            </a:r>
            <a:r>
              <a:rPr lang="en-IN" sz="2200" b="0" i="0" dirty="0">
                <a:solidFill>
                  <a:srgbClr val="000000"/>
                </a:solidFill>
                <a:effectLst/>
                <a:latin typeface="ff1"/>
              </a:rPr>
              <a:t> Trade unions, peasants organizations etc.</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Voluntary Organizations : which organizations are registered under society Acts of 1860 section XXI </a:t>
            </a:r>
            <a:r>
              <a:rPr lang="en-IN" sz="2200" b="0" i="0" dirty="0" err="1">
                <a:solidFill>
                  <a:srgbClr val="000000"/>
                </a:solidFill>
                <a:effectLst/>
                <a:latin typeface="ff1"/>
              </a:rPr>
              <a:t>andmodification</a:t>
            </a:r>
            <a:r>
              <a:rPr lang="en-IN" sz="2200" b="0" i="0" dirty="0">
                <a:solidFill>
                  <a:srgbClr val="000000"/>
                </a:solidFill>
                <a:effectLst/>
                <a:latin typeface="ff1"/>
              </a:rPr>
              <a:t> of Society Acts.</a:t>
            </a:r>
            <a:endParaRPr lang="en-IN" sz="2200" dirty="0">
              <a:solidFill>
                <a:srgbClr val="000000"/>
              </a:solidFill>
              <a:latin typeface="Roboto" panose="02000000000000000000" pitchFamily="2" charset="0"/>
            </a:endParaRPr>
          </a:p>
        </p:txBody>
      </p:sp>
      <p:sp>
        <p:nvSpPr>
          <p:cNvPr id="3" name="Date Placeholder 2">
            <a:extLst>
              <a:ext uri="{FF2B5EF4-FFF2-40B4-BE49-F238E27FC236}">
                <a16:creationId xmlns:a16="http://schemas.microsoft.com/office/drawing/2014/main" xmlns="" id="{6239837E-C812-E782-D6A4-C151C7C0B246}"/>
              </a:ext>
            </a:extLst>
          </p:cNvPr>
          <p:cNvSpPr>
            <a:spLocks noGrp="1"/>
          </p:cNvSpPr>
          <p:nvPr>
            <p:ph type="dt" sz="half" idx="10"/>
          </p:nvPr>
        </p:nvSpPr>
        <p:spPr/>
        <p:txBody>
          <a:bodyPr/>
          <a:lstStyle/>
          <a:p>
            <a:fld id="{B35EF043-CA2E-482C-BFDB-30C8804678A5}" type="datetime1">
              <a:rPr lang="en-US" smtClean="0"/>
              <a:t>9/19/2022</a:t>
            </a:fld>
            <a:endParaRPr lang="en-US"/>
          </a:p>
        </p:txBody>
      </p:sp>
      <p:sp>
        <p:nvSpPr>
          <p:cNvPr id="4" name="Footer Placeholder 3">
            <a:extLst>
              <a:ext uri="{FF2B5EF4-FFF2-40B4-BE49-F238E27FC236}">
                <a16:creationId xmlns:a16="http://schemas.microsoft.com/office/drawing/2014/main" xmlns="" id="{A635651E-2A34-EEB2-39E4-E2AA56D5ABB4}"/>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A272D170-0FFA-0E6F-6F3D-F70746EF687F}"/>
              </a:ext>
            </a:extLst>
          </p:cNvPr>
          <p:cNvSpPr>
            <a:spLocks noGrp="1"/>
          </p:cNvSpPr>
          <p:nvPr>
            <p:ph type="sldNum" sz="quarter" idx="12"/>
          </p:nvPr>
        </p:nvSpPr>
        <p:spPr/>
        <p:txBody>
          <a:bodyPr/>
          <a:lstStyle/>
          <a:p>
            <a:fld id="{5C35270D-FE1D-4ED2-82AA-2925682F40D1}" type="slidenum">
              <a:rPr lang="en-US" smtClean="0"/>
              <a:t>63</a:t>
            </a:fld>
            <a:endParaRPr lang="en-US"/>
          </a:p>
        </p:txBody>
      </p:sp>
    </p:spTree>
    <p:extLst>
      <p:ext uri="{BB962C8B-B14F-4D97-AF65-F5344CB8AC3E}">
        <p14:creationId xmlns:p14="http://schemas.microsoft.com/office/powerpoint/2010/main" val="21536696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057400" y="79536"/>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Major Community Based Organizations </a:t>
            </a:r>
          </a:p>
        </p:txBody>
      </p:sp>
      <p:sp>
        <p:nvSpPr>
          <p:cNvPr id="2" name="TextBox 1">
            <a:extLst>
              <a:ext uri="{FF2B5EF4-FFF2-40B4-BE49-F238E27FC236}">
                <a16:creationId xmlns:a16="http://schemas.microsoft.com/office/drawing/2014/main" xmlns="" id="{50456517-3A74-A3DF-0837-BECC817887EE}"/>
              </a:ext>
            </a:extLst>
          </p:cNvPr>
          <p:cNvSpPr txBox="1"/>
          <p:nvPr/>
        </p:nvSpPr>
        <p:spPr>
          <a:xfrm flipH="1">
            <a:off x="1191489" y="1600200"/>
            <a:ext cx="7502238" cy="3477875"/>
          </a:xfrm>
          <a:prstGeom prst="rect">
            <a:avLst/>
          </a:prstGeom>
          <a:noFill/>
        </p:spPr>
        <p:txBody>
          <a:bodyPr wrap="square" rtlCol="0">
            <a:spAutoFit/>
          </a:bodyPr>
          <a:lstStyle/>
          <a:p>
            <a:pPr marL="285750" indent="-285750" algn="just">
              <a:buFont typeface="Arial" panose="020B0604020202020204" pitchFamily="34" charset="0"/>
              <a:buChar char="•"/>
            </a:pPr>
            <a:r>
              <a:rPr lang="en-IN" sz="2200" b="0" i="0" dirty="0">
                <a:solidFill>
                  <a:srgbClr val="000000"/>
                </a:solidFill>
                <a:effectLst/>
                <a:latin typeface="ff1"/>
              </a:rPr>
              <a:t>Watershed Associations.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Water user Associations.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err="1">
                <a:solidFill>
                  <a:srgbClr val="000000"/>
                </a:solidFill>
                <a:effectLst/>
                <a:latin typeface="ff1"/>
              </a:rPr>
              <a:t>Vanasamrakshana</a:t>
            </a:r>
            <a:r>
              <a:rPr lang="en-IN" sz="2200" b="0" i="0" dirty="0">
                <a:solidFill>
                  <a:srgbClr val="000000"/>
                </a:solidFill>
                <a:effectLst/>
                <a:latin typeface="ff1"/>
              </a:rPr>
              <a:t> Associations.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Mother Committees.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Education Committees.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School Management Committees.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Self Help Groups.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Youth Associations.</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err="1">
                <a:solidFill>
                  <a:srgbClr val="000000"/>
                </a:solidFill>
                <a:effectLst/>
                <a:latin typeface="ff1"/>
              </a:rPr>
              <a:t>Mahila</a:t>
            </a:r>
            <a:r>
              <a:rPr lang="en-IN" sz="2200" b="0" i="0" dirty="0">
                <a:solidFill>
                  <a:srgbClr val="000000"/>
                </a:solidFill>
                <a:effectLst/>
                <a:latin typeface="ff1"/>
              </a:rPr>
              <a:t> </a:t>
            </a:r>
            <a:r>
              <a:rPr lang="en-IN" sz="2200" b="0" i="0" dirty="0" err="1">
                <a:solidFill>
                  <a:srgbClr val="000000"/>
                </a:solidFill>
                <a:effectLst/>
                <a:latin typeface="ff1"/>
              </a:rPr>
              <a:t>Mandals</a:t>
            </a:r>
            <a:r>
              <a:rPr lang="en-IN" sz="2200" b="0" i="0" dirty="0">
                <a:solidFill>
                  <a:srgbClr val="000000"/>
                </a:solidFill>
                <a:effectLst/>
                <a:latin typeface="ff1"/>
              </a:rPr>
              <a:t>.</a:t>
            </a:r>
            <a:endParaRPr lang="en-IN" sz="22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IN" sz="2200" b="0" i="0" dirty="0">
                <a:solidFill>
                  <a:srgbClr val="000000"/>
                </a:solidFill>
                <a:effectLst/>
                <a:latin typeface="ff1"/>
              </a:rPr>
              <a:t>Cultural Associations etc</a:t>
            </a:r>
            <a:endParaRPr lang="en-IN" sz="2200" b="0" i="0" dirty="0">
              <a:solidFill>
                <a:srgbClr val="000000"/>
              </a:solidFill>
              <a:effectLst/>
              <a:latin typeface="Roboto" panose="02000000000000000000" pitchFamily="2" charset="0"/>
            </a:endParaRPr>
          </a:p>
        </p:txBody>
      </p:sp>
      <p:sp>
        <p:nvSpPr>
          <p:cNvPr id="3" name="Date Placeholder 2">
            <a:extLst>
              <a:ext uri="{FF2B5EF4-FFF2-40B4-BE49-F238E27FC236}">
                <a16:creationId xmlns:a16="http://schemas.microsoft.com/office/drawing/2014/main" xmlns="" id="{6239837E-C812-E782-D6A4-C151C7C0B246}"/>
              </a:ext>
            </a:extLst>
          </p:cNvPr>
          <p:cNvSpPr>
            <a:spLocks noGrp="1"/>
          </p:cNvSpPr>
          <p:nvPr>
            <p:ph type="dt" sz="half" idx="10"/>
          </p:nvPr>
        </p:nvSpPr>
        <p:spPr/>
        <p:txBody>
          <a:bodyPr/>
          <a:lstStyle/>
          <a:p>
            <a:fld id="{B35EF043-CA2E-482C-BFDB-30C8804678A5}" type="datetime1">
              <a:rPr lang="en-US" smtClean="0"/>
              <a:t>9/19/2022</a:t>
            </a:fld>
            <a:endParaRPr lang="en-US"/>
          </a:p>
        </p:txBody>
      </p:sp>
      <p:sp>
        <p:nvSpPr>
          <p:cNvPr id="4" name="Footer Placeholder 3">
            <a:extLst>
              <a:ext uri="{FF2B5EF4-FFF2-40B4-BE49-F238E27FC236}">
                <a16:creationId xmlns:a16="http://schemas.microsoft.com/office/drawing/2014/main" xmlns="" id="{A635651E-2A34-EEB2-39E4-E2AA56D5ABB4}"/>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A272D170-0FFA-0E6F-6F3D-F70746EF687F}"/>
              </a:ext>
            </a:extLst>
          </p:cNvPr>
          <p:cNvSpPr>
            <a:spLocks noGrp="1"/>
          </p:cNvSpPr>
          <p:nvPr>
            <p:ph type="sldNum" sz="quarter" idx="12"/>
          </p:nvPr>
        </p:nvSpPr>
        <p:spPr/>
        <p:txBody>
          <a:bodyPr/>
          <a:lstStyle/>
          <a:p>
            <a:fld id="{5C35270D-FE1D-4ED2-82AA-2925682F40D1}" type="slidenum">
              <a:rPr lang="en-US" smtClean="0"/>
              <a:t>64</a:t>
            </a:fld>
            <a:endParaRPr lang="en-US"/>
          </a:p>
        </p:txBody>
      </p:sp>
    </p:spTree>
    <p:extLst>
      <p:ext uri="{BB962C8B-B14F-4D97-AF65-F5344CB8AC3E}">
        <p14:creationId xmlns:p14="http://schemas.microsoft.com/office/powerpoint/2010/main" val="3462535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endParaRPr lang="en-US" sz="2000" dirty="0"/>
          </a:p>
          <a:p>
            <a:pPr algn="just"/>
            <a:endParaRPr lang="en-US" sz="20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Recap</a:t>
            </a:r>
          </a:p>
        </p:txBody>
      </p:sp>
      <p:sp>
        <p:nvSpPr>
          <p:cNvPr id="2" name="TextBox 1">
            <a:extLst>
              <a:ext uri="{FF2B5EF4-FFF2-40B4-BE49-F238E27FC236}">
                <a16:creationId xmlns:a16="http://schemas.microsoft.com/office/drawing/2014/main" xmlns="" id="{B40B854E-8AE5-9AD8-0A84-89DF82184C42}"/>
              </a:ext>
            </a:extLst>
          </p:cNvPr>
          <p:cNvSpPr txBox="1"/>
          <p:nvPr/>
        </p:nvSpPr>
        <p:spPr>
          <a:xfrm>
            <a:off x="1752600" y="1706881"/>
            <a:ext cx="6934200" cy="1569660"/>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In this topic, we have studied the emergence and relevance of community based organisations.</a:t>
            </a:r>
          </a:p>
          <a:p>
            <a:pPr marL="285750" indent="-285750" algn="just">
              <a:buFont typeface="Arial" panose="020B0604020202020204" pitchFamily="34" charset="0"/>
              <a:buChar char="•"/>
            </a:pPr>
            <a:r>
              <a:rPr lang="en-IN" sz="2400" dirty="0"/>
              <a:t>Some major community based organisations are also discussed. </a:t>
            </a:r>
          </a:p>
        </p:txBody>
      </p:sp>
      <p:sp>
        <p:nvSpPr>
          <p:cNvPr id="6" name="Date Placeholder 5">
            <a:extLst>
              <a:ext uri="{FF2B5EF4-FFF2-40B4-BE49-F238E27FC236}">
                <a16:creationId xmlns:a16="http://schemas.microsoft.com/office/drawing/2014/main" xmlns="" id="{D9FC8BA9-2563-3D87-32DB-3180A9BC5C2D}"/>
              </a:ext>
            </a:extLst>
          </p:cNvPr>
          <p:cNvSpPr>
            <a:spLocks noGrp="1"/>
          </p:cNvSpPr>
          <p:nvPr>
            <p:ph type="dt" sz="half" idx="10"/>
          </p:nvPr>
        </p:nvSpPr>
        <p:spPr/>
        <p:txBody>
          <a:bodyPr/>
          <a:lstStyle/>
          <a:p>
            <a:fld id="{FD6C27B0-D099-4E81-8A7B-6BB948CDE02C}" type="datetime1">
              <a:rPr lang="en-US" smtClean="0"/>
              <a:t>9/19/2022</a:t>
            </a:fld>
            <a:endParaRPr lang="en-US"/>
          </a:p>
        </p:txBody>
      </p:sp>
      <p:sp>
        <p:nvSpPr>
          <p:cNvPr id="7" name="Footer Placeholder 6">
            <a:extLst>
              <a:ext uri="{FF2B5EF4-FFF2-40B4-BE49-F238E27FC236}">
                <a16:creationId xmlns:a16="http://schemas.microsoft.com/office/drawing/2014/main" xmlns="" id="{7F1A00B7-A2B8-BB46-C683-1AA664BF3796}"/>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B6994345-4925-7A13-4E5C-8750D3644F0E}"/>
              </a:ext>
            </a:extLst>
          </p:cNvPr>
          <p:cNvSpPr>
            <a:spLocks noGrp="1"/>
          </p:cNvSpPr>
          <p:nvPr>
            <p:ph type="sldNum" sz="quarter" idx="12"/>
          </p:nvPr>
        </p:nvSpPr>
        <p:spPr/>
        <p:txBody>
          <a:bodyPr/>
          <a:lstStyle/>
          <a:p>
            <a:fld id="{5C35270D-FE1D-4ED2-82AA-2925682F40D1}" type="slidenum">
              <a:rPr lang="en-US" smtClean="0"/>
              <a:t>65</a:t>
            </a:fld>
            <a:endParaRPr lang="en-US"/>
          </a:p>
        </p:txBody>
      </p:sp>
    </p:spTree>
    <p:extLst>
      <p:ext uri="{BB962C8B-B14F-4D97-AF65-F5344CB8AC3E}">
        <p14:creationId xmlns:p14="http://schemas.microsoft.com/office/powerpoint/2010/main" val="37578223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dirty="0"/>
              <a:t>Explain the relevance of community-based financial organizations.</a:t>
            </a:r>
          </a:p>
          <a:p>
            <a:pPr algn="just"/>
            <a:r>
              <a:rPr lang="en-US" sz="2400" dirty="0"/>
              <a:t>Elaborate the objectives of community based organization. </a:t>
            </a:r>
          </a:p>
          <a:p>
            <a:pPr algn="just"/>
            <a:r>
              <a:rPr lang="en-US" sz="2400" dirty="0"/>
              <a:t> Highlight the inception of community based organizations. </a:t>
            </a:r>
          </a:p>
          <a:p>
            <a:pPr algn="just"/>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Daily Quiz</a:t>
            </a:r>
          </a:p>
        </p:txBody>
      </p:sp>
      <p:sp>
        <p:nvSpPr>
          <p:cNvPr id="2" name="Date Placeholder 1">
            <a:extLst>
              <a:ext uri="{FF2B5EF4-FFF2-40B4-BE49-F238E27FC236}">
                <a16:creationId xmlns:a16="http://schemas.microsoft.com/office/drawing/2014/main" xmlns="" id="{0DC915FD-9648-C770-0956-0CB2DA3FEF31}"/>
              </a:ext>
            </a:extLst>
          </p:cNvPr>
          <p:cNvSpPr>
            <a:spLocks noGrp="1"/>
          </p:cNvSpPr>
          <p:nvPr>
            <p:ph type="dt" sz="half" idx="10"/>
          </p:nvPr>
        </p:nvSpPr>
        <p:spPr/>
        <p:txBody>
          <a:bodyPr/>
          <a:lstStyle/>
          <a:p>
            <a:fld id="{0A91CC60-DE02-4ACA-B42B-5A1F175ACFEE}" type="datetime1">
              <a:rPr lang="en-US" smtClean="0"/>
              <a:t>9/19/2022</a:t>
            </a:fld>
            <a:endParaRPr lang="en-US"/>
          </a:p>
        </p:txBody>
      </p:sp>
      <p:sp>
        <p:nvSpPr>
          <p:cNvPr id="6" name="Footer Placeholder 5">
            <a:extLst>
              <a:ext uri="{FF2B5EF4-FFF2-40B4-BE49-F238E27FC236}">
                <a16:creationId xmlns:a16="http://schemas.microsoft.com/office/drawing/2014/main" xmlns="" id="{624B1EB1-5BF6-B7C4-CA9A-2C425925F837}"/>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E082DD49-9F07-99DF-99DF-1A0E5B0CDBC8}"/>
              </a:ext>
            </a:extLst>
          </p:cNvPr>
          <p:cNvSpPr>
            <a:spLocks noGrp="1"/>
          </p:cNvSpPr>
          <p:nvPr>
            <p:ph type="sldNum" sz="quarter" idx="12"/>
          </p:nvPr>
        </p:nvSpPr>
        <p:spPr/>
        <p:txBody>
          <a:bodyPr/>
          <a:lstStyle/>
          <a:p>
            <a:fld id="{5C35270D-FE1D-4ED2-82AA-2925682F40D1}" type="slidenum">
              <a:rPr lang="en-US" smtClean="0"/>
              <a:t>66</a:t>
            </a:fld>
            <a:endParaRPr lang="en-US"/>
          </a:p>
        </p:txBody>
      </p:sp>
    </p:spTree>
    <p:extLst>
      <p:ext uri="{BB962C8B-B14F-4D97-AF65-F5344CB8AC3E}">
        <p14:creationId xmlns:p14="http://schemas.microsoft.com/office/powerpoint/2010/main" val="384734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42900" y="5624513"/>
            <a:ext cx="1600200" cy="273844"/>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5C3EBEFF-5D18-41AA-B850-6AAF0011EE85}"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856E936-CF4E-4759-96EB-284B8F730C14}"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67</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itle 1"/>
          <p:cNvSpPr txBox="1">
            <a:spLocks/>
          </p:cNvSpPr>
          <p:nvPr/>
        </p:nvSpPr>
        <p:spPr>
          <a:xfrm>
            <a:off x="1600200" y="0"/>
            <a:ext cx="7169727" cy="751559"/>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defRPr/>
            </a:pPr>
            <a:r>
              <a:rPr lang="en-US" sz="2800" dirty="0">
                <a:sym typeface="Arial"/>
              </a:rPr>
              <a:t>Session Learning Objective with CO mapping</a:t>
            </a:r>
          </a:p>
        </p:txBody>
      </p:sp>
      <p:sp>
        <p:nvSpPr>
          <p:cNvPr id="7" name="TextBox 10"/>
          <p:cNvSpPr txBox="1">
            <a:spLocks noChangeArrowheads="1"/>
          </p:cNvSpPr>
          <p:nvPr/>
        </p:nvSpPr>
        <p:spPr bwMode="auto">
          <a:xfrm>
            <a:off x="1295399" y="1472020"/>
            <a:ext cx="7349837"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31000"/>
              </a:lnSpc>
              <a:spcBef>
                <a:spcPct val="0"/>
              </a:spcBef>
              <a:spcAft>
                <a:spcPct val="0"/>
              </a:spcAft>
              <a:buClr>
                <a:srgbClr val="000000"/>
              </a:buClr>
              <a:buSzPts val="2400"/>
            </a:pPr>
            <a:r>
              <a:rPr lang="en-US" sz="2000" dirty="0">
                <a:latin typeface="+mj-lt"/>
                <a:cs typeface="Times New Roman" panose="02020603050405020304" pitchFamily="18" charset="0"/>
              </a:rPr>
              <a:t>Understanding the concept and application of self-help groups in rural setup. </a:t>
            </a:r>
          </a:p>
          <a:p>
            <a:pPr marL="0" indent="0" algn="just" eaLnBrk="1" hangingPunct="1">
              <a:lnSpc>
                <a:spcPct val="150000"/>
              </a:lnSpc>
            </a:pPr>
            <a:endParaRPr lang="en-US" sz="2000" dirty="0">
              <a:latin typeface="+mj-lt"/>
              <a:cs typeface="Times New Roman" panose="02020603050405020304" pitchFamily="18" charset="0"/>
            </a:endParaRPr>
          </a:p>
        </p:txBody>
      </p:sp>
      <p:graphicFrame>
        <p:nvGraphicFramePr>
          <p:cNvPr id="8" name="Table 2">
            <a:extLst>
              <a:ext uri="{FF2B5EF4-FFF2-40B4-BE49-F238E27FC236}">
                <a16:creationId xmlns:a16="http://schemas.microsoft.com/office/drawing/2014/main" xmlns="" id="{02CEB721-B18B-4F1E-A911-8FD0CF3F20B4}"/>
              </a:ext>
            </a:extLst>
          </p:cNvPr>
          <p:cNvGraphicFramePr>
            <a:graphicFrameLocks noGrp="1"/>
          </p:cNvGraphicFramePr>
          <p:nvPr>
            <p:extLst>
              <p:ext uri="{D42A27DB-BD31-4B8C-83A1-F6EECF244321}">
                <p14:modId xmlns:p14="http://schemas.microsoft.com/office/powerpoint/2010/main" val="325237080"/>
              </p:ext>
            </p:extLst>
          </p:nvPr>
        </p:nvGraphicFramePr>
        <p:xfrm>
          <a:off x="1625138" y="3124200"/>
          <a:ext cx="6348358" cy="1466215"/>
        </p:xfrm>
        <a:graphic>
          <a:graphicData uri="http://schemas.openxmlformats.org/drawingml/2006/table">
            <a:tbl>
              <a:tblPr firstRow="1" bandRow="1">
                <a:tableStyleId>{5C22544A-7EE6-4342-B048-85BDC9FD1C3A}</a:tableStyleId>
              </a:tblPr>
              <a:tblGrid>
                <a:gridCol w="5003367">
                  <a:extLst>
                    <a:ext uri="{9D8B030D-6E8A-4147-A177-3AD203B41FA5}">
                      <a16:colId xmlns:a16="http://schemas.microsoft.com/office/drawing/2014/main" xmlns="" val="1905676874"/>
                    </a:ext>
                  </a:extLst>
                </a:gridCol>
                <a:gridCol w="1344991">
                  <a:extLst>
                    <a:ext uri="{9D8B030D-6E8A-4147-A177-3AD203B41FA5}">
                      <a16:colId xmlns:a16="http://schemas.microsoft.com/office/drawing/2014/main" xmlns="" val="1538412699"/>
                    </a:ext>
                  </a:extLst>
                </a:gridCol>
              </a:tblGrid>
              <a:tr h="278130">
                <a:tc>
                  <a:txBody>
                    <a:bodyPr/>
                    <a:lstStyle/>
                    <a:p>
                      <a:r>
                        <a:rPr lang="en-US" sz="1800" b="0" dirty="0">
                          <a:latin typeface="+mj-lt"/>
                          <a:cs typeface="Times New Roman" panose="02020603050405020304" pitchFamily="18" charset="0"/>
                        </a:rPr>
                        <a:t>Topic</a:t>
                      </a:r>
                      <a:endParaRPr lang="en-IN" sz="1800" b="0" dirty="0">
                        <a:latin typeface="+mj-lt"/>
                        <a:cs typeface="Times New Roman" panose="02020603050405020304" pitchFamily="18" charset="0"/>
                      </a:endParaRPr>
                    </a:p>
                  </a:txBody>
                  <a:tcPr marL="68580" marR="68580" marT="34290" marB="34290"/>
                </a:tc>
                <a:tc>
                  <a:txBody>
                    <a:bodyPr/>
                    <a:lstStyle/>
                    <a:p>
                      <a:r>
                        <a:rPr lang="en-US" sz="1800" b="0" dirty="0">
                          <a:latin typeface="+mj-lt"/>
                          <a:cs typeface="Times New Roman" panose="02020603050405020304" pitchFamily="18" charset="0"/>
                        </a:rPr>
                        <a:t>Course Outcome</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688540553"/>
                  </a:ext>
                </a:extLst>
              </a:tr>
              <a:tr h="653891">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AutoNum type="arabicPeriod"/>
                        <a:tabLst/>
                        <a:defRPr/>
                      </a:pPr>
                      <a:r>
                        <a:rPr lang="en-US" altLang="en-US" sz="1800" dirty="0">
                          <a:latin typeface="+mj-lt"/>
                        </a:rPr>
                        <a:t> </a:t>
                      </a:r>
                      <a:r>
                        <a:rPr lang="en-US" sz="1800" dirty="0">
                          <a:latin typeface="+mj-lt"/>
                          <a:cs typeface="Times New Roman" panose="02020603050405020304" pitchFamily="18" charset="0"/>
                        </a:rPr>
                        <a:t>Self-help groups</a:t>
                      </a:r>
                    </a:p>
                    <a:p>
                      <a:pPr algn="just" eaLnBrk="1" hangingPunct="1">
                        <a:lnSpc>
                          <a:spcPct val="150000"/>
                        </a:lnSpc>
                        <a:buFont typeface="Arial" panose="020B0604020202020204" pitchFamily="34" charset="0"/>
                        <a:buNone/>
                      </a:pPr>
                      <a:endParaRPr lang="en-US" altLang="en-US" sz="1800" dirty="0">
                        <a:latin typeface="+mj-lt"/>
                      </a:endParaRPr>
                    </a:p>
                  </a:txBody>
                  <a:tcPr marL="68580" marR="68580" marT="34290" marB="34290"/>
                </a:tc>
                <a:tc>
                  <a:txBody>
                    <a:bodyPr/>
                    <a:lstStyle/>
                    <a:p>
                      <a:pPr algn="l"/>
                      <a:r>
                        <a:rPr lang="en-US" sz="1800" b="0" dirty="0">
                          <a:latin typeface="+mj-lt"/>
                          <a:cs typeface="Times New Roman" panose="02020603050405020304" pitchFamily="18" charset="0"/>
                        </a:rPr>
                        <a:t>CO3</a:t>
                      </a:r>
                      <a:endParaRPr lang="en-IN" sz="1800" b="0" dirty="0">
                        <a:latin typeface="+mj-lt"/>
                        <a:cs typeface="Times New Roman" panose="02020603050405020304" pitchFamily="18" charset="0"/>
                      </a:endParaRPr>
                    </a:p>
                  </a:txBody>
                  <a:tcPr marL="68580" marR="68580" marT="34290" marB="34290"/>
                </a:tc>
                <a:extLst>
                  <a:ext uri="{0D108BD9-81ED-4DB2-BD59-A6C34878D82A}">
                    <a16:rowId xmlns:a16="http://schemas.microsoft.com/office/drawing/2014/main" xmlns="" val="2203906593"/>
                  </a:ext>
                </a:extLst>
              </a:tr>
            </a:tbl>
          </a:graphicData>
        </a:graphic>
      </p:graphicFrame>
      <p:pic>
        <p:nvPicPr>
          <p:cNvPr id="9" name="Picture 2" descr="NIET, Greater Noida: Cutoff, Placements, Courses, Fees, Admission 2021">
            <a:extLst>
              <a:ext uri="{FF2B5EF4-FFF2-40B4-BE49-F238E27FC236}">
                <a16:creationId xmlns:a16="http://schemas.microsoft.com/office/drawing/2014/main" xmlns="" id="{1BC93034-9F5F-FFE7-052A-493157E2A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8" y="42057"/>
            <a:ext cx="1334430" cy="88344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2FFAC6BD-E92A-E647-68E5-AE98857BD48B}"/>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32653177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dirty="0"/>
              <a:t>Self Help Groups are groups of 10-20 people in a locality formed for any social or economic purpose. Most of the SHGs are formed for the purpose of better financial security among its members. SHGs can exist with or without registration.</a:t>
            </a:r>
          </a:p>
          <a:p>
            <a:pPr algn="just"/>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Self Help Group</a:t>
            </a:r>
          </a:p>
        </p:txBody>
      </p:sp>
      <p:sp>
        <p:nvSpPr>
          <p:cNvPr id="2" name="Date Placeholder 1">
            <a:extLst>
              <a:ext uri="{FF2B5EF4-FFF2-40B4-BE49-F238E27FC236}">
                <a16:creationId xmlns:a16="http://schemas.microsoft.com/office/drawing/2014/main" xmlns="" id="{3A29C7F5-C17C-5B3F-38EF-3EDEE6EC7D29}"/>
              </a:ext>
            </a:extLst>
          </p:cNvPr>
          <p:cNvSpPr>
            <a:spLocks noGrp="1"/>
          </p:cNvSpPr>
          <p:nvPr>
            <p:ph type="dt" sz="half" idx="10"/>
          </p:nvPr>
        </p:nvSpPr>
        <p:spPr/>
        <p:txBody>
          <a:bodyPr/>
          <a:lstStyle/>
          <a:p>
            <a:fld id="{FD7A5E35-957C-4CF0-8003-08D634F9D1E6}" type="datetime1">
              <a:rPr lang="en-US" smtClean="0"/>
              <a:t>9/19/2022</a:t>
            </a:fld>
            <a:endParaRPr lang="en-US"/>
          </a:p>
        </p:txBody>
      </p:sp>
      <p:sp>
        <p:nvSpPr>
          <p:cNvPr id="6" name="Footer Placeholder 5">
            <a:extLst>
              <a:ext uri="{FF2B5EF4-FFF2-40B4-BE49-F238E27FC236}">
                <a16:creationId xmlns:a16="http://schemas.microsoft.com/office/drawing/2014/main" xmlns="" id="{8E05F0F9-5A44-3CC8-A6FE-46C4C1131926}"/>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6B8B4A12-E935-8191-0DA5-820C3025D0E0}"/>
              </a:ext>
            </a:extLst>
          </p:cNvPr>
          <p:cNvSpPr>
            <a:spLocks noGrp="1"/>
          </p:cNvSpPr>
          <p:nvPr>
            <p:ph type="sldNum" sz="quarter" idx="12"/>
          </p:nvPr>
        </p:nvSpPr>
        <p:spPr/>
        <p:txBody>
          <a:bodyPr/>
          <a:lstStyle/>
          <a:p>
            <a:fld id="{5C35270D-FE1D-4ED2-82AA-2925682F40D1}" type="slidenum">
              <a:rPr lang="en-US" smtClean="0"/>
              <a:t>68</a:t>
            </a:fld>
            <a:endParaRPr lang="en-US"/>
          </a:p>
        </p:txBody>
      </p:sp>
    </p:spTree>
    <p:extLst>
      <p:ext uri="{BB962C8B-B14F-4D97-AF65-F5344CB8AC3E}">
        <p14:creationId xmlns:p14="http://schemas.microsoft.com/office/powerpoint/2010/main" val="30877083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696200" cy="4207053"/>
          </a:xfrm>
        </p:spPr>
        <p:txBody>
          <a:bodyPr>
            <a:noAutofit/>
          </a:bodyPr>
          <a:lstStyle/>
          <a:p>
            <a:pPr algn="just"/>
            <a:r>
              <a:rPr lang="en-US" sz="2400" dirty="0"/>
              <a:t>Indian Microfinance Model.</a:t>
            </a:r>
          </a:p>
          <a:p>
            <a:pPr algn="just"/>
            <a:endParaRPr lang="en-US" sz="2400" dirty="0"/>
          </a:p>
          <a:p>
            <a:pPr algn="just"/>
            <a:r>
              <a:rPr lang="en-US" sz="2400" dirty="0"/>
              <a:t>Introduced in 1992 – under the guidelines by NABARD and RBI.</a:t>
            </a:r>
          </a:p>
          <a:p>
            <a:pPr algn="just"/>
            <a:endParaRPr lang="en-US" sz="2400" dirty="0"/>
          </a:p>
          <a:p>
            <a:pPr algn="just"/>
            <a:r>
              <a:rPr lang="en-US" sz="2400" dirty="0"/>
              <a:t>SHG is a form of enterprise. They perform the role of collective banks. They mobilize savings from the members and performs both debit and credit functions.</a:t>
            </a:r>
          </a:p>
          <a:p>
            <a:pPr algn="just"/>
            <a:endParaRPr lang="en-US" sz="2400" dirty="0"/>
          </a:p>
          <a:p>
            <a:pPr algn="just"/>
            <a:r>
              <a:rPr lang="en-US" sz="2400" dirty="0"/>
              <a:t>For external credit, SHG links with the banks </a:t>
            </a:r>
            <a:r>
              <a:rPr lang="en-US" sz="2400" dirty="0" err="1"/>
              <a:t>ie</a:t>
            </a:r>
            <a:r>
              <a:rPr lang="en-US" sz="2400" dirty="0"/>
              <a:t>. SHG-Bank linkages.</a:t>
            </a:r>
          </a:p>
          <a:p>
            <a:pPr algn="just"/>
            <a:endParaRPr lang="en-US" sz="2400" dirty="0"/>
          </a:p>
          <a:p>
            <a:pPr algn="just"/>
            <a:endParaRPr lang="en-US" sz="2400" dirty="0"/>
          </a:p>
        </p:txBody>
      </p:sp>
      <p:pic>
        <p:nvPicPr>
          <p:cNvPr id="5"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a:r>
              <a:rPr lang="en-US" sz="2800" dirty="0"/>
              <a:t>Self Help Groups and Their Origin</a:t>
            </a:r>
          </a:p>
        </p:txBody>
      </p:sp>
      <p:sp>
        <p:nvSpPr>
          <p:cNvPr id="2" name="Date Placeholder 1">
            <a:extLst>
              <a:ext uri="{FF2B5EF4-FFF2-40B4-BE49-F238E27FC236}">
                <a16:creationId xmlns:a16="http://schemas.microsoft.com/office/drawing/2014/main" xmlns="" id="{96851E2A-E058-393F-CDE3-AF394771E6F0}"/>
              </a:ext>
            </a:extLst>
          </p:cNvPr>
          <p:cNvSpPr>
            <a:spLocks noGrp="1"/>
          </p:cNvSpPr>
          <p:nvPr>
            <p:ph type="dt" sz="half" idx="10"/>
          </p:nvPr>
        </p:nvSpPr>
        <p:spPr/>
        <p:txBody>
          <a:bodyPr/>
          <a:lstStyle/>
          <a:p>
            <a:fld id="{FEFEC9FB-9367-4BD9-8CAB-0B09DCD4B37D}" type="datetime1">
              <a:rPr lang="en-US" smtClean="0"/>
              <a:t>9/19/2022</a:t>
            </a:fld>
            <a:endParaRPr lang="en-US"/>
          </a:p>
        </p:txBody>
      </p:sp>
      <p:sp>
        <p:nvSpPr>
          <p:cNvPr id="4" name="Footer Placeholder 3">
            <a:extLst>
              <a:ext uri="{FF2B5EF4-FFF2-40B4-BE49-F238E27FC236}">
                <a16:creationId xmlns:a16="http://schemas.microsoft.com/office/drawing/2014/main" xmlns="" id="{525800DF-5BC4-4373-D252-5FDA2AE202E0}"/>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79AAA355-461A-E923-BCC9-B3BCB127323E}"/>
              </a:ext>
            </a:extLst>
          </p:cNvPr>
          <p:cNvSpPr>
            <a:spLocks noGrp="1"/>
          </p:cNvSpPr>
          <p:nvPr>
            <p:ph type="sldNum" sz="quarter" idx="12"/>
          </p:nvPr>
        </p:nvSpPr>
        <p:spPr/>
        <p:txBody>
          <a:bodyPr/>
          <a:lstStyle/>
          <a:p>
            <a:fld id="{5C35270D-FE1D-4ED2-82AA-2925682F40D1}" type="slidenum">
              <a:rPr lang="en-US" smtClean="0"/>
              <a:t>69</a:t>
            </a:fld>
            <a:endParaRPr lang="en-US"/>
          </a:p>
        </p:txBody>
      </p:sp>
    </p:spTree>
    <p:extLst>
      <p:ext uri="{BB962C8B-B14F-4D97-AF65-F5344CB8AC3E}">
        <p14:creationId xmlns:p14="http://schemas.microsoft.com/office/powerpoint/2010/main" val="356683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790E42-A009-42C3-BDCC-AA990BE5EB62}" type="datetime1">
              <a:rPr lang="en-US" smtClean="0"/>
              <a:t>9/19/2022</a:t>
            </a:fld>
            <a:endParaRPr lang="en-US"/>
          </a:p>
        </p:txBody>
      </p:sp>
      <p:sp>
        <p:nvSpPr>
          <p:cNvPr id="5" name="Footer Placeholder 4"/>
          <p:cNvSpPr>
            <a:spLocks noGrp="1"/>
          </p:cNvSpPr>
          <p:nvPr>
            <p:ph type="ftr" sz="quarter" idx="11"/>
          </p:nvPr>
        </p:nvSpPr>
        <p:spPr>
          <a:xfrm>
            <a:off x="3257550" y="5543551"/>
            <a:ext cx="3543300" cy="273844"/>
          </a:xfrm>
        </p:spPr>
        <p:txBody>
          <a:bodyPr/>
          <a:lstStyle/>
          <a:p>
            <a:r>
              <a:rPr lang="en-US"/>
              <a:t>Meenu Chaudhary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657351" y="1960838"/>
            <a:ext cx="6350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dirty="0"/>
              <a:t>Syllabus</a:t>
            </a:r>
          </a:p>
        </p:txBody>
      </p:sp>
      <p:pic>
        <p:nvPicPr>
          <p:cNvPr id="11" name="Picture 2" descr="NIET, Greater Noida: Cutoff, Placements, Courses, Fees, Admission 2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01804"/>
            <a:ext cx="1123524" cy="6601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5A8D3591-6812-4501-9555-9F370722F9F0}"/>
              </a:ext>
            </a:extLst>
          </p:cNvPr>
          <p:cNvPicPr>
            <a:picLocks noChangeAspect="1"/>
          </p:cNvPicPr>
          <p:nvPr/>
        </p:nvPicPr>
        <p:blipFill>
          <a:blip r:embed="rId3"/>
          <a:stretch>
            <a:fillRect/>
          </a:stretch>
        </p:blipFill>
        <p:spPr>
          <a:xfrm>
            <a:off x="800101" y="1219200"/>
            <a:ext cx="8371738" cy="4098229"/>
          </a:xfrm>
          <a:prstGeom prst="rect">
            <a:avLst/>
          </a:prstGeom>
        </p:spPr>
      </p:pic>
      <p:sp>
        <p:nvSpPr>
          <p:cNvPr id="8" name="Google Shape;89;p13">
            <a:extLst>
              <a:ext uri="{FF2B5EF4-FFF2-40B4-BE49-F238E27FC236}">
                <a16:creationId xmlns:a16="http://schemas.microsoft.com/office/drawing/2014/main" xmlns="" id="{8F8CDB27-C817-925C-1CEA-4A7C51BAD284}"/>
              </a:ext>
            </a:extLst>
          </p:cNvPr>
          <p:cNvSpPr txBox="1">
            <a:spLocks/>
          </p:cNvSpPr>
          <p:nvPr/>
        </p:nvSpPr>
        <p:spPr>
          <a:xfrm>
            <a:off x="1326068" y="1514"/>
            <a:ext cx="7189282" cy="760486"/>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800" dirty="0">
                <a:solidFill>
                  <a:schemeClr val="dk1"/>
                </a:solidFill>
                <a:latin typeface="+mn-lt"/>
                <a:ea typeface="Calibri"/>
                <a:cs typeface="Times New Roman" panose="02020603050405020304" pitchFamily="18" charset="0"/>
                <a:sym typeface="Calibri"/>
              </a:rPr>
              <a:t>Syllabus</a:t>
            </a:r>
          </a:p>
        </p:txBody>
      </p:sp>
    </p:spTree>
    <p:extLst>
      <p:ext uri="{BB962C8B-B14F-4D97-AF65-F5344CB8AC3E}">
        <p14:creationId xmlns:p14="http://schemas.microsoft.com/office/powerpoint/2010/main" val="4013317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algn="just"/>
            <a:r>
              <a:rPr lang="en-US" sz="2400" dirty="0"/>
              <a:t>Now SHGs also links with companies </a:t>
            </a:r>
            <a:r>
              <a:rPr lang="en-US" sz="2400" dirty="0" err="1"/>
              <a:t>ie</a:t>
            </a:r>
            <a:r>
              <a:rPr lang="en-US" sz="2400" dirty="0"/>
              <a:t>. SHG-Corporate linkages.</a:t>
            </a:r>
          </a:p>
          <a:p>
            <a:pPr algn="just"/>
            <a:r>
              <a:rPr lang="en-US" sz="2400" dirty="0"/>
              <a:t>For Women SHGs, Government is providing interest subvention scheme.</a:t>
            </a:r>
          </a:p>
          <a:p>
            <a:pPr algn="just"/>
            <a:r>
              <a:rPr lang="en-US" sz="2400" dirty="0"/>
              <a:t>Importance of SHGs – Increased incomes of the poor through collective performance.</a:t>
            </a:r>
          </a:p>
          <a:p>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a:r>
              <a:rPr lang="en-US" sz="2800" dirty="0"/>
              <a:t>Self Help Groups and Their Origin</a:t>
            </a:r>
          </a:p>
        </p:txBody>
      </p:sp>
      <p:sp>
        <p:nvSpPr>
          <p:cNvPr id="2" name="Date Placeholder 1">
            <a:extLst>
              <a:ext uri="{FF2B5EF4-FFF2-40B4-BE49-F238E27FC236}">
                <a16:creationId xmlns:a16="http://schemas.microsoft.com/office/drawing/2014/main" xmlns="" id="{62D9D8F3-CC60-6C43-6D24-BF0C9CF70F7F}"/>
              </a:ext>
            </a:extLst>
          </p:cNvPr>
          <p:cNvSpPr>
            <a:spLocks noGrp="1"/>
          </p:cNvSpPr>
          <p:nvPr>
            <p:ph type="dt" sz="half" idx="10"/>
          </p:nvPr>
        </p:nvSpPr>
        <p:spPr/>
        <p:txBody>
          <a:bodyPr/>
          <a:lstStyle/>
          <a:p>
            <a:fld id="{65D43DD8-0677-40AE-92F8-5288DBD892C8}" type="datetime1">
              <a:rPr lang="en-US" smtClean="0"/>
              <a:t>9/19/2022</a:t>
            </a:fld>
            <a:endParaRPr lang="en-US"/>
          </a:p>
        </p:txBody>
      </p:sp>
      <p:sp>
        <p:nvSpPr>
          <p:cNvPr id="6" name="Footer Placeholder 5">
            <a:extLst>
              <a:ext uri="{FF2B5EF4-FFF2-40B4-BE49-F238E27FC236}">
                <a16:creationId xmlns:a16="http://schemas.microsoft.com/office/drawing/2014/main" xmlns="" id="{D2830DCF-69D7-5CD9-BCE1-C2A2CE6893D8}"/>
              </a:ext>
            </a:extLst>
          </p:cNvPr>
          <p:cNvSpPr>
            <a:spLocks noGrp="1"/>
          </p:cNvSpPr>
          <p:nvPr>
            <p:ph type="ftr" sz="quarter" idx="11"/>
          </p:nvPr>
        </p:nvSpPr>
        <p:spPr/>
        <p:txBody>
          <a:bodyPr/>
          <a:lstStyle/>
          <a:p>
            <a:r>
              <a:rPr lang="en-US"/>
              <a:t>Meenu Chaudhary                      Unit 3</a:t>
            </a:r>
          </a:p>
        </p:txBody>
      </p:sp>
      <p:sp>
        <p:nvSpPr>
          <p:cNvPr id="7" name="Slide Number Placeholder 6">
            <a:extLst>
              <a:ext uri="{FF2B5EF4-FFF2-40B4-BE49-F238E27FC236}">
                <a16:creationId xmlns:a16="http://schemas.microsoft.com/office/drawing/2014/main" xmlns="" id="{D9958301-152F-E7F9-C69F-FBD28F6250B9}"/>
              </a:ext>
            </a:extLst>
          </p:cNvPr>
          <p:cNvSpPr>
            <a:spLocks noGrp="1"/>
          </p:cNvSpPr>
          <p:nvPr>
            <p:ph type="sldNum" sz="quarter" idx="12"/>
          </p:nvPr>
        </p:nvSpPr>
        <p:spPr/>
        <p:txBody>
          <a:bodyPr/>
          <a:lstStyle/>
          <a:p>
            <a:fld id="{5C35270D-FE1D-4ED2-82AA-2925682F40D1}" type="slidenum">
              <a:rPr lang="en-US" smtClean="0"/>
              <a:t>70</a:t>
            </a:fld>
            <a:endParaRPr lang="en-US"/>
          </a:p>
        </p:txBody>
      </p:sp>
    </p:spTree>
    <p:extLst>
      <p:ext uri="{BB962C8B-B14F-4D97-AF65-F5344CB8AC3E}">
        <p14:creationId xmlns:p14="http://schemas.microsoft.com/office/powerpoint/2010/main" val="2360878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endParaRPr lang="en-US" sz="2400" dirty="0">
              <a:latin typeface="+mn-lt"/>
              <a:cs typeface="Times New Roman" panose="02020603050405020304" pitchFamily="18" charset="0"/>
              <a:sym typeface="Arial"/>
            </a:endParaRPr>
          </a:p>
          <a:p>
            <a:pPr algn="ctr" fontAlgn="auto">
              <a:spcAft>
                <a:spcPts val="0"/>
              </a:spcAft>
              <a:defRPr/>
            </a:pPr>
            <a:r>
              <a:rPr lang="en-US" sz="2800" dirty="0">
                <a:latin typeface="+mn-lt"/>
                <a:cs typeface="Times New Roman" panose="02020603050405020304" pitchFamily="18" charset="0"/>
                <a:sym typeface="Arial"/>
              </a:rPr>
              <a:t>Self Help Group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1338262"/>
            <a:ext cx="7911826" cy="4452938"/>
          </a:xfrm>
          <a:prstGeom prst="rect">
            <a:avLst/>
          </a:prstGeom>
        </p:spPr>
      </p:pic>
      <p:sp>
        <p:nvSpPr>
          <p:cNvPr id="6" name="Date Placeholder 5">
            <a:extLst>
              <a:ext uri="{FF2B5EF4-FFF2-40B4-BE49-F238E27FC236}">
                <a16:creationId xmlns:a16="http://schemas.microsoft.com/office/drawing/2014/main" xmlns="" id="{05141213-E537-26D3-48FD-30F7447F81C6}"/>
              </a:ext>
            </a:extLst>
          </p:cNvPr>
          <p:cNvSpPr>
            <a:spLocks noGrp="1"/>
          </p:cNvSpPr>
          <p:nvPr>
            <p:ph type="dt" sz="half" idx="10"/>
          </p:nvPr>
        </p:nvSpPr>
        <p:spPr/>
        <p:txBody>
          <a:bodyPr/>
          <a:lstStyle/>
          <a:p>
            <a:fld id="{0A8DEED1-8D07-4C96-8CD1-E6C3471D8754}" type="datetime1">
              <a:rPr lang="en-US" smtClean="0"/>
              <a:t>9/19/2022</a:t>
            </a:fld>
            <a:endParaRPr lang="en-US"/>
          </a:p>
        </p:txBody>
      </p:sp>
      <p:sp>
        <p:nvSpPr>
          <p:cNvPr id="7" name="Footer Placeholder 6">
            <a:extLst>
              <a:ext uri="{FF2B5EF4-FFF2-40B4-BE49-F238E27FC236}">
                <a16:creationId xmlns:a16="http://schemas.microsoft.com/office/drawing/2014/main" xmlns="" id="{98E47C12-7654-07DD-F243-E4AF504CE41D}"/>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B0A36E12-0507-3C15-26F9-E7AD8EB5F663}"/>
              </a:ext>
            </a:extLst>
          </p:cNvPr>
          <p:cNvSpPr>
            <a:spLocks noGrp="1"/>
          </p:cNvSpPr>
          <p:nvPr>
            <p:ph type="sldNum" sz="quarter" idx="12"/>
          </p:nvPr>
        </p:nvSpPr>
        <p:spPr/>
        <p:txBody>
          <a:bodyPr/>
          <a:lstStyle/>
          <a:p>
            <a:fld id="{5C35270D-FE1D-4ED2-82AA-2925682F40D1}" type="slidenum">
              <a:rPr lang="en-US" smtClean="0"/>
              <a:t>71</a:t>
            </a:fld>
            <a:endParaRPr lang="en-US"/>
          </a:p>
        </p:txBody>
      </p:sp>
    </p:spTree>
    <p:extLst>
      <p:ext uri="{BB962C8B-B14F-4D97-AF65-F5344CB8AC3E}">
        <p14:creationId xmlns:p14="http://schemas.microsoft.com/office/powerpoint/2010/main" val="1779008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Recap</a:t>
            </a:r>
            <a:endParaRPr lang="en-US" sz="2800" b="1" dirty="0">
              <a:latin typeface="+mn-lt"/>
              <a:cs typeface="Times New Roman" panose="02020603050405020304" pitchFamily="18" charset="0"/>
              <a:sym typeface="Arial"/>
            </a:endParaRPr>
          </a:p>
        </p:txBody>
      </p:sp>
      <p:sp>
        <p:nvSpPr>
          <p:cNvPr id="7" name="TextBox 6">
            <a:extLst>
              <a:ext uri="{FF2B5EF4-FFF2-40B4-BE49-F238E27FC236}">
                <a16:creationId xmlns:a16="http://schemas.microsoft.com/office/drawing/2014/main" xmlns="" id="{7BAAF6CA-46CC-BA32-3F1B-889CCAE456CD}"/>
              </a:ext>
            </a:extLst>
          </p:cNvPr>
          <p:cNvSpPr txBox="1"/>
          <p:nvPr/>
        </p:nvSpPr>
        <p:spPr>
          <a:xfrm>
            <a:off x="1676400" y="1783081"/>
            <a:ext cx="6858000" cy="830997"/>
          </a:xfrm>
          <a:prstGeom prst="rect">
            <a:avLst/>
          </a:prstGeom>
          <a:noFill/>
        </p:spPr>
        <p:txBody>
          <a:bodyPr wrap="square" rtlCol="0">
            <a:spAutoFit/>
          </a:bodyPr>
          <a:lstStyle/>
          <a:p>
            <a:pPr algn="just"/>
            <a:r>
              <a:rPr lang="en-US" sz="2400" dirty="0"/>
              <a:t>In this topic, we have studied the concept and role of self-help groups. </a:t>
            </a:r>
          </a:p>
        </p:txBody>
      </p:sp>
      <p:sp>
        <p:nvSpPr>
          <p:cNvPr id="2" name="Date Placeholder 1">
            <a:extLst>
              <a:ext uri="{FF2B5EF4-FFF2-40B4-BE49-F238E27FC236}">
                <a16:creationId xmlns:a16="http://schemas.microsoft.com/office/drawing/2014/main" xmlns="" id="{8E745603-D52C-FFCF-3828-2E51908982A4}"/>
              </a:ext>
            </a:extLst>
          </p:cNvPr>
          <p:cNvSpPr>
            <a:spLocks noGrp="1"/>
          </p:cNvSpPr>
          <p:nvPr>
            <p:ph type="dt" sz="half" idx="10"/>
          </p:nvPr>
        </p:nvSpPr>
        <p:spPr/>
        <p:txBody>
          <a:bodyPr/>
          <a:lstStyle/>
          <a:p>
            <a:fld id="{B3D4AA36-DA02-4E23-B980-02D6966C0361}" type="datetime1">
              <a:rPr lang="en-US" smtClean="0"/>
              <a:t>9/19/2022</a:t>
            </a:fld>
            <a:endParaRPr lang="en-US"/>
          </a:p>
        </p:txBody>
      </p:sp>
      <p:sp>
        <p:nvSpPr>
          <p:cNvPr id="6" name="Footer Placeholder 5">
            <a:extLst>
              <a:ext uri="{FF2B5EF4-FFF2-40B4-BE49-F238E27FC236}">
                <a16:creationId xmlns:a16="http://schemas.microsoft.com/office/drawing/2014/main" xmlns="" id="{08782526-E61E-6C5D-F9F3-60ABC767D69F}"/>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56724105-3EE1-0D20-576F-40483E02F9BB}"/>
              </a:ext>
            </a:extLst>
          </p:cNvPr>
          <p:cNvSpPr>
            <a:spLocks noGrp="1"/>
          </p:cNvSpPr>
          <p:nvPr>
            <p:ph type="sldNum" sz="quarter" idx="12"/>
          </p:nvPr>
        </p:nvSpPr>
        <p:spPr/>
        <p:txBody>
          <a:bodyPr/>
          <a:lstStyle/>
          <a:p>
            <a:fld id="{5C35270D-FE1D-4ED2-82AA-2925682F40D1}" type="slidenum">
              <a:rPr lang="en-US" smtClean="0"/>
              <a:t>72</a:t>
            </a:fld>
            <a:endParaRPr lang="en-US"/>
          </a:p>
        </p:txBody>
      </p:sp>
    </p:spTree>
    <p:extLst>
      <p:ext uri="{BB962C8B-B14F-4D97-AF65-F5344CB8AC3E}">
        <p14:creationId xmlns:p14="http://schemas.microsoft.com/office/powerpoint/2010/main" val="1662358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400" dirty="0">
                <a:latin typeface="+mn-lt"/>
                <a:cs typeface="Times New Roman" panose="02020603050405020304" pitchFamily="18" charset="0"/>
                <a:sym typeface="Arial"/>
              </a:rPr>
              <a:t>Daily Quiz</a:t>
            </a:r>
            <a:endParaRPr lang="en-US" sz="2800" b="1" dirty="0">
              <a:latin typeface="+mn-lt"/>
              <a:cs typeface="Times New Roman" panose="02020603050405020304" pitchFamily="18" charset="0"/>
              <a:sym typeface="Arial"/>
            </a:endParaRPr>
          </a:p>
        </p:txBody>
      </p:sp>
      <p:sp>
        <p:nvSpPr>
          <p:cNvPr id="2" name="TextBox 1">
            <a:extLst>
              <a:ext uri="{FF2B5EF4-FFF2-40B4-BE49-F238E27FC236}">
                <a16:creationId xmlns:a16="http://schemas.microsoft.com/office/drawing/2014/main" xmlns="" id="{40824011-E270-7D62-70F7-54CC07B66850}"/>
              </a:ext>
            </a:extLst>
          </p:cNvPr>
          <p:cNvSpPr txBox="1"/>
          <p:nvPr/>
        </p:nvSpPr>
        <p:spPr>
          <a:xfrm>
            <a:off x="2175162" y="1831856"/>
            <a:ext cx="6130637"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Define self-help groups.</a:t>
            </a:r>
          </a:p>
          <a:p>
            <a:pPr marL="285750" indent="-285750">
              <a:buFont typeface="Arial" panose="020B0604020202020204" pitchFamily="34" charset="0"/>
              <a:buChar char="•"/>
            </a:pPr>
            <a:r>
              <a:rPr lang="en-IN" sz="2400" dirty="0"/>
              <a:t>Explain the functioning of self-help groups. </a:t>
            </a:r>
          </a:p>
          <a:p>
            <a:pPr marL="285750" indent="-285750">
              <a:buFont typeface="Arial" panose="020B0604020202020204" pitchFamily="34" charset="0"/>
              <a:buChar char="•"/>
            </a:pPr>
            <a:r>
              <a:rPr lang="en-IN" sz="2400" dirty="0"/>
              <a:t> Is Self-help group an enterprise?</a:t>
            </a:r>
          </a:p>
          <a:p>
            <a:pPr marL="742950" lvl="1" indent="-285750">
              <a:buFont typeface="Arial" panose="020B0604020202020204" pitchFamily="34" charset="0"/>
              <a:buChar char="•"/>
            </a:pPr>
            <a:r>
              <a:rPr lang="en-IN" sz="2400" dirty="0"/>
              <a:t>True </a:t>
            </a:r>
          </a:p>
          <a:p>
            <a:pPr marL="742950" lvl="1" indent="-285750">
              <a:buFont typeface="Arial" panose="020B0604020202020204" pitchFamily="34" charset="0"/>
              <a:buChar char="•"/>
            </a:pPr>
            <a:r>
              <a:rPr lang="en-IN" sz="2400" dirty="0"/>
              <a:t>False</a:t>
            </a:r>
          </a:p>
          <a:p>
            <a:pPr lvl="1"/>
            <a:endParaRPr lang="en-IN" sz="2400" dirty="0"/>
          </a:p>
          <a:p>
            <a:pPr marL="285750" indent="-285750">
              <a:buFont typeface="Arial" panose="020B0604020202020204" pitchFamily="34" charset="0"/>
              <a:buChar char="•"/>
            </a:pPr>
            <a:endParaRPr lang="en-IN" sz="2400" dirty="0"/>
          </a:p>
        </p:txBody>
      </p:sp>
      <p:sp>
        <p:nvSpPr>
          <p:cNvPr id="6" name="Date Placeholder 5">
            <a:extLst>
              <a:ext uri="{FF2B5EF4-FFF2-40B4-BE49-F238E27FC236}">
                <a16:creationId xmlns:a16="http://schemas.microsoft.com/office/drawing/2014/main" xmlns="" id="{D976CAB0-E6D0-4C6A-A355-002D86FCA519}"/>
              </a:ext>
            </a:extLst>
          </p:cNvPr>
          <p:cNvSpPr>
            <a:spLocks noGrp="1"/>
          </p:cNvSpPr>
          <p:nvPr>
            <p:ph type="dt" sz="half" idx="10"/>
          </p:nvPr>
        </p:nvSpPr>
        <p:spPr/>
        <p:txBody>
          <a:bodyPr/>
          <a:lstStyle/>
          <a:p>
            <a:fld id="{709A876A-D365-40C9-8560-6A42E772C37C}" type="datetime1">
              <a:rPr lang="en-US" smtClean="0"/>
              <a:t>9/19/2022</a:t>
            </a:fld>
            <a:endParaRPr lang="en-US"/>
          </a:p>
        </p:txBody>
      </p:sp>
      <p:sp>
        <p:nvSpPr>
          <p:cNvPr id="7" name="Footer Placeholder 6">
            <a:extLst>
              <a:ext uri="{FF2B5EF4-FFF2-40B4-BE49-F238E27FC236}">
                <a16:creationId xmlns:a16="http://schemas.microsoft.com/office/drawing/2014/main" xmlns="" id="{87DA34FF-F60C-CDE5-732A-FA8FDD065064}"/>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7E861263-ACE3-B5AA-7A02-6594D3EA6967}"/>
              </a:ext>
            </a:extLst>
          </p:cNvPr>
          <p:cNvSpPr>
            <a:spLocks noGrp="1"/>
          </p:cNvSpPr>
          <p:nvPr>
            <p:ph type="sldNum" sz="quarter" idx="12"/>
          </p:nvPr>
        </p:nvSpPr>
        <p:spPr/>
        <p:txBody>
          <a:bodyPr/>
          <a:lstStyle/>
          <a:p>
            <a:fld id="{5C35270D-FE1D-4ED2-82AA-2925682F40D1}" type="slidenum">
              <a:rPr lang="en-US" smtClean="0"/>
              <a:t>73</a:t>
            </a:fld>
            <a:endParaRPr lang="en-US"/>
          </a:p>
        </p:txBody>
      </p:sp>
    </p:spTree>
    <p:extLst>
      <p:ext uri="{BB962C8B-B14F-4D97-AF65-F5344CB8AC3E}">
        <p14:creationId xmlns:p14="http://schemas.microsoft.com/office/powerpoint/2010/main" val="41759628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Weekly Assignment</a:t>
            </a:r>
            <a:endParaRPr lang="en-US" sz="3200" b="1" dirty="0">
              <a:latin typeface="+mn-lt"/>
              <a:cs typeface="Times New Roman" panose="02020603050405020304" pitchFamily="18" charset="0"/>
              <a:sym typeface="Arial"/>
            </a:endParaRPr>
          </a:p>
        </p:txBody>
      </p:sp>
      <p:sp>
        <p:nvSpPr>
          <p:cNvPr id="2" name="TextBox 1">
            <a:extLst>
              <a:ext uri="{FF2B5EF4-FFF2-40B4-BE49-F238E27FC236}">
                <a16:creationId xmlns:a16="http://schemas.microsoft.com/office/drawing/2014/main" xmlns="" id="{9C1D53B6-DC6B-64AF-71FB-3267FCB2BACF}"/>
              </a:ext>
            </a:extLst>
          </p:cNvPr>
          <p:cNvSpPr txBox="1"/>
          <p:nvPr/>
        </p:nvSpPr>
        <p:spPr>
          <a:xfrm>
            <a:off x="1219200" y="1859281"/>
            <a:ext cx="7315199" cy="3046988"/>
          </a:xfrm>
          <a:prstGeom prst="rect">
            <a:avLst/>
          </a:prstGeom>
          <a:noFill/>
        </p:spPr>
        <p:txBody>
          <a:bodyPr wrap="square" rtlCol="0">
            <a:spAutoFit/>
          </a:bodyPr>
          <a:lstStyle/>
          <a:p>
            <a:pPr marL="342900" indent="-342900" algn="just">
              <a:buAutoNum type="arabicPeriod"/>
            </a:pPr>
            <a:r>
              <a:rPr lang="en-IN" sz="2400" dirty="0"/>
              <a:t>Select a village and find out the involvement of people in self-help groups, financial institutions and community based organisations in the village.</a:t>
            </a:r>
          </a:p>
          <a:p>
            <a:pPr marL="342900" indent="-342900" algn="just">
              <a:buAutoNum type="arabicPeriod"/>
            </a:pPr>
            <a:endParaRPr lang="en-IN" sz="2400" dirty="0"/>
          </a:p>
          <a:p>
            <a:pPr marL="342900" indent="-342900" algn="just">
              <a:buAutoNum type="arabicPeriod"/>
            </a:pPr>
            <a:r>
              <a:rPr lang="en-IN" sz="2400" dirty="0"/>
              <a:t>Make a PowerPoint presentation on the Panchayati raj system and find the gaps that needs to be addressed for holistic development of people in rural setup. </a:t>
            </a:r>
          </a:p>
          <a:p>
            <a:pPr marL="342900" indent="-342900" algn="just">
              <a:buAutoNum type="arabicPeriod"/>
            </a:pPr>
            <a:endParaRPr lang="en-IN" sz="2400" dirty="0"/>
          </a:p>
        </p:txBody>
      </p:sp>
      <p:sp>
        <p:nvSpPr>
          <p:cNvPr id="6" name="Date Placeholder 5">
            <a:extLst>
              <a:ext uri="{FF2B5EF4-FFF2-40B4-BE49-F238E27FC236}">
                <a16:creationId xmlns:a16="http://schemas.microsoft.com/office/drawing/2014/main" xmlns="" id="{8D533942-1705-9201-D8B0-87EB6F9830D9}"/>
              </a:ext>
            </a:extLst>
          </p:cNvPr>
          <p:cNvSpPr>
            <a:spLocks noGrp="1"/>
          </p:cNvSpPr>
          <p:nvPr>
            <p:ph type="dt" sz="half" idx="10"/>
          </p:nvPr>
        </p:nvSpPr>
        <p:spPr/>
        <p:txBody>
          <a:bodyPr/>
          <a:lstStyle/>
          <a:p>
            <a:fld id="{DBBEA5A6-458B-43B7-801A-B6B9F5333B0B}" type="datetime1">
              <a:rPr lang="en-US" smtClean="0"/>
              <a:t>9/19/2022</a:t>
            </a:fld>
            <a:endParaRPr lang="en-US"/>
          </a:p>
        </p:txBody>
      </p:sp>
      <p:sp>
        <p:nvSpPr>
          <p:cNvPr id="7" name="Footer Placeholder 6">
            <a:extLst>
              <a:ext uri="{FF2B5EF4-FFF2-40B4-BE49-F238E27FC236}">
                <a16:creationId xmlns:a16="http://schemas.microsoft.com/office/drawing/2014/main" xmlns="" id="{B9357353-538F-457C-F9C4-D20AF43A15FE}"/>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D0ABECAA-4B1D-8BE3-BDF4-E5AD36D10719}"/>
              </a:ext>
            </a:extLst>
          </p:cNvPr>
          <p:cNvSpPr>
            <a:spLocks noGrp="1"/>
          </p:cNvSpPr>
          <p:nvPr>
            <p:ph type="sldNum" sz="quarter" idx="12"/>
          </p:nvPr>
        </p:nvSpPr>
        <p:spPr/>
        <p:txBody>
          <a:bodyPr/>
          <a:lstStyle/>
          <a:p>
            <a:fld id="{5C35270D-FE1D-4ED2-82AA-2925682F40D1}" type="slidenum">
              <a:rPr lang="en-US" smtClean="0"/>
              <a:t>74</a:t>
            </a:fld>
            <a:endParaRPr lang="en-US"/>
          </a:p>
        </p:txBody>
      </p:sp>
    </p:spTree>
    <p:extLst>
      <p:ext uri="{BB962C8B-B14F-4D97-AF65-F5344CB8AC3E}">
        <p14:creationId xmlns:p14="http://schemas.microsoft.com/office/powerpoint/2010/main" val="31325937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Topic Links</a:t>
            </a:r>
            <a:endParaRPr lang="en-US" sz="3200" b="1" dirty="0">
              <a:latin typeface="+mn-lt"/>
              <a:cs typeface="Times New Roman" panose="02020603050405020304" pitchFamily="18" charset="0"/>
              <a:sym typeface="Arial"/>
            </a:endParaRPr>
          </a:p>
        </p:txBody>
      </p:sp>
      <p:sp>
        <p:nvSpPr>
          <p:cNvPr id="2" name="TextBox 1">
            <a:extLst>
              <a:ext uri="{FF2B5EF4-FFF2-40B4-BE49-F238E27FC236}">
                <a16:creationId xmlns:a16="http://schemas.microsoft.com/office/drawing/2014/main" xmlns="" id="{9C1D53B6-DC6B-64AF-71FB-3267FCB2BACF}"/>
              </a:ext>
            </a:extLst>
          </p:cNvPr>
          <p:cNvSpPr txBox="1"/>
          <p:nvPr/>
        </p:nvSpPr>
        <p:spPr>
          <a:xfrm>
            <a:off x="1295401" y="1859281"/>
            <a:ext cx="7086600" cy="2585323"/>
          </a:xfrm>
          <a:prstGeom prst="rect">
            <a:avLst/>
          </a:prstGeom>
          <a:noFill/>
        </p:spPr>
        <p:txBody>
          <a:bodyPr wrap="square" rtlCol="0">
            <a:spAutoFit/>
          </a:bodyPr>
          <a:lstStyle/>
          <a:p>
            <a:pPr marL="342900" indent="-342900" algn="just">
              <a:buAutoNum type="arabicPeriod"/>
            </a:pPr>
            <a:r>
              <a:rPr lang="en-IN" dirty="0"/>
              <a:t>https://www.drishtiias.com/important-institutions/drishti-specials-important-institutions-national-institutions/panchayati-raj-institution-pri#:~:text=Panchayati%20Raj%20Institution%20%28PRI%29%20is%20a%20system%20of,who%20have%20been%20elected%20by%20the%20local%20people.</a:t>
            </a:r>
          </a:p>
          <a:p>
            <a:pPr marL="342900" indent="-342900" algn="just">
              <a:buAutoNum type="arabicPeriod"/>
            </a:pPr>
            <a:r>
              <a:rPr lang="en-IN" dirty="0">
                <a:hlinkClick r:id="rId3"/>
              </a:rPr>
              <a:t>https://www.youtube.com/watch?v=mW4Dbtn6GvU</a:t>
            </a:r>
            <a:endParaRPr lang="en-IN" dirty="0"/>
          </a:p>
          <a:p>
            <a:pPr marL="342900" indent="-342900" algn="just">
              <a:buAutoNum type="arabicPeriod"/>
            </a:pPr>
            <a:r>
              <a:rPr lang="en-IN" dirty="0">
                <a:hlinkClick r:id="rId4"/>
              </a:rPr>
              <a:t>https://www.youtube.com/watch?v=lcQWQWf5XiU</a:t>
            </a:r>
            <a:endParaRPr lang="en-IN" dirty="0"/>
          </a:p>
          <a:p>
            <a:pPr marL="342900" indent="-342900" algn="just">
              <a:buAutoNum type="arabicPeriod"/>
            </a:pPr>
            <a:r>
              <a:rPr lang="en-IN" dirty="0"/>
              <a:t>https://www.youtube.com/watch?v=l1avvy1WwNA</a:t>
            </a:r>
          </a:p>
          <a:p>
            <a:pPr marL="342900" indent="-342900" algn="just">
              <a:buAutoNum type="arabicPeriod"/>
            </a:pPr>
            <a:endParaRPr lang="en-IN" dirty="0"/>
          </a:p>
        </p:txBody>
      </p:sp>
      <p:sp>
        <p:nvSpPr>
          <p:cNvPr id="6" name="Date Placeholder 5">
            <a:extLst>
              <a:ext uri="{FF2B5EF4-FFF2-40B4-BE49-F238E27FC236}">
                <a16:creationId xmlns:a16="http://schemas.microsoft.com/office/drawing/2014/main" xmlns="" id="{1828ABA5-B06B-8AA8-38FF-7570CBE33611}"/>
              </a:ext>
            </a:extLst>
          </p:cNvPr>
          <p:cNvSpPr>
            <a:spLocks noGrp="1"/>
          </p:cNvSpPr>
          <p:nvPr>
            <p:ph type="dt" sz="half" idx="10"/>
          </p:nvPr>
        </p:nvSpPr>
        <p:spPr/>
        <p:txBody>
          <a:bodyPr/>
          <a:lstStyle/>
          <a:p>
            <a:fld id="{52C78FF6-4909-454E-BC5C-F31E4A9F5BAB}" type="datetime1">
              <a:rPr lang="en-US" smtClean="0"/>
              <a:t>9/19/2022</a:t>
            </a:fld>
            <a:endParaRPr lang="en-US"/>
          </a:p>
        </p:txBody>
      </p:sp>
      <p:sp>
        <p:nvSpPr>
          <p:cNvPr id="7" name="Footer Placeholder 6">
            <a:extLst>
              <a:ext uri="{FF2B5EF4-FFF2-40B4-BE49-F238E27FC236}">
                <a16:creationId xmlns:a16="http://schemas.microsoft.com/office/drawing/2014/main" xmlns="" id="{F6C1BB4D-08D1-5B3E-A9B0-1C8DCCDFF306}"/>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E1A7C095-5C19-8FDC-5CD2-21FE8C345CDB}"/>
              </a:ext>
            </a:extLst>
          </p:cNvPr>
          <p:cNvSpPr>
            <a:spLocks noGrp="1"/>
          </p:cNvSpPr>
          <p:nvPr>
            <p:ph type="sldNum" sz="quarter" idx="12"/>
          </p:nvPr>
        </p:nvSpPr>
        <p:spPr/>
        <p:txBody>
          <a:bodyPr/>
          <a:lstStyle/>
          <a:p>
            <a:fld id="{5C35270D-FE1D-4ED2-82AA-2925682F40D1}" type="slidenum">
              <a:rPr lang="en-US" smtClean="0"/>
              <a:t>75</a:t>
            </a:fld>
            <a:endParaRPr lang="en-US"/>
          </a:p>
        </p:txBody>
      </p:sp>
    </p:spTree>
    <p:extLst>
      <p:ext uri="{BB962C8B-B14F-4D97-AF65-F5344CB8AC3E}">
        <p14:creationId xmlns:p14="http://schemas.microsoft.com/office/powerpoint/2010/main" val="3649744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MCQ</a:t>
            </a:r>
            <a:endParaRPr lang="en-US" sz="3200" b="1" dirty="0">
              <a:latin typeface="+mn-lt"/>
              <a:cs typeface="Times New Roman" panose="02020603050405020304" pitchFamily="18" charset="0"/>
              <a:sym typeface="Arial"/>
            </a:endParaRPr>
          </a:p>
        </p:txBody>
      </p:sp>
      <p:sp>
        <p:nvSpPr>
          <p:cNvPr id="2" name="TextBox 1">
            <a:extLst>
              <a:ext uri="{FF2B5EF4-FFF2-40B4-BE49-F238E27FC236}">
                <a16:creationId xmlns:a16="http://schemas.microsoft.com/office/drawing/2014/main" xmlns="" id="{9C1D53B6-DC6B-64AF-71FB-3267FCB2BACF}"/>
              </a:ext>
            </a:extLst>
          </p:cNvPr>
          <p:cNvSpPr txBox="1"/>
          <p:nvPr/>
        </p:nvSpPr>
        <p:spPr>
          <a:xfrm>
            <a:off x="838201" y="1371600"/>
            <a:ext cx="8153400" cy="5262979"/>
          </a:xfrm>
          <a:prstGeom prst="rect">
            <a:avLst/>
          </a:prstGeom>
          <a:noFill/>
        </p:spPr>
        <p:txBody>
          <a:bodyPr wrap="square" rtlCol="0">
            <a:spAutoFit/>
          </a:bodyPr>
          <a:lstStyle/>
          <a:p>
            <a:pPr marL="342900" indent="-342900" algn="just">
              <a:buAutoNum type="arabicPeriod"/>
            </a:pPr>
            <a:r>
              <a:rPr lang="en-US" sz="2400" dirty="0"/>
              <a:t>At which level does Zila Parishad actually make development plans?</a:t>
            </a:r>
          </a:p>
          <a:p>
            <a:pPr marL="342900" indent="-342900" algn="just">
              <a:buAutoNum type="alphaUcPeriod"/>
            </a:pPr>
            <a:r>
              <a:rPr lang="en-US" sz="2400" dirty="0"/>
              <a:t>District level</a:t>
            </a:r>
          </a:p>
          <a:p>
            <a:pPr marL="342900" indent="-342900" algn="just">
              <a:buAutoNum type="alphaUcPeriod"/>
            </a:pPr>
            <a:r>
              <a:rPr lang="en-US" sz="2400" dirty="0"/>
              <a:t>Panchayat Samiti</a:t>
            </a:r>
          </a:p>
          <a:p>
            <a:pPr marL="342900" indent="-342900" algn="just">
              <a:buAutoNum type="alphaUcPeriod"/>
            </a:pPr>
            <a:r>
              <a:rPr lang="en-US" sz="2400" dirty="0"/>
              <a:t>Block level</a:t>
            </a:r>
          </a:p>
          <a:p>
            <a:pPr marL="342900" indent="-342900" algn="just">
              <a:buAutoNum type="alphaUcPeriod"/>
            </a:pPr>
            <a:r>
              <a:rPr lang="en-US" sz="2400" dirty="0"/>
              <a:t>Government level</a:t>
            </a:r>
          </a:p>
          <a:p>
            <a:pPr algn="just"/>
            <a:r>
              <a:rPr lang="en-US" sz="2400" dirty="0"/>
              <a:t>Answer: A</a:t>
            </a:r>
          </a:p>
          <a:p>
            <a:pPr algn="just"/>
            <a:endParaRPr lang="en-US" sz="2400" dirty="0"/>
          </a:p>
          <a:p>
            <a:pPr algn="just"/>
            <a:r>
              <a:rPr lang="en-US" sz="2400" dirty="0"/>
              <a:t>2. Who elects the Panchayat Head?</a:t>
            </a:r>
          </a:p>
          <a:p>
            <a:pPr marL="342900" indent="-342900" algn="just">
              <a:buAutoNum type="alphaUcPeriod"/>
            </a:pPr>
            <a:r>
              <a:rPr lang="en-US" sz="2400" dirty="0"/>
              <a:t>All members of Gram Sabha</a:t>
            </a:r>
          </a:p>
          <a:p>
            <a:pPr marL="342900" indent="-342900" algn="just">
              <a:buAutoNum type="alphaUcPeriod"/>
            </a:pPr>
            <a:r>
              <a:rPr lang="en-US" sz="2400" dirty="0"/>
              <a:t>Villagers</a:t>
            </a:r>
          </a:p>
          <a:p>
            <a:pPr marL="342900" indent="-342900" algn="just">
              <a:buAutoNum type="alphaUcPeriod"/>
            </a:pPr>
            <a:r>
              <a:rPr lang="en-US" sz="2400" dirty="0"/>
              <a:t>Secretary</a:t>
            </a:r>
          </a:p>
          <a:p>
            <a:pPr marL="342900" indent="-342900" algn="just">
              <a:buAutoNum type="alphaUcPeriod"/>
            </a:pPr>
            <a:r>
              <a:rPr lang="en-US" sz="2400" dirty="0"/>
              <a:t>All of these</a:t>
            </a:r>
          </a:p>
          <a:p>
            <a:pPr algn="just"/>
            <a:r>
              <a:rPr lang="en-US" sz="2400" dirty="0"/>
              <a:t>Answer: A</a:t>
            </a:r>
            <a:endParaRPr lang="en-IN" sz="2400" dirty="0"/>
          </a:p>
        </p:txBody>
      </p:sp>
      <p:sp>
        <p:nvSpPr>
          <p:cNvPr id="6" name="Date Placeholder 5">
            <a:extLst>
              <a:ext uri="{FF2B5EF4-FFF2-40B4-BE49-F238E27FC236}">
                <a16:creationId xmlns:a16="http://schemas.microsoft.com/office/drawing/2014/main" xmlns="" id="{B395334A-442F-5E2C-1189-ADE84970F160}"/>
              </a:ext>
            </a:extLst>
          </p:cNvPr>
          <p:cNvSpPr>
            <a:spLocks noGrp="1"/>
          </p:cNvSpPr>
          <p:nvPr>
            <p:ph type="dt" sz="half" idx="10"/>
          </p:nvPr>
        </p:nvSpPr>
        <p:spPr/>
        <p:txBody>
          <a:bodyPr/>
          <a:lstStyle/>
          <a:p>
            <a:fld id="{318E3BE4-C69B-4B39-BA71-CD8FE6807842}" type="datetime1">
              <a:rPr lang="en-US" smtClean="0"/>
              <a:t>9/19/2022</a:t>
            </a:fld>
            <a:endParaRPr lang="en-US"/>
          </a:p>
        </p:txBody>
      </p:sp>
      <p:sp>
        <p:nvSpPr>
          <p:cNvPr id="7" name="Footer Placeholder 6">
            <a:extLst>
              <a:ext uri="{FF2B5EF4-FFF2-40B4-BE49-F238E27FC236}">
                <a16:creationId xmlns:a16="http://schemas.microsoft.com/office/drawing/2014/main" xmlns="" id="{1368F8EF-677F-FD03-FF1F-D7B29A49C38B}"/>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78DAAEF4-9FC4-7D0A-8DE8-72BAB9EE9E3A}"/>
              </a:ext>
            </a:extLst>
          </p:cNvPr>
          <p:cNvSpPr>
            <a:spLocks noGrp="1"/>
          </p:cNvSpPr>
          <p:nvPr>
            <p:ph type="sldNum" sz="quarter" idx="12"/>
          </p:nvPr>
        </p:nvSpPr>
        <p:spPr/>
        <p:txBody>
          <a:bodyPr/>
          <a:lstStyle/>
          <a:p>
            <a:fld id="{5C35270D-FE1D-4ED2-82AA-2925682F40D1}" type="slidenum">
              <a:rPr lang="en-US" smtClean="0"/>
              <a:t>76</a:t>
            </a:fld>
            <a:endParaRPr lang="en-US"/>
          </a:p>
        </p:txBody>
      </p:sp>
    </p:spTree>
    <p:extLst>
      <p:ext uri="{BB962C8B-B14F-4D97-AF65-F5344CB8AC3E}">
        <p14:creationId xmlns:p14="http://schemas.microsoft.com/office/powerpoint/2010/main" val="32597837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MCQ</a:t>
            </a:r>
            <a:endParaRPr lang="en-US" sz="2800" b="1" dirty="0">
              <a:latin typeface="+mn-lt"/>
              <a:cs typeface="Times New Roman" panose="02020603050405020304" pitchFamily="18" charset="0"/>
              <a:sym typeface="Arial"/>
            </a:endParaRPr>
          </a:p>
        </p:txBody>
      </p:sp>
      <p:sp>
        <p:nvSpPr>
          <p:cNvPr id="2" name="TextBox 1">
            <a:extLst>
              <a:ext uri="{FF2B5EF4-FFF2-40B4-BE49-F238E27FC236}">
                <a16:creationId xmlns:a16="http://schemas.microsoft.com/office/drawing/2014/main" xmlns="" id="{9C1D53B6-DC6B-64AF-71FB-3267FCB2BACF}"/>
              </a:ext>
            </a:extLst>
          </p:cNvPr>
          <p:cNvSpPr txBox="1"/>
          <p:nvPr/>
        </p:nvSpPr>
        <p:spPr>
          <a:xfrm>
            <a:off x="838200" y="1313806"/>
            <a:ext cx="8229600" cy="5262979"/>
          </a:xfrm>
          <a:prstGeom prst="rect">
            <a:avLst/>
          </a:prstGeom>
          <a:noFill/>
        </p:spPr>
        <p:txBody>
          <a:bodyPr wrap="square" rtlCol="0">
            <a:spAutoFit/>
          </a:bodyPr>
          <a:lstStyle/>
          <a:p>
            <a:pPr algn="just"/>
            <a:r>
              <a:rPr lang="en-US" sz="2400" dirty="0"/>
              <a:t>3. Which of the following are voluntary provisions as per the 73rd Constitutional Amendment Act of 1992?</a:t>
            </a:r>
          </a:p>
          <a:p>
            <a:pPr marL="342900" indent="-342900" algn="just">
              <a:buAutoNum type="arabicPeriod"/>
            </a:pPr>
            <a:endParaRPr lang="en-US" sz="2400" dirty="0"/>
          </a:p>
          <a:p>
            <a:pPr algn="just"/>
            <a:r>
              <a:rPr lang="en-US" sz="2400" dirty="0"/>
              <a:t>1) Providing representation to members of the Parliament and State Legislature in the Panchayats.</a:t>
            </a:r>
          </a:p>
          <a:p>
            <a:pPr algn="just"/>
            <a:r>
              <a:rPr lang="en-US" sz="2400" dirty="0"/>
              <a:t>2) Devolution of powers and responsibilities upon Panchayats.</a:t>
            </a:r>
          </a:p>
          <a:p>
            <a:pPr algn="just"/>
            <a:r>
              <a:rPr lang="en-US" sz="2400" dirty="0"/>
              <a:t>3) Organization of Gram Sabha.</a:t>
            </a:r>
          </a:p>
          <a:p>
            <a:pPr algn="just"/>
            <a:r>
              <a:rPr lang="en-US" sz="2400" dirty="0"/>
              <a:t>4) None of these</a:t>
            </a:r>
          </a:p>
          <a:p>
            <a:pPr algn="just"/>
            <a:endParaRPr lang="en-US" sz="2400" dirty="0"/>
          </a:p>
          <a:p>
            <a:pPr algn="just"/>
            <a:r>
              <a:rPr lang="en-US" sz="2400" dirty="0"/>
              <a:t>a. Only 1</a:t>
            </a:r>
          </a:p>
          <a:p>
            <a:pPr algn="just"/>
            <a:r>
              <a:rPr lang="en-US" sz="2400" dirty="0"/>
              <a:t>b. 1 and 3</a:t>
            </a:r>
          </a:p>
          <a:p>
            <a:pPr algn="just"/>
            <a:r>
              <a:rPr lang="en-US" sz="2400" dirty="0"/>
              <a:t>c. 1 and 2</a:t>
            </a:r>
          </a:p>
          <a:p>
            <a:pPr algn="just"/>
            <a:r>
              <a:rPr lang="en-US" sz="2400" dirty="0"/>
              <a:t>d. All of the above</a:t>
            </a:r>
          </a:p>
          <a:p>
            <a:pPr algn="just"/>
            <a:r>
              <a:rPr lang="en-US" sz="2400" dirty="0"/>
              <a:t>Answer: c</a:t>
            </a:r>
            <a:endParaRPr lang="en-IN" sz="2400" dirty="0"/>
          </a:p>
        </p:txBody>
      </p:sp>
      <p:sp>
        <p:nvSpPr>
          <p:cNvPr id="6" name="Date Placeholder 5">
            <a:extLst>
              <a:ext uri="{FF2B5EF4-FFF2-40B4-BE49-F238E27FC236}">
                <a16:creationId xmlns:a16="http://schemas.microsoft.com/office/drawing/2014/main" xmlns="" id="{EDA535CF-EC5F-AE10-3883-E32FEE35D847}"/>
              </a:ext>
            </a:extLst>
          </p:cNvPr>
          <p:cNvSpPr>
            <a:spLocks noGrp="1"/>
          </p:cNvSpPr>
          <p:nvPr>
            <p:ph type="dt" sz="half" idx="10"/>
          </p:nvPr>
        </p:nvSpPr>
        <p:spPr/>
        <p:txBody>
          <a:bodyPr/>
          <a:lstStyle/>
          <a:p>
            <a:fld id="{B3E6C33C-96A5-4325-B71D-3F8614CF4D1D}" type="datetime1">
              <a:rPr lang="en-US" smtClean="0"/>
              <a:t>9/19/2022</a:t>
            </a:fld>
            <a:endParaRPr lang="en-US"/>
          </a:p>
        </p:txBody>
      </p:sp>
      <p:sp>
        <p:nvSpPr>
          <p:cNvPr id="7" name="Footer Placeholder 6">
            <a:extLst>
              <a:ext uri="{FF2B5EF4-FFF2-40B4-BE49-F238E27FC236}">
                <a16:creationId xmlns:a16="http://schemas.microsoft.com/office/drawing/2014/main" xmlns="" id="{FC538BF2-9B5D-460F-D8F8-E443ED852A39}"/>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C4E6C41E-8428-89DE-E473-5805EBE24F09}"/>
              </a:ext>
            </a:extLst>
          </p:cNvPr>
          <p:cNvSpPr>
            <a:spLocks noGrp="1"/>
          </p:cNvSpPr>
          <p:nvPr>
            <p:ph type="sldNum" sz="quarter" idx="12"/>
          </p:nvPr>
        </p:nvSpPr>
        <p:spPr/>
        <p:txBody>
          <a:bodyPr/>
          <a:lstStyle/>
          <a:p>
            <a:fld id="{5C35270D-FE1D-4ED2-82AA-2925682F40D1}" type="slidenum">
              <a:rPr lang="en-US" smtClean="0"/>
              <a:t>77</a:t>
            </a:fld>
            <a:endParaRPr lang="en-US"/>
          </a:p>
        </p:txBody>
      </p:sp>
    </p:spTree>
    <p:extLst>
      <p:ext uri="{BB962C8B-B14F-4D97-AF65-F5344CB8AC3E}">
        <p14:creationId xmlns:p14="http://schemas.microsoft.com/office/powerpoint/2010/main" val="942738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MCQ</a:t>
            </a:r>
            <a:endParaRPr lang="en-US" sz="2800" b="1" dirty="0">
              <a:latin typeface="+mn-lt"/>
              <a:cs typeface="Times New Roman" panose="02020603050405020304" pitchFamily="18" charset="0"/>
              <a:sym typeface="Arial"/>
            </a:endParaRPr>
          </a:p>
        </p:txBody>
      </p:sp>
      <p:sp>
        <p:nvSpPr>
          <p:cNvPr id="2" name="TextBox 1">
            <a:extLst>
              <a:ext uri="{FF2B5EF4-FFF2-40B4-BE49-F238E27FC236}">
                <a16:creationId xmlns:a16="http://schemas.microsoft.com/office/drawing/2014/main" xmlns="" id="{9C1D53B6-DC6B-64AF-71FB-3267FCB2BACF}"/>
              </a:ext>
            </a:extLst>
          </p:cNvPr>
          <p:cNvSpPr txBox="1"/>
          <p:nvPr/>
        </p:nvSpPr>
        <p:spPr>
          <a:xfrm>
            <a:off x="457200" y="956748"/>
            <a:ext cx="8686800" cy="6524863"/>
          </a:xfrm>
          <a:prstGeom prst="rect">
            <a:avLst/>
          </a:prstGeom>
          <a:noFill/>
        </p:spPr>
        <p:txBody>
          <a:bodyPr wrap="square" rtlCol="0">
            <a:spAutoFit/>
          </a:bodyPr>
          <a:lstStyle/>
          <a:p>
            <a:pPr algn="just"/>
            <a:r>
              <a:rPr lang="en-US" sz="2000" dirty="0">
                <a:latin typeface="+mj-lt"/>
              </a:rPr>
              <a:t>4. Which of the following is/are true regarding Panchayati Raj system?</a:t>
            </a:r>
          </a:p>
          <a:p>
            <a:pPr algn="just"/>
            <a:endParaRPr lang="en-US" sz="2000" dirty="0">
              <a:latin typeface="+mj-lt"/>
            </a:endParaRPr>
          </a:p>
          <a:p>
            <a:pPr algn="just"/>
            <a:r>
              <a:rPr lang="en-US" sz="2000" dirty="0">
                <a:latin typeface="+mj-lt"/>
              </a:rPr>
              <a:t>1) The act won’t apply to Darjeeling district of West Bengal.</a:t>
            </a:r>
          </a:p>
          <a:p>
            <a:pPr algn="just"/>
            <a:r>
              <a:rPr lang="en-US" sz="2000" dirty="0">
                <a:latin typeface="+mj-lt"/>
              </a:rPr>
              <a:t>2) Allotment of seats in constituencies for Panchayat elections cannot be questioned in any court of law.</a:t>
            </a:r>
          </a:p>
          <a:p>
            <a:pPr algn="just"/>
            <a:endParaRPr lang="en-US" sz="2000" dirty="0">
              <a:latin typeface="+mj-lt"/>
            </a:endParaRPr>
          </a:p>
          <a:p>
            <a:pPr algn="just"/>
            <a:r>
              <a:rPr lang="en-US" sz="2000" dirty="0">
                <a:latin typeface="+mj-lt"/>
              </a:rPr>
              <a:t>a. Only 1</a:t>
            </a:r>
          </a:p>
          <a:p>
            <a:pPr algn="just"/>
            <a:r>
              <a:rPr lang="en-US" sz="2000" dirty="0">
                <a:latin typeface="+mj-lt"/>
              </a:rPr>
              <a:t>b. Only 2</a:t>
            </a:r>
          </a:p>
          <a:p>
            <a:pPr algn="just"/>
            <a:r>
              <a:rPr lang="en-US" sz="2000" dirty="0">
                <a:latin typeface="+mj-lt"/>
              </a:rPr>
              <a:t>c. Both 1 and 2</a:t>
            </a:r>
          </a:p>
          <a:p>
            <a:pPr algn="just"/>
            <a:r>
              <a:rPr lang="en-US" sz="2000" dirty="0">
                <a:latin typeface="+mj-lt"/>
              </a:rPr>
              <a:t>d. None of the above</a:t>
            </a:r>
          </a:p>
          <a:p>
            <a:pPr algn="just"/>
            <a:r>
              <a:rPr lang="en-US" sz="2000" dirty="0">
                <a:latin typeface="+mj-lt"/>
              </a:rPr>
              <a:t>Answer: c</a:t>
            </a:r>
          </a:p>
          <a:p>
            <a:pPr algn="just"/>
            <a:endParaRPr lang="en-US" sz="2000" dirty="0">
              <a:latin typeface="+mj-lt"/>
            </a:endParaRPr>
          </a:p>
          <a:p>
            <a:pPr algn="just"/>
            <a:r>
              <a:rPr lang="en-US" sz="2000" dirty="0">
                <a:latin typeface="+mj-lt"/>
              </a:rPr>
              <a:t>5. </a:t>
            </a:r>
            <a:r>
              <a:rPr lang="en-US" sz="2000" b="0" i="0" dirty="0">
                <a:solidFill>
                  <a:srgbClr val="222222"/>
                </a:solidFill>
                <a:effectLst/>
                <a:latin typeface="+mj-lt"/>
              </a:rPr>
              <a:t>Which of the following Amendments to Constitution of India grants a Constitutional status to 'Panchayati Raj System’?</a:t>
            </a:r>
          </a:p>
          <a:p>
            <a:pPr algn="just"/>
            <a:endParaRPr lang="en-US" sz="2000" dirty="0">
              <a:solidFill>
                <a:srgbClr val="222222"/>
              </a:solidFill>
              <a:latin typeface="+mj-lt"/>
            </a:endParaRPr>
          </a:p>
          <a:p>
            <a:pPr marL="342900" indent="-342900" algn="just">
              <a:buAutoNum type="alphaUcPeriod"/>
            </a:pPr>
            <a:r>
              <a:rPr lang="en-US" sz="2000" dirty="0">
                <a:solidFill>
                  <a:srgbClr val="222222"/>
                </a:solidFill>
                <a:latin typeface="+mj-lt"/>
              </a:rPr>
              <a:t>71th Amendment</a:t>
            </a:r>
          </a:p>
          <a:p>
            <a:pPr marL="342900" indent="-342900" algn="just">
              <a:buAutoNum type="alphaUcPeriod"/>
            </a:pPr>
            <a:r>
              <a:rPr lang="en-US" sz="2000" dirty="0">
                <a:solidFill>
                  <a:srgbClr val="222222"/>
                </a:solidFill>
                <a:latin typeface="+mj-lt"/>
              </a:rPr>
              <a:t>72</a:t>
            </a:r>
            <a:r>
              <a:rPr lang="en-US" sz="2000" baseline="30000" dirty="0">
                <a:solidFill>
                  <a:srgbClr val="222222"/>
                </a:solidFill>
                <a:latin typeface="+mj-lt"/>
              </a:rPr>
              <a:t>nd</a:t>
            </a:r>
            <a:r>
              <a:rPr lang="en-US" sz="2000" dirty="0">
                <a:solidFill>
                  <a:srgbClr val="222222"/>
                </a:solidFill>
                <a:latin typeface="+mj-lt"/>
              </a:rPr>
              <a:t> Amendment</a:t>
            </a:r>
          </a:p>
          <a:p>
            <a:pPr marL="342900" indent="-342900" algn="just">
              <a:buAutoNum type="alphaUcPeriod"/>
            </a:pPr>
            <a:r>
              <a:rPr lang="en-US" sz="2000" dirty="0">
                <a:solidFill>
                  <a:srgbClr val="222222"/>
                </a:solidFill>
                <a:latin typeface="+mj-lt"/>
              </a:rPr>
              <a:t>73</a:t>
            </a:r>
            <a:r>
              <a:rPr lang="en-US" sz="2000" baseline="30000" dirty="0">
                <a:solidFill>
                  <a:srgbClr val="222222"/>
                </a:solidFill>
                <a:latin typeface="+mj-lt"/>
              </a:rPr>
              <a:t>rd</a:t>
            </a:r>
            <a:r>
              <a:rPr lang="en-US" sz="2000" dirty="0">
                <a:solidFill>
                  <a:srgbClr val="222222"/>
                </a:solidFill>
                <a:latin typeface="+mj-lt"/>
              </a:rPr>
              <a:t> Amendment</a:t>
            </a:r>
          </a:p>
          <a:p>
            <a:pPr marL="342900" indent="-342900" algn="just">
              <a:buAutoNum type="alphaUcPeriod"/>
            </a:pPr>
            <a:r>
              <a:rPr lang="en-US" sz="2000" dirty="0">
                <a:solidFill>
                  <a:srgbClr val="222222"/>
                </a:solidFill>
                <a:latin typeface="+mj-lt"/>
              </a:rPr>
              <a:t>75</a:t>
            </a:r>
            <a:r>
              <a:rPr lang="en-US" sz="2000" baseline="30000" dirty="0">
                <a:solidFill>
                  <a:srgbClr val="222222"/>
                </a:solidFill>
                <a:latin typeface="+mj-lt"/>
              </a:rPr>
              <a:t>th</a:t>
            </a:r>
            <a:r>
              <a:rPr lang="en-US" sz="2000" dirty="0">
                <a:solidFill>
                  <a:srgbClr val="222222"/>
                </a:solidFill>
                <a:latin typeface="+mj-lt"/>
              </a:rPr>
              <a:t> Amendment</a:t>
            </a:r>
          </a:p>
          <a:p>
            <a:pPr algn="just"/>
            <a:endParaRPr lang="en-IN" sz="2000" dirty="0">
              <a:latin typeface="+mj-lt"/>
            </a:endParaRPr>
          </a:p>
          <a:p>
            <a:pPr algn="just"/>
            <a:r>
              <a:rPr lang="en-IN" sz="2000" dirty="0">
                <a:latin typeface="+mj-lt"/>
              </a:rPr>
              <a:t>Answer: C</a:t>
            </a:r>
          </a:p>
        </p:txBody>
      </p:sp>
      <p:sp>
        <p:nvSpPr>
          <p:cNvPr id="6" name="Date Placeholder 5">
            <a:extLst>
              <a:ext uri="{FF2B5EF4-FFF2-40B4-BE49-F238E27FC236}">
                <a16:creationId xmlns:a16="http://schemas.microsoft.com/office/drawing/2014/main" xmlns="" id="{6CF15187-F275-AF9A-C2DD-781B21E731F6}"/>
              </a:ext>
            </a:extLst>
          </p:cNvPr>
          <p:cNvSpPr>
            <a:spLocks noGrp="1"/>
          </p:cNvSpPr>
          <p:nvPr>
            <p:ph type="dt" sz="half" idx="10"/>
          </p:nvPr>
        </p:nvSpPr>
        <p:spPr/>
        <p:txBody>
          <a:bodyPr/>
          <a:lstStyle/>
          <a:p>
            <a:fld id="{C4C63DE9-4EE8-48A5-88E4-9CBE4883B118}" type="datetime1">
              <a:rPr lang="en-US" smtClean="0"/>
              <a:t>9/19/2022</a:t>
            </a:fld>
            <a:endParaRPr lang="en-US"/>
          </a:p>
        </p:txBody>
      </p:sp>
      <p:sp>
        <p:nvSpPr>
          <p:cNvPr id="7" name="Footer Placeholder 6">
            <a:extLst>
              <a:ext uri="{FF2B5EF4-FFF2-40B4-BE49-F238E27FC236}">
                <a16:creationId xmlns:a16="http://schemas.microsoft.com/office/drawing/2014/main" xmlns="" id="{E2E7B79D-091B-4285-4DE8-32E1430E2898}"/>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FE2EB6D0-182F-B8FA-A88B-E9758AAF9DEC}"/>
              </a:ext>
            </a:extLst>
          </p:cNvPr>
          <p:cNvSpPr>
            <a:spLocks noGrp="1"/>
          </p:cNvSpPr>
          <p:nvPr>
            <p:ph type="sldNum" sz="quarter" idx="12"/>
          </p:nvPr>
        </p:nvSpPr>
        <p:spPr/>
        <p:txBody>
          <a:bodyPr/>
          <a:lstStyle/>
          <a:p>
            <a:fld id="{5C35270D-FE1D-4ED2-82AA-2925682F40D1}" type="slidenum">
              <a:rPr lang="en-US" smtClean="0"/>
              <a:t>78</a:t>
            </a:fld>
            <a:endParaRPr lang="en-US"/>
          </a:p>
        </p:txBody>
      </p:sp>
    </p:spTree>
    <p:extLst>
      <p:ext uri="{BB962C8B-B14F-4D97-AF65-F5344CB8AC3E}">
        <p14:creationId xmlns:p14="http://schemas.microsoft.com/office/powerpoint/2010/main" val="2580725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Glossary Questions</a:t>
            </a:r>
          </a:p>
        </p:txBody>
      </p:sp>
      <p:sp>
        <p:nvSpPr>
          <p:cNvPr id="2" name="TextBox 1">
            <a:extLst>
              <a:ext uri="{FF2B5EF4-FFF2-40B4-BE49-F238E27FC236}">
                <a16:creationId xmlns:a16="http://schemas.microsoft.com/office/drawing/2014/main" xmlns="" id="{9C1D53B6-DC6B-64AF-71FB-3267FCB2BACF}"/>
              </a:ext>
            </a:extLst>
          </p:cNvPr>
          <p:cNvSpPr txBox="1"/>
          <p:nvPr/>
        </p:nvSpPr>
        <p:spPr>
          <a:xfrm>
            <a:off x="381000" y="956748"/>
            <a:ext cx="8382000" cy="5262979"/>
          </a:xfrm>
          <a:prstGeom prst="rect">
            <a:avLst/>
          </a:prstGeom>
          <a:noFill/>
        </p:spPr>
        <p:txBody>
          <a:bodyPr wrap="square" rtlCol="0">
            <a:spAutoFit/>
          </a:bodyPr>
          <a:lstStyle/>
          <a:p>
            <a:pPr algn="just"/>
            <a:endParaRPr lang="en-IN" sz="2400" dirty="0"/>
          </a:p>
          <a:p>
            <a:pPr algn="just"/>
            <a:endParaRPr lang="en-IN" sz="2400" dirty="0"/>
          </a:p>
          <a:p>
            <a:pPr algn="just"/>
            <a:endParaRPr lang="en-IN" sz="2400" dirty="0"/>
          </a:p>
          <a:p>
            <a:pPr algn="just"/>
            <a:endParaRPr lang="en-IN" sz="2400" dirty="0"/>
          </a:p>
          <a:p>
            <a:pPr marL="342900" indent="-342900" algn="just">
              <a:buAutoNum type="arabicPeriod"/>
            </a:pPr>
            <a:r>
              <a:rPr lang="en-US" sz="2400" dirty="0"/>
              <a:t>Zila Parishad make development plans at ______ level.</a:t>
            </a:r>
          </a:p>
          <a:p>
            <a:pPr marL="342900" indent="-342900" algn="just">
              <a:buAutoNum type="arabicPeriod"/>
            </a:pPr>
            <a:endParaRPr lang="en-US" sz="2400" dirty="0"/>
          </a:p>
          <a:p>
            <a:pPr marL="342900" indent="-342900" algn="just">
              <a:buAutoNum type="arabicPeriod"/>
            </a:pPr>
            <a:r>
              <a:rPr lang="en-US" sz="2400" b="0" i="0" dirty="0">
                <a:solidFill>
                  <a:srgbClr val="222222"/>
                </a:solidFill>
                <a:effectLst/>
                <a:latin typeface="ABeeZee"/>
              </a:rPr>
              <a:t>_____ amendment to Constitution of India grants a Constitutional status to 'Panchayati Raj System’.</a:t>
            </a:r>
            <a:r>
              <a:rPr lang="en-US" sz="2400" dirty="0"/>
              <a:t> </a:t>
            </a:r>
          </a:p>
          <a:p>
            <a:pPr marL="342900" indent="-342900" algn="just">
              <a:buAutoNum type="arabicPeriod"/>
            </a:pPr>
            <a:r>
              <a:rPr lang="en-US" sz="2400" dirty="0"/>
              <a:t>The three-tier system of local government does NOT include the _________.</a:t>
            </a:r>
          </a:p>
          <a:p>
            <a:pPr marL="342900" indent="-342900" algn="just">
              <a:buAutoNum type="arabicPeriod"/>
            </a:pPr>
            <a:r>
              <a:rPr lang="en-US" sz="2400" dirty="0"/>
              <a:t>The State Finance Commission is a _________.  </a:t>
            </a:r>
          </a:p>
          <a:p>
            <a:pPr marL="342900" indent="-342900" algn="just">
              <a:buAutoNum type="arabicPeriod"/>
            </a:pPr>
            <a:r>
              <a:rPr lang="en-US" sz="2400" dirty="0"/>
              <a:t>Article ________ directs the State Governments to organize the Panchayats.</a:t>
            </a:r>
          </a:p>
          <a:p>
            <a:pPr marL="342900" indent="-342900" algn="just">
              <a:buAutoNum type="arabicPeriod"/>
            </a:pPr>
            <a:endParaRPr lang="en-IN" sz="2400" dirty="0"/>
          </a:p>
        </p:txBody>
      </p:sp>
      <p:sp>
        <p:nvSpPr>
          <p:cNvPr id="6" name="Rectangle 5">
            <a:extLst>
              <a:ext uri="{FF2B5EF4-FFF2-40B4-BE49-F238E27FC236}">
                <a16:creationId xmlns:a16="http://schemas.microsoft.com/office/drawing/2014/main" xmlns="" id="{1447F639-0B62-150F-3CD2-F0C12747605E}"/>
              </a:ext>
            </a:extLst>
          </p:cNvPr>
          <p:cNvSpPr/>
          <p:nvPr/>
        </p:nvSpPr>
        <p:spPr>
          <a:xfrm>
            <a:off x="887318" y="1217814"/>
            <a:ext cx="1524000" cy="588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Village committee</a:t>
            </a:r>
          </a:p>
        </p:txBody>
      </p:sp>
      <p:sp>
        <p:nvSpPr>
          <p:cNvPr id="7" name="Rectangle 6">
            <a:extLst>
              <a:ext uri="{FF2B5EF4-FFF2-40B4-BE49-F238E27FC236}">
                <a16:creationId xmlns:a16="http://schemas.microsoft.com/office/drawing/2014/main" xmlns="" id="{8FE18E2B-E5DC-39E5-4202-93D7B907EA12}"/>
              </a:ext>
            </a:extLst>
          </p:cNvPr>
          <p:cNvSpPr/>
          <p:nvPr/>
        </p:nvSpPr>
        <p:spPr>
          <a:xfrm>
            <a:off x="2497843" y="1206385"/>
            <a:ext cx="1524000" cy="588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Constitutional body</a:t>
            </a:r>
          </a:p>
        </p:txBody>
      </p:sp>
      <p:sp>
        <p:nvSpPr>
          <p:cNvPr id="8" name="Rectangle 7">
            <a:extLst>
              <a:ext uri="{FF2B5EF4-FFF2-40B4-BE49-F238E27FC236}">
                <a16:creationId xmlns:a16="http://schemas.microsoft.com/office/drawing/2014/main" xmlns="" id="{ABB88526-EF99-2C62-1FE3-6EF447471962}"/>
              </a:ext>
            </a:extLst>
          </p:cNvPr>
          <p:cNvSpPr/>
          <p:nvPr/>
        </p:nvSpPr>
        <p:spPr>
          <a:xfrm>
            <a:off x="5715000" y="1206385"/>
            <a:ext cx="1524000" cy="588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73</a:t>
            </a:r>
            <a:r>
              <a:rPr lang="en-IN" baseline="30000" dirty="0"/>
              <a:t>rd</a:t>
            </a:r>
            <a:r>
              <a:rPr lang="en-IN" dirty="0"/>
              <a:t> </a:t>
            </a:r>
          </a:p>
        </p:txBody>
      </p:sp>
      <p:sp>
        <p:nvSpPr>
          <p:cNvPr id="9" name="Rectangle 8">
            <a:extLst>
              <a:ext uri="{FF2B5EF4-FFF2-40B4-BE49-F238E27FC236}">
                <a16:creationId xmlns:a16="http://schemas.microsoft.com/office/drawing/2014/main" xmlns="" id="{408F2543-9A58-74EF-FEE1-28451C4F256E}"/>
              </a:ext>
            </a:extLst>
          </p:cNvPr>
          <p:cNvSpPr/>
          <p:nvPr/>
        </p:nvSpPr>
        <p:spPr>
          <a:xfrm>
            <a:off x="7320807" y="1209501"/>
            <a:ext cx="1524000" cy="588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District</a:t>
            </a:r>
          </a:p>
        </p:txBody>
      </p:sp>
      <p:sp>
        <p:nvSpPr>
          <p:cNvPr id="10" name="Rectangle 9">
            <a:extLst>
              <a:ext uri="{FF2B5EF4-FFF2-40B4-BE49-F238E27FC236}">
                <a16:creationId xmlns:a16="http://schemas.microsoft.com/office/drawing/2014/main" xmlns="" id="{A2DBA285-318D-8BB5-C1B1-9829937654A9}"/>
              </a:ext>
            </a:extLst>
          </p:cNvPr>
          <p:cNvSpPr/>
          <p:nvPr/>
        </p:nvSpPr>
        <p:spPr>
          <a:xfrm>
            <a:off x="4103650" y="1206384"/>
            <a:ext cx="1524000" cy="588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40 </a:t>
            </a:r>
          </a:p>
        </p:txBody>
      </p:sp>
      <p:sp>
        <p:nvSpPr>
          <p:cNvPr id="11" name="Date Placeholder 10">
            <a:extLst>
              <a:ext uri="{FF2B5EF4-FFF2-40B4-BE49-F238E27FC236}">
                <a16:creationId xmlns:a16="http://schemas.microsoft.com/office/drawing/2014/main" xmlns="" id="{8B739BB8-1A1E-DA9E-73A1-EE024BA6682F}"/>
              </a:ext>
            </a:extLst>
          </p:cNvPr>
          <p:cNvSpPr>
            <a:spLocks noGrp="1"/>
          </p:cNvSpPr>
          <p:nvPr>
            <p:ph type="dt" sz="half" idx="10"/>
          </p:nvPr>
        </p:nvSpPr>
        <p:spPr/>
        <p:txBody>
          <a:bodyPr/>
          <a:lstStyle/>
          <a:p>
            <a:fld id="{1CEE1D8F-60F1-4DAC-BEAD-6234427D86C1}" type="datetime1">
              <a:rPr lang="en-US" smtClean="0"/>
              <a:t>9/19/2022</a:t>
            </a:fld>
            <a:endParaRPr lang="en-US"/>
          </a:p>
        </p:txBody>
      </p:sp>
      <p:sp>
        <p:nvSpPr>
          <p:cNvPr id="12" name="Footer Placeholder 11">
            <a:extLst>
              <a:ext uri="{FF2B5EF4-FFF2-40B4-BE49-F238E27FC236}">
                <a16:creationId xmlns:a16="http://schemas.microsoft.com/office/drawing/2014/main" xmlns="" id="{7640A6D2-A27F-459D-A15E-DABAA9C4E104}"/>
              </a:ext>
            </a:extLst>
          </p:cNvPr>
          <p:cNvSpPr>
            <a:spLocks noGrp="1"/>
          </p:cNvSpPr>
          <p:nvPr>
            <p:ph type="ftr" sz="quarter" idx="11"/>
          </p:nvPr>
        </p:nvSpPr>
        <p:spPr/>
        <p:txBody>
          <a:bodyPr/>
          <a:lstStyle/>
          <a:p>
            <a:r>
              <a:rPr lang="en-US"/>
              <a:t>Meenu Chaudhary                      Unit 3</a:t>
            </a:r>
          </a:p>
        </p:txBody>
      </p:sp>
      <p:sp>
        <p:nvSpPr>
          <p:cNvPr id="13" name="Slide Number Placeholder 12">
            <a:extLst>
              <a:ext uri="{FF2B5EF4-FFF2-40B4-BE49-F238E27FC236}">
                <a16:creationId xmlns:a16="http://schemas.microsoft.com/office/drawing/2014/main" xmlns="" id="{2A309946-A71F-1643-20DE-41FD8E82B2D1}"/>
              </a:ext>
            </a:extLst>
          </p:cNvPr>
          <p:cNvSpPr>
            <a:spLocks noGrp="1"/>
          </p:cNvSpPr>
          <p:nvPr>
            <p:ph type="sldNum" sz="quarter" idx="12"/>
          </p:nvPr>
        </p:nvSpPr>
        <p:spPr/>
        <p:txBody>
          <a:bodyPr/>
          <a:lstStyle/>
          <a:p>
            <a:fld id="{5C35270D-FE1D-4ED2-82AA-2925682F40D1}" type="slidenum">
              <a:rPr lang="en-US" smtClean="0"/>
              <a:t>79</a:t>
            </a:fld>
            <a:endParaRPr lang="en-US"/>
          </a:p>
        </p:txBody>
      </p:sp>
    </p:spTree>
    <p:extLst>
      <p:ext uri="{BB962C8B-B14F-4D97-AF65-F5344CB8AC3E}">
        <p14:creationId xmlns:p14="http://schemas.microsoft.com/office/powerpoint/2010/main" val="24143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1207E5C-88C8-BFF8-8BFF-D9EF688E175B}"/>
              </a:ext>
            </a:extLst>
          </p:cNvPr>
          <p:cNvSpPr>
            <a:spLocks noGrp="1"/>
          </p:cNvSpPr>
          <p:nvPr>
            <p:ph type="dt" sz="half" idx="10"/>
          </p:nvPr>
        </p:nvSpPr>
        <p:spPr/>
        <p:txBody>
          <a:bodyPr/>
          <a:lstStyle/>
          <a:p>
            <a:fld id="{9EED63F3-E3E7-48A4-B0EF-4C46B51F127D}" type="datetime1">
              <a:rPr lang="en-US" smtClean="0"/>
              <a:t>9/19/2022</a:t>
            </a:fld>
            <a:endParaRPr lang="en-IN" dirty="0"/>
          </a:p>
        </p:txBody>
      </p:sp>
      <p:sp>
        <p:nvSpPr>
          <p:cNvPr id="6" name="Slide Number Placeholder 5">
            <a:extLst>
              <a:ext uri="{FF2B5EF4-FFF2-40B4-BE49-F238E27FC236}">
                <a16:creationId xmlns:a16="http://schemas.microsoft.com/office/drawing/2014/main" xmlns="" id="{E310BD62-67F8-C33C-4D0A-A43959FB460E}"/>
              </a:ext>
            </a:extLst>
          </p:cNvPr>
          <p:cNvSpPr>
            <a:spLocks noGrp="1"/>
          </p:cNvSpPr>
          <p:nvPr>
            <p:ph type="sldNum" sz="quarter" idx="12"/>
          </p:nvPr>
        </p:nvSpPr>
        <p:spPr/>
        <p:txBody>
          <a:bodyPr/>
          <a:lstStyle/>
          <a:p>
            <a:fld id="{107AA346-B590-435E-A4F6-DA55BB451D6D}" type="slidenum">
              <a:rPr lang="en-IN" smtClean="0"/>
              <a:pPr/>
              <a:t>8</a:t>
            </a:fld>
            <a:endParaRPr lang="en-IN"/>
          </a:p>
        </p:txBody>
      </p:sp>
      <p:sp>
        <p:nvSpPr>
          <p:cNvPr id="11" name="Title 1">
            <a:extLst>
              <a:ext uri="{FF2B5EF4-FFF2-40B4-BE49-F238E27FC236}">
                <a16:creationId xmlns:a16="http://schemas.microsoft.com/office/drawing/2014/main" xmlns="" id="{AC0B6BD5-5F3C-45C5-3F39-261F158D0CEF}"/>
              </a:ext>
            </a:extLst>
          </p:cNvPr>
          <p:cNvSpPr txBox="1">
            <a:spLocks noGrp="1"/>
          </p:cNvSpPr>
          <p:nvPr>
            <p:ph type="title"/>
          </p:nvPr>
        </p:nvSpPr>
        <p:spPr>
          <a:xfrm>
            <a:off x="1418932" y="136525"/>
            <a:ext cx="7108706" cy="7016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latin typeface="+mj-lt"/>
                <a:cs typeface="Times New Roman" pitchFamily="18" charset="0"/>
              </a:rPr>
              <a:t>Branch wise Applications</a:t>
            </a:r>
            <a:endParaRPr kumimoji="0" lang="en-US" sz="2800" i="0" u="none" strike="noStrike" kern="1200" cap="none" spc="0" normalizeH="0" baseline="0" noProof="0" dirty="0">
              <a:ln>
                <a:noFill/>
              </a:ln>
              <a:solidFill>
                <a:schemeClr val="dk1"/>
              </a:solidFill>
              <a:effectLst/>
              <a:uLnTx/>
              <a:uFillTx/>
              <a:latin typeface="+mj-lt"/>
              <a:cs typeface="Times New Roman" pitchFamily="18" charset="0"/>
            </a:endParaRPr>
          </a:p>
        </p:txBody>
      </p:sp>
      <p:pic>
        <p:nvPicPr>
          <p:cNvPr id="12" name="Picture 11" descr="NIET logo.jpg">
            <a:extLst>
              <a:ext uri="{FF2B5EF4-FFF2-40B4-BE49-F238E27FC236}">
                <a16:creationId xmlns:a16="http://schemas.microsoft.com/office/drawing/2014/main" xmlns="" id="{178A4057-E85A-3F21-49C0-66D15F0769A1}"/>
              </a:ext>
            </a:extLst>
          </p:cNvPr>
          <p:cNvPicPr>
            <a:picLocks noChangeAspect="1"/>
          </p:cNvPicPr>
          <p:nvPr/>
        </p:nvPicPr>
        <p:blipFill>
          <a:blip r:embed="rId2" cstate="print"/>
          <a:stretch>
            <a:fillRect/>
          </a:stretch>
        </p:blipFill>
        <p:spPr>
          <a:xfrm>
            <a:off x="76200" y="136525"/>
            <a:ext cx="1342731" cy="762000"/>
          </a:xfrm>
          <a:prstGeom prst="rect">
            <a:avLst/>
          </a:prstGeom>
        </p:spPr>
      </p:pic>
      <p:sp>
        <p:nvSpPr>
          <p:cNvPr id="3" name="Content Placeholder 2">
            <a:extLst>
              <a:ext uri="{FF2B5EF4-FFF2-40B4-BE49-F238E27FC236}">
                <a16:creationId xmlns:a16="http://schemas.microsoft.com/office/drawing/2014/main" xmlns="" id="{AFFA3F84-BE61-DA13-D5D3-88C89C54B0B1}"/>
              </a:ext>
            </a:extLst>
          </p:cNvPr>
          <p:cNvSpPr>
            <a:spLocks noGrp="1"/>
          </p:cNvSpPr>
          <p:nvPr>
            <p:ph idx="1"/>
          </p:nvPr>
        </p:nvSpPr>
        <p:spPr>
          <a:xfrm>
            <a:off x="1295400" y="1447800"/>
            <a:ext cx="7391400" cy="4678363"/>
          </a:xfrm>
        </p:spPr>
        <p:txBody>
          <a:bodyPr>
            <a:normAutofit/>
          </a:bodyPr>
          <a:lstStyle/>
          <a:p>
            <a:pPr marL="342900" indent="-342900" algn="just">
              <a:buFont typeface="Arial" panose="020B0604020202020204" pitchFamily="34" charset="0"/>
              <a:buChar char="•"/>
            </a:pPr>
            <a:r>
              <a:rPr lang="en-US" sz="2000" b="0" i="0" dirty="0">
                <a:solidFill>
                  <a:srgbClr val="121416"/>
                </a:solidFill>
                <a:effectLst/>
                <a:latin typeface="+mj-lt"/>
                <a:cs typeface="Times New Roman" panose="02020603050405020304" pitchFamily="18" charset="0"/>
              </a:rPr>
              <a:t>Rural development course offers an understanding of how strategies </a:t>
            </a:r>
            <a:r>
              <a:rPr lang="en-US" sz="2000" dirty="0">
                <a:solidFill>
                  <a:srgbClr val="121416"/>
                </a:solidFill>
                <a:latin typeface="+mj-lt"/>
                <a:cs typeface="Times New Roman" panose="02020603050405020304" pitchFamily="18" charset="0"/>
              </a:rPr>
              <a:t>for the management of rural areas and their implementation are planned and executed. </a:t>
            </a:r>
          </a:p>
          <a:p>
            <a:pPr marL="342900" indent="-342900" algn="just">
              <a:buFont typeface="Arial" panose="020B0604020202020204" pitchFamily="34" charset="0"/>
              <a:buChar char="•"/>
            </a:pPr>
            <a:r>
              <a:rPr lang="en-US" sz="2000" dirty="0">
                <a:solidFill>
                  <a:srgbClr val="121416"/>
                </a:solidFill>
                <a:latin typeface="+mj-lt"/>
                <a:cs typeface="Times New Roman" panose="02020603050405020304" pitchFamily="18" charset="0"/>
              </a:rPr>
              <a:t>There are further courses at graduate and post graduate levels for people who are interested in working in rural development co-operatives and development organizations. </a:t>
            </a:r>
          </a:p>
          <a:p>
            <a:pPr marL="342900" indent="-342900" algn="just">
              <a:buFont typeface="Arial" panose="020B0604020202020204" pitchFamily="34" charset="0"/>
              <a:buChar char="•"/>
            </a:pPr>
            <a:r>
              <a:rPr lang="en-US" sz="2000" b="0" i="0" dirty="0">
                <a:solidFill>
                  <a:srgbClr val="121416"/>
                </a:solidFill>
                <a:effectLst/>
                <a:latin typeface="+mj-lt"/>
                <a:cs typeface="Times New Roman" panose="02020603050405020304" pitchFamily="18" charset="0"/>
              </a:rPr>
              <a:t>The emergence of capitalism in rural areas can be understood as Rural Development. </a:t>
            </a:r>
          </a:p>
          <a:p>
            <a:pPr marL="342900" indent="-342900" algn="just">
              <a:buFont typeface="Arial" panose="020B0604020202020204" pitchFamily="34" charset="0"/>
              <a:buChar char="•"/>
            </a:pPr>
            <a:r>
              <a:rPr lang="en-US" sz="2000" b="0" i="0" dirty="0">
                <a:solidFill>
                  <a:srgbClr val="121416"/>
                </a:solidFill>
                <a:effectLst/>
                <a:latin typeface="+mj-lt"/>
                <a:cs typeface="Times New Roman" panose="02020603050405020304" pitchFamily="18" charset="0"/>
              </a:rPr>
              <a:t>It basically refers to the modernization and development of rural cities and areas. </a:t>
            </a:r>
          </a:p>
          <a:p>
            <a:pPr marL="342900" indent="-342900" algn="just">
              <a:buFont typeface="Arial" panose="020B0604020202020204" pitchFamily="34" charset="0"/>
              <a:buChar char="•"/>
            </a:pPr>
            <a:r>
              <a:rPr lang="en-US" sz="2000" b="0" i="0" dirty="0">
                <a:solidFill>
                  <a:srgbClr val="121416"/>
                </a:solidFill>
                <a:effectLst/>
                <a:latin typeface="+mj-lt"/>
                <a:cs typeface="Times New Roman" panose="02020603050405020304" pitchFamily="18" charset="0"/>
              </a:rPr>
              <a:t>It is also concerned with the socio-economic development of rural people. </a:t>
            </a:r>
          </a:p>
          <a:p>
            <a:pPr marL="342900" indent="-342900" algn="just">
              <a:buFont typeface="Arial" panose="020B0604020202020204" pitchFamily="34" charset="0"/>
              <a:buChar char="•"/>
            </a:pPr>
            <a:r>
              <a:rPr lang="en-US" sz="2000" b="0" i="0" dirty="0">
                <a:solidFill>
                  <a:srgbClr val="121416"/>
                </a:solidFill>
                <a:effectLst/>
                <a:latin typeface="+mj-lt"/>
                <a:cs typeface="Times New Roman" panose="02020603050405020304" pitchFamily="18" charset="0"/>
              </a:rPr>
              <a:t>Hence, those who aspire to pursue a rural development course will get to learn the same during the years of their study. </a:t>
            </a:r>
            <a:endParaRPr lang="en-IN" sz="2000" dirty="0">
              <a:latin typeface="+mj-lt"/>
              <a:cs typeface="Times New Roman" panose="02020603050405020304" pitchFamily="18" charset="0"/>
            </a:endParaRPr>
          </a:p>
          <a:p>
            <a:endParaRPr lang="en-IN" sz="2000" dirty="0">
              <a:latin typeface="+mj-lt"/>
              <a:cs typeface="Times New Roman" panose="02020603050405020304" pitchFamily="18" charset="0"/>
            </a:endParaRPr>
          </a:p>
        </p:txBody>
      </p:sp>
      <p:sp>
        <p:nvSpPr>
          <p:cNvPr id="2" name="Footer Placeholder 1">
            <a:extLst>
              <a:ext uri="{FF2B5EF4-FFF2-40B4-BE49-F238E27FC236}">
                <a16:creationId xmlns:a16="http://schemas.microsoft.com/office/drawing/2014/main" xmlns="" id="{59E7C951-51E9-2961-B08E-726103C65D7D}"/>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539818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33451"/>
            <a:ext cx="8229600" cy="4525963"/>
          </a:xfrm>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Previous Question Paper</a:t>
            </a:r>
            <a:endParaRPr lang="en-US" sz="3200" b="1" dirty="0">
              <a:latin typeface="+mn-lt"/>
              <a:cs typeface="Times New Roman" panose="02020603050405020304" pitchFamily="18" charset="0"/>
              <a:sym typeface="Arial"/>
            </a:endParaRPr>
          </a:p>
        </p:txBody>
      </p:sp>
      <p:pic>
        <p:nvPicPr>
          <p:cNvPr id="6" name="Picture 5">
            <a:extLst>
              <a:ext uri="{FF2B5EF4-FFF2-40B4-BE49-F238E27FC236}">
                <a16:creationId xmlns:a16="http://schemas.microsoft.com/office/drawing/2014/main" xmlns="" id="{C08F4933-85E5-3408-CF6B-F9D17E81E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219200"/>
            <a:ext cx="5943599" cy="4906963"/>
          </a:xfrm>
          <a:prstGeom prst="rect">
            <a:avLst/>
          </a:prstGeom>
        </p:spPr>
      </p:pic>
      <p:sp>
        <p:nvSpPr>
          <p:cNvPr id="2" name="Date Placeholder 1">
            <a:extLst>
              <a:ext uri="{FF2B5EF4-FFF2-40B4-BE49-F238E27FC236}">
                <a16:creationId xmlns:a16="http://schemas.microsoft.com/office/drawing/2014/main" xmlns="" id="{41574637-2352-9746-845F-DE19DF81FB3B}"/>
              </a:ext>
            </a:extLst>
          </p:cNvPr>
          <p:cNvSpPr>
            <a:spLocks noGrp="1"/>
          </p:cNvSpPr>
          <p:nvPr>
            <p:ph type="dt" sz="half" idx="10"/>
          </p:nvPr>
        </p:nvSpPr>
        <p:spPr/>
        <p:txBody>
          <a:bodyPr/>
          <a:lstStyle/>
          <a:p>
            <a:fld id="{FDF7C5BC-680B-47A4-B2F2-2A95B48281C9}" type="datetime1">
              <a:rPr lang="en-US" smtClean="0"/>
              <a:t>9/19/2022</a:t>
            </a:fld>
            <a:endParaRPr lang="en-US"/>
          </a:p>
        </p:txBody>
      </p:sp>
      <p:sp>
        <p:nvSpPr>
          <p:cNvPr id="7" name="Footer Placeholder 6">
            <a:extLst>
              <a:ext uri="{FF2B5EF4-FFF2-40B4-BE49-F238E27FC236}">
                <a16:creationId xmlns:a16="http://schemas.microsoft.com/office/drawing/2014/main" xmlns="" id="{414086DE-83E2-91BC-E6A9-A639878C33AE}"/>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E1BD186E-DD83-E574-0AF4-558A880433D1}"/>
              </a:ext>
            </a:extLst>
          </p:cNvPr>
          <p:cNvSpPr>
            <a:spLocks noGrp="1"/>
          </p:cNvSpPr>
          <p:nvPr>
            <p:ph type="sldNum" sz="quarter" idx="12"/>
          </p:nvPr>
        </p:nvSpPr>
        <p:spPr/>
        <p:txBody>
          <a:bodyPr/>
          <a:lstStyle/>
          <a:p>
            <a:fld id="{5C35270D-FE1D-4ED2-82AA-2925682F40D1}" type="slidenum">
              <a:rPr lang="en-US" smtClean="0"/>
              <a:t>80</a:t>
            </a:fld>
            <a:endParaRPr lang="en-US"/>
          </a:p>
        </p:txBody>
      </p:sp>
    </p:spTree>
    <p:extLst>
      <p:ext uri="{BB962C8B-B14F-4D97-AF65-F5344CB8AC3E}">
        <p14:creationId xmlns:p14="http://schemas.microsoft.com/office/powerpoint/2010/main" val="32717270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Previous Question Paper</a:t>
            </a:r>
            <a:endParaRPr lang="en-US" sz="3200" b="1" dirty="0">
              <a:latin typeface="+mn-lt"/>
              <a:cs typeface="Times New Roman" panose="02020603050405020304" pitchFamily="18" charset="0"/>
              <a:sym typeface="Arial"/>
            </a:endParaRPr>
          </a:p>
        </p:txBody>
      </p:sp>
      <p:pic>
        <p:nvPicPr>
          <p:cNvPr id="7" name="Picture 6">
            <a:extLst>
              <a:ext uri="{FF2B5EF4-FFF2-40B4-BE49-F238E27FC236}">
                <a16:creationId xmlns:a16="http://schemas.microsoft.com/office/drawing/2014/main" xmlns="" id="{7DF92789-8EBA-1486-ADED-BB6E8B2A5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839" y="1327211"/>
            <a:ext cx="5767466" cy="4203578"/>
          </a:xfrm>
          <a:prstGeom prst="rect">
            <a:avLst/>
          </a:prstGeom>
        </p:spPr>
      </p:pic>
      <p:sp>
        <p:nvSpPr>
          <p:cNvPr id="2" name="Date Placeholder 1">
            <a:extLst>
              <a:ext uri="{FF2B5EF4-FFF2-40B4-BE49-F238E27FC236}">
                <a16:creationId xmlns:a16="http://schemas.microsoft.com/office/drawing/2014/main" xmlns="" id="{49C26ED0-EA84-9AE7-6307-5E4A06533F6E}"/>
              </a:ext>
            </a:extLst>
          </p:cNvPr>
          <p:cNvSpPr>
            <a:spLocks noGrp="1"/>
          </p:cNvSpPr>
          <p:nvPr>
            <p:ph type="dt" sz="half" idx="10"/>
          </p:nvPr>
        </p:nvSpPr>
        <p:spPr/>
        <p:txBody>
          <a:bodyPr/>
          <a:lstStyle/>
          <a:p>
            <a:fld id="{4E4386C6-906B-41FA-8D45-F3C2DCCFF102}" type="datetime1">
              <a:rPr lang="en-US" smtClean="0"/>
              <a:t>9/19/2022</a:t>
            </a:fld>
            <a:endParaRPr lang="en-US"/>
          </a:p>
        </p:txBody>
      </p:sp>
      <p:sp>
        <p:nvSpPr>
          <p:cNvPr id="6" name="Footer Placeholder 5">
            <a:extLst>
              <a:ext uri="{FF2B5EF4-FFF2-40B4-BE49-F238E27FC236}">
                <a16:creationId xmlns:a16="http://schemas.microsoft.com/office/drawing/2014/main" xmlns="" id="{FEF500E7-5F1D-35CB-2C52-CD1EEFF16C2B}"/>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956E84EF-9B4F-FCD7-FAC5-62E84EE35E1A}"/>
              </a:ext>
            </a:extLst>
          </p:cNvPr>
          <p:cNvSpPr>
            <a:spLocks noGrp="1"/>
          </p:cNvSpPr>
          <p:nvPr>
            <p:ph type="sldNum" sz="quarter" idx="12"/>
          </p:nvPr>
        </p:nvSpPr>
        <p:spPr/>
        <p:txBody>
          <a:bodyPr/>
          <a:lstStyle/>
          <a:p>
            <a:fld id="{5C35270D-FE1D-4ED2-82AA-2925682F40D1}" type="slidenum">
              <a:rPr lang="en-US" smtClean="0"/>
              <a:t>81</a:t>
            </a:fld>
            <a:endParaRPr lang="en-US"/>
          </a:p>
        </p:txBody>
      </p:sp>
    </p:spTree>
    <p:extLst>
      <p:ext uri="{BB962C8B-B14F-4D97-AF65-F5344CB8AC3E}">
        <p14:creationId xmlns:p14="http://schemas.microsoft.com/office/powerpoint/2010/main" val="9902132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Expected questions</a:t>
            </a:r>
            <a:endParaRPr lang="en-US" sz="3200" b="1" dirty="0">
              <a:latin typeface="+mn-lt"/>
              <a:cs typeface="Times New Roman" panose="02020603050405020304" pitchFamily="18" charset="0"/>
              <a:sym typeface="Arial"/>
            </a:endParaRPr>
          </a:p>
        </p:txBody>
      </p:sp>
      <p:sp>
        <p:nvSpPr>
          <p:cNvPr id="7" name="TextBox 6">
            <a:extLst>
              <a:ext uri="{FF2B5EF4-FFF2-40B4-BE49-F238E27FC236}">
                <a16:creationId xmlns:a16="http://schemas.microsoft.com/office/drawing/2014/main" xmlns="" id="{134D5DB4-2B9E-A027-FFDD-0E0D41D6EF87}"/>
              </a:ext>
            </a:extLst>
          </p:cNvPr>
          <p:cNvSpPr txBox="1"/>
          <p:nvPr/>
        </p:nvSpPr>
        <p:spPr>
          <a:xfrm>
            <a:off x="457200" y="1600200"/>
            <a:ext cx="8035638" cy="3785652"/>
          </a:xfrm>
          <a:prstGeom prst="rect">
            <a:avLst/>
          </a:prstGeom>
          <a:noFill/>
        </p:spPr>
        <p:txBody>
          <a:bodyPr wrap="square">
            <a:spAutoFit/>
          </a:bodyPr>
          <a:lstStyle/>
          <a:p>
            <a:pPr marL="285750" indent="-285750" algn="just">
              <a:buFont typeface="Arial" panose="020B0604020202020204" pitchFamily="34" charset="0"/>
              <a:buChar char="•"/>
            </a:pPr>
            <a:r>
              <a:rPr lang="en-US" sz="2400" dirty="0"/>
              <a:t>Elaborate the objectives of community based organization. </a:t>
            </a:r>
          </a:p>
          <a:p>
            <a:pPr marL="285750" indent="-285750" algn="just">
              <a:buFont typeface="Arial" panose="020B0604020202020204" pitchFamily="34" charset="0"/>
              <a:buChar char="•"/>
            </a:pPr>
            <a:r>
              <a:rPr lang="en-US" sz="2400" dirty="0"/>
              <a:t>Highlight the inception of community based organizations.</a:t>
            </a:r>
          </a:p>
          <a:p>
            <a:pPr marL="285750" indent="-285750" algn="just">
              <a:buFont typeface="Arial" panose="020B0604020202020204" pitchFamily="34" charset="0"/>
              <a:buChar char="•"/>
            </a:pPr>
            <a:r>
              <a:rPr lang="en-US" sz="2400" dirty="0"/>
              <a:t>State the three levels of Panchayati raj structure. </a:t>
            </a:r>
          </a:p>
          <a:p>
            <a:pPr marL="285750" indent="-285750" algn="just">
              <a:buFont typeface="Arial" panose="020B0604020202020204" pitchFamily="34" charset="0"/>
              <a:buChar char="•"/>
            </a:pPr>
            <a:r>
              <a:rPr lang="en-US" sz="2400" dirty="0"/>
              <a:t>Make a flow chart to explain the bureaucratic model of Panchayati raj in India. </a:t>
            </a:r>
          </a:p>
          <a:p>
            <a:pPr marL="285750" indent="-285750" algn="just">
              <a:buFont typeface="Arial" panose="020B0604020202020204" pitchFamily="34" charset="0"/>
              <a:buChar char="•"/>
            </a:pPr>
            <a:r>
              <a:rPr lang="en-US" sz="2400" dirty="0"/>
              <a:t>Elaborate the three-tier structure of Panchayati Raj institutions in India. </a:t>
            </a:r>
          </a:p>
          <a:p>
            <a:pPr marL="285750" indent="-285750" algn="just">
              <a:buFont typeface="Arial" panose="020B0604020202020204" pitchFamily="34" charset="0"/>
              <a:buChar char="•"/>
            </a:pPr>
            <a:r>
              <a:rPr lang="en-US" sz="2400" dirty="0"/>
              <a:t>Highlight the emergence and growth of Panchayati Raj institutions. </a:t>
            </a:r>
          </a:p>
          <a:p>
            <a:pPr marL="457200" indent="-457200" algn="just">
              <a:buAutoNum type="arabicPeriod"/>
            </a:pPr>
            <a:endParaRPr lang="en-US" sz="2400" dirty="0"/>
          </a:p>
        </p:txBody>
      </p:sp>
      <p:sp>
        <p:nvSpPr>
          <p:cNvPr id="2" name="Date Placeholder 1">
            <a:extLst>
              <a:ext uri="{FF2B5EF4-FFF2-40B4-BE49-F238E27FC236}">
                <a16:creationId xmlns:a16="http://schemas.microsoft.com/office/drawing/2014/main" xmlns="" id="{1B937765-83F0-6F31-5B70-894BEBAB9D57}"/>
              </a:ext>
            </a:extLst>
          </p:cNvPr>
          <p:cNvSpPr>
            <a:spLocks noGrp="1"/>
          </p:cNvSpPr>
          <p:nvPr>
            <p:ph type="dt" sz="half" idx="10"/>
          </p:nvPr>
        </p:nvSpPr>
        <p:spPr/>
        <p:txBody>
          <a:bodyPr/>
          <a:lstStyle/>
          <a:p>
            <a:fld id="{0D56C195-DCF0-461C-9C73-11AF52E7918E}" type="datetime1">
              <a:rPr lang="en-US" smtClean="0"/>
              <a:t>9/19/2022</a:t>
            </a:fld>
            <a:endParaRPr lang="en-US"/>
          </a:p>
        </p:txBody>
      </p:sp>
      <p:sp>
        <p:nvSpPr>
          <p:cNvPr id="6" name="Footer Placeholder 5">
            <a:extLst>
              <a:ext uri="{FF2B5EF4-FFF2-40B4-BE49-F238E27FC236}">
                <a16:creationId xmlns:a16="http://schemas.microsoft.com/office/drawing/2014/main" xmlns="" id="{E63C3996-7692-59D2-01C2-1B9CFBBDCFBF}"/>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073CE289-1264-412C-6481-6BC2BF1C7B5D}"/>
              </a:ext>
            </a:extLst>
          </p:cNvPr>
          <p:cNvSpPr>
            <a:spLocks noGrp="1"/>
          </p:cNvSpPr>
          <p:nvPr>
            <p:ph type="sldNum" sz="quarter" idx="12"/>
          </p:nvPr>
        </p:nvSpPr>
        <p:spPr/>
        <p:txBody>
          <a:bodyPr/>
          <a:lstStyle/>
          <a:p>
            <a:fld id="{5C35270D-FE1D-4ED2-82AA-2925682F40D1}" type="slidenum">
              <a:rPr lang="en-US" smtClean="0"/>
              <a:t>82</a:t>
            </a:fld>
            <a:endParaRPr lang="en-US"/>
          </a:p>
        </p:txBody>
      </p:sp>
    </p:spTree>
    <p:extLst>
      <p:ext uri="{BB962C8B-B14F-4D97-AF65-F5344CB8AC3E}">
        <p14:creationId xmlns:p14="http://schemas.microsoft.com/office/powerpoint/2010/main" val="1569396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    </a:t>
            </a:r>
            <a:endParaRPr lang="en-US" sz="2400" dirty="0"/>
          </a:p>
        </p:txBody>
      </p:sp>
      <p:pic>
        <p:nvPicPr>
          <p:cNvPr id="4"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779682" cy="10457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3">
            <a:extLst>
              <a:ext uri="{FF2B5EF4-FFF2-40B4-BE49-F238E27FC236}">
                <a16:creationId xmlns:a16="http://schemas.microsoft.com/office/drawing/2014/main" xmlns="" id="{9867C5E9-20E7-A3FA-8820-5A1D5F782AFA}"/>
              </a:ext>
            </a:extLst>
          </p:cNvPr>
          <p:cNvSpPr txBox="1">
            <a:spLocks/>
          </p:cNvSpPr>
          <p:nvPr/>
        </p:nvSpPr>
        <p:spPr>
          <a:xfrm>
            <a:off x="2175163" y="68700"/>
            <a:ext cx="6816438" cy="8457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2800" dirty="0">
                <a:latin typeface="+mn-lt"/>
                <a:cs typeface="Times New Roman" panose="02020603050405020304" pitchFamily="18" charset="0"/>
                <a:sym typeface="Arial"/>
              </a:rPr>
              <a:t>Recap of Unit</a:t>
            </a:r>
            <a:endParaRPr lang="en-US" sz="3200" b="1" dirty="0">
              <a:latin typeface="+mn-lt"/>
              <a:cs typeface="Times New Roman" panose="02020603050405020304" pitchFamily="18" charset="0"/>
              <a:sym typeface="Arial"/>
            </a:endParaRPr>
          </a:p>
        </p:txBody>
      </p:sp>
      <p:sp>
        <p:nvSpPr>
          <p:cNvPr id="2" name="TextBox 1">
            <a:extLst>
              <a:ext uri="{FF2B5EF4-FFF2-40B4-BE49-F238E27FC236}">
                <a16:creationId xmlns:a16="http://schemas.microsoft.com/office/drawing/2014/main" xmlns="" id="{81E61F99-FC1F-0259-ACB6-11B36E046C7B}"/>
              </a:ext>
            </a:extLst>
          </p:cNvPr>
          <p:cNvSpPr txBox="1"/>
          <p:nvPr/>
        </p:nvSpPr>
        <p:spPr>
          <a:xfrm>
            <a:off x="381000" y="1145333"/>
            <a:ext cx="8534401"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Panchayati Raj is a system of rural local self-government in India.</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Self Help Groups are groups of 10-20 people in a locality formed for any social or economic purpose.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b="0" i="0" dirty="0">
                <a:solidFill>
                  <a:srgbClr val="000000"/>
                </a:solidFill>
                <a:effectLst/>
                <a:latin typeface="ff1"/>
              </a:rPr>
              <a:t>Community Development had a long history in India even before the launching of the Community Development </a:t>
            </a:r>
            <a:r>
              <a:rPr lang="en-US" sz="2400" b="0" i="0" dirty="0" err="1">
                <a:solidFill>
                  <a:srgbClr val="000000"/>
                </a:solidFill>
                <a:effectLst/>
                <a:latin typeface="ff1"/>
              </a:rPr>
              <a:t>Programme</a:t>
            </a:r>
            <a:r>
              <a:rPr lang="en-US" sz="2400" b="0" i="0" dirty="0">
                <a:solidFill>
                  <a:srgbClr val="000000"/>
                </a:solidFill>
                <a:effectLst/>
                <a:latin typeface="ff1"/>
              </a:rPr>
              <a:t> (CDP) during the period of 2nd October 1952. </a:t>
            </a:r>
          </a:p>
          <a:p>
            <a:pPr marL="285750" indent="-285750" algn="just">
              <a:buFont typeface="Arial" panose="020B0604020202020204" pitchFamily="34" charset="0"/>
              <a:buChar char="•"/>
            </a:pPr>
            <a:endParaRPr lang="en-US" sz="2400" dirty="0">
              <a:solidFill>
                <a:srgbClr val="000000"/>
              </a:solidFill>
              <a:latin typeface="ff1"/>
            </a:endParaRPr>
          </a:p>
          <a:p>
            <a:pPr marL="285750" indent="-285750" algn="just">
              <a:buFont typeface="Arial" panose="020B0604020202020204" pitchFamily="34" charset="0"/>
              <a:buChar char="•"/>
            </a:pPr>
            <a:r>
              <a:rPr lang="en-US" sz="2400" dirty="0"/>
              <a:t>The </a:t>
            </a:r>
            <a:r>
              <a:rPr lang="en-US" sz="2400" b="1" dirty="0"/>
              <a:t>finances of Gram Panchayat</a:t>
            </a:r>
            <a:r>
              <a:rPr lang="en-US" sz="2400" dirty="0"/>
              <a:t> come from both the state and the federal government. Grants from the </a:t>
            </a:r>
            <a:r>
              <a:rPr lang="en-US" sz="2400" b="1" dirty="0"/>
              <a:t>Central Finance Commission</a:t>
            </a:r>
            <a:r>
              <a:rPr lang="en-US" sz="2400" dirty="0"/>
              <a:t> are currently one of the most important sources of funds for Gram Panchayats</a:t>
            </a:r>
            <a:endParaRPr lang="en-US" sz="2400" b="0" i="0" dirty="0">
              <a:solidFill>
                <a:srgbClr val="000000"/>
              </a:solidFill>
              <a:effectLst/>
              <a:latin typeface="ff1"/>
            </a:endParaRPr>
          </a:p>
          <a:p>
            <a:pPr marL="285750" indent="-285750" algn="just">
              <a:buFont typeface="Arial" panose="020B0604020202020204" pitchFamily="34" charset="0"/>
              <a:buChar char="•"/>
            </a:pPr>
            <a:endParaRPr lang="en-US" sz="2400" dirty="0"/>
          </a:p>
          <a:p>
            <a:pPr algn="just"/>
            <a:endParaRPr lang="en-IN" sz="2400" dirty="0"/>
          </a:p>
        </p:txBody>
      </p:sp>
      <p:sp>
        <p:nvSpPr>
          <p:cNvPr id="6" name="Date Placeholder 5">
            <a:extLst>
              <a:ext uri="{FF2B5EF4-FFF2-40B4-BE49-F238E27FC236}">
                <a16:creationId xmlns:a16="http://schemas.microsoft.com/office/drawing/2014/main" xmlns="" id="{ACEAAB66-5B78-36CC-5157-6C6B39C126B7}"/>
              </a:ext>
            </a:extLst>
          </p:cNvPr>
          <p:cNvSpPr>
            <a:spLocks noGrp="1"/>
          </p:cNvSpPr>
          <p:nvPr>
            <p:ph type="dt" sz="half" idx="10"/>
          </p:nvPr>
        </p:nvSpPr>
        <p:spPr/>
        <p:txBody>
          <a:bodyPr/>
          <a:lstStyle/>
          <a:p>
            <a:fld id="{6524F5D1-A83A-4B63-9576-45262BA676E6}" type="datetime1">
              <a:rPr lang="en-US" smtClean="0"/>
              <a:t>9/19/2022</a:t>
            </a:fld>
            <a:endParaRPr lang="en-US"/>
          </a:p>
        </p:txBody>
      </p:sp>
      <p:sp>
        <p:nvSpPr>
          <p:cNvPr id="7" name="Footer Placeholder 6">
            <a:extLst>
              <a:ext uri="{FF2B5EF4-FFF2-40B4-BE49-F238E27FC236}">
                <a16:creationId xmlns:a16="http://schemas.microsoft.com/office/drawing/2014/main" xmlns="" id="{21963CA4-EC5C-D541-8308-BA9E03593564}"/>
              </a:ext>
            </a:extLst>
          </p:cNvPr>
          <p:cNvSpPr>
            <a:spLocks noGrp="1"/>
          </p:cNvSpPr>
          <p:nvPr>
            <p:ph type="ftr" sz="quarter" idx="11"/>
          </p:nvPr>
        </p:nvSpPr>
        <p:spPr/>
        <p:txBody>
          <a:bodyPr/>
          <a:lstStyle/>
          <a:p>
            <a:r>
              <a:rPr lang="en-US"/>
              <a:t>Meenu Chaudhary                      Unit 3</a:t>
            </a:r>
          </a:p>
        </p:txBody>
      </p:sp>
      <p:sp>
        <p:nvSpPr>
          <p:cNvPr id="8" name="Slide Number Placeholder 7">
            <a:extLst>
              <a:ext uri="{FF2B5EF4-FFF2-40B4-BE49-F238E27FC236}">
                <a16:creationId xmlns:a16="http://schemas.microsoft.com/office/drawing/2014/main" xmlns="" id="{9D2C40E2-1C10-38E3-EC11-134884D604B7}"/>
              </a:ext>
            </a:extLst>
          </p:cNvPr>
          <p:cNvSpPr>
            <a:spLocks noGrp="1"/>
          </p:cNvSpPr>
          <p:nvPr>
            <p:ph type="sldNum" sz="quarter" idx="12"/>
          </p:nvPr>
        </p:nvSpPr>
        <p:spPr/>
        <p:txBody>
          <a:bodyPr/>
          <a:lstStyle/>
          <a:p>
            <a:fld id="{5C35270D-FE1D-4ED2-82AA-2925682F40D1}" type="slidenum">
              <a:rPr lang="en-US" smtClean="0"/>
              <a:t>83</a:t>
            </a:fld>
            <a:endParaRPr lang="en-US"/>
          </a:p>
        </p:txBody>
      </p:sp>
    </p:spTree>
    <p:extLst>
      <p:ext uri="{BB962C8B-B14F-4D97-AF65-F5344CB8AC3E}">
        <p14:creationId xmlns:p14="http://schemas.microsoft.com/office/powerpoint/2010/main" val="227816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43000" y="1261089"/>
            <a:ext cx="7323882" cy="29198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IN" sz="2000" dirty="0">
                <a:latin typeface="+mj-lt"/>
                <a:cs typeface="Times New Roman" panose="02020603050405020304" pitchFamily="18" charset="0"/>
              </a:rPr>
              <a:t>To Understand the definitions, concepts and components of Rural Development </a:t>
            </a:r>
          </a:p>
          <a:p>
            <a:pPr algn="just">
              <a:defRPr/>
            </a:pPr>
            <a:r>
              <a:rPr lang="en-IN" sz="2000" dirty="0">
                <a:latin typeface="+mj-lt"/>
                <a:cs typeface="Times New Roman" panose="02020603050405020304" pitchFamily="18" charset="0"/>
              </a:rPr>
              <a:t>To Know the importance, structure, significance, resources of Indian rural economy</a:t>
            </a:r>
          </a:p>
          <a:p>
            <a:pPr algn="just">
              <a:defRPr/>
            </a:pPr>
            <a:r>
              <a:rPr lang="en-IN" sz="2000" dirty="0">
                <a:latin typeface="+mj-lt"/>
                <a:cs typeface="Times New Roman" panose="02020603050405020304" pitchFamily="18" charset="0"/>
              </a:rPr>
              <a:t>To help them in developing the ability to have a clear idea about the area development programmes and its impact. 	</a:t>
            </a:r>
          </a:p>
          <a:p>
            <a:pPr algn="just">
              <a:defRPr/>
            </a:pPr>
            <a:r>
              <a:rPr lang="en-IN" sz="2000" dirty="0">
                <a:latin typeface="+mj-lt"/>
                <a:cs typeface="Times New Roman" panose="02020603050405020304" pitchFamily="18" charset="0"/>
              </a:rPr>
              <a:t>To be able to acquire knowledge about rural entrepreneurship </a:t>
            </a:r>
          </a:p>
          <a:p>
            <a:pPr algn="just">
              <a:defRPr/>
            </a:pPr>
            <a:r>
              <a:rPr lang="en-IN" sz="2000" dirty="0">
                <a:latin typeface="+mj-lt"/>
                <a:cs typeface="Times New Roman" panose="02020603050405020304" pitchFamily="18" charset="0"/>
              </a:rPr>
              <a:t>To develop the understanding about the using of different methods for human resource planning</a:t>
            </a:r>
          </a:p>
        </p:txBody>
      </p:sp>
      <p:sp>
        <p:nvSpPr>
          <p:cNvPr id="3" name="Date Placeholder 3"/>
          <p:cNvSpPr>
            <a:spLocks noGrp="1"/>
          </p:cNvSpPr>
          <p:nvPr>
            <p:ph type="dt" sz="quarter" idx="11"/>
          </p:nvPr>
        </p:nvSpPr>
        <p:spPr>
          <a:xfrm>
            <a:off x="259773" y="5372101"/>
            <a:ext cx="1683327" cy="526256"/>
          </a:xfr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438FF0D-4644-4E19-B12C-008874B5069C}" type="datetime1">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9/19/2022</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Slide Number Placeholder 5"/>
          <p:cNvSpPr>
            <a:spLocks noGrp="1"/>
          </p:cNvSpPr>
          <p:nvPr>
            <p:ph type="sldNum" sz="quarter" idx="4294967295"/>
          </p:nvPr>
        </p:nvSpPr>
        <p:spPr>
          <a:xfrm>
            <a:off x="4914900" y="5624513"/>
            <a:ext cx="1600200" cy="273844"/>
          </a:xfrm>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B03EF0DC-66D9-4B46-B807-C04DFA0FE619}"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a:t>
            </a:fld>
            <a:endPar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Google Shape;89;p13">
            <a:extLst>
              <a:ext uri="{FF2B5EF4-FFF2-40B4-BE49-F238E27FC236}">
                <a16:creationId xmlns:a16="http://schemas.microsoft.com/office/drawing/2014/main" xmlns="" id="{9867C5E9-20E7-A3FA-8820-5A1D5F782AFA}"/>
              </a:ext>
            </a:extLst>
          </p:cNvPr>
          <p:cNvSpPr txBox="1">
            <a:spLocks/>
          </p:cNvSpPr>
          <p:nvPr/>
        </p:nvSpPr>
        <p:spPr>
          <a:xfrm>
            <a:off x="1414832" y="30480"/>
            <a:ext cx="7012565" cy="73152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2800" dirty="0">
              <a:latin typeface="+mn-lt"/>
              <a:cs typeface="Times New Roman" panose="02020603050405020304" pitchFamily="18" charset="0"/>
              <a:sym typeface="Arial"/>
            </a:endParaRPr>
          </a:p>
          <a:p>
            <a:pPr algn="ctr">
              <a:defRPr/>
            </a:pPr>
            <a:r>
              <a:rPr lang="en-US" sz="2800" dirty="0">
                <a:latin typeface="+mn-lt"/>
                <a:cs typeface="Times New Roman" panose="02020603050405020304" pitchFamily="18" charset="0"/>
                <a:sym typeface="Arial"/>
              </a:rPr>
              <a:t>Course Objectives</a:t>
            </a:r>
          </a:p>
        </p:txBody>
      </p:sp>
      <p:pic>
        <p:nvPicPr>
          <p:cNvPr id="9" name="Picture 2" descr="NIET, Greater Noida: Cutoff, Placements, Courses, Fees, Admission 2022">
            <a:extLst>
              <a:ext uri="{FF2B5EF4-FFF2-40B4-BE49-F238E27FC236}">
                <a16:creationId xmlns:a16="http://schemas.microsoft.com/office/drawing/2014/main" xmlns="" id="{9208C820-1CDC-C977-B42B-CDAD6495DE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48" y="30480"/>
            <a:ext cx="1244904" cy="73152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CAABD384-9FC4-2274-F5F9-CD9AA8B5C8B7}"/>
              </a:ext>
            </a:extLst>
          </p:cNvPr>
          <p:cNvSpPr>
            <a:spLocks noGrp="1"/>
          </p:cNvSpPr>
          <p:nvPr>
            <p:ph type="ftr" sz="quarter" idx="11"/>
          </p:nvPr>
        </p:nvSpPr>
        <p:spPr/>
        <p:txBody>
          <a:bodyPr/>
          <a:lstStyle/>
          <a:p>
            <a:r>
              <a:rPr lang="en-US"/>
              <a:t>Meenu Chaudhary                      Unit 3</a:t>
            </a:r>
          </a:p>
        </p:txBody>
      </p:sp>
    </p:spTree>
    <p:extLst>
      <p:ext uri="{BB962C8B-B14F-4D97-AF65-F5344CB8AC3E}">
        <p14:creationId xmlns:p14="http://schemas.microsoft.com/office/powerpoint/2010/main" val="286359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3030</Words>
  <Application>Microsoft Office PowerPoint</Application>
  <PresentationFormat>On-screen Show (4:3)</PresentationFormat>
  <Paragraphs>894</Paragraphs>
  <Slides>83</Slides>
  <Notes>3</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Branch wise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144</cp:revision>
  <dcterms:created xsi:type="dcterms:W3CDTF">2022-06-25T06:31:57Z</dcterms:created>
  <dcterms:modified xsi:type="dcterms:W3CDTF">2022-09-19T04:23:40Z</dcterms:modified>
</cp:coreProperties>
</file>