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56"/>
  </p:notesMasterIdLst>
  <p:sldIdLst>
    <p:sldId id="286" r:id="rId3"/>
    <p:sldId id="346" r:id="rId4"/>
    <p:sldId id="282" r:id="rId5"/>
    <p:sldId id="284" r:id="rId6"/>
    <p:sldId id="290" r:id="rId7"/>
    <p:sldId id="308" r:id="rId8"/>
    <p:sldId id="327" r:id="rId9"/>
    <p:sldId id="306" r:id="rId10"/>
    <p:sldId id="307" r:id="rId11"/>
    <p:sldId id="304" r:id="rId12"/>
    <p:sldId id="291" r:id="rId13"/>
    <p:sldId id="347" r:id="rId14"/>
    <p:sldId id="292" r:id="rId15"/>
    <p:sldId id="293" r:id="rId16"/>
    <p:sldId id="295" r:id="rId17"/>
    <p:sldId id="294" r:id="rId18"/>
    <p:sldId id="296" r:id="rId19"/>
    <p:sldId id="297" r:id="rId20"/>
    <p:sldId id="298" r:id="rId21"/>
    <p:sldId id="299" r:id="rId22"/>
    <p:sldId id="300" r:id="rId23"/>
    <p:sldId id="301" r:id="rId24"/>
    <p:sldId id="302" r:id="rId25"/>
    <p:sldId id="303" r:id="rId26"/>
    <p:sldId id="342" r:id="rId27"/>
    <p:sldId id="310" r:id="rId28"/>
    <p:sldId id="311" r:id="rId29"/>
    <p:sldId id="349" r:id="rId30"/>
    <p:sldId id="348" r:id="rId31"/>
    <p:sldId id="314" r:id="rId32"/>
    <p:sldId id="313" r:id="rId33"/>
    <p:sldId id="285" r:id="rId34"/>
    <p:sldId id="288" r:id="rId35"/>
    <p:sldId id="315" r:id="rId36"/>
    <p:sldId id="350" r:id="rId37"/>
    <p:sldId id="351" r:id="rId38"/>
    <p:sldId id="352" r:id="rId39"/>
    <p:sldId id="353" r:id="rId40"/>
    <p:sldId id="354" r:id="rId41"/>
    <p:sldId id="355" r:id="rId42"/>
    <p:sldId id="356" r:id="rId43"/>
    <p:sldId id="357" r:id="rId44"/>
    <p:sldId id="358" r:id="rId45"/>
    <p:sldId id="359" r:id="rId46"/>
    <p:sldId id="360" r:id="rId47"/>
    <p:sldId id="316" r:id="rId48"/>
    <p:sldId id="317" r:id="rId49"/>
    <p:sldId id="320" r:id="rId50"/>
    <p:sldId id="343" r:id="rId51"/>
    <p:sldId id="344" r:id="rId52"/>
    <p:sldId id="345" r:id="rId53"/>
    <p:sldId id="322" r:id="rId54"/>
    <p:sldId id="324" r:id="rId55"/>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autoAdjust="0"/>
    <p:restoredTop sz="95946" autoAdjust="0"/>
  </p:normalViewPr>
  <p:slideViewPr>
    <p:cSldViewPr>
      <p:cViewPr varScale="1">
        <p:scale>
          <a:sx n="64" d="100"/>
          <a:sy n="64" d="100"/>
        </p:scale>
        <p:origin x="1336" y="36"/>
      </p:cViewPr>
      <p:guideLst>
        <p:guide orient="horz" pos="2160"/>
        <p:guide pos="2880"/>
      </p:guideLst>
    </p:cSldViewPr>
  </p:slideViewPr>
  <p:outlineViewPr>
    <p:cViewPr>
      <p:scale>
        <a:sx n="33" d="100"/>
        <a:sy n="33" d="100"/>
      </p:scale>
      <p:origin x="0" y="2323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AE23D9-2B82-F248-8AC8-4668D769A0E5}"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en-US"/>
        </a:p>
      </dgm:t>
    </dgm:pt>
    <dgm:pt modelId="{E4C9CDA7-BB93-C246-BB6C-6B6BA71CE045}">
      <dgm:prSet phldrT="[Text]"/>
      <dgm:spPr/>
      <dgm:t>
        <a:bodyPr/>
        <a:lstStyle/>
        <a:p>
          <a:r>
            <a:rPr lang="en-US" dirty="0"/>
            <a:t>Feature</a:t>
          </a:r>
        </a:p>
      </dgm:t>
    </dgm:pt>
    <dgm:pt modelId="{89E4F336-0598-1B4A-9237-F2DCCF4BABFB}" type="parTrans" cxnId="{C8CCFDCA-5CBB-3F48-AAC9-0F3D15670C7D}">
      <dgm:prSet/>
      <dgm:spPr/>
      <dgm:t>
        <a:bodyPr/>
        <a:lstStyle/>
        <a:p>
          <a:endParaRPr lang="en-US"/>
        </a:p>
      </dgm:t>
    </dgm:pt>
    <dgm:pt modelId="{8841DFE9-411A-0E40-93A8-873CBF44BA62}" type="sibTrans" cxnId="{C8CCFDCA-5CBB-3F48-AAC9-0F3D15670C7D}">
      <dgm:prSet/>
      <dgm:spPr/>
      <dgm:t>
        <a:bodyPr/>
        <a:lstStyle/>
        <a:p>
          <a:endParaRPr lang="en-US"/>
        </a:p>
      </dgm:t>
    </dgm:pt>
    <dgm:pt modelId="{438F47C7-D9C2-F740-9C03-778015B87C81}">
      <dgm:prSet phldrT="[Text]"/>
      <dgm:spPr/>
      <dgm:t>
        <a:bodyPr/>
        <a:lstStyle/>
        <a:p>
          <a:r>
            <a:rPr lang="en-US" dirty="0"/>
            <a:t>Textual</a:t>
          </a:r>
        </a:p>
      </dgm:t>
    </dgm:pt>
    <dgm:pt modelId="{034256BC-A078-D34A-A6EC-59F553148337}" type="parTrans" cxnId="{8CA6B8E8-FAF6-4744-B3B9-5BDDD81E989B}">
      <dgm:prSet/>
      <dgm:spPr/>
      <dgm:t>
        <a:bodyPr/>
        <a:lstStyle/>
        <a:p>
          <a:endParaRPr lang="en-US"/>
        </a:p>
      </dgm:t>
    </dgm:pt>
    <dgm:pt modelId="{C688CB28-50E8-E441-A5E6-568D6946EBE7}" type="sibTrans" cxnId="{8CA6B8E8-FAF6-4744-B3B9-5BDDD81E989B}">
      <dgm:prSet/>
      <dgm:spPr/>
      <dgm:t>
        <a:bodyPr/>
        <a:lstStyle/>
        <a:p>
          <a:endParaRPr lang="en-US"/>
        </a:p>
      </dgm:t>
    </dgm:pt>
    <dgm:pt modelId="{D173AA61-1289-9E48-B07D-8838128C255D}">
      <dgm:prSet phldrT="[Text]"/>
      <dgm:spPr/>
      <dgm:t>
        <a:bodyPr/>
        <a:lstStyle/>
        <a:p>
          <a:r>
            <a:rPr lang="en-US" dirty="0"/>
            <a:t>Algorithm</a:t>
          </a:r>
        </a:p>
      </dgm:t>
    </dgm:pt>
    <dgm:pt modelId="{B324986D-9D68-924B-9F73-5F7124DBBBE3}" type="parTrans" cxnId="{8F2861A4-92F3-B044-AEA8-D7446A3448C8}">
      <dgm:prSet/>
      <dgm:spPr/>
      <dgm:t>
        <a:bodyPr/>
        <a:lstStyle/>
        <a:p>
          <a:endParaRPr lang="en-US"/>
        </a:p>
      </dgm:t>
    </dgm:pt>
    <dgm:pt modelId="{D6C23F75-86B9-6D4B-8E3C-48729BAE167A}" type="sibTrans" cxnId="{8F2861A4-92F3-B044-AEA8-D7446A3448C8}">
      <dgm:prSet/>
      <dgm:spPr/>
      <dgm:t>
        <a:bodyPr/>
        <a:lstStyle/>
        <a:p>
          <a:endParaRPr lang="en-US"/>
        </a:p>
      </dgm:t>
    </dgm:pt>
    <dgm:pt modelId="{E904BB22-D6E2-204F-A1B5-D94CA5642285}">
      <dgm:prSet phldrT="[Text]"/>
      <dgm:spPr/>
      <dgm:t>
        <a:bodyPr/>
        <a:lstStyle/>
        <a:p>
          <a:r>
            <a:rPr lang="en-US" dirty="0"/>
            <a:t>Supervised</a:t>
          </a:r>
        </a:p>
      </dgm:t>
    </dgm:pt>
    <dgm:pt modelId="{BD2A9C4B-7F4D-0548-96CF-B76C98A34F78}" type="parTrans" cxnId="{06075595-CB9C-504D-9727-590E99D854D6}">
      <dgm:prSet/>
      <dgm:spPr/>
      <dgm:t>
        <a:bodyPr/>
        <a:lstStyle/>
        <a:p>
          <a:endParaRPr lang="en-US"/>
        </a:p>
      </dgm:t>
    </dgm:pt>
    <dgm:pt modelId="{91A4AFBD-E578-8A46-A992-AE03D02CD28E}" type="sibTrans" cxnId="{06075595-CB9C-504D-9727-590E99D854D6}">
      <dgm:prSet/>
      <dgm:spPr/>
      <dgm:t>
        <a:bodyPr/>
        <a:lstStyle/>
        <a:p>
          <a:endParaRPr lang="en-US"/>
        </a:p>
      </dgm:t>
    </dgm:pt>
    <dgm:pt modelId="{A9195B15-C8CC-6848-B3C4-86A0E6C25E17}">
      <dgm:prSet phldrT="[Text]"/>
      <dgm:spPr/>
      <dgm:t>
        <a:bodyPr/>
        <a:lstStyle/>
        <a:p>
          <a:r>
            <a:rPr lang="en-US" dirty="0"/>
            <a:t>Categorical</a:t>
          </a:r>
        </a:p>
      </dgm:t>
    </dgm:pt>
    <dgm:pt modelId="{99D0C7F8-FAD9-DA4C-9979-B3536AE88605}" type="parTrans" cxnId="{2E4FE288-E4F8-294C-95D3-66B7E619A96C}">
      <dgm:prSet/>
      <dgm:spPr/>
      <dgm:t>
        <a:bodyPr/>
        <a:lstStyle/>
        <a:p>
          <a:endParaRPr lang="en-US"/>
        </a:p>
      </dgm:t>
    </dgm:pt>
    <dgm:pt modelId="{825CC88F-319A-2540-ADB0-331063222556}" type="sibTrans" cxnId="{2E4FE288-E4F8-294C-95D3-66B7E619A96C}">
      <dgm:prSet/>
      <dgm:spPr/>
      <dgm:t>
        <a:bodyPr/>
        <a:lstStyle/>
        <a:p>
          <a:endParaRPr lang="en-US"/>
        </a:p>
      </dgm:t>
    </dgm:pt>
    <dgm:pt modelId="{DD396A0F-19B6-1644-9B94-A1F012017C08}">
      <dgm:prSet phldrT="[Text]"/>
      <dgm:spPr/>
      <dgm:t>
        <a:bodyPr/>
        <a:lstStyle/>
        <a:p>
          <a:r>
            <a:rPr lang="en-US" dirty="0"/>
            <a:t>Numerical</a:t>
          </a:r>
        </a:p>
      </dgm:t>
    </dgm:pt>
    <dgm:pt modelId="{1A7A6250-7620-7142-A1BD-A1B2A1CF77C9}" type="parTrans" cxnId="{360F4A42-084A-934B-B6BD-6C320491C47D}">
      <dgm:prSet/>
      <dgm:spPr/>
      <dgm:t>
        <a:bodyPr/>
        <a:lstStyle/>
        <a:p>
          <a:endParaRPr lang="en-US"/>
        </a:p>
      </dgm:t>
    </dgm:pt>
    <dgm:pt modelId="{DC902DC4-0C73-2349-B665-5D52FB3CF4D9}" type="sibTrans" cxnId="{360F4A42-084A-934B-B6BD-6C320491C47D}">
      <dgm:prSet/>
      <dgm:spPr/>
      <dgm:t>
        <a:bodyPr/>
        <a:lstStyle/>
        <a:p>
          <a:endParaRPr lang="en-US"/>
        </a:p>
      </dgm:t>
    </dgm:pt>
    <dgm:pt modelId="{25546A74-BD55-E44B-95C1-43EBD5386F2C}">
      <dgm:prSet phldrT="[Text]"/>
      <dgm:spPr/>
      <dgm:t>
        <a:bodyPr/>
        <a:lstStyle/>
        <a:p>
          <a:r>
            <a:rPr lang="en-US" dirty="0"/>
            <a:t>Unsupervised</a:t>
          </a:r>
        </a:p>
      </dgm:t>
    </dgm:pt>
    <dgm:pt modelId="{71D379B9-FA9A-2F46-A780-C610BFDF28E6}" type="parTrans" cxnId="{D536C569-F22B-B24E-92BC-A4D78B6AC944}">
      <dgm:prSet/>
      <dgm:spPr/>
      <dgm:t>
        <a:bodyPr/>
        <a:lstStyle/>
        <a:p>
          <a:endParaRPr lang="en-US"/>
        </a:p>
      </dgm:t>
    </dgm:pt>
    <dgm:pt modelId="{EA1B6E08-49BA-5E4D-B90D-718AD5C724B9}" type="sibTrans" cxnId="{D536C569-F22B-B24E-92BC-A4D78B6AC944}">
      <dgm:prSet/>
      <dgm:spPr/>
      <dgm:t>
        <a:bodyPr/>
        <a:lstStyle/>
        <a:p>
          <a:endParaRPr lang="en-US"/>
        </a:p>
      </dgm:t>
    </dgm:pt>
    <dgm:pt modelId="{7F1ED774-1608-6847-A8B6-30F936FD06C8}">
      <dgm:prSet phldrT="[Text]"/>
      <dgm:spPr/>
      <dgm:t>
        <a:bodyPr/>
        <a:lstStyle/>
        <a:p>
          <a:r>
            <a:rPr lang="en-US" dirty="0"/>
            <a:t>Evaluation</a:t>
          </a:r>
        </a:p>
      </dgm:t>
    </dgm:pt>
    <dgm:pt modelId="{BEBCD332-E696-4F43-A089-9F75F8652D67}" type="parTrans" cxnId="{D8AFE206-785D-654E-8EDE-6A8622C238CA}">
      <dgm:prSet/>
      <dgm:spPr/>
      <dgm:t>
        <a:bodyPr/>
        <a:lstStyle/>
        <a:p>
          <a:endParaRPr lang="en-US"/>
        </a:p>
      </dgm:t>
    </dgm:pt>
    <dgm:pt modelId="{ACCB16C8-E125-6347-ABBB-2FDB945BF57F}" type="sibTrans" cxnId="{D8AFE206-785D-654E-8EDE-6A8622C238CA}">
      <dgm:prSet/>
      <dgm:spPr/>
      <dgm:t>
        <a:bodyPr/>
        <a:lstStyle/>
        <a:p>
          <a:endParaRPr lang="en-US"/>
        </a:p>
      </dgm:t>
    </dgm:pt>
    <dgm:pt modelId="{38836C0C-C294-8F4D-9902-9813BE27D7D7}">
      <dgm:prSet phldrT="[Text]"/>
      <dgm:spPr/>
      <dgm:t>
        <a:bodyPr/>
        <a:lstStyle/>
        <a:p>
          <a:r>
            <a:rPr lang="en-US" dirty="0"/>
            <a:t>Classification</a:t>
          </a:r>
        </a:p>
      </dgm:t>
    </dgm:pt>
    <dgm:pt modelId="{B44F8857-F1CA-5E4F-84DF-C3794818D60A}" type="parTrans" cxnId="{A8D7EA2E-70F8-154A-AACA-34737D85ED8C}">
      <dgm:prSet/>
      <dgm:spPr/>
      <dgm:t>
        <a:bodyPr/>
        <a:lstStyle/>
        <a:p>
          <a:endParaRPr lang="en-US"/>
        </a:p>
      </dgm:t>
    </dgm:pt>
    <dgm:pt modelId="{91FD2AA4-42EF-F34D-AB22-EE8EB53B9F58}" type="sibTrans" cxnId="{A8D7EA2E-70F8-154A-AACA-34737D85ED8C}">
      <dgm:prSet/>
      <dgm:spPr/>
      <dgm:t>
        <a:bodyPr/>
        <a:lstStyle/>
        <a:p>
          <a:endParaRPr lang="en-US"/>
        </a:p>
      </dgm:t>
    </dgm:pt>
    <dgm:pt modelId="{7CC11977-8929-4140-94E5-8AD20BDD1996}">
      <dgm:prSet phldrT="[Text]"/>
      <dgm:spPr/>
      <dgm:t>
        <a:bodyPr/>
        <a:lstStyle/>
        <a:p>
          <a:r>
            <a:rPr lang="en-US" dirty="0"/>
            <a:t>Regression</a:t>
          </a:r>
        </a:p>
      </dgm:t>
    </dgm:pt>
    <dgm:pt modelId="{755F5F57-5357-FD45-8EE1-CE34ECFA38A0}" type="parTrans" cxnId="{65C0E12C-56D5-9646-ACB0-08EB5E502248}">
      <dgm:prSet/>
      <dgm:spPr/>
      <dgm:t>
        <a:bodyPr/>
        <a:lstStyle/>
        <a:p>
          <a:endParaRPr lang="en-US"/>
        </a:p>
      </dgm:t>
    </dgm:pt>
    <dgm:pt modelId="{A3D3C8A5-0FF8-B24A-9F34-25ACA19604F8}" type="sibTrans" cxnId="{65C0E12C-56D5-9646-ACB0-08EB5E502248}">
      <dgm:prSet/>
      <dgm:spPr/>
      <dgm:t>
        <a:bodyPr/>
        <a:lstStyle/>
        <a:p>
          <a:endParaRPr lang="en-US"/>
        </a:p>
      </dgm:t>
    </dgm:pt>
    <dgm:pt modelId="{DE133547-A3D0-FA46-98DA-5ADA5F323898}">
      <dgm:prSet phldrT="[Text]"/>
      <dgm:spPr/>
      <dgm:t>
        <a:bodyPr/>
        <a:lstStyle/>
        <a:p>
          <a:r>
            <a:rPr lang="en-US" dirty="0"/>
            <a:t>Clustering</a:t>
          </a:r>
        </a:p>
      </dgm:t>
    </dgm:pt>
    <dgm:pt modelId="{A7540D23-1C73-9142-9C2F-5E4059D000AC}" type="parTrans" cxnId="{5BB61436-8A66-F949-ACDE-9A8C1898ECDC}">
      <dgm:prSet/>
      <dgm:spPr/>
      <dgm:t>
        <a:bodyPr/>
        <a:lstStyle/>
        <a:p>
          <a:endParaRPr lang="en-US"/>
        </a:p>
      </dgm:t>
    </dgm:pt>
    <dgm:pt modelId="{0C7C102B-8A9C-A34B-83C1-EAD04A56CEB6}" type="sibTrans" cxnId="{5BB61436-8A66-F949-ACDE-9A8C1898ECDC}">
      <dgm:prSet/>
      <dgm:spPr/>
      <dgm:t>
        <a:bodyPr/>
        <a:lstStyle/>
        <a:p>
          <a:endParaRPr lang="en-US"/>
        </a:p>
      </dgm:t>
    </dgm:pt>
    <dgm:pt modelId="{D6F50AB1-05E0-8148-B647-4FED495E3DD5}" type="pres">
      <dgm:prSet presAssocID="{58AE23D9-2B82-F248-8AC8-4668D769A0E5}" presName="linearFlow" presStyleCnt="0">
        <dgm:presLayoutVars>
          <dgm:dir/>
          <dgm:animLvl val="lvl"/>
          <dgm:resizeHandles val="exact"/>
        </dgm:presLayoutVars>
      </dgm:prSet>
      <dgm:spPr/>
    </dgm:pt>
    <dgm:pt modelId="{8DD1B107-160B-8743-8E78-2E9DF9065116}" type="pres">
      <dgm:prSet presAssocID="{E4C9CDA7-BB93-C246-BB6C-6B6BA71CE045}" presName="composite" presStyleCnt="0"/>
      <dgm:spPr/>
    </dgm:pt>
    <dgm:pt modelId="{B16D099E-529A-DE48-9891-287CE5F3FE08}" type="pres">
      <dgm:prSet presAssocID="{E4C9CDA7-BB93-C246-BB6C-6B6BA71CE045}" presName="parentText" presStyleLbl="alignNode1" presStyleIdx="0" presStyleCnt="3">
        <dgm:presLayoutVars>
          <dgm:chMax val="1"/>
          <dgm:bulletEnabled val="1"/>
        </dgm:presLayoutVars>
      </dgm:prSet>
      <dgm:spPr/>
    </dgm:pt>
    <dgm:pt modelId="{055E29D8-CBB3-5A4B-BB09-B8EE3190EB89}" type="pres">
      <dgm:prSet presAssocID="{E4C9CDA7-BB93-C246-BB6C-6B6BA71CE045}" presName="descendantText" presStyleLbl="alignAcc1" presStyleIdx="0" presStyleCnt="3">
        <dgm:presLayoutVars>
          <dgm:bulletEnabled val="1"/>
        </dgm:presLayoutVars>
      </dgm:prSet>
      <dgm:spPr/>
    </dgm:pt>
    <dgm:pt modelId="{326B3160-9A28-1E40-88D4-0630A3ADC82F}" type="pres">
      <dgm:prSet presAssocID="{8841DFE9-411A-0E40-93A8-873CBF44BA62}" presName="sp" presStyleCnt="0"/>
      <dgm:spPr/>
    </dgm:pt>
    <dgm:pt modelId="{F6078178-827E-E344-8469-2B4A05B1C16A}" type="pres">
      <dgm:prSet presAssocID="{D173AA61-1289-9E48-B07D-8838128C255D}" presName="composite" presStyleCnt="0"/>
      <dgm:spPr/>
    </dgm:pt>
    <dgm:pt modelId="{34925751-C18B-0D4F-949F-77F598E29DF7}" type="pres">
      <dgm:prSet presAssocID="{D173AA61-1289-9E48-B07D-8838128C255D}" presName="parentText" presStyleLbl="alignNode1" presStyleIdx="1" presStyleCnt="3">
        <dgm:presLayoutVars>
          <dgm:chMax val="1"/>
          <dgm:bulletEnabled val="1"/>
        </dgm:presLayoutVars>
      </dgm:prSet>
      <dgm:spPr/>
    </dgm:pt>
    <dgm:pt modelId="{C1D07577-4B42-E942-9303-50717902827B}" type="pres">
      <dgm:prSet presAssocID="{D173AA61-1289-9E48-B07D-8838128C255D}" presName="descendantText" presStyleLbl="alignAcc1" presStyleIdx="1" presStyleCnt="3">
        <dgm:presLayoutVars>
          <dgm:bulletEnabled val="1"/>
        </dgm:presLayoutVars>
      </dgm:prSet>
      <dgm:spPr/>
    </dgm:pt>
    <dgm:pt modelId="{EAA83D9E-6147-494E-9CA8-0F463EE698D7}" type="pres">
      <dgm:prSet presAssocID="{D6C23F75-86B9-6D4B-8E3C-48729BAE167A}" presName="sp" presStyleCnt="0"/>
      <dgm:spPr/>
    </dgm:pt>
    <dgm:pt modelId="{E62F0891-AD9A-1845-8000-0652313A6BDB}" type="pres">
      <dgm:prSet presAssocID="{7F1ED774-1608-6847-A8B6-30F936FD06C8}" presName="composite" presStyleCnt="0"/>
      <dgm:spPr/>
    </dgm:pt>
    <dgm:pt modelId="{24B87916-9EAC-CB48-A2BF-F429399FCDDA}" type="pres">
      <dgm:prSet presAssocID="{7F1ED774-1608-6847-A8B6-30F936FD06C8}" presName="parentText" presStyleLbl="alignNode1" presStyleIdx="2" presStyleCnt="3">
        <dgm:presLayoutVars>
          <dgm:chMax val="1"/>
          <dgm:bulletEnabled val="1"/>
        </dgm:presLayoutVars>
      </dgm:prSet>
      <dgm:spPr/>
    </dgm:pt>
    <dgm:pt modelId="{F909B9CE-0BC5-7041-850E-DE7A46027BFF}" type="pres">
      <dgm:prSet presAssocID="{7F1ED774-1608-6847-A8B6-30F936FD06C8}" presName="descendantText" presStyleLbl="alignAcc1" presStyleIdx="2" presStyleCnt="3">
        <dgm:presLayoutVars>
          <dgm:bulletEnabled val="1"/>
        </dgm:presLayoutVars>
      </dgm:prSet>
      <dgm:spPr/>
    </dgm:pt>
  </dgm:ptLst>
  <dgm:cxnLst>
    <dgm:cxn modelId="{06075595-CB9C-504D-9727-590E99D854D6}" srcId="{D173AA61-1289-9E48-B07D-8838128C255D}" destId="{E904BB22-D6E2-204F-A1B5-D94CA5642285}" srcOrd="0" destOrd="0" parTransId="{BD2A9C4B-7F4D-0548-96CF-B76C98A34F78}" sibTransId="{91A4AFBD-E578-8A46-A992-AE03D02CD28E}"/>
    <dgm:cxn modelId="{4E188B23-5644-C54C-BE87-F83B5D3654AF}" type="presOf" srcId="{7CC11977-8929-4140-94E5-8AD20BDD1996}" destId="{F909B9CE-0BC5-7041-850E-DE7A46027BFF}" srcOrd="0" destOrd="2" presId="urn:microsoft.com/office/officeart/2005/8/layout/chevron2"/>
    <dgm:cxn modelId="{8CA6B8E8-FAF6-4744-B3B9-5BDDD81E989B}" srcId="{E4C9CDA7-BB93-C246-BB6C-6B6BA71CE045}" destId="{438F47C7-D9C2-F740-9C03-778015B87C81}" srcOrd="0" destOrd="0" parTransId="{034256BC-A078-D34A-A6EC-59F553148337}" sibTransId="{C688CB28-50E8-E441-A5E6-568D6946EBE7}"/>
    <dgm:cxn modelId="{DA8C1625-073C-4149-9B36-CAFBF883AF3E}" type="presOf" srcId="{DD396A0F-19B6-1644-9B94-A1F012017C08}" destId="{055E29D8-CBB3-5A4B-BB09-B8EE3190EB89}" srcOrd="0" destOrd="2" presId="urn:microsoft.com/office/officeart/2005/8/layout/chevron2"/>
    <dgm:cxn modelId="{5BB61436-8A66-F949-ACDE-9A8C1898ECDC}" srcId="{7F1ED774-1608-6847-A8B6-30F936FD06C8}" destId="{DE133547-A3D0-FA46-98DA-5ADA5F323898}" srcOrd="1" destOrd="0" parTransId="{A7540D23-1C73-9142-9C2F-5E4059D000AC}" sibTransId="{0C7C102B-8A9C-A34B-83C1-EAD04A56CEB6}"/>
    <dgm:cxn modelId="{DAD79A5A-5838-074E-8D9A-87B74445CC7D}" type="presOf" srcId="{DE133547-A3D0-FA46-98DA-5ADA5F323898}" destId="{F909B9CE-0BC5-7041-850E-DE7A46027BFF}" srcOrd="0" destOrd="1" presId="urn:microsoft.com/office/officeart/2005/8/layout/chevron2"/>
    <dgm:cxn modelId="{8F2861A4-92F3-B044-AEA8-D7446A3448C8}" srcId="{58AE23D9-2B82-F248-8AC8-4668D769A0E5}" destId="{D173AA61-1289-9E48-B07D-8838128C255D}" srcOrd="1" destOrd="0" parTransId="{B324986D-9D68-924B-9F73-5F7124DBBBE3}" sibTransId="{D6C23F75-86B9-6D4B-8E3C-48729BAE167A}"/>
    <dgm:cxn modelId="{2E4FE288-E4F8-294C-95D3-66B7E619A96C}" srcId="{E4C9CDA7-BB93-C246-BB6C-6B6BA71CE045}" destId="{A9195B15-C8CC-6848-B3C4-86A0E6C25E17}" srcOrd="1" destOrd="0" parTransId="{99D0C7F8-FAD9-DA4C-9979-B3536AE88605}" sibTransId="{825CC88F-319A-2540-ADB0-331063222556}"/>
    <dgm:cxn modelId="{360F4A42-084A-934B-B6BD-6C320491C47D}" srcId="{E4C9CDA7-BB93-C246-BB6C-6B6BA71CE045}" destId="{DD396A0F-19B6-1644-9B94-A1F012017C08}" srcOrd="2" destOrd="0" parTransId="{1A7A6250-7620-7142-A1BD-A1B2A1CF77C9}" sibTransId="{DC902DC4-0C73-2349-B665-5D52FB3CF4D9}"/>
    <dgm:cxn modelId="{89FB9F2C-7BDA-AD4D-9DFE-9753C36EB3B1}" type="presOf" srcId="{7F1ED774-1608-6847-A8B6-30F936FD06C8}" destId="{24B87916-9EAC-CB48-A2BF-F429399FCDDA}" srcOrd="0" destOrd="0" presId="urn:microsoft.com/office/officeart/2005/8/layout/chevron2"/>
    <dgm:cxn modelId="{A6313E1F-42A9-0C41-88C7-5AE2D72BFC48}" type="presOf" srcId="{D173AA61-1289-9E48-B07D-8838128C255D}" destId="{34925751-C18B-0D4F-949F-77F598E29DF7}" srcOrd="0" destOrd="0" presId="urn:microsoft.com/office/officeart/2005/8/layout/chevron2"/>
    <dgm:cxn modelId="{B2F2A752-1C2A-1948-BEDC-83CE745EB33E}" type="presOf" srcId="{E4C9CDA7-BB93-C246-BB6C-6B6BA71CE045}" destId="{B16D099E-529A-DE48-9891-287CE5F3FE08}" srcOrd="0" destOrd="0" presId="urn:microsoft.com/office/officeart/2005/8/layout/chevron2"/>
    <dgm:cxn modelId="{F5DC643A-3ACA-9743-B8CC-8B95412E2569}" type="presOf" srcId="{438F47C7-D9C2-F740-9C03-778015B87C81}" destId="{055E29D8-CBB3-5A4B-BB09-B8EE3190EB89}" srcOrd="0" destOrd="0" presId="urn:microsoft.com/office/officeart/2005/8/layout/chevron2"/>
    <dgm:cxn modelId="{65C0E12C-56D5-9646-ACB0-08EB5E502248}" srcId="{7F1ED774-1608-6847-A8B6-30F936FD06C8}" destId="{7CC11977-8929-4140-94E5-8AD20BDD1996}" srcOrd="2" destOrd="0" parTransId="{755F5F57-5357-FD45-8EE1-CE34ECFA38A0}" sibTransId="{A3D3C8A5-0FF8-B24A-9F34-25ACA19604F8}"/>
    <dgm:cxn modelId="{AD3DEB84-7A41-484D-90CB-0AA2EEF1DF4F}" type="presOf" srcId="{25546A74-BD55-E44B-95C1-43EBD5386F2C}" destId="{C1D07577-4B42-E942-9303-50717902827B}" srcOrd="0" destOrd="1" presId="urn:microsoft.com/office/officeart/2005/8/layout/chevron2"/>
    <dgm:cxn modelId="{D536C569-F22B-B24E-92BC-A4D78B6AC944}" srcId="{D173AA61-1289-9E48-B07D-8838128C255D}" destId="{25546A74-BD55-E44B-95C1-43EBD5386F2C}" srcOrd="1" destOrd="0" parTransId="{71D379B9-FA9A-2F46-A780-C610BFDF28E6}" sibTransId="{EA1B6E08-49BA-5E4D-B90D-718AD5C724B9}"/>
    <dgm:cxn modelId="{C8CCFDCA-5CBB-3F48-AAC9-0F3D15670C7D}" srcId="{58AE23D9-2B82-F248-8AC8-4668D769A0E5}" destId="{E4C9CDA7-BB93-C246-BB6C-6B6BA71CE045}" srcOrd="0" destOrd="0" parTransId="{89E4F336-0598-1B4A-9237-F2DCCF4BABFB}" sibTransId="{8841DFE9-411A-0E40-93A8-873CBF44BA62}"/>
    <dgm:cxn modelId="{D8AFE206-785D-654E-8EDE-6A8622C238CA}" srcId="{58AE23D9-2B82-F248-8AC8-4668D769A0E5}" destId="{7F1ED774-1608-6847-A8B6-30F936FD06C8}" srcOrd="2" destOrd="0" parTransId="{BEBCD332-E696-4F43-A089-9F75F8652D67}" sibTransId="{ACCB16C8-E125-6347-ABBB-2FDB945BF57F}"/>
    <dgm:cxn modelId="{F0B49519-AE51-2440-B0BA-9EAF85764302}" type="presOf" srcId="{E904BB22-D6E2-204F-A1B5-D94CA5642285}" destId="{C1D07577-4B42-E942-9303-50717902827B}" srcOrd="0" destOrd="0" presId="urn:microsoft.com/office/officeart/2005/8/layout/chevron2"/>
    <dgm:cxn modelId="{7998A9D6-4B08-7B43-907F-E6183A08A6F6}" type="presOf" srcId="{38836C0C-C294-8F4D-9902-9813BE27D7D7}" destId="{F909B9CE-0BC5-7041-850E-DE7A46027BFF}" srcOrd="0" destOrd="0" presId="urn:microsoft.com/office/officeart/2005/8/layout/chevron2"/>
    <dgm:cxn modelId="{EA93FA90-AEAD-A041-9FCD-665B99D2C91E}" type="presOf" srcId="{A9195B15-C8CC-6848-B3C4-86A0E6C25E17}" destId="{055E29D8-CBB3-5A4B-BB09-B8EE3190EB89}" srcOrd="0" destOrd="1" presId="urn:microsoft.com/office/officeart/2005/8/layout/chevron2"/>
    <dgm:cxn modelId="{A8D7EA2E-70F8-154A-AACA-34737D85ED8C}" srcId="{7F1ED774-1608-6847-A8B6-30F936FD06C8}" destId="{38836C0C-C294-8F4D-9902-9813BE27D7D7}" srcOrd="0" destOrd="0" parTransId="{B44F8857-F1CA-5E4F-84DF-C3794818D60A}" sibTransId="{91FD2AA4-42EF-F34D-AB22-EE8EB53B9F58}"/>
    <dgm:cxn modelId="{6A2196F0-2125-854A-96A1-4F71FF6F793E}" type="presOf" srcId="{58AE23D9-2B82-F248-8AC8-4668D769A0E5}" destId="{D6F50AB1-05E0-8148-B647-4FED495E3DD5}" srcOrd="0" destOrd="0" presId="urn:microsoft.com/office/officeart/2005/8/layout/chevron2"/>
    <dgm:cxn modelId="{591DBD0D-F311-2646-A3AD-8354F8283CF3}" type="presParOf" srcId="{D6F50AB1-05E0-8148-B647-4FED495E3DD5}" destId="{8DD1B107-160B-8743-8E78-2E9DF9065116}" srcOrd="0" destOrd="0" presId="urn:microsoft.com/office/officeart/2005/8/layout/chevron2"/>
    <dgm:cxn modelId="{5AFECFAA-8598-B24F-ADD6-C51B4B11EC6B}" type="presParOf" srcId="{8DD1B107-160B-8743-8E78-2E9DF9065116}" destId="{B16D099E-529A-DE48-9891-287CE5F3FE08}" srcOrd="0" destOrd="0" presId="urn:microsoft.com/office/officeart/2005/8/layout/chevron2"/>
    <dgm:cxn modelId="{E3827F0F-8ECF-0841-BA16-4545DAD44046}" type="presParOf" srcId="{8DD1B107-160B-8743-8E78-2E9DF9065116}" destId="{055E29D8-CBB3-5A4B-BB09-B8EE3190EB89}" srcOrd="1" destOrd="0" presId="urn:microsoft.com/office/officeart/2005/8/layout/chevron2"/>
    <dgm:cxn modelId="{83622259-133E-734F-ADBA-E5A75BFD2660}" type="presParOf" srcId="{D6F50AB1-05E0-8148-B647-4FED495E3DD5}" destId="{326B3160-9A28-1E40-88D4-0630A3ADC82F}" srcOrd="1" destOrd="0" presId="urn:microsoft.com/office/officeart/2005/8/layout/chevron2"/>
    <dgm:cxn modelId="{67B59393-7EEC-C942-A949-CA8D410A5A98}" type="presParOf" srcId="{D6F50AB1-05E0-8148-B647-4FED495E3DD5}" destId="{F6078178-827E-E344-8469-2B4A05B1C16A}" srcOrd="2" destOrd="0" presId="urn:microsoft.com/office/officeart/2005/8/layout/chevron2"/>
    <dgm:cxn modelId="{5FE81D20-979C-844F-AEA6-720FD93BF45D}" type="presParOf" srcId="{F6078178-827E-E344-8469-2B4A05B1C16A}" destId="{34925751-C18B-0D4F-949F-77F598E29DF7}" srcOrd="0" destOrd="0" presId="urn:microsoft.com/office/officeart/2005/8/layout/chevron2"/>
    <dgm:cxn modelId="{F55F1C3D-F571-0948-8669-CA2D5F852449}" type="presParOf" srcId="{F6078178-827E-E344-8469-2B4A05B1C16A}" destId="{C1D07577-4B42-E942-9303-50717902827B}" srcOrd="1" destOrd="0" presId="urn:microsoft.com/office/officeart/2005/8/layout/chevron2"/>
    <dgm:cxn modelId="{458103F8-8248-2945-B705-1BA2692E292A}" type="presParOf" srcId="{D6F50AB1-05E0-8148-B647-4FED495E3DD5}" destId="{EAA83D9E-6147-494E-9CA8-0F463EE698D7}" srcOrd="3" destOrd="0" presId="urn:microsoft.com/office/officeart/2005/8/layout/chevron2"/>
    <dgm:cxn modelId="{D4E27EA2-DAB1-0E48-B3CA-163684ACF3B0}" type="presParOf" srcId="{D6F50AB1-05E0-8148-B647-4FED495E3DD5}" destId="{E62F0891-AD9A-1845-8000-0652313A6BDB}" srcOrd="4" destOrd="0" presId="urn:microsoft.com/office/officeart/2005/8/layout/chevron2"/>
    <dgm:cxn modelId="{42E6E511-7872-634A-8972-36F70D234019}" type="presParOf" srcId="{E62F0891-AD9A-1845-8000-0652313A6BDB}" destId="{24B87916-9EAC-CB48-A2BF-F429399FCDDA}" srcOrd="0" destOrd="0" presId="urn:microsoft.com/office/officeart/2005/8/layout/chevron2"/>
    <dgm:cxn modelId="{6120FCD5-710A-404C-97F3-EC334845B886}" type="presParOf" srcId="{E62F0891-AD9A-1845-8000-0652313A6BDB}" destId="{F909B9CE-0BC5-7041-850E-DE7A46027BF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2BE922-ECCC-4042-991B-88924B57F25C}" type="doc">
      <dgm:prSet loTypeId="urn:microsoft.com/office/officeart/2005/8/layout/hierarchy5" loCatId="" qsTypeId="urn:microsoft.com/office/officeart/2005/8/quickstyle/simple4" qsCatId="simple" csTypeId="urn:microsoft.com/office/officeart/2005/8/colors/accent1_2" csCatId="accent1" phldr="1"/>
      <dgm:spPr/>
      <dgm:t>
        <a:bodyPr/>
        <a:lstStyle/>
        <a:p>
          <a:endParaRPr lang="en-US"/>
        </a:p>
      </dgm:t>
    </dgm:pt>
    <dgm:pt modelId="{C5F366BE-33BC-994D-ADC8-533D9113F2DA}">
      <dgm:prSet phldrT="[Text]"/>
      <dgm:spPr/>
      <dgm:t>
        <a:bodyPr/>
        <a:lstStyle/>
        <a:p>
          <a:r>
            <a:rPr lang="en-US" dirty="0"/>
            <a:t>Algorithms</a:t>
          </a:r>
        </a:p>
      </dgm:t>
    </dgm:pt>
    <dgm:pt modelId="{39A597A7-0BC7-E64C-9D0A-F946881B01BE}" type="parTrans" cxnId="{88E7E5F2-2893-6847-B75F-D738CF9AF49E}">
      <dgm:prSet/>
      <dgm:spPr/>
      <dgm:t>
        <a:bodyPr/>
        <a:lstStyle/>
        <a:p>
          <a:endParaRPr lang="en-US"/>
        </a:p>
      </dgm:t>
    </dgm:pt>
    <dgm:pt modelId="{34CFD33C-D758-7747-80D9-356A2D53AB82}" type="sibTrans" cxnId="{88E7E5F2-2893-6847-B75F-D738CF9AF49E}">
      <dgm:prSet/>
      <dgm:spPr/>
      <dgm:t>
        <a:bodyPr/>
        <a:lstStyle/>
        <a:p>
          <a:endParaRPr lang="en-US"/>
        </a:p>
      </dgm:t>
    </dgm:pt>
    <dgm:pt modelId="{1E31C106-6A77-1642-903D-5BB15C3981A3}">
      <dgm:prSet phldrT="[Text]"/>
      <dgm:spPr/>
      <dgm:t>
        <a:bodyPr/>
        <a:lstStyle/>
        <a:p>
          <a:r>
            <a:rPr lang="en-US" dirty="0"/>
            <a:t>Labeled?</a:t>
          </a:r>
        </a:p>
        <a:p>
          <a:r>
            <a:rPr lang="en-US" dirty="0"/>
            <a:t>Supervised</a:t>
          </a:r>
        </a:p>
      </dgm:t>
    </dgm:pt>
    <dgm:pt modelId="{071BA9BC-F03F-654A-83CE-8AF69CDF56FB}" type="parTrans" cxnId="{2A49092B-8C9C-7D45-BEA4-D278E2BAFECC}">
      <dgm:prSet/>
      <dgm:spPr/>
      <dgm:t>
        <a:bodyPr/>
        <a:lstStyle/>
        <a:p>
          <a:endParaRPr lang="en-US"/>
        </a:p>
      </dgm:t>
    </dgm:pt>
    <dgm:pt modelId="{3B72E35C-9C69-DE4C-AECF-ECC5F9C984CB}" type="sibTrans" cxnId="{2A49092B-8C9C-7D45-BEA4-D278E2BAFECC}">
      <dgm:prSet/>
      <dgm:spPr/>
      <dgm:t>
        <a:bodyPr/>
        <a:lstStyle/>
        <a:p>
          <a:endParaRPr lang="en-US"/>
        </a:p>
      </dgm:t>
    </dgm:pt>
    <dgm:pt modelId="{42B5006B-D6C1-D041-99A1-D651738D2CBB}">
      <dgm:prSet phldrT="[Text]"/>
      <dgm:spPr/>
      <dgm:t>
        <a:bodyPr/>
        <a:lstStyle/>
        <a:p>
          <a:r>
            <a:rPr lang="en-US" dirty="0"/>
            <a:t>Logistic Regression</a:t>
          </a:r>
        </a:p>
      </dgm:t>
    </dgm:pt>
    <dgm:pt modelId="{3C1DB7ED-A8DE-F540-9DDF-6AC5D0B0F5E8}" type="parTrans" cxnId="{056B4E19-685B-F84D-83C4-6D0A087F084D}">
      <dgm:prSet/>
      <dgm:spPr/>
      <dgm:t>
        <a:bodyPr/>
        <a:lstStyle/>
        <a:p>
          <a:endParaRPr lang="en-US"/>
        </a:p>
      </dgm:t>
    </dgm:pt>
    <dgm:pt modelId="{6767E8AC-84A7-3C4C-863C-5A6168524F4C}" type="sibTrans" cxnId="{056B4E19-685B-F84D-83C4-6D0A087F084D}">
      <dgm:prSet/>
      <dgm:spPr/>
      <dgm:t>
        <a:bodyPr/>
        <a:lstStyle/>
        <a:p>
          <a:endParaRPr lang="en-US"/>
        </a:p>
      </dgm:t>
    </dgm:pt>
    <dgm:pt modelId="{282F04E9-58DE-3142-A3BC-141AA0586D8A}">
      <dgm:prSet phldrT="[Text]"/>
      <dgm:spPr/>
      <dgm:t>
        <a:bodyPr/>
        <a:lstStyle/>
        <a:p>
          <a:r>
            <a:rPr lang="en-US" dirty="0"/>
            <a:t>Support Vector Machine</a:t>
          </a:r>
        </a:p>
      </dgm:t>
    </dgm:pt>
    <dgm:pt modelId="{DB072807-FD35-FA49-910F-5808053B3216}" type="parTrans" cxnId="{396A3776-5B6F-C74E-85C1-9D33D344DF63}">
      <dgm:prSet/>
      <dgm:spPr/>
      <dgm:t>
        <a:bodyPr/>
        <a:lstStyle/>
        <a:p>
          <a:endParaRPr lang="en-US"/>
        </a:p>
      </dgm:t>
    </dgm:pt>
    <dgm:pt modelId="{065DD75A-9398-A94B-890C-6FBBD212439E}" type="sibTrans" cxnId="{396A3776-5B6F-C74E-85C1-9D33D344DF63}">
      <dgm:prSet/>
      <dgm:spPr/>
      <dgm:t>
        <a:bodyPr/>
        <a:lstStyle/>
        <a:p>
          <a:endParaRPr lang="en-US"/>
        </a:p>
      </dgm:t>
    </dgm:pt>
    <dgm:pt modelId="{226EC914-5960-AE44-8849-76EEDF222920}">
      <dgm:prSet phldrT="[Text]"/>
      <dgm:spPr/>
      <dgm:t>
        <a:bodyPr/>
        <a:lstStyle/>
        <a:p>
          <a:r>
            <a:rPr lang="en-US" dirty="0"/>
            <a:t>Unlabeled?</a:t>
          </a:r>
        </a:p>
        <a:p>
          <a:r>
            <a:rPr lang="en-US" dirty="0"/>
            <a:t>Unsupervised</a:t>
          </a:r>
        </a:p>
      </dgm:t>
    </dgm:pt>
    <dgm:pt modelId="{9AA693C6-1C36-0E46-B2A8-2CE314A19C8A}" type="parTrans" cxnId="{19427D57-EFC9-E64F-8FFC-2C66B4479B08}">
      <dgm:prSet/>
      <dgm:spPr/>
      <dgm:t>
        <a:bodyPr/>
        <a:lstStyle/>
        <a:p>
          <a:endParaRPr lang="en-US"/>
        </a:p>
      </dgm:t>
    </dgm:pt>
    <dgm:pt modelId="{12D94183-3FFB-7845-8CC0-C1AE645F361D}" type="sibTrans" cxnId="{19427D57-EFC9-E64F-8FFC-2C66B4479B08}">
      <dgm:prSet/>
      <dgm:spPr/>
      <dgm:t>
        <a:bodyPr/>
        <a:lstStyle/>
        <a:p>
          <a:endParaRPr lang="en-US"/>
        </a:p>
      </dgm:t>
    </dgm:pt>
    <dgm:pt modelId="{6DBF64BE-3E99-454B-9096-0EC9BC39DDD8}">
      <dgm:prSet phldrT="[Text]"/>
      <dgm:spPr/>
      <dgm:t>
        <a:bodyPr/>
        <a:lstStyle/>
        <a:p>
          <a:r>
            <a:rPr lang="en-US" dirty="0"/>
            <a:t>K-means Clustering</a:t>
          </a:r>
        </a:p>
      </dgm:t>
    </dgm:pt>
    <dgm:pt modelId="{069ACDB9-D3F8-F34A-B5A8-85686DB9B2A1}" type="parTrans" cxnId="{539D1B1A-3C9C-124B-85B7-0D33180E04ED}">
      <dgm:prSet/>
      <dgm:spPr/>
      <dgm:t>
        <a:bodyPr/>
        <a:lstStyle/>
        <a:p>
          <a:endParaRPr lang="en-US"/>
        </a:p>
      </dgm:t>
    </dgm:pt>
    <dgm:pt modelId="{389A2128-5E53-4A4A-834E-DCF11D43A1E9}" type="sibTrans" cxnId="{539D1B1A-3C9C-124B-85B7-0D33180E04ED}">
      <dgm:prSet/>
      <dgm:spPr/>
      <dgm:t>
        <a:bodyPr/>
        <a:lstStyle/>
        <a:p>
          <a:endParaRPr lang="en-US"/>
        </a:p>
      </dgm:t>
    </dgm:pt>
    <dgm:pt modelId="{2FD4A7A9-0A9D-1448-B576-A5AE68AE6982}">
      <dgm:prSet phldrT="[Text]"/>
      <dgm:spPr/>
      <dgm:t>
        <a:bodyPr/>
        <a:lstStyle/>
        <a:p>
          <a:r>
            <a:rPr lang="en-US" dirty="0"/>
            <a:t>Random Forest</a:t>
          </a:r>
        </a:p>
      </dgm:t>
    </dgm:pt>
    <dgm:pt modelId="{E350281D-37DE-3847-9146-AEC581712E0A}" type="parTrans" cxnId="{0FA9A8CC-A2C0-F24B-9AEE-A5C55BC742B2}">
      <dgm:prSet/>
      <dgm:spPr/>
      <dgm:t>
        <a:bodyPr/>
        <a:lstStyle/>
        <a:p>
          <a:endParaRPr lang="en-US"/>
        </a:p>
      </dgm:t>
    </dgm:pt>
    <dgm:pt modelId="{B3B85A3A-74AD-1342-8166-100BB3489922}" type="sibTrans" cxnId="{0FA9A8CC-A2C0-F24B-9AEE-A5C55BC742B2}">
      <dgm:prSet/>
      <dgm:spPr/>
      <dgm:t>
        <a:bodyPr/>
        <a:lstStyle/>
        <a:p>
          <a:endParaRPr lang="en-US"/>
        </a:p>
      </dgm:t>
    </dgm:pt>
    <dgm:pt modelId="{7E2AD774-373D-6043-8370-3699FA5F7945}">
      <dgm:prSet phldrT="[Text]"/>
      <dgm:spPr/>
      <dgm:t>
        <a:bodyPr/>
        <a:lstStyle/>
        <a:p>
          <a:r>
            <a:rPr lang="en-US" dirty="0"/>
            <a:t>Linear Regression</a:t>
          </a:r>
        </a:p>
      </dgm:t>
    </dgm:pt>
    <dgm:pt modelId="{7F90506D-4FF5-AB4A-8871-E9B18BA0CBAF}" type="parTrans" cxnId="{01793A84-A097-104B-9847-45839752CECF}">
      <dgm:prSet/>
      <dgm:spPr/>
      <dgm:t>
        <a:bodyPr/>
        <a:lstStyle/>
        <a:p>
          <a:endParaRPr lang="en-US"/>
        </a:p>
      </dgm:t>
    </dgm:pt>
    <dgm:pt modelId="{D030A5C1-2D82-1C4E-93EA-6590E087BEE1}" type="sibTrans" cxnId="{01793A84-A097-104B-9847-45839752CECF}">
      <dgm:prSet/>
      <dgm:spPr/>
      <dgm:t>
        <a:bodyPr/>
        <a:lstStyle/>
        <a:p>
          <a:endParaRPr lang="en-US"/>
        </a:p>
      </dgm:t>
    </dgm:pt>
    <dgm:pt modelId="{66A1E0E7-CB11-7945-BDB9-FA651A4EDC7B}" type="pres">
      <dgm:prSet presAssocID="{9D2BE922-ECCC-4042-991B-88924B57F25C}" presName="mainComposite" presStyleCnt="0">
        <dgm:presLayoutVars>
          <dgm:chPref val="1"/>
          <dgm:dir/>
          <dgm:animOne val="branch"/>
          <dgm:animLvl val="lvl"/>
          <dgm:resizeHandles val="exact"/>
        </dgm:presLayoutVars>
      </dgm:prSet>
      <dgm:spPr/>
    </dgm:pt>
    <dgm:pt modelId="{DD3C1432-463D-2342-B64C-2652041BF863}" type="pres">
      <dgm:prSet presAssocID="{9D2BE922-ECCC-4042-991B-88924B57F25C}" presName="hierFlow" presStyleCnt="0"/>
      <dgm:spPr/>
    </dgm:pt>
    <dgm:pt modelId="{6312B6FA-C067-FA4B-AC7A-5F93B3ED4D7D}" type="pres">
      <dgm:prSet presAssocID="{9D2BE922-ECCC-4042-991B-88924B57F25C}" presName="hierChild1" presStyleCnt="0">
        <dgm:presLayoutVars>
          <dgm:chPref val="1"/>
          <dgm:animOne val="branch"/>
          <dgm:animLvl val="lvl"/>
        </dgm:presLayoutVars>
      </dgm:prSet>
      <dgm:spPr/>
    </dgm:pt>
    <dgm:pt modelId="{CA115DAC-C5F7-FD41-B373-6E74205E8A99}" type="pres">
      <dgm:prSet presAssocID="{C5F366BE-33BC-994D-ADC8-533D9113F2DA}" presName="Name17" presStyleCnt="0"/>
      <dgm:spPr/>
    </dgm:pt>
    <dgm:pt modelId="{9A2D0A0C-A03D-DD40-BC89-AFE7FD8F4837}" type="pres">
      <dgm:prSet presAssocID="{C5F366BE-33BC-994D-ADC8-533D9113F2DA}" presName="level1Shape" presStyleLbl="node0" presStyleIdx="0" presStyleCnt="1">
        <dgm:presLayoutVars>
          <dgm:chPref val="3"/>
        </dgm:presLayoutVars>
      </dgm:prSet>
      <dgm:spPr/>
    </dgm:pt>
    <dgm:pt modelId="{0BEEC19C-BD99-5644-B3E5-5F7E0D407E19}" type="pres">
      <dgm:prSet presAssocID="{C5F366BE-33BC-994D-ADC8-533D9113F2DA}" presName="hierChild2" presStyleCnt="0"/>
      <dgm:spPr/>
    </dgm:pt>
    <dgm:pt modelId="{A6C6ECF1-F956-2144-8242-52C99553E549}" type="pres">
      <dgm:prSet presAssocID="{071BA9BC-F03F-654A-83CE-8AF69CDF56FB}" presName="Name25" presStyleLbl="parChTrans1D2" presStyleIdx="0" presStyleCnt="2"/>
      <dgm:spPr/>
    </dgm:pt>
    <dgm:pt modelId="{421ECFC3-E6E7-7345-BF8F-2966DC13DF59}" type="pres">
      <dgm:prSet presAssocID="{071BA9BC-F03F-654A-83CE-8AF69CDF56FB}" presName="connTx" presStyleLbl="parChTrans1D2" presStyleIdx="0" presStyleCnt="2"/>
      <dgm:spPr/>
    </dgm:pt>
    <dgm:pt modelId="{EC1BEF6D-DAA7-F843-A726-43C1F3F26E9F}" type="pres">
      <dgm:prSet presAssocID="{1E31C106-6A77-1642-903D-5BB15C3981A3}" presName="Name30" presStyleCnt="0"/>
      <dgm:spPr/>
    </dgm:pt>
    <dgm:pt modelId="{816EC561-2BCC-3F43-B838-5629801F82AB}" type="pres">
      <dgm:prSet presAssocID="{1E31C106-6A77-1642-903D-5BB15C3981A3}" presName="level2Shape" presStyleLbl="node2" presStyleIdx="0" presStyleCnt="2"/>
      <dgm:spPr/>
    </dgm:pt>
    <dgm:pt modelId="{4CD382BA-92BF-DB4A-9466-1E15B9ED366F}" type="pres">
      <dgm:prSet presAssocID="{1E31C106-6A77-1642-903D-5BB15C3981A3}" presName="hierChild3" presStyleCnt="0"/>
      <dgm:spPr/>
    </dgm:pt>
    <dgm:pt modelId="{70E04F4E-DCC7-E141-954C-4E040CFC5C23}" type="pres">
      <dgm:prSet presAssocID="{7F90506D-4FF5-AB4A-8871-E9B18BA0CBAF}" presName="Name25" presStyleLbl="parChTrans1D3" presStyleIdx="0" presStyleCnt="5"/>
      <dgm:spPr/>
    </dgm:pt>
    <dgm:pt modelId="{652BED95-DF0C-3E49-B463-BF9B5B74F5F5}" type="pres">
      <dgm:prSet presAssocID="{7F90506D-4FF5-AB4A-8871-E9B18BA0CBAF}" presName="connTx" presStyleLbl="parChTrans1D3" presStyleIdx="0" presStyleCnt="5"/>
      <dgm:spPr/>
    </dgm:pt>
    <dgm:pt modelId="{DC949219-F180-2648-A9C8-AA41A9CDDEA2}" type="pres">
      <dgm:prSet presAssocID="{7E2AD774-373D-6043-8370-3699FA5F7945}" presName="Name30" presStyleCnt="0"/>
      <dgm:spPr/>
    </dgm:pt>
    <dgm:pt modelId="{C8D26279-1639-C043-BA72-E0B92FE2B1D3}" type="pres">
      <dgm:prSet presAssocID="{7E2AD774-373D-6043-8370-3699FA5F7945}" presName="level2Shape" presStyleLbl="node3" presStyleIdx="0" presStyleCnt="5"/>
      <dgm:spPr/>
    </dgm:pt>
    <dgm:pt modelId="{47589507-562E-1845-B122-0A70A45139AF}" type="pres">
      <dgm:prSet presAssocID="{7E2AD774-373D-6043-8370-3699FA5F7945}" presName="hierChild3" presStyleCnt="0"/>
      <dgm:spPr/>
    </dgm:pt>
    <dgm:pt modelId="{1B0C6810-B329-7645-8E95-A920C1F93CEB}" type="pres">
      <dgm:prSet presAssocID="{3C1DB7ED-A8DE-F540-9DDF-6AC5D0B0F5E8}" presName="Name25" presStyleLbl="parChTrans1D3" presStyleIdx="1" presStyleCnt="5"/>
      <dgm:spPr/>
    </dgm:pt>
    <dgm:pt modelId="{70011EDD-3836-2D4B-9502-53763F0F878F}" type="pres">
      <dgm:prSet presAssocID="{3C1DB7ED-A8DE-F540-9DDF-6AC5D0B0F5E8}" presName="connTx" presStyleLbl="parChTrans1D3" presStyleIdx="1" presStyleCnt="5"/>
      <dgm:spPr/>
    </dgm:pt>
    <dgm:pt modelId="{6BA06B86-207A-CB49-ADEE-D1FBF3130F8B}" type="pres">
      <dgm:prSet presAssocID="{42B5006B-D6C1-D041-99A1-D651738D2CBB}" presName="Name30" presStyleCnt="0"/>
      <dgm:spPr/>
    </dgm:pt>
    <dgm:pt modelId="{C0B75ECE-691F-F54F-BBDE-38FB5C3803BC}" type="pres">
      <dgm:prSet presAssocID="{42B5006B-D6C1-D041-99A1-D651738D2CBB}" presName="level2Shape" presStyleLbl="node3" presStyleIdx="1" presStyleCnt="5"/>
      <dgm:spPr/>
    </dgm:pt>
    <dgm:pt modelId="{B858AB00-3174-374C-9B39-03C297FC5498}" type="pres">
      <dgm:prSet presAssocID="{42B5006B-D6C1-D041-99A1-D651738D2CBB}" presName="hierChild3" presStyleCnt="0"/>
      <dgm:spPr/>
    </dgm:pt>
    <dgm:pt modelId="{82E0E0E8-75EA-8D40-AD93-F9B97265DC60}" type="pres">
      <dgm:prSet presAssocID="{DB072807-FD35-FA49-910F-5808053B3216}" presName="Name25" presStyleLbl="parChTrans1D3" presStyleIdx="2" presStyleCnt="5"/>
      <dgm:spPr/>
    </dgm:pt>
    <dgm:pt modelId="{BC40E51B-36E3-264C-B380-CE70D234D563}" type="pres">
      <dgm:prSet presAssocID="{DB072807-FD35-FA49-910F-5808053B3216}" presName="connTx" presStyleLbl="parChTrans1D3" presStyleIdx="2" presStyleCnt="5"/>
      <dgm:spPr/>
    </dgm:pt>
    <dgm:pt modelId="{92087730-0107-3C43-9A69-198CC97432CB}" type="pres">
      <dgm:prSet presAssocID="{282F04E9-58DE-3142-A3BC-141AA0586D8A}" presName="Name30" presStyleCnt="0"/>
      <dgm:spPr/>
    </dgm:pt>
    <dgm:pt modelId="{535EF4FC-C303-E545-BDF8-40BC8515234F}" type="pres">
      <dgm:prSet presAssocID="{282F04E9-58DE-3142-A3BC-141AA0586D8A}" presName="level2Shape" presStyleLbl="node3" presStyleIdx="2" presStyleCnt="5"/>
      <dgm:spPr/>
    </dgm:pt>
    <dgm:pt modelId="{4779C972-45B1-2D4B-9166-D234F46611DC}" type="pres">
      <dgm:prSet presAssocID="{282F04E9-58DE-3142-A3BC-141AA0586D8A}" presName="hierChild3" presStyleCnt="0"/>
      <dgm:spPr/>
    </dgm:pt>
    <dgm:pt modelId="{8AEAA3F4-846A-164B-AA3B-3F7D9F8E3F8C}" type="pres">
      <dgm:prSet presAssocID="{E350281D-37DE-3847-9146-AEC581712E0A}" presName="Name25" presStyleLbl="parChTrans1D3" presStyleIdx="3" presStyleCnt="5"/>
      <dgm:spPr/>
    </dgm:pt>
    <dgm:pt modelId="{4CCA457E-91A1-9644-8CAF-8297128281A8}" type="pres">
      <dgm:prSet presAssocID="{E350281D-37DE-3847-9146-AEC581712E0A}" presName="connTx" presStyleLbl="parChTrans1D3" presStyleIdx="3" presStyleCnt="5"/>
      <dgm:spPr/>
    </dgm:pt>
    <dgm:pt modelId="{577EF0BF-60FB-2946-972A-3073EB29600D}" type="pres">
      <dgm:prSet presAssocID="{2FD4A7A9-0A9D-1448-B576-A5AE68AE6982}" presName="Name30" presStyleCnt="0"/>
      <dgm:spPr/>
    </dgm:pt>
    <dgm:pt modelId="{AF4A4038-D1D0-4246-BB1A-D3FEB8719B05}" type="pres">
      <dgm:prSet presAssocID="{2FD4A7A9-0A9D-1448-B576-A5AE68AE6982}" presName="level2Shape" presStyleLbl="node3" presStyleIdx="3" presStyleCnt="5"/>
      <dgm:spPr/>
    </dgm:pt>
    <dgm:pt modelId="{D444E230-83B6-7F4E-8753-5264AE311CEC}" type="pres">
      <dgm:prSet presAssocID="{2FD4A7A9-0A9D-1448-B576-A5AE68AE6982}" presName="hierChild3" presStyleCnt="0"/>
      <dgm:spPr/>
    </dgm:pt>
    <dgm:pt modelId="{1709D8EA-222E-074B-AAC8-88888F7E1411}" type="pres">
      <dgm:prSet presAssocID="{9AA693C6-1C36-0E46-B2A8-2CE314A19C8A}" presName="Name25" presStyleLbl="parChTrans1D2" presStyleIdx="1" presStyleCnt="2"/>
      <dgm:spPr/>
    </dgm:pt>
    <dgm:pt modelId="{76EC4DDE-B17E-C94D-B0B2-06871A649729}" type="pres">
      <dgm:prSet presAssocID="{9AA693C6-1C36-0E46-B2A8-2CE314A19C8A}" presName="connTx" presStyleLbl="parChTrans1D2" presStyleIdx="1" presStyleCnt="2"/>
      <dgm:spPr/>
    </dgm:pt>
    <dgm:pt modelId="{AF138373-E102-4E42-99A9-F1835B75DB3C}" type="pres">
      <dgm:prSet presAssocID="{226EC914-5960-AE44-8849-76EEDF222920}" presName="Name30" presStyleCnt="0"/>
      <dgm:spPr/>
    </dgm:pt>
    <dgm:pt modelId="{B79C0A2C-384B-2244-9F12-0436F5879528}" type="pres">
      <dgm:prSet presAssocID="{226EC914-5960-AE44-8849-76EEDF222920}" presName="level2Shape" presStyleLbl="node2" presStyleIdx="1" presStyleCnt="2"/>
      <dgm:spPr/>
    </dgm:pt>
    <dgm:pt modelId="{FADCAC8F-5D8C-9444-A84E-F9E8B58E27AE}" type="pres">
      <dgm:prSet presAssocID="{226EC914-5960-AE44-8849-76EEDF222920}" presName="hierChild3" presStyleCnt="0"/>
      <dgm:spPr/>
    </dgm:pt>
    <dgm:pt modelId="{E7EF4695-E243-CD4B-9411-77D109FCBD79}" type="pres">
      <dgm:prSet presAssocID="{069ACDB9-D3F8-F34A-B5A8-85686DB9B2A1}" presName="Name25" presStyleLbl="parChTrans1D3" presStyleIdx="4" presStyleCnt="5"/>
      <dgm:spPr/>
    </dgm:pt>
    <dgm:pt modelId="{6A493706-E8E0-0744-9B24-4B61788A80DF}" type="pres">
      <dgm:prSet presAssocID="{069ACDB9-D3F8-F34A-B5A8-85686DB9B2A1}" presName="connTx" presStyleLbl="parChTrans1D3" presStyleIdx="4" presStyleCnt="5"/>
      <dgm:spPr/>
    </dgm:pt>
    <dgm:pt modelId="{4A6B57C9-DACE-FA4F-A512-8F04069309A1}" type="pres">
      <dgm:prSet presAssocID="{6DBF64BE-3E99-454B-9096-0EC9BC39DDD8}" presName="Name30" presStyleCnt="0"/>
      <dgm:spPr/>
    </dgm:pt>
    <dgm:pt modelId="{D9954725-728B-8D48-888E-0241E8574314}" type="pres">
      <dgm:prSet presAssocID="{6DBF64BE-3E99-454B-9096-0EC9BC39DDD8}" presName="level2Shape" presStyleLbl="node3" presStyleIdx="4" presStyleCnt="5"/>
      <dgm:spPr/>
    </dgm:pt>
    <dgm:pt modelId="{3C3DB64A-E6FC-384A-9973-282BBB0194E0}" type="pres">
      <dgm:prSet presAssocID="{6DBF64BE-3E99-454B-9096-0EC9BC39DDD8}" presName="hierChild3" presStyleCnt="0"/>
      <dgm:spPr/>
    </dgm:pt>
    <dgm:pt modelId="{A0F15D9A-0295-CE41-B64E-69B041548547}" type="pres">
      <dgm:prSet presAssocID="{9D2BE922-ECCC-4042-991B-88924B57F25C}" presName="bgShapesFlow" presStyleCnt="0"/>
      <dgm:spPr/>
    </dgm:pt>
  </dgm:ptLst>
  <dgm:cxnLst>
    <dgm:cxn modelId="{396A3776-5B6F-C74E-85C1-9D33D344DF63}" srcId="{1E31C106-6A77-1642-903D-5BB15C3981A3}" destId="{282F04E9-58DE-3142-A3BC-141AA0586D8A}" srcOrd="2" destOrd="0" parTransId="{DB072807-FD35-FA49-910F-5808053B3216}" sibTransId="{065DD75A-9398-A94B-890C-6FBBD212439E}"/>
    <dgm:cxn modelId="{B820695E-A865-6F44-98DA-4B085F673089}" type="presOf" srcId="{069ACDB9-D3F8-F34A-B5A8-85686DB9B2A1}" destId="{6A493706-E8E0-0744-9B24-4B61788A80DF}" srcOrd="1" destOrd="0" presId="urn:microsoft.com/office/officeart/2005/8/layout/hierarchy5"/>
    <dgm:cxn modelId="{A92AB3F2-2DC2-5D4E-B38A-E26226ECA46B}" type="presOf" srcId="{2FD4A7A9-0A9D-1448-B576-A5AE68AE6982}" destId="{AF4A4038-D1D0-4246-BB1A-D3FEB8719B05}" srcOrd="0" destOrd="0" presId="urn:microsoft.com/office/officeart/2005/8/layout/hierarchy5"/>
    <dgm:cxn modelId="{8888DEBA-3E31-404D-B823-045E4AB8A95C}" type="presOf" srcId="{1E31C106-6A77-1642-903D-5BB15C3981A3}" destId="{816EC561-2BCC-3F43-B838-5629801F82AB}" srcOrd="0" destOrd="0" presId="urn:microsoft.com/office/officeart/2005/8/layout/hierarchy5"/>
    <dgm:cxn modelId="{8507A819-BEFD-1745-AD57-AE96D6ABEAEF}" type="presOf" srcId="{C5F366BE-33BC-994D-ADC8-533D9113F2DA}" destId="{9A2D0A0C-A03D-DD40-BC89-AFE7FD8F4837}" srcOrd="0" destOrd="0" presId="urn:microsoft.com/office/officeart/2005/8/layout/hierarchy5"/>
    <dgm:cxn modelId="{056B4E19-685B-F84D-83C4-6D0A087F084D}" srcId="{1E31C106-6A77-1642-903D-5BB15C3981A3}" destId="{42B5006B-D6C1-D041-99A1-D651738D2CBB}" srcOrd="1" destOrd="0" parTransId="{3C1DB7ED-A8DE-F540-9DDF-6AC5D0B0F5E8}" sibTransId="{6767E8AC-84A7-3C4C-863C-5A6168524F4C}"/>
    <dgm:cxn modelId="{04B0D256-1271-8347-944A-E27ED180D93E}" type="presOf" srcId="{DB072807-FD35-FA49-910F-5808053B3216}" destId="{BC40E51B-36E3-264C-B380-CE70D234D563}" srcOrd="1" destOrd="0" presId="urn:microsoft.com/office/officeart/2005/8/layout/hierarchy5"/>
    <dgm:cxn modelId="{2897F203-3AD0-404E-939E-B67F0B21F620}" type="presOf" srcId="{6DBF64BE-3E99-454B-9096-0EC9BC39DDD8}" destId="{D9954725-728B-8D48-888E-0241E8574314}" srcOrd="0" destOrd="0" presId="urn:microsoft.com/office/officeart/2005/8/layout/hierarchy5"/>
    <dgm:cxn modelId="{03EECBBA-53F0-5A40-AA25-45D3D28FEEB4}" type="presOf" srcId="{3C1DB7ED-A8DE-F540-9DDF-6AC5D0B0F5E8}" destId="{1B0C6810-B329-7645-8E95-A920C1F93CEB}" srcOrd="0" destOrd="0" presId="urn:microsoft.com/office/officeart/2005/8/layout/hierarchy5"/>
    <dgm:cxn modelId="{3F5D4405-8A1F-E14F-8DCA-E349782CB64A}" type="presOf" srcId="{226EC914-5960-AE44-8849-76EEDF222920}" destId="{B79C0A2C-384B-2244-9F12-0436F5879528}" srcOrd="0" destOrd="0" presId="urn:microsoft.com/office/officeart/2005/8/layout/hierarchy5"/>
    <dgm:cxn modelId="{3E994DD0-FD6D-1142-9D28-5E04CECF492A}" type="presOf" srcId="{E350281D-37DE-3847-9146-AEC581712E0A}" destId="{4CCA457E-91A1-9644-8CAF-8297128281A8}" srcOrd="1" destOrd="0" presId="urn:microsoft.com/office/officeart/2005/8/layout/hierarchy5"/>
    <dgm:cxn modelId="{19427D57-EFC9-E64F-8FFC-2C66B4479B08}" srcId="{C5F366BE-33BC-994D-ADC8-533D9113F2DA}" destId="{226EC914-5960-AE44-8849-76EEDF222920}" srcOrd="1" destOrd="0" parTransId="{9AA693C6-1C36-0E46-B2A8-2CE314A19C8A}" sibTransId="{12D94183-3FFB-7845-8CC0-C1AE645F361D}"/>
    <dgm:cxn modelId="{B845D523-AE50-A74A-AC51-ED103A350AED}" type="presOf" srcId="{DB072807-FD35-FA49-910F-5808053B3216}" destId="{82E0E0E8-75EA-8D40-AD93-F9B97265DC60}" srcOrd="0" destOrd="0" presId="urn:microsoft.com/office/officeart/2005/8/layout/hierarchy5"/>
    <dgm:cxn modelId="{01793A84-A097-104B-9847-45839752CECF}" srcId="{1E31C106-6A77-1642-903D-5BB15C3981A3}" destId="{7E2AD774-373D-6043-8370-3699FA5F7945}" srcOrd="0" destOrd="0" parTransId="{7F90506D-4FF5-AB4A-8871-E9B18BA0CBAF}" sibTransId="{D030A5C1-2D82-1C4E-93EA-6590E087BEE1}"/>
    <dgm:cxn modelId="{40565118-5D4E-D24E-A68F-4A548442B02C}" type="presOf" srcId="{42B5006B-D6C1-D041-99A1-D651738D2CBB}" destId="{C0B75ECE-691F-F54F-BBDE-38FB5C3803BC}" srcOrd="0" destOrd="0" presId="urn:microsoft.com/office/officeart/2005/8/layout/hierarchy5"/>
    <dgm:cxn modelId="{63892D5B-F8C7-6B49-AAD4-FC5767C5D1CD}" type="presOf" srcId="{7F90506D-4FF5-AB4A-8871-E9B18BA0CBAF}" destId="{70E04F4E-DCC7-E141-954C-4E040CFC5C23}" srcOrd="0" destOrd="0" presId="urn:microsoft.com/office/officeart/2005/8/layout/hierarchy5"/>
    <dgm:cxn modelId="{7C2E2FEB-2CEE-8848-A595-CBB74778DFCA}" type="presOf" srcId="{E350281D-37DE-3847-9146-AEC581712E0A}" destId="{8AEAA3F4-846A-164B-AA3B-3F7D9F8E3F8C}" srcOrd="0" destOrd="0" presId="urn:microsoft.com/office/officeart/2005/8/layout/hierarchy5"/>
    <dgm:cxn modelId="{539D1B1A-3C9C-124B-85B7-0D33180E04ED}" srcId="{226EC914-5960-AE44-8849-76EEDF222920}" destId="{6DBF64BE-3E99-454B-9096-0EC9BC39DDD8}" srcOrd="0" destOrd="0" parTransId="{069ACDB9-D3F8-F34A-B5A8-85686DB9B2A1}" sibTransId="{389A2128-5E53-4A4A-834E-DCF11D43A1E9}"/>
    <dgm:cxn modelId="{0E9862E6-0B4E-EA46-BFCC-4CC58BB37E84}" type="presOf" srcId="{7F90506D-4FF5-AB4A-8871-E9B18BA0CBAF}" destId="{652BED95-DF0C-3E49-B463-BF9B5B74F5F5}" srcOrd="1" destOrd="0" presId="urn:microsoft.com/office/officeart/2005/8/layout/hierarchy5"/>
    <dgm:cxn modelId="{0FA9A8CC-A2C0-F24B-9AEE-A5C55BC742B2}" srcId="{1E31C106-6A77-1642-903D-5BB15C3981A3}" destId="{2FD4A7A9-0A9D-1448-B576-A5AE68AE6982}" srcOrd="3" destOrd="0" parTransId="{E350281D-37DE-3847-9146-AEC581712E0A}" sibTransId="{B3B85A3A-74AD-1342-8166-100BB3489922}"/>
    <dgm:cxn modelId="{37E1E019-40F6-6C4A-902D-AA36DB6AE1B3}" type="presOf" srcId="{7E2AD774-373D-6043-8370-3699FA5F7945}" destId="{C8D26279-1639-C043-BA72-E0B92FE2B1D3}" srcOrd="0" destOrd="0" presId="urn:microsoft.com/office/officeart/2005/8/layout/hierarchy5"/>
    <dgm:cxn modelId="{88E7E5F2-2893-6847-B75F-D738CF9AF49E}" srcId="{9D2BE922-ECCC-4042-991B-88924B57F25C}" destId="{C5F366BE-33BC-994D-ADC8-533D9113F2DA}" srcOrd="0" destOrd="0" parTransId="{39A597A7-0BC7-E64C-9D0A-F946881B01BE}" sibTransId="{34CFD33C-D758-7747-80D9-356A2D53AB82}"/>
    <dgm:cxn modelId="{65AD456E-4F31-CC45-B296-C80E9F85740D}" type="presOf" srcId="{282F04E9-58DE-3142-A3BC-141AA0586D8A}" destId="{535EF4FC-C303-E545-BDF8-40BC8515234F}" srcOrd="0" destOrd="0" presId="urn:microsoft.com/office/officeart/2005/8/layout/hierarchy5"/>
    <dgm:cxn modelId="{7333F381-D6AB-524A-82B2-F2AA4E244FFF}" type="presOf" srcId="{9D2BE922-ECCC-4042-991B-88924B57F25C}" destId="{66A1E0E7-CB11-7945-BDB9-FA651A4EDC7B}" srcOrd="0" destOrd="0" presId="urn:microsoft.com/office/officeart/2005/8/layout/hierarchy5"/>
    <dgm:cxn modelId="{04A6F0B1-BF2C-1545-B64E-BDDE38FA1608}" type="presOf" srcId="{9AA693C6-1C36-0E46-B2A8-2CE314A19C8A}" destId="{1709D8EA-222E-074B-AAC8-88888F7E1411}" srcOrd="0" destOrd="0" presId="urn:microsoft.com/office/officeart/2005/8/layout/hierarchy5"/>
    <dgm:cxn modelId="{2A49092B-8C9C-7D45-BEA4-D278E2BAFECC}" srcId="{C5F366BE-33BC-994D-ADC8-533D9113F2DA}" destId="{1E31C106-6A77-1642-903D-5BB15C3981A3}" srcOrd="0" destOrd="0" parTransId="{071BA9BC-F03F-654A-83CE-8AF69CDF56FB}" sibTransId="{3B72E35C-9C69-DE4C-AECF-ECC5F9C984CB}"/>
    <dgm:cxn modelId="{2D98A5CB-0366-AE47-B563-8398882C98BE}" type="presOf" srcId="{071BA9BC-F03F-654A-83CE-8AF69CDF56FB}" destId="{A6C6ECF1-F956-2144-8242-52C99553E549}" srcOrd="0" destOrd="0" presId="urn:microsoft.com/office/officeart/2005/8/layout/hierarchy5"/>
    <dgm:cxn modelId="{AA96002B-DE9F-7C40-8ECF-AAFF2BC89EDD}" type="presOf" srcId="{9AA693C6-1C36-0E46-B2A8-2CE314A19C8A}" destId="{76EC4DDE-B17E-C94D-B0B2-06871A649729}" srcOrd="1" destOrd="0" presId="urn:microsoft.com/office/officeart/2005/8/layout/hierarchy5"/>
    <dgm:cxn modelId="{C157400D-E54F-9E41-9D9A-8851C99FDDA5}" type="presOf" srcId="{069ACDB9-D3F8-F34A-B5A8-85686DB9B2A1}" destId="{E7EF4695-E243-CD4B-9411-77D109FCBD79}" srcOrd="0" destOrd="0" presId="urn:microsoft.com/office/officeart/2005/8/layout/hierarchy5"/>
    <dgm:cxn modelId="{BAA98D88-EDB4-674C-9713-6339F875207A}" type="presOf" srcId="{3C1DB7ED-A8DE-F540-9DDF-6AC5D0B0F5E8}" destId="{70011EDD-3836-2D4B-9502-53763F0F878F}" srcOrd="1" destOrd="0" presId="urn:microsoft.com/office/officeart/2005/8/layout/hierarchy5"/>
    <dgm:cxn modelId="{2039FB3E-C46F-234F-87E3-6F5DA0F6B943}" type="presOf" srcId="{071BA9BC-F03F-654A-83CE-8AF69CDF56FB}" destId="{421ECFC3-E6E7-7345-BF8F-2966DC13DF59}" srcOrd="1" destOrd="0" presId="urn:microsoft.com/office/officeart/2005/8/layout/hierarchy5"/>
    <dgm:cxn modelId="{E32D40A7-CD8A-3141-B81E-8F7A8F8953B7}" type="presParOf" srcId="{66A1E0E7-CB11-7945-BDB9-FA651A4EDC7B}" destId="{DD3C1432-463D-2342-B64C-2652041BF863}" srcOrd="0" destOrd="0" presId="urn:microsoft.com/office/officeart/2005/8/layout/hierarchy5"/>
    <dgm:cxn modelId="{8F7C5E90-46E0-3A48-BE99-19B9456D047E}" type="presParOf" srcId="{DD3C1432-463D-2342-B64C-2652041BF863}" destId="{6312B6FA-C067-FA4B-AC7A-5F93B3ED4D7D}" srcOrd="0" destOrd="0" presId="urn:microsoft.com/office/officeart/2005/8/layout/hierarchy5"/>
    <dgm:cxn modelId="{324A01DF-E555-4C46-ACC0-0ACB8CCADDB4}" type="presParOf" srcId="{6312B6FA-C067-FA4B-AC7A-5F93B3ED4D7D}" destId="{CA115DAC-C5F7-FD41-B373-6E74205E8A99}" srcOrd="0" destOrd="0" presId="urn:microsoft.com/office/officeart/2005/8/layout/hierarchy5"/>
    <dgm:cxn modelId="{C918F9EA-637E-1942-967D-0A6A51E3F88A}" type="presParOf" srcId="{CA115DAC-C5F7-FD41-B373-6E74205E8A99}" destId="{9A2D0A0C-A03D-DD40-BC89-AFE7FD8F4837}" srcOrd="0" destOrd="0" presId="urn:microsoft.com/office/officeart/2005/8/layout/hierarchy5"/>
    <dgm:cxn modelId="{A4319812-4FEC-FD47-B273-B07F28FC358E}" type="presParOf" srcId="{CA115DAC-C5F7-FD41-B373-6E74205E8A99}" destId="{0BEEC19C-BD99-5644-B3E5-5F7E0D407E19}" srcOrd="1" destOrd="0" presId="urn:microsoft.com/office/officeart/2005/8/layout/hierarchy5"/>
    <dgm:cxn modelId="{FAA37BB5-1609-094D-937E-586ED0D13C94}" type="presParOf" srcId="{0BEEC19C-BD99-5644-B3E5-5F7E0D407E19}" destId="{A6C6ECF1-F956-2144-8242-52C99553E549}" srcOrd="0" destOrd="0" presId="urn:microsoft.com/office/officeart/2005/8/layout/hierarchy5"/>
    <dgm:cxn modelId="{46D7A8B3-FFF6-1049-8217-93AD620914C9}" type="presParOf" srcId="{A6C6ECF1-F956-2144-8242-52C99553E549}" destId="{421ECFC3-E6E7-7345-BF8F-2966DC13DF59}" srcOrd="0" destOrd="0" presId="urn:microsoft.com/office/officeart/2005/8/layout/hierarchy5"/>
    <dgm:cxn modelId="{04A4A98C-FC5F-FD4D-8A5C-257E08CC462A}" type="presParOf" srcId="{0BEEC19C-BD99-5644-B3E5-5F7E0D407E19}" destId="{EC1BEF6D-DAA7-F843-A726-43C1F3F26E9F}" srcOrd="1" destOrd="0" presId="urn:microsoft.com/office/officeart/2005/8/layout/hierarchy5"/>
    <dgm:cxn modelId="{4CDAE776-7117-D34A-8178-535B6C47E19A}" type="presParOf" srcId="{EC1BEF6D-DAA7-F843-A726-43C1F3F26E9F}" destId="{816EC561-2BCC-3F43-B838-5629801F82AB}" srcOrd="0" destOrd="0" presId="urn:microsoft.com/office/officeart/2005/8/layout/hierarchy5"/>
    <dgm:cxn modelId="{2A5F5D0B-7FBF-E54E-A110-CFA32E480F95}" type="presParOf" srcId="{EC1BEF6D-DAA7-F843-A726-43C1F3F26E9F}" destId="{4CD382BA-92BF-DB4A-9466-1E15B9ED366F}" srcOrd="1" destOrd="0" presId="urn:microsoft.com/office/officeart/2005/8/layout/hierarchy5"/>
    <dgm:cxn modelId="{C823561A-7120-714E-BBDA-47164485F698}" type="presParOf" srcId="{4CD382BA-92BF-DB4A-9466-1E15B9ED366F}" destId="{70E04F4E-DCC7-E141-954C-4E040CFC5C23}" srcOrd="0" destOrd="0" presId="urn:microsoft.com/office/officeart/2005/8/layout/hierarchy5"/>
    <dgm:cxn modelId="{2350C93D-5203-A242-9524-C71A3478B4DC}" type="presParOf" srcId="{70E04F4E-DCC7-E141-954C-4E040CFC5C23}" destId="{652BED95-DF0C-3E49-B463-BF9B5B74F5F5}" srcOrd="0" destOrd="0" presId="urn:microsoft.com/office/officeart/2005/8/layout/hierarchy5"/>
    <dgm:cxn modelId="{8F435E37-34DC-7844-B2C8-C193EFF7BE92}" type="presParOf" srcId="{4CD382BA-92BF-DB4A-9466-1E15B9ED366F}" destId="{DC949219-F180-2648-A9C8-AA41A9CDDEA2}" srcOrd="1" destOrd="0" presId="urn:microsoft.com/office/officeart/2005/8/layout/hierarchy5"/>
    <dgm:cxn modelId="{BEDBD4A3-0C37-3347-8C14-FF521AC11F3C}" type="presParOf" srcId="{DC949219-F180-2648-A9C8-AA41A9CDDEA2}" destId="{C8D26279-1639-C043-BA72-E0B92FE2B1D3}" srcOrd="0" destOrd="0" presId="urn:microsoft.com/office/officeart/2005/8/layout/hierarchy5"/>
    <dgm:cxn modelId="{7ECEA35D-5E4B-BE4C-87CA-738765AC5C4C}" type="presParOf" srcId="{DC949219-F180-2648-A9C8-AA41A9CDDEA2}" destId="{47589507-562E-1845-B122-0A70A45139AF}" srcOrd="1" destOrd="0" presId="urn:microsoft.com/office/officeart/2005/8/layout/hierarchy5"/>
    <dgm:cxn modelId="{8811A8C5-A5CA-9C4E-B5C0-E0B52338C3DD}" type="presParOf" srcId="{4CD382BA-92BF-DB4A-9466-1E15B9ED366F}" destId="{1B0C6810-B329-7645-8E95-A920C1F93CEB}" srcOrd="2" destOrd="0" presId="urn:microsoft.com/office/officeart/2005/8/layout/hierarchy5"/>
    <dgm:cxn modelId="{6814E577-0F88-A74B-B0A0-A8503D6604D4}" type="presParOf" srcId="{1B0C6810-B329-7645-8E95-A920C1F93CEB}" destId="{70011EDD-3836-2D4B-9502-53763F0F878F}" srcOrd="0" destOrd="0" presId="urn:microsoft.com/office/officeart/2005/8/layout/hierarchy5"/>
    <dgm:cxn modelId="{2009863F-8A95-7649-A877-0A770F9BF0A9}" type="presParOf" srcId="{4CD382BA-92BF-DB4A-9466-1E15B9ED366F}" destId="{6BA06B86-207A-CB49-ADEE-D1FBF3130F8B}" srcOrd="3" destOrd="0" presId="urn:microsoft.com/office/officeart/2005/8/layout/hierarchy5"/>
    <dgm:cxn modelId="{460EC870-F08B-A941-B95E-972AD06F06D0}" type="presParOf" srcId="{6BA06B86-207A-CB49-ADEE-D1FBF3130F8B}" destId="{C0B75ECE-691F-F54F-BBDE-38FB5C3803BC}" srcOrd="0" destOrd="0" presId="urn:microsoft.com/office/officeart/2005/8/layout/hierarchy5"/>
    <dgm:cxn modelId="{32071A69-826C-F845-B985-ACC9C971E352}" type="presParOf" srcId="{6BA06B86-207A-CB49-ADEE-D1FBF3130F8B}" destId="{B858AB00-3174-374C-9B39-03C297FC5498}" srcOrd="1" destOrd="0" presId="urn:microsoft.com/office/officeart/2005/8/layout/hierarchy5"/>
    <dgm:cxn modelId="{2AC48289-075C-6B46-AC86-37CB5096ED98}" type="presParOf" srcId="{4CD382BA-92BF-DB4A-9466-1E15B9ED366F}" destId="{82E0E0E8-75EA-8D40-AD93-F9B97265DC60}" srcOrd="4" destOrd="0" presId="urn:microsoft.com/office/officeart/2005/8/layout/hierarchy5"/>
    <dgm:cxn modelId="{2433BDA4-D8AE-2142-912E-0C1807A626FC}" type="presParOf" srcId="{82E0E0E8-75EA-8D40-AD93-F9B97265DC60}" destId="{BC40E51B-36E3-264C-B380-CE70D234D563}" srcOrd="0" destOrd="0" presId="urn:microsoft.com/office/officeart/2005/8/layout/hierarchy5"/>
    <dgm:cxn modelId="{04741C97-3884-9143-B48B-D1ACC2C89A73}" type="presParOf" srcId="{4CD382BA-92BF-DB4A-9466-1E15B9ED366F}" destId="{92087730-0107-3C43-9A69-198CC97432CB}" srcOrd="5" destOrd="0" presId="urn:microsoft.com/office/officeart/2005/8/layout/hierarchy5"/>
    <dgm:cxn modelId="{01C5AB34-CF32-514C-B05E-F5DC5D36F1CF}" type="presParOf" srcId="{92087730-0107-3C43-9A69-198CC97432CB}" destId="{535EF4FC-C303-E545-BDF8-40BC8515234F}" srcOrd="0" destOrd="0" presId="urn:microsoft.com/office/officeart/2005/8/layout/hierarchy5"/>
    <dgm:cxn modelId="{94B8D864-CDB1-7F4A-851F-75CADBE1F416}" type="presParOf" srcId="{92087730-0107-3C43-9A69-198CC97432CB}" destId="{4779C972-45B1-2D4B-9166-D234F46611DC}" srcOrd="1" destOrd="0" presId="urn:microsoft.com/office/officeart/2005/8/layout/hierarchy5"/>
    <dgm:cxn modelId="{037C8EFC-7F59-704D-9757-EBE0092EDD0C}" type="presParOf" srcId="{4CD382BA-92BF-DB4A-9466-1E15B9ED366F}" destId="{8AEAA3F4-846A-164B-AA3B-3F7D9F8E3F8C}" srcOrd="6" destOrd="0" presId="urn:microsoft.com/office/officeart/2005/8/layout/hierarchy5"/>
    <dgm:cxn modelId="{EBBF490D-ADC5-6C40-9CDC-D607189310DF}" type="presParOf" srcId="{8AEAA3F4-846A-164B-AA3B-3F7D9F8E3F8C}" destId="{4CCA457E-91A1-9644-8CAF-8297128281A8}" srcOrd="0" destOrd="0" presId="urn:microsoft.com/office/officeart/2005/8/layout/hierarchy5"/>
    <dgm:cxn modelId="{FEAFA640-42A3-E748-B4A0-DF95D7C2127F}" type="presParOf" srcId="{4CD382BA-92BF-DB4A-9466-1E15B9ED366F}" destId="{577EF0BF-60FB-2946-972A-3073EB29600D}" srcOrd="7" destOrd="0" presId="urn:microsoft.com/office/officeart/2005/8/layout/hierarchy5"/>
    <dgm:cxn modelId="{4872E7F7-C796-FB4B-A1A8-3FAA9193FC50}" type="presParOf" srcId="{577EF0BF-60FB-2946-972A-3073EB29600D}" destId="{AF4A4038-D1D0-4246-BB1A-D3FEB8719B05}" srcOrd="0" destOrd="0" presId="urn:microsoft.com/office/officeart/2005/8/layout/hierarchy5"/>
    <dgm:cxn modelId="{2EEDCA4C-DA59-A340-B82F-ECF17412411D}" type="presParOf" srcId="{577EF0BF-60FB-2946-972A-3073EB29600D}" destId="{D444E230-83B6-7F4E-8753-5264AE311CEC}" srcOrd="1" destOrd="0" presId="urn:microsoft.com/office/officeart/2005/8/layout/hierarchy5"/>
    <dgm:cxn modelId="{BB3CA6C5-2007-6145-9BB4-4414319FCB2D}" type="presParOf" srcId="{0BEEC19C-BD99-5644-B3E5-5F7E0D407E19}" destId="{1709D8EA-222E-074B-AAC8-88888F7E1411}" srcOrd="2" destOrd="0" presId="urn:microsoft.com/office/officeart/2005/8/layout/hierarchy5"/>
    <dgm:cxn modelId="{F9B564B1-7E79-1C4A-B167-61837BB18821}" type="presParOf" srcId="{1709D8EA-222E-074B-AAC8-88888F7E1411}" destId="{76EC4DDE-B17E-C94D-B0B2-06871A649729}" srcOrd="0" destOrd="0" presId="urn:microsoft.com/office/officeart/2005/8/layout/hierarchy5"/>
    <dgm:cxn modelId="{55A02F15-C788-5349-8DA5-8BCAFBE36459}" type="presParOf" srcId="{0BEEC19C-BD99-5644-B3E5-5F7E0D407E19}" destId="{AF138373-E102-4E42-99A9-F1835B75DB3C}" srcOrd="3" destOrd="0" presId="urn:microsoft.com/office/officeart/2005/8/layout/hierarchy5"/>
    <dgm:cxn modelId="{5B4219A3-5967-5541-B6F6-CAA64D518D32}" type="presParOf" srcId="{AF138373-E102-4E42-99A9-F1835B75DB3C}" destId="{B79C0A2C-384B-2244-9F12-0436F5879528}" srcOrd="0" destOrd="0" presId="urn:microsoft.com/office/officeart/2005/8/layout/hierarchy5"/>
    <dgm:cxn modelId="{138795FA-76ED-A546-A105-DD6B2CEF6828}" type="presParOf" srcId="{AF138373-E102-4E42-99A9-F1835B75DB3C}" destId="{FADCAC8F-5D8C-9444-A84E-F9E8B58E27AE}" srcOrd="1" destOrd="0" presId="urn:microsoft.com/office/officeart/2005/8/layout/hierarchy5"/>
    <dgm:cxn modelId="{095DE266-0EB0-A643-9E55-725EB0EBDD63}" type="presParOf" srcId="{FADCAC8F-5D8C-9444-A84E-F9E8B58E27AE}" destId="{E7EF4695-E243-CD4B-9411-77D109FCBD79}" srcOrd="0" destOrd="0" presId="urn:microsoft.com/office/officeart/2005/8/layout/hierarchy5"/>
    <dgm:cxn modelId="{73FBDD84-EA73-FA4D-95E7-A4CA53A48857}" type="presParOf" srcId="{E7EF4695-E243-CD4B-9411-77D109FCBD79}" destId="{6A493706-E8E0-0744-9B24-4B61788A80DF}" srcOrd="0" destOrd="0" presId="urn:microsoft.com/office/officeart/2005/8/layout/hierarchy5"/>
    <dgm:cxn modelId="{3426FF66-F247-5C42-A3FD-3C9852A9AC82}" type="presParOf" srcId="{FADCAC8F-5D8C-9444-A84E-F9E8B58E27AE}" destId="{4A6B57C9-DACE-FA4F-A512-8F04069309A1}" srcOrd="1" destOrd="0" presId="urn:microsoft.com/office/officeart/2005/8/layout/hierarchy5"/>
    <dgm:cxn modelId="{85DD45D3-083C-2F42-AE3A-BA2EA5121B48}" type="presParOf" srcId="{4A6B57C9-DACE-FA4F-A512-8F04069309A1}" destId="{D9954725-728B-8D48-888E-0241E8574314}" srcOrd="0" destOrd="0" presId="urn:microsoft.com/office/officeart/2005/8/layout/hierarchy5"/>
    <dgm:cxn modelId="{B10E549E-F5EF-4941-BB7C-24CCECE88613}" type="presParOf" srcId="{4A6B57C9-DACE-FA4F-A512-8F04069309A1}" destId="{3C3DB64A-E6FC-384A-9973-282BBB0194E0}" srcOrd="1" destOrd="0" presId="urn:microsoft.com/office/officeart/2005/8/layout/hierarchy5"/>
    <dgm:cxn modelId="{43C2C51B-B752-D149-8ED9-8FF02D613685}" type="presParOf" srcId="{66A1E0E7-CB11-7945-BDB9-FA651A4EDC7B}" destId="{A0F15D9A-0295-CE41-B64E-69B041548547}"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D099E-529A-DE48-9891-287CE5F3FE08}">
      <dsp:nvSpPr>
        <dsp:cNvPr id="0" name=""/>
        <dsp:cNvSpPr/>
      </dsp:nvSpPr>
      <dsp:spPr>
        <a:xfrm rot="5400000">
          <a:off x="-259133" y="260866"/>
          <a:ext cx="1727559" cy="1209291"/>
        </a:xfrm>
        <a:prstGeom prst="chevron">
          <a:avLst/>
        </a:prstGeom>
        <a:solidFill>
          <a:schemeClr val="accent1">
            <a:hueOff val="0"/>
            <a:satOff val="0"/>
            <a:lumOff val="0"/>
            <a:alphaOff val="0"/>
          </a:schemeClr>
        </a:solidFill>
        <a:ln w="10000" cap="flat" cmpd="sng" algn="ctr">
          <a:solidFill>
            <a:schemeClr val="accent1">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Feature</a:t>
          </a:r>
        </a:p>
      </dsp:txBody>
      <dsp:txXfrm rot="-5400000">
        <a:off x="2" y="606378"/>
        <a:ext cx="1209291" cy="518268"/>
      </dsp:txXfrm>
    </dsp:sp>
    <dsp:sp modelId="{055E29D8-CBB3-5A4B-BB09-B8EE3190EB89}">
      <dsp:nvSpPr>
        <dsp:cNvPr id="0" name=""/>
        <dsp:cNvSpPr/>
      </dsp:nvSpPr>
      <dsp:spPr>
        <a:xfrm rot="5400000">
          <a:off x="3700788" y="-2489765"/>
          <a:ext cx="1122913" cy="6105908"/>
        </a:xfrm>
        <a:prstGeom prst="round2Same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Textual</a:t>
          </a:r>
        </a:p>
        <a:p>
          <a:pPr marL="228600" lvl="1" indent="-228600" algn="l" defTabSz="1022350">
            <a:lnSpc>
              <a:spcPct val="90000"/>
            </a:lnSpc>
            <a:spcBef>
              <a:spcPct val="0"/>
            </a:spcBef>
            <a:spcAft>
              <a:spcPct val="15000"/>
            </a:spcAft>
            <a:buChar char="•"/>
          </a:pPr>
          <a:r>
            <a:rPr lang="en-US" sz="2300" kern="1200" dirty="0"/>
            <a:t>Categorical</a:t>
          </a:r>
        </a:p>
        <a:p>
          <a:pPr marL="228600" lvl="1" indent="-228600" algn="l" defTabSz="1022350">
            <a:lnSpc>
              <a:spcPct val="90000"/>
            </a:lnSpc>
            <a:spcBef>
              <a:spcPct val="0"/>
            </a:spcBef>
            <a:spcAft>
              <a:spcPct val="15000"/>
            </a:spcAft>
            <a:buChar char="•"/>
          </a:pPr>
          <a:r>
            <a:rPr lang="en-US" sz="2300" kern="1200" dirty="0"/>
            <a:t>Numerical</a:t>
          </a:r>
        </a:p>
      </dsp:txBody>
      <dsp:txXfrm rot="-5400000">
        <a:off x="1209291" y="56548"/>
        <a:ext cx="6051092" cy="1013281"/>
      </dsp:txXfrm>
    </dsp:sp>
    <dsp:sp modelId="{34925751-C18B-0D4F-949F-77F598E29DF7}">
      <dsp:nvSpPr>
        <dsp:cNvPr id="0" name=""/>
        <dsp:cNvSpPr/>
      </dsp:nvSpPr>
      <dsp:spPr>
        <a:xfrm rot="5400000">
          <a:off x="-259133" y="1795654"/>
          <a:ext cx="1727559" cy="1209291"/>
        </a:xfrm>
        <a:prstGeom prst="chevron">
          <a:avLst/>
        </a:prstGeom>
        <a:solidFill>
          <a:schemeClr val="accent1">
            <a:hueOff val="0"/>
            <a:satOff val="0"/>
            <a:lumOff val="0"/>
            <a:alphaOff val="0"/>
          </a:schemeClr>
        </a:solidFill>
        <a:ln w="10000" cap="flat" cmpd="sng" algn="ctr">
          <a:solidFill>
            <a:schemeClr val="accent1">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Algorithm</a:t>
          </a:r>
        </a:p>
      </dsp:txBody>
      <dsp:txXfrm rot="-5400000">
        <a:off x="2" y="2141166"/>
        <a:ext cx="1209291" cy="518268"/>
      </dsp:txXfrm>
    </dsp:sp>
    <dsp:sp modelId="{C1D07577-4B42-E942-9303-50717902827B}">
      <dsp:nvSpPr>
        <dsp:cNvPr id="0" name=""/>
        <dsp:cNvSpPr/>
      </dsp:nvSpPr>
      <dsp:spPr>
        <a:xfrm rot="5400000">
          <a:off x="3700788" y="-954977"/>
          <a:ext cx="1122913" cy="6105908"/>
        </a:xfrm>
        <a:prstGeom prst="round2Same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Supervised</a:t>
          </a:r>
        </a:p>
        <a:p>
          <a:pPr marL="228600" lvl="1" indent="-228600" algn="l" defTabSz="1022350">
            <a:lnSpc>
              <a:spcPct val="90000"/>
            </a:lnSpc>
            <a:spcBef>
              <a:spcPct val="0"/>
            </a:spcBef>
            <a:spcAft>
              <a:spcPct val="15000"/>
            </a:spcAft>
            <a:buChar char="•"/>
          </a:pPr>
          <a:r>
            <a:rPr lang="en-US" sz="2300" kern="1200" dirty="0"/>
            <a:t>Unsupervised</a:t>
          </a:r>
        </a:p>
      </dsp:txBody>
      <dsp:txXfrm rot="-5400000">
        <a:off x="1209291" y="1591336"/>
        <a:ext cx="6051092" cy="1013281"/>
      </dsp:txXfrm>
    </dsp:sp>
    <dsp:sp modelId="{24B87916-9EAC-CB48-A2BF-F429399FCDDA}">
      <dsp:nvSpPr>
        <dsp:cNvPr id="0" name=""/>
        <dsp:cNvSpPr/>
      </dsp:nvSpPr>
      <dsp:spPr>
        <a:xfrm rot="5400000">
          <a:off x="-259133" y="3330442"/>
          <a:ext cx="1727559" cy="1209291"/>
        </a:xfrm>
        <a:prstGeom prst="chevron">
          <a:avLst/>
        </a:prstGeom>
        <a:solidFill>
          <a:schemeClr val="accent1">
            <a:hueOff val="0"/>
            <a:satOff val="0"/>
            <a:lumOff val="0"/>
            <a:alphaOff val="0"/>
          </a:schemeClr>
        </a:solidFill>
        <a:ln w="10000" cap="flat" cmpd="sng" algn="ctr">
          <a:solidFill>
            <a:schemeClr val="accent1">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Evaluation</a:t>
          </a:r>
        </a:p>
      </dsp:txBody>
      <dsp:txXfrm rot="-5400000">
        <a:off x="2" y="3675954"/>
        <a:ext cx="1209291" cy="518268"/>
      </dsp:txXfrm>
    </dsp:sp>
    <dsp:sp modelId="{F909B9CE-0BC5-7041-850E-DE7A46027BFF}">
      <dsp:nvSpPr>
        <dsp:cNvPr id="0" name=""/>
        <dsp:cNvSpPr/>
      </dsp:nvSpPr>
      <dsp:spPr>
        <a:xfrm rot="5400000">
          <a:off x="3700788" y="579811"/>
          <a:ext cx="1122913" cy="6105908"/>
        </a:xfrm>
        <a:prstGeom prst="round2Same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Classification</a:t>
          </a:r>
        </a:p>
        <a:p>
          <a:pPr marL="228600" lvl="1" indent="-228600" algn="l" defTabSz="1022350">
            <a:lnSpc>
              <a:spcPct val="90000"/>
            </a:lnSpc>
            <a:spcBef>
              <a:spcPct val="0"/>
            </a:spcBef>
            <a:spcAft>
              <a:spcPct val="15000"/>
            </a:spcAft>
            <a:buChar char="•"/>
          </a:pPr>
          <a:r>
            <a:rPr lang="en-US" sz="2300" kern="1200" dirty="0"/>
            <a:t>Clustering</a:t>
          </a:r>
        </a:p>
        <a:p>
          <a:pPr marL="228600" lvl="1" indent="-228600" algn="l" defTabSz="1022350">
            <a:lnSpc>
              <a:spcPct val="90000"/>
            </a:lnSpc>
            <a:spcBef>
              <a:spcPct val="0"/>
            </a:spcBef>
            <a:spcAft>
              <a:spcPct val="15000"/>
            </a:spcAft>
            <a:buChar char="•"/>
          </a:pPr>
          <a:r>
            <a:rPr lang="en-US" sz="2300" kern="1200" dirty="0"/>
            <a:t>Regression</a:t>
          </a:r>
        </a:p>
      </dsp:txBody>
      <dsp:txXfrm rot="-5400000">
        <a:off x="1209291" y="3126124"/>
        <a:ext cx="6051092" cy="1013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D0A0C-A03D-DD40-BC89-AFE7FD8F4837}">
      <dsp:nvSpPr>
        <dsp:cNvPr id="0" name=""/>
        <dsp:cNvSpPr/>
      </dsp:nvSpPr>
      <dsp:spPr>
        <a:xfrm>
          <a:off x="1255941" y="1936336"/>
          <a:ext cx="1223925" cy="611962"/>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Algorithms</a:t>
          </a:r>
        </a:p>
      </dsp:txBody>
      <dsp:txXfrm>
        <a:off x="1273865" y="1954260"/>
        <a:ext cx="1188077" cy="576114"/>
      </dsp:txXfrm>
    </dsp:sp>
    <dsp:sp modelId="{A6C6ECF1-F956-2144-8242-52C99553E549}">
      <dsp:nvSpPr>
        <dsp:cNvPr id="0" name=""/>
        <dsp:cNvSpPr/>
      </dsp:nvSpPr>
      <dsp:spPr>
        <a:xfrm rot="17945813">
          <a:off x="2221277" y="1786407"/>
          <a:ext cx="1006749" cy="32124"/>
        </a:xfrm>
        <a:custGeom>
          <a:avLst/>
          <a:gdLst/>
          <a:ahLst/>
          <a:cxnLst/>
          <a:rect l="0" t="0" r="0" b="0"/>
          <a:pathLst>
            <a:path>
              <a:moveTo>
                <a:pt x="0" y="16062"/>
              </a:moveTo>
              <a:lnTo>
                <a:pt x="1006749" y="16062"/>
              </a:lnTo>
            </a:path>
          </a:pathLst>
        </a:custGeom>
        <a:noFill/>
        <a:ln w="100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99483" y="1777300"/>
        <a:ext cx="50337" cy="50337"/>
      </dsp:txXfrm>
    </dsp:sp>
    <dsp:sp modelId="{816EC561-2BCC-3F43-B838-5629801F82AB}">
      <dsp:nvSpPr>
        <dsp:cNvPr id="0" name=""/>
        <dsp:cNvSpPr/>
      </dsp:nvSpPr>
      <dsp:spPr>
        <a:xfrm>
          <a:off x="2969437" y="1056640"/>
          <a:ext cx="1223925" cy="611962"/>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Labeled?</a:t>
          </a:r>
        </a:p>
        <a:p>
          <a:pPr marL="0" lvl="0" indent="0" algn="ctr" defTabSz="666750">
            <a:lnSpc>
              <a:spcPct val="90000"/>
            </a:lnSpc>
            <a:spcBef>
              <a:spcPct val="0"/>
            </a:spcBef>
            <a:spcAft>
              <a:spcPct val="35000"/>
            </a:spcAft>
            <a:buNone/>
          </a:pPr>
          <a:r>
            <a:rPr lang="en-US" sz="1500" kern="1200" dirty="0"/>
            <a:t>Supervised</a:t>
          </a:r>
        </a:p>
      </dsp:txBody>
      <dsp:txXfrm>
        <a:off x="2987361" y="1074564"/>
        <a:ext cx="1188077" cy="576114"/>
      </dsp:txXfrm>
    </dsp:sp>
    <dsp:sp modelId="{70E04F4E-DCC7-E141-954C-4E040CFC5C23}">
      <dsp:nvSpPr>
        <dsp:cNvPr id="0" name=""/>
        <dsp:cNvSpPr/>
      </dsp:nvSpPr>
      <dsp:spPr>
        <a:xfrm rot="17692822">
          <a:off x="3856330" y="818741"/>
          <a:ext cx="1163634" cy="32124"/>
        </a:xfrm>
        <a:custGeom>
          <a:avLst/>
          <a:gdLst/>
          <a:ahLst/>
          <a:cxnLst/>
          <a:rect l="0" t="0" r="0" b="0"/>
          <a:pathLst>
            <a:path>
              <a:moveTo>
                <a:pt x="0" y="16062"/>
              </a:moveTo>
              <a:lnTo>
                <a:pt x="1163634" y="16062"/>
              </a:lnTo>
            </a:path>
          </a:pathLst>
        </a:custGeom>
        <a:noFill/>
        <a:ln w="100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09056" y="805712"/>
        <a:ext cx="58181" cy="58181"/>
      </dsp:txXfrm>
    </dsp:sp>
    <dsp:sp modelId="{C8D26279-1639-C043-BA72-E0B92FE2B1D3}">
      <dsp:nvSpPr>
        <dsp:cNvPr id="0" name=""/>
        <dsp:cNvSpPr/>
      </dsp:nvSpPr>
      <dsp:spPr>
        <a:xfrm>
          <a:off x="4682932" y="1004"/>
          <a:ext cx="1223925" cy="611962"/>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Linear Regression</a:t>
          </a:r>
        </a:p>
      </dsp:txBody>
      <dsp:txXfrm>
        <a:off x="4700856" y="18928"/>
        <a:ext cx="1188077" cy="576114"/>
      </dsp:txXfrm>
    </dsp:sp>
    <dsp:sp modelId="{1B0C6810-B329-7645-8E95-A920C1F93CEB}">
      <dsp:nvSpPr>
        <dsp:cNvPr id="0" name=""/>
        <dsp:cNvSpPr/>
      </dsp:nvSpPr>
      <dsp:spPr>
        <a:xfrm rot="19457599">
          <a:off x="4136693" y="1170620"/>
          <a:ext cx="602907" cy="32124"/>
        </a:xfrm>
        <a:custGeom>
          <a:avLst/>
          <a:gdLst/>
          <a:ahLst/>
          <a:cxnLst/>
          <a:rect l="0" t="0" r="0" b="0"/>
          <a:pathLst>
            <a:path>
              <a:moveTo>
                <a:pt x="0" y="16062"/>
              </a:moveTo>
              <a:lnTo>
                <a:pt x="602907" y="16062"/>
              </a:lnTo>
            </a:path>
          </a:pathLst>
        </a:custGeom>
        <a:noFill/>
        <a:ln w="100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3075" y="1171609"/>
        <a:ext cx="30145" cy="30145"/>
      </dsp:txXfrm>
    </dsp:sp>
    <dsp:sp modelId="{C0B75ECE-691F-F54F-BBDE-38FB5C3803BC}">
      <dsp:nvSpPr>
        <dsp:cNvPr id="0" name=""/>
        <dsp:cNvSpPr/>
      </dsp:nvSpPr>
      <dsp:spPr>
        <a:xfrm>
          <a:off x="4682932" y="704761"/>
          <a:ext cx="1223925" cy="611962"/>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Logistic Regression</a:t>
          </a:r>
        </a:p>
      </dsp:txBody>
      <dsp:txXfrm>
        <a:off x="4700856" y="722685"/>
        <a:ext cx="1188077" cy="576114"/>
      </dsp:txXfrm>
    </dsp:sp>
    <dsp:sp modelId="{82E0E0E8-75EA-8D40-AD93-F9B97265DC60}">
      <dsp:nvSpPr>
        <dsp:cNvPr id="0" name=""/>
        <dsp:cNvSpPr/>
      </dsp:nvSpPr>
      <dsp:spPr>
        <a:xfrm rot="2142401">
          <a:off x="4136693" y="1522498"/>
          <a:ext cx="602907" cy="32124"/>
        </a:xfrm>
        <a:custGeom>
          <a:avLst/>
          <a:gdLst/>
          <a:ahLst/>
          <a:cxnLst/>
          <a:rect l="0" t="0" r="0" b="0"/>
          <a:pathLst>
            <a:path>
              <a:moveTo>
                <a:pt x="0" y="16062"/>
              </a:moveTo>
              <a:lnTo>
                <a:pt x="602907" y="16062"/>
              </a:lnTo>
            </a:path>
          </a:pathLst>
        </a:custGeom>
        <a:noFill/>
        <a:ln w="100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3075" y="1523488"/>
        <a:ext cx="30145" cy="30145"/>
      </dsp:txXfrm>
    </dsp:sp>
    <dsp:sp modelId="{535EF4FC-C303-E545-BDF8-40BC8515234F}">
      <dsp:nvSpPr>
        <dsp:cNvPr id="0" name=""/>
        <dsp:cNvSpPr/>
      </dsp:nvSpPr>
      <dsp:spPr>
        <a:xfrm>
          <a:off x="4682932" y="1408518"/>
          <a:ext cx="1223925" cy="611962"/>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Support Vector Machine</a:t>
          </a:r>
        </a:p>
      </dsp:txBody>
      <dsp:txXfrm>
        <a:off x="4700856" y="1426442"/>
        <a:ext cx="1188077" cy="576114"/>
      </dsp:txXfrm>
    </dsp:sp>
    <dsp:sp modelId="{8AEAA3F4-846A-164B-AA3B-3F7D9F8E3F8C}">
      <dsp:nvSpPr>
        <dsp:cNvPr id="0" name=""/>
        <dsp:cNvSpPr/>
      </dsp:nvSpPr>
      <dsp:spPr>
        <a:xfrm rot="3907178">
          <a:off x="3856330" y="1874377"/>
          <a:ext cx="1163634" cy="32124"/>
        </a:xfrm>
        <a:custGeom>
          <a:avLst/>
          <a:gdLst/>
          <a:ahLst/>
          <a:cxnLst/>
          <a:rect l="0" t="0" r="0" b="0"/>
          <a:pathLst>
            <a:path>
              <a:moveTo>
                <a:pt x="0" y="16062"/>
              </a:moveTo>
              <a:lnTo>
                <a:pt x="1163634" y="16062"/>
              </a:lnTo>
            </a:path>
          </a:pathLst>
        </a:custGeom>
        <a:noFill/>
        <a:ln w="100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09056" y="1861348"/>
        <a:ext cx="58181" cy="58181"/>
      </dsp:txXfrm>
    </dsp:sp>
    <dsp:sp modelId="{AF4A4038-D1D0-4246-BB1A-D3FEB8719B05}">
      <dsp:nvSpPr>
        <dsp:cNvPr id="0" name=""/>
        <dsp:cNvSpPr/>
      </dsp:nvSpPr>
      <dsp:spPr>
        <a:xfrm>
          <a:off x="4682932" y="2112275"/>
          <a:ext cx="1223925" cy="611962"/>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Random Forest</a:t>
          </a:r>
        </a:p>
      </dsp:txBody>
      <dsp:txXfrm>
        <a:off x="4700856" y="2130199"/>
        <a:ext cx="1188077" cy="576114"/>
      </dsp:txXfrm>
    </dsp:sp>
    <dsp:sp modelId="{1709D8EA-222E-074B-AAC8-88888F7E1411}">
      <dsp:nvSpPr>
        <dsp:cNvPr id="0" name=""/>
        <dsp:cNvSpPr/>
      </dsp:nvSpPr>
      <dsp:spPr>
        <a:xfrm rot="3654187">
          <a:off x="2221277" y="2666103"/>
          <a:ext cx="1006749" cy="32124"/>
        </a:xfrm>
        <a:custGeom>
          <a:avLst/>
          <a:gdLst/>
          <a:ahLst/>
          <a:cxnLst/>
          <a:rect l="0" t="0" r="0" b="0"/>
          <a:pathLst>
            <a:path>
              <a:moveTo>
                <a:pt x="0" y="16062"/>
              </a:moveTo>
              <a:lnTo>
                <a:pt x="1006749" y="16062"/>
              </a:lnTo>
            </a:path>
          </a:pathLst>
        </a:custGeom>
        <a:noFill/>
        <a:ln w="100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99483" y="2656997"/>
        <a:ext cx="50337" cy="50337"/>
      </dsp:txXfrm>
    </dsp:sp>
    <dsp:sp modelId="{B79C0A2C-384B-2244-9F12-0436F5879528}">
      <dsp:nvSpPr>
        <dsp:cNvPr id="0" name=""/>
        <dsp:cNvSpPr/>
      </dsp:nvSpPr>
      <dsp:spPr>
        <a:xfrm>
          <a:off x="2969437" y="2816032"/>
          <a:ext cx="1223925" cy="611962"/>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Unlabeled?</a:t>
          </a:r>
        </a:p>
        <a:p>
          <a:pPr marL="0" lvl="0" indent="0" algn="ctr" defTabSz="666750">
            <a:lnSpc>
              <a:spcPct val="90000"/>
            </a:lnSpc>
            <a:spcBef>
              <a:spcPct val="0"/>
            </a:spcBef>
            <a:spcAft>
              <a:spcPct val="35000"/>
            </a:spcAft>
            <a:buNone/>
          </a:pPr>
          <a:r>
            <a:rPr lang="en-US" sz="1500" kern="1200" dirty="0"/>
            <a:t>Unsupervised</a:t>
          </a:r>
        </a:p>
      </dsp:txBody>
      <dsp:txXfrm>
        <a:off x="2987361" y="2833956"/>
        <a:ext cx="1188077" cy="576114"/>
      </dsp:txXfrm>
    </dsp:sp>
    <dsp:sp modelId="{E7EF4695-E243-CD4B-9411-77D109FCBD79}">
      <dsp:nvSpPr>
        <dsp:cNvPr id="0" name=""/>
        <dsp:cNvSpPr/>
      </dsp:nvSpPr>
      <dsp:spPr>
        <a:xfrm>
          <a:off x="4193362" y="3105952"/>
          <a:ext cx="489570" cy="32124"/>
        </a:xfrm>
        <a:custGeom>
          <a:avLst/>
          <a:gdLst/>
          <a:ahLst/>
          <a:cxnLst/>
          <a:rect l="0" t="0" r="0" b="0"/>
          <a:pathLst>
            <a:path>
              <a:moveTo>
                <a:pt x="0" y="16062"/>
              </a:moveTo>
              <a:lnTo>
                <a:pt x="489570" y="16062"/>
              </a:lnTo>
            </a:path>
          </a:pathLst>
        </a:custGeom>
        <a:noFill/>
        <a:ln w="100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5908" y="3109774"/>
        <a:ext cx="24478" cy="24478"/>
      </dsp:txXfrm>
    </dsp:sp>
    <dsp:sp modelId="{D9954725-728B-8D48-888E-0241E8574314}">
      <dsp:nvSpPr>
        <dsp:cNvPr id="0" name=""/>
        <dsp:cNvSpPr/>
      </dsp:nvSpPr>
      <dsp:spPr>
        <a:xfrm>
          <a:off x="4682932" y="2816032"/>
          <a:ext cx="1223925" cy="611962"/>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K-means Clustering</a:t>
          </a:r>
        </a:p>
      </dsp:txBody>
      <dsp:txXfrm>
        <a:off x="4700856" y="2833956"/>
        <a:ext cx="1188077" cy="5761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8/16/2016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56030587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3138926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extLst>
      <p:ext uri="{BB962C8B-B14F-4D97-AF65-F5344CB8AC3E}">
        <p14:creationId xmlns:p14="http://schemas.microsoft.com/office/powerpoint/2010/main" val="56871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a:p>
        </p:txBody>
      </p:sp>
    </p:spTree>
    <p:extLst>
      <p:ext uri="{BB962C8B-B14F-4D97-AF65-F5344CB8AC3E}">
        <p14:creationId xmlns:p14="http://schemas.microsoft.com/office/powerpoint/2010/main" val="3541127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23</a:t>
            </a:fld>
            <a:endParaRPr lang="en-US"/>
          </a:p>
        </p:txBody>
      </p:sp>
    </p:spTree>
    <p:extLst>
      <p:ext uri="{BB962C8B-B14F-4D97-AF65-F5344CB8AC3E}">
        <p14:creationId xmlns:p14="http://schemas.microsoft.com/office/powerpoint/2010/main" val="1808205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24</a:t>
            </a:fld>
            <a:endParaRPr lang="en-US"/>
          </a:p>
        </p:txBody>
      </p:sp>
    </p:spTree>
    <p:extLst>
      <p:ext uri="{BB962C8B-B14F-4D97-AF65-F5344CB8AC3E}">
        <p14:creationId xmlns:p14="http://schemas.microsoft.com/office/powerpoint/2010/main" val="709291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25</a:t>
            </a:fld>
            <a:endParaRPr lang="en-US"/>
          </a:p>
        </p:txBody>
      </p:sp>
    </p:spTree>
    <p:extLst>
      <p:ext uri="{BB962C8B-B14F-4D97-AF65-F5344CB8AC3E}">
        <p14:creationId xmlns:p14="http://schemas.microsoft.com/office/powerpoint/2010/main" val="62365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27</a:t>
            </a:fld>
            <a:endParaRPr lang="en-US"/>
          </a:p>
        </p:txBody>
      </p:sp>
    </p:spTree>
    <p:extLst>
      <p:ext uri="{BB962C8B-B14F-4D97-AF65-F5344CB8AC3E}">
        <p14:creationId xmlns:p14="http://schemas.microsoft.com/office/powerpoint/2010/main" val="1306449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32</a:t>
            </a:fld>
            <a:endParaRPr lang="en-US"/>
          </a:p>
        </p:txBody>
      </p:sp>
    </p:spTree>
    <p:extLst>
      <p:ext uri="{BB962C8B-B14F-4D97-AF65-F5344CB8AC3E}">
        <p14:creationId xmlns:p14="http://schemas.microsoft.com/office/powerpoint/2010/main" val="1539835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33</a:t>
            </a:fld>
            <a:endParaRPr lang="en-US"/>
          </a:p>
        </p:txBody>
      </p:sp>
    </p:spTree>
    <p:extLst>
      <p:ext uri="{BB962C8B-B14F-4D97-AF65-F5344CB8AC3E}">
        <p14:creationId xmlns:p14="http://schemas.microsoft.com/office/powerpoint/2010/main" val="2119438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51</a:t>
            </a:fld>
            <a:endParaRPr lang="en-US"/>
          </a:p>
        </p:txBody>
      </p:sp>
    </p:spTree>
    <p:extLst>
      <p:ext uri="{BB962C8B-B14F-4D97-AF65-F5344CB8AC3E}">
        <p14:creationId xmlns:p14="http://schemas.microsoft.com/office/powerpoint/2010/main" val="1479327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1397046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3543940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3913265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extLst>
      <p:ext uri="{BB962C8B-B14F-4D97-AF65-F5344CB8AC3E}">
        <p14:creationId xmlns:p14="http://schemas.microsoft.com/office/powerpoint/2010/main" val="1306449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extLst>
      <p:ext uri="{BB962C8B-B14F-4D97-AF65-F5344CB8AC3E}">
        <p14:creationId xmlns:p14="http://schemas.microsoft.com/office/powerpoint/2010/main" val="1306449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extLst>
      <p:ext uri="{BB962C8B-B14F-4D97-AF65-F5344CB8AC3E}">
        <p14:creationId xmlns:p14="http://schemas.microsoft.com/office/powerpoint/2010/main" val="3243628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extLst>
      <p:ext uri="{BB962C8B-B14F-4D97-AF65-F5344CB8AC3E}">
        <p14:creationId xmlns:p14="http://schemas.microsoft.com/office/powerpoint/2010/main" val="2183758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extLst>
      <p:ext uri="{BB962C8B-B14F-4D97-AF65-F5344CB8AC3E}">
        <p14:creationId xmlns:p14="http://schemas.microsoft.com/office/powerpoint/2010/main" val="3589406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Shap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hap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Shap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8/16/2016 12:30 PM</a:t>
            </a:fld>
            <a:endParaRPr lang="en-US" sz="2000" dirty="0">
              <a:solidFill>
                <a:srgbClr val="FFFFFF"/>
              </a:solidFill>
            </a:endParaRPr>
          </a:p>
        </p:txBody>
      </p:sp>
      <p:sp>
        <p:nvSpPr>
          <p:cNvPr id="17" name="Shape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hape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3" name="Shape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hape 3"/>
          <p:cNvSpPr>
            <a:spLocks noGrp="1"/>
          </p:cNvSpPr>
          <p:nvPr>
            <p:ph type="dt" sz="half" idx="10"/>
          </p:nvPr>
        </p:nvSpPr>
        <p:spPr/>
        <p:txBody>
          <a:bodyPr/>
          <a:lstStyle/>
          <a:p>
            <a:fld id="{8D3816DF-213E-421B-92D3-C068DBB023D6}" type="datetime8">
              <a:rPr lang="en-US" smtClean="0">
                <a:solidFill>
                  <a:schemeClr val="tx2"/>
                </a:solidFill>
              </a:rPr>
              <a:pPr/>
              <a:t>8/16/2016 12:30 PM</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Shape 2"/>
          <p:cNvSpPr>
            <a:spLocks noGrp="1"/>
          </p:cNvSpPr>
          <p:nvPr>
            <p:ph type="body" orient="vert" idx="1"/>
          </p:nvPr>
        </p:nvSpPr>
        <p:spPr>
          <a:xfrm>
            <a:off x="457200" y="609600"/>
            <a:ext cx="5562600" cy="55165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hape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8/16/2016 12:30 PM</a:t>
            </a:fld>
            <a:endParaRPr lang="en-US" dirty="0"/>
          </a:p>
        </p:txBody>
      </p:sp>
      <p:sp>
        <p:nvSpPr>
          <p:cNvPr id="5" name="Shape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hap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Shape 3"/>
          <p:cNvSpPr>
            <a:spLocks noGrp="1"/>
          </p:cNvSpPr>
          <p:nvPr>
            <p:ph type="dt" sz="half" idx="10"/>
          </p:nvPr>
        </p:nvSpPr>
        <p:spPr/>
        <p:txBody>
          <a:bodyPr/>
          <a:lstStyle/>
          <a:p>
            <a:fld id="{B7129108-AC8D-4212-9283-60D9E99BF07A}" type="datetime8">
              <a:rPr lang="en-US" smtClean="0"/>
              <a:pPr/>
              <a:t>8/16/2016 12:30 PM</a:t>
            </a:fld>
            <a:endParaRPr lang="en-US" dirty="0"/>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Shape 7"/>
          <p:cNvSpPr>
            <a:spLocks noGrp="1"/>
          </p:cNvSpPr>
          <p:nvPr>
            <p:ph sz="quarter" idx="1"/>
          </p:nvPr>
        </p:nvSpPr>
        <p:spPr>
          <a:xfrm>
            <a:off x="612648" y="1600200"/>
            <a:ext cx="81534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Shap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Shape 11"/>
          <p:cNvSpPr>
            <a:spLocks noGrp="1"/>
          </p:cNvSpPr>
          <p:nvPr>
            <p:ph type="dt" sz="half" idx="10"/>
          </p:nvPr>
        </p:nvSpPr>
        <p:spPr/>
        <p:txBody>
          <a:bodyPr/>
          <a:lstStyle/>
          <a:p>
            <a:fld id="{B6DED3D3-6235-4F4C-B439-DF277FB555A7}" type="datetime8">
              <a:rPr lang="en-US" smtClean="0"/>
              <a:pPr/>
              <a:t>8/16/2016 12:30 PM</a:t>
            </a:fld>
            <a:endParaRPr lang="en-US"/>
          </a:p>
        </p:txBody>
      </p:sp>
      <p:sp>
        <p:nvSpPr>
          <p:cNvPr id="13" name="Shap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Shape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9" name="Shape 8"/>
          <p:cNvSpPr>
            <a:spLocks noGrp="1"/>
          </p:cNvSpPr>
          <p:nvPr>
            <p:ph sz="quarter" idx="1"/>
          </p:nvPr>
        </p:nvSpPr>
        <p:spPr>
          <a:xfrm>
            <a:off x="609600" y="1589567"/>
            <a:ext cx="38862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10"/>
          <p:cNvSpPr>
            <a:spLocks noGrp="1"/>
          </p:cNvSpPr>
          <p:nvPr>
            <p:ph sz="quarter" idx="2"/>
          </p:nvPr>
        </p:nvSpPr>
        <p:spPr>
          <a:xfrm>
            <a:off x="4844901" y="1589567"/>
            <a:ext cx="38862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hape 7"/>
          <p:cNvSpPr>
            <a:spLocks noGrp="1"/>
          </p:cNvSpPr>
          <p:nvPr>
            <p:ph type="dt" sz="half" idx="15"/>
          </p:nvPr>
        </p:nvSpPr>
        <p:spPr/>
        <p:txBody>
          <a:bodyPr rtlCol="0"/>
          <a:lstStyle/>
          <a:p>
            <a:fld id="{3B5F1E3E-4B2F-4895-B65E-28B2E64F39F6}" type="datetime8">
              <a:rPr lang="en-US" smtClean="0"/>
              <a:pPr/>
              <a:t>8/16/2016 12:30 PM</a:t>
            </a:fld>
            <a:endParaRPr lang="en-US"/>
          </a:p>
        </p:txBody>
      </p:sp>
      <p:sp>
        <p:nvSpPr>
          <p:cNvPr id="10" name="Shape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Shape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Shape 10"/>
          <p:cNvSpPr>
            <a:spLocks noGrp="1"/>
          </p:cNvSpPr>
          <p:nvPr>
            <p:ph sz="quarter" idx="2"/>
          </p:nvPr>
        </p:nvSpPr>
        <p:spPr>
          <a:xfrm>
            <a:off x="609600" y="2438400"/>
            <a:ext cx="38862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hape 12"/>
          <p:cNvSpPr>
            <a:spLocks noGrp="1"/>
          </p:cNvSpPr>
          <p:nvPr>
            <p:ph sz="quarter" idx="4"/>
          </p:nvPr>
        </p:nvSpPr>
        <p:spPr>
          <a:xfrm>
            <a:off x="4800600" y="2438400"/>
            <a:ext cx="3886200" cy="3581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hape 9"/>
          <p:cNvSpPr>
            <a:spLocks noGrp="1"/>
          </p:cNvSpPr>
          <p:nvPr>
            <p:ph type="dt" sz="half" idx="15"/>
          </p:nvPr>
        </p:nvSpPr>
        <p:spPr/>
        <p:txBody>
          <a:bodyPr rtlCol="0"/>
          <a:lstStyle/>
          <a:p>
            <a:fld id="{63085435-8225-4333-BFFA-0096413F0D76}" type="datetime8">
              <a:rPr lang="en-US" smtClean="0"/>
              <a:pPr/>
              <a:t>8/16/2016 12:30 PM</a:t>
            </a:fld>
            <a:endParaRPr lang="en-US"/>
          </a:p>
        </p:txBody>
      </p:sp>
      <p:sp>
        <p:nvSpPr>
          <p:cNvPr id="12" name="Shape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Shape 13"/>
          <p:cNvSpPr>
            <a:spLocks noGrp="1"/>
          </p:cNvSpPr>
          <p:nvPr>
            <p:ph type="ftr" sz="quarter" idx="17"/>
          </p:nvPr>
        </p:nvSpPr>
        <p:spPr/>
        <p:txBody>
          <a:bodyPr rtlCol="0"/>
          <a:lstStyle/>
          <a:p>
            <a:endParaRPr lang="en-US"/>
          </a:p>
        </p:txBody>
      </p:sp>
      <p:sp>
        <p:nvSpPr>
          <p:cNvPr id="16" name="Shap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Edit Master text styles</a:t>
            </a:r>
          </a:p>
        </p:txBody>
      </p:sp>
      <p:sp>
        <p:nvSpPr>
          <p:cNvPr id="15" name="Shap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a:t>Click to edit Master title style</a:t>
            </a:r>
          </a:p>
        </p:txBody>
      </p:sp>
      <p:sp>
        <p:nvSpPr>
          <p:cNvPr id="3" name="Shape 2"/>
          <p:cNvSpPr>
            <a:spLocks noGrp="1"/>
          </p:cNvSpPr>
          <p:nvPr>
            <p:ph type="dt" sz="half" idx="10"/>
          </p:nvPr>
        </p:nvSpPr>
        <p:spPr/>
        <p:txBody>
          <a:bodyPr/>
          <a:lstStyle/>
          <a:p>
            <a:fld id="{0783C494-2A87-468C-A21B-CB14FB9ABB00}" type="datetime8">
              <a:rPr lang="en-US" smtClean="0"/>
              <a:pPr/>
              <a:t>8/16/2016 12:30 PM</a:t>
            </a:fld>
            <a:endParaRPr lang="en-US"/>
          </a:p>
        </p:txBody>
      </p:sp>
      <p:sp>
        <p:nvSpPr>
          <p:cNvPr id="4" name="Shape 3"/>
          <p:cNvSpPr>
            <a:spLocks noGrp="1"/>
          </p:cNvSpPr>
          <p:nvPr>
            <p:ph type="ftr" sz="quarter" idx="11"/>
          </p:nvPr>
        </p:nvSpPr>
        <p:spPr/>
        <p:txBody>
          <a:bodyPr/>
          <a:lstStyle/>
          <a:p>
            <a:endParaRPr lang="en-US"/>
          </a:p>
        </p:txBody>
      </p:sp>
      <p:sp>
        <p:nvSpPr>
          <p:cNvPr id="5" name="Shape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9A180FA0-5B31-4864-A2BB-719EA5A679C6}" type="datetime8">
              <a:rPr lang="en-US" smtClean="0"/>
              <a:pPr/>
              <a:t>8/16/2016 12:30 PM</a:t>
            </a:fld>
            <a:endParaRPr lang="en-US"/>
          </a:p>
        </p:txBody>
      </p:sp>
      <p:sp>
        <p:nvSpPr>
          <p:cNvPr id="3" name="Shape 2"/>
          <p:cNvSpPr>
            <a:spLocks noGrp="1"/>
          </p:cNvSpPr>
          <p:nvPr>
            <p:ph type="ftr" sz="quarter" idx="11"/>
          </p:nvPr>
        </p:nvSpPr>
        <p:spPr/>
        <p:txBody>
          <a:bodyPr/>
          <a:lstStyle/>
          <a:p>
            <a:endParaRPr lang="en-US" dirty="0"/>
          </a:p>
        </p:txBody>
      </p:sp>
      <p:sp>
        <p:nvSpPr>
          <p:cNvPr id="4" name="Shape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Shape 4"/>
          <p:cNvSpPr>
            <a:spLocks noGrp="1"/>
          </p:cNvSpPr>
          <p:nvPr>
            <p:ph type="dt" sz="half" idx="10"/>
          </p:nvPr>
        </p:nvSpPr>
        <p:spPr/>
        <p:txBody>
          <a:bodyPr/>
          <a:lstStyle/>
          <a:p>
            <a:fld id="{4BECC0C8-36B8-442A-833D-B6AACE86BB77}" type="datetime8">
              <a:rPr lang="en-US" smtClean="0"/>
              <a:pPr/>
              <a:t>8/16/2016 12:30 PM</a:t>
            </a:fld>
            <a:endParaRPr lang="en-US"/>
          </a:p>
        </p:txBody>
      </p:sp>
      <p:sp>
        <p:nvSpPr>
          <p:cNvPr id="6" name="Shape 5"/>
          <p:cNvSpPr>
            <a:spLocks noGrp="1"/>
          </p:cNvSpPr>
          <p:nvPr>
            <p:ph type="ftr" sz="quarter" idx="11"/>
          </p:nvPr>
        </p:nvSpPr>
        <p:spPr/>
        <p:txBody>
          <a:bodyPr/>
          <a:lstStyle/>
          <a:p>
            <a:endParaRPr lang="en-US"/>
          </a:p>
        </p:txBody>
      </p:sp>
      <p:sp>
        <p:nvSpPr>
          <p:cNvPr id="7" name="Shape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Shap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Edit Master text styles</a:t>
            </a:r>
          </a:p>
        </p:txBody>
      </p:sp>
      <p:sp>
        <p:nvSpPr>
          <p:cNvPr id="9" name="Shape 8"/>
          <p:cNvSpPr>
            <a:spLocks noGrp="1"/>
          </p:cNvSpPr>
          <p:nvPr>
            <p:ph sz="quarter" idx="1"/>
          </p:nvPr>
        </p:nvSpPr>
        <p:spPr>
          <a:xfrm>
            <a:off x="2362200" y="1752600"/>
            <a:ext cx="64008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Shap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Shape 11"/>
          <p:cNvSpPr>
            <a:spLocks noGrp="1"/>
          </p:cNvSpPr>
          <p:nvPr>
            <p:ph type="dt" sz="half" idx="10"/>
          </p:nvPr>
        </p:nvSpPr>
        <p:spPr>
          <a:xfrm>
            <a:off x="6248400" y="6248400"/>
            <a:ext cx="2667000" cy="365125"/>
          </a:xfrm>
        </p:spPr>
        <p:txBody>
          <a:bodyPr rtlCol="0"/>
          <a:lstStyle/>
          <a:p>
            <a:fld id="{51E20EC5-AC53-4169-941E-EDF10CD23748}" type="datetime8">
              <a:rPr lang="en-US" smtClean="0"/>
              <a:pPr/>
              <a:t>8/16/2016 12:30 PM</a:t>
            </a:fld>
            <a:endParaRPr lang="en-US"/>
          </a:p>
        </p:txBody>
      </p:sp>
      <p:sp>
        <p:nvSpPr>
          <p:cNvPr id="13" name="Shape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Shape 13"/>
          <p:cNvSpPr>
            <a:spLocks noGrp="1"/>
          </p:cNvSpPr>
          <p:nvPr>
            <p:ph type="ftr" sz="quarter" idx="12"/>
          </p:nvPr>
        </p:nvSpPr>
        <p:spPr>
          <a:xfrm>
            <a:off x="1600200" y="6248206"/>
            <a:ext cx="4572000" cy="365125"/>
          </a:xfrm>
        </p:spPr>
        <p:txBody>
          <a:bodyPr rtlCol="0"/>
          <a:lstStyle/>
          <a:p>
            <a:endParaRPr lang="en-US" dirty="0"/>
          </a:p>
        </p:txBody>
      </p:sp>
      <p:sp>
        <p:nvSpPr>
          <p:cNvPr id="3" name="Shap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8/16/2016 12:30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ikit-learn.org/stable/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transparentcalifornia.com/salaries/san-francisco/"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3" Type="http://schemas.openxmlformats.org/officeDocument/2006/relationships/hyperlink" Target="http://blog.yhat.com/posts/random-forests-in-python.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hyperlink" Target="http://ai.stanford.edu/~amaas/data/senti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archive.ics.uci.edu/ml/datasets/Adul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Intro To Machine Learning</a:t>
            </a:r>
          </a:p>
        </p:txBody>
      </p:sp>
      <p:sp>
        <p:nvSpPr>
          <p:cNvPr id="3" name="Content Placeholder 2"/>
          <p:cNvSpPr>
            <a:spLocks noGrp="1"/>
          </p:cNvSpPr>
          <p:nvPr>
            <p:ph sz="quarter" idx="1"/>
          </p:nvPr>
        </p:nvSpPr>
        <p:spPr/>
        <p:txBody>
          <a:bodyPr>
            <a:normAutofit fontScale="92500" lnSpcReduction="10000"/>
          </a:bodyPr>
          <a:lstStyle/>
          <a:p>
            <a:r>
              <a:rPr lang="en-US" dirty="0"/>
              <a:t>In this course, you'll learn about some of the most widely used machine learning techniques. You will have hands on examples which you can practice followed by brief exercises after each of the topics.</a:t>
            </a:r>
          </a:p>
          <a:p>
            <a:r>
              <a:rPr lang="en-US" dirty="0"/>
              <a:t>We mainly provide the applied machine learning techniques, the tricks of feature selection and engineering. We cover the textual and non textual attributes and discuss the observations.</a:t>
            </a:r>
          </a:p>
          <a:p>
            <a:r>
              <a:rPr lang="en-US" dirty="0"/>
              <a:t>We have 3 problem descriptions as an example and we explain the theory behind them and then how to implement them in Python.</a:t>
            </a:r>
          </a:p>
        </p:txBody>
      </p:sp>
    </p:spTree>
    <p:extLst>
      <p:ext uri="{BB962C8B-B14F-4D97-AF65-F5344CB8AC3E}">
        <p14:creationId xmlns:p14="http://schemas.microsoft.com/office/powerpoint/2010/main" val="2902230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667000" y="2971800"/>
            <a:ext cx="8153400" cy="990600"/>
          </a:xfrm>
        </p:spPr>
        <p:txBody>
          <a:bodyPr>
            <a:normAutofit/>
          </a:bodyPr>
          <a:lstStyle/>
          <a:p>
            <a:r>
              <a:rPr lang="en-US" dirty="0"/>
              <a:t>Textual Features</a:t>
            </a:r>
          </a:p>
        </p:txBody>
      </p:sp>
    </p:spTree>
    <p:extLst>
      <p:ext uri="{BB962C8B-B14F-4D97-AF65-F5344CB8AC3E}">
        <p14:creationId xmlns:p14="http://schemas.microsoft.com/office/powerpoint/2010/main" val="11791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1 – unigram counts</a:t>
            </a:r>
          </a:p>
        </p:txBody>
      </p:sp>
      <p:sp>
        <p:nvSpPr>
          <p:cNvPr id="3" name="Content Placeholder 2"/>
          <p:cNvSpPr>
            <a:spLocks noGrp="1"/>
          </p:cNvSpPr>
          <p:nvPr>
            <p:ph sz="quarter" idx="2"/>
          </p:nvPr>
        </p:nvSpPr>
        <p:spPr/>
        <p:txBody>
          <a:bodyPr>
            <a:normAutofit fontScale="77500" lnSpcReduction="20000"/>
          </a:bodyPr>
          <a:lstStyle/>
          <a:p>
            <a:pPr lvl="0"/>
            <a:r>
              <a:rPr lang="en" sz="3200" dirty="0"/>
              <a:t>The supporting cast is also </a:t>
            </a:r>
            <a:r>
              <a:rPr lang="en" sz="3200" dirty="0">
                <a:solidFill>
                  <a:srgbClr val="FF0000"/>
                </a:solidFill>
              </a:rPr>
              <a:t>carefully chosen</a:t>
            </a:r>
            <a:r>
              <a:rPr lang="en" sz="3200" dirty="0"/>
              <a:t> and they add a depth of character that the main characters get added meaning from the </a:t>
            </a:r>
            <a:r>
              <a:rPr lang="en" sz="3200" dirty="0">
                <a:solidFill>
                  <a:srgbClr val="FF0000"/>
                </a:solidFill>
              </a:rPr>
              <a:t>supporting</a:t>
            </a:r>
            <a:r>
              <a:rPr lang="en" sz="3200" dirty="0"/>
              <a:t> performances. All in all an </a:t>
            </a:r>
            <a:r>
              <a:rPr lang="en" sz="3200" dirty="0">
                <a:solidFill>
                  <a:srgbClr val="FF0000"/>
                </a:solidFill>
              </a:rPr>
              <a:t>excellent</a:t>
            </a:r>
            <a:r>
              <a:rPr lang="en" sz="3200" dirty="0"/>
              <a:t> movie. The </a:t>
            </a:r>
            <a:r>
              <a:rPr lang="en" sz="3200" dirty="0">
                <a:solidFill>
                  <a:srgbClr val="FF0000"/>
                </a:solidFill>
              </a:rPr>
              <a:t>best</a:t>
            </a:r>
            <a:r>
              <a:rPr lang="en" sz="3200" dirty="0"/>
              <a:t> thing I take from it is Hope.</a:t>
            </a:r>
          </a:p>
          <a:p>
            <a:endParaRPr lang="en-US" dirty="0"/>
          </a:p>
        </p:txBody>
      </p:sp>
      <p:sp>
        <p:nvSpPr>
          <p:cNvPr id="4" name="Content Placeholder 3"/>
          <p:cNvSpPr>
            <a:spLocks noGrp="1"/>
          </p:cNvSpPr>
          <p:nvPr>
            <p:ph sz="quarter" idx="4"/>
          </p:nvPr>
        </p:nvSpPr>
        <p:spPr/>
        <p:txBody>
          <a:bodyPr>
            <a:normAutofit fontScale="77500" lnSpcReduction="20000"/>
          </a:bodyPr>
          <a:lstStyle/>
          <a:p>
            <a:pPr lvl="0"/>
            <a:r>
              <a:rPr lang="en" sz="3200" dirty="0"/>
              <a:t>Bette Davis brings her full trunk of tics to this </a:t>
            </a:r>
            <a:r>
              <a:rPr lang="en" sz="3200" dirty="0">
                <a:solidFill>
                  <a:srgbClr val="FF0000"/>
                </a:solidFill>
              </a:rPr>
              <a:t>miserable </a:t>
            </a:r>
            <a:r>
              <a:rPr lang="en" sz="3200" dirty="0"/>
              <a:t>flop which is another variation on the "hilariously </a:t>
            </a:r>
            <a:r>
              <a:rPr lang="en" sz="3200" dirty="0">
                <a:solidFill>
                  <a:srgbClr val="FF0000"/>
                </a:solidFill>
              </a:rPr>
              <a:t>mismatched</a:t>
            </a:r>
            <a:r>
              <a:rPr lang="en" sz="3200" dirty="0"/>
              <a:t>" lovers theme. Sadly, Cagney and Davis are truly mismatched in acting styles and the mix is not simply </a:t>
            </a:r>
            <a:r>
              <a:rPr lang="en" sz="3200" dirty="0">
                <a:solidFill>
                  <a:srgbClr val="FF0000"/>
                </a:solidFill>
              </a:rPr>
              <a:t>unpalatable</a:t>
            </a:r>
            <a:r>
              <a:rPr lang="en" sz="3200" dirty="0"/>
              <a:t> but </a:t>
            </a:r>
            <a:r>
              <a:rPr lang="en" sz="3200" dirty="0">
                <a:solidFill>
                  <a:srgbClr val="FF0000"/>
                </a:solidFill>
              </a:rPr>
              <a:t>distasteful</a:t>
            </a:r>
            <a:r>
              <a:rPr lang="en" sz="3200" dirty="0"/>
              <a:t>.</a:t>
            </a:r>
          </a:p>
          <a:p>
            <a:endParaRPr lang="en-US" dirty="0"/>
          </a:p>
        </p:txBody>
      </p:sp>
      <p:sp>
        <p:nvSpPr>
          <p:cNvPr id="5" name="Text Placeholder 4"/>
          <p:cNvSpPr>
            <a:spLocks noGrp="1"/>
          </p:cNvSpPr>
          <p:nvPr>
            <p:ph type="body" sz="quarter" idx="1"/>
          </p:nvPr>
        </p:nvSpPr>
        <p:spPr/>
        <p:txBody>
          <a:bodyPr/>
          <a:lstStyle/>
          <a:p>
            <a:r>
              <a:rPr lang="en-US" dirty="0" err="1"/>
              <a:t>Postive</a:t>
            </a:r>
            <a:r>
              <a:rPr lang="en-US" dirty="0"/>
              <a:t> review</a:t>
            </a:r>
          </a:p>
        </p:txBody>
      </p:sp>
      <p:sp>
        <p:nvSpPr>
          <p:cNvPr id="6" name="Text Placeholder 5"/>
          <p:cNvSpPr>
            <a:spLocks noGrp="1"/>
          </p:cNvSpPr>
          <p:nvPr>
            <p:ph type="body" sz="quarter" idx="3"/>
          </p:nvPr>
        </p:nvSpPr>
        <p:spPr/>
        <p:txBody>
          <a:bodyPr/>
          <a:lstStyle/>
          <a:p>
            <a:r>
              <a:rPr lang="en-US" dirty="0"/>
              <a:t>Negative review</a:t>
            </a:r>
          </a:p>
        </p:txBody>
      </p:sp>
    </p:spTree>
    <p:extLst>
      <p:ext uri="{BB962C8B-B14F-4D97-AF65-F5344CB8AC3E}">
        <p14:creationId xmlns:p14="http://schemas.microsoft.com/office/powerpoint/2010/main" val="138631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p:txBody>
          <a:bodyPr/>
          <a:lstStyle/>
          <a:p>
            <a:r>
              <a:rPr lang="en-US" dirty="0"/>
              <a:t>What words are likely to appear in a positive review, and in a negative review?</a:t>
            </a:r>
          </a:p>
          <a:p>
            <a:r>
              <a:rPr lang="en-US" dirty="0"/>
              <a:t>What is the problem with unigram model?</a:t>
            </a:r>
          </a:p>
        </p:txBody>
      </p:sp>
    </p:spTree>
    <p:extLst>
      <p:ext uri="{BB962C8B-B14F-4D97-AF65-F5344CB8AC3E}">
        <p14:creationId xmlns:p14="http://schemas.microsoft.com/office/powerpoint/2010/main" val="2634498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2 – </a:t>
            </a:r>
            <a:r>
              <a:rPr lang="en-US" dirty="0" err="1"/>
              <a:t>Tf-Idf</a:t>
            </a:r>
            <a:r>
              <a:rPr lang="en-US" dirty="0"/>
              <a:t> value</a:t>
            </a:r>
          </a:p>
        </p:txBody>
      </p:sp>
      <p:sp>
        <p:nvSpPr>
          <p:cNvPr id="3" name="Content Placeholder 2"/>
          <p:cNvSpPr>
            <a:spLocks noGrp="1"/>
          </p:cNvSpPr>
          <p:nvPr>
            <p:ph sz="quarter" idx="1"/>
          </p:nvPr>
        </p:nvSpPr>
        <p:spPr/>
        <p:txBody>
          <a:bodyPr/>
          <a:lstStyle/>
          <a:p>
            <a:r>
              <a:rPr lang="en-US" dirty="0"/>
              <a:t>Function words are everywhere: and, the, a, </a:t>
            </a:r>
            <a:r>
              <a:rPr lang="is-IS" dirty="0"/>
              <a:t>…</a:t>
            </a:r>
          </a:p>
          <a:p>
            <a:r>
              <a:rPr lang="en-US" dirty="0"/>
              <a:t>Term frequency Inverse Document frequency</a:t>
            </a:r>
          </a:p>
          <a:p>
            <a:pPr lvl="1"/>
            <a:r>
              <a:rPr lang="en-US" dirty="0"/>
              <a:t>Term frequency td(</a:t>
            </a:r>
            <a:r>
              <a:rPr lang="en-US" dirty="0" err="1"/>
              <a:t>t,d</a:t>
            </a:r>
            <a:r>
              <a:rPr lang="en-US" dirty="0"/>
              <a:t>)</a:t>
            </a:r>
            <a:r>
              <a:rPr lang="en" sz="2800" dirty="0"/>
              <a:t>:</a:t>
            </a:r>
            <a:endParaRPr lang="en-US" dirty="0"/>
          </a:p>
          <a:p>
            <a:pPr lvl="2"/>
            <a:r>
              <a:rPr lang="en-US" dirty="0"/>
              <a:t>the number of times in a document</a:t>
            </a:r>
          </a:p>
          <a:p>
            <a:pPr lvl="1"/>
            <a:r>
              <a:rPr lang="en-US" dirty="0"/>
              <a:t>Document frequency </a:t>
            </a:r>
            <a:r>
              <a:rPr lang="en-US" dirty="0" err="1"/>
              <a:t>df</a:t>
            </a:r>
            <a:r>
              <a:rPr lang="en-US" dirty="0"/>
              <a:t>(</a:t>
            </a:r>
            <a:r>
              <a:rPr lang="en-US" dirty="0" err="1"/>
              <a:t>t,D</a:t>
            </a:r>
            <a:r>
              <a:rPr lang="en-US" dirty="0"/>
              <a:t>):</a:t>
            </a:r>
          </a:p>
          <a:p>
            <a:pPr lvl="2"/>
            <a:r>
              <a:rPr lang="en-US" dirty="0"/>
              <a:t>The number of times in all documents</a:t>
            </a:r>
          </a:p>
          <a:p>
            <a:pPr lvl="1"/>
            <a:r>
              <a:rPr lang="en-US" dirty="0"/>
              <a:t>Warp up: </a:t>
            </a:r>
            <a:r>
              <a:rPr lang="en" sz="2800" dirty="0"/>
              <a:t>tf-idf(t,d,D) = tf(t,d)*idf(t,D)</a:t>
            </a:r>
            <a:endParaRPr lang="en-US" sz="2800" dirty="0"/>
          </a:p>
          <a:p>
            <a:pPr lvl="1"/>
            <a:r>
              <a:rPr lang="en-US" sz="2800" dirty="0"/>
              <a:t>Variants of td, </a:t>
            </a:r>
            <a:r>
              <a:rPr lang="en-US" sz="2800" dirty="0" err="1"/>
              <a:t>df</a:t>
            </a:r>
            <a:r>
              <a:rPr lang="en-US" sz="2800" dirty="0"/>
              <a:t>, td-</a:t>
            </a:r>
            <a:r>
              <a:rPr lang="en-US" sz="2800" dirty="0" err="1"/>
              <a:t>idf</a:t>
            </a:r>
            <a:r>
              <a:rPr lang="en-US" sz="2800" dirty="0"/>
              <a:t>, </a:t>
            </a:r>
            <a:r>
              <a:rPr lang="is-IS" sz="2800" dirty="0"/>
              <a:t>…</a:t>
            </a:r>
            <a:endParaRPr lang="en" sz="2800" dirty="0"/>
          </a:p>
          <a:p>
            <a:pPr lvl="2"/>
            <a:r>
              <a:rPr lang="en" dirty="0"/>
              <a:t>https://en.wikipedia.org/wiki/Tf%E2%80%93idf</a:t>
            </a:r>
            <a:endParaRPr lang="en-US" dirty="0"/>
          </a:p>
        </p:txBody>
      </p:sp>
    </p:spTree>
    <p:extLst>
      <p:ext uri="{BB962C8B-B14F-4D97-AF65-F5344CB8AC3E}">
        <p14:creationId xmlns:p14="http://schemas.microsoft.com/office/powerpoint/2010/main" val="1975713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features </a:t>
            </a:r>
          </a:p>
        </p:txBody>
      </p:sp>
      <p:sp>
        <p:nvSpPr>
          <p:cNvPr id="3" name="Content Placeholder 2"/>
          <p:cNvSpPr>
            <a:spLocks noGrp="1"/>
          </p:cNvSpPr>
          <p:nvPr>
            <p:ph sz="quarter" idx="1"/>
          </p:nvPr>
        </p:nvSpPr>
        <p:spPr/>
        <p:txBody>
          <a:bodyPr/>
          <a:lstStyle/>
          <a:p>
            <a:pPr marL="457200" lvl="0" indent="-228600">
              <a:spcBef>
                <a:spcPts val="0"/>
              </a:spcBef>
            </a:pPr>
            <a:r>
              <a:rPr lang="en" dirty="0"/>
              <a:t>Bigram counts..</a:t>
            </a:r>
          </a:p>
          <a:p>
            <a:pPr marL="914400" lvl="1" indent="-228600">
              <a:spcBef>
                <a:spcPts val="0"/>
              </a:spcBef>
            </a:pPr>
            <a:r>
              <a:rPr lang="en" dirty="0"/>
              <a:t>Not good, not bad, really good, really bad…</a:t>
            </a:r>
          </a:p>
          <a:p>
            <a:pPr marL="457200" lvl="0" indent="-228600">
              <a:spcBef>
                <a:spcPts val="0"/>
              </a:spcBef>
            </a:pPr>
            <a:r>
              <a:rPr lang="en" dirty="0"/>
              <a:t>Trigram counts..</a:t>
            </a:r>
          </a:p>
          <a:p>
            <a:pPr marL="914400" lvl="1" indent="-228600">
              <a:spcBef>
                <a:spcPts val="0"/>
              </a:spcBef>
            </a:pPr>
            <a:r>
              <a:rPr lang="en" dirty="0"/>
              <a:t>Not really good, not really bad..</a:t>
            </a:r>
          </a:p>
          <a:p>
            <a:pPr marL="457200" lvl="0" indent="-228600">
              <a:spcBef>
                <a:spcPts val="0"/>
              </a:spcBef>
            </a:pPr>
            <a:r>
              <a:rPr lang="en" dirty="0"/>
              <a:t>More advanced:</a:t>
            </a:r>
          </a:p>
          <a:p>
            <a:pPr marL="914400" lvl="1" indent="-228600">
              <a:spcBef>
                <a:spcPts val="0"/>
              </a:spcBef>
            </a:pPr>
            <a:r>
              <a:rPr lang="en" dirty="0"/>
              <a:t>Word representation </a:t>
            </a:r>
          </a:p>
          <a:p>
            <a:pPr marL="914400" lvl="1" indent="-228600">
              <a:spcBef>
                <a:spcPts val="0"/>
              </a:spcBef>
            </a:pPr>
            <a:r>
              <a:rPr lang="en" dirty="0"/>
              <a:t>Document representation </a:t>
            </a:r>
          </a:p>
          <a:p>
            <a:pPr marL="914400" lvl="1" indent="-228600">
              <a:spcBef>
                <a:spcPts val="0"/>
              </a:spcBef>
            </a:pPr>
            <a:r>
              <a:rPr lang="en" dirty="0"/>
              <a:t>Reference: Chris Manning’s slides at NAACL 2015</a:t>
            </a:r>
            <a:endParaRPr lang="en-US" dirty="0"/>
          </a:p>
          <a:p>
            <a:pPr marL="1188720" lvl="2">
              <a:spcBef>
                <a:spcPts val="0"/>
              </a:spcBef>
            </a:pPr>
            <a:r>
              <a:rPr lang="en" dirty="0"/>
              <a:t>http://nlp.stanford.edu/~manning/talks/NAACL2015-VSM-Compositional-Deep-Learning.pdf</a:t>
            </a:r>
          </a:p>
          <a:p>
            <a:endParaRPr lang="en-US" dirty="0"/>
          </a:p>
        </p:txBody>
      </p:sp>
    </p:spTree>
    <p:extLst>
      <p:ext uri="{BB962C8B-B14F-4D97-AF65-F5344CB8AC3E}">
        <p14:creationId xmlns:p14="http://schemas.microsoft.com/office/powerpoint/2010/main" val="1674762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interface</a:t>
            </a:r>
          </a:p>
        </p:txBody>
      </p:sp>
      <p:sp>
        <p:nvSpPr>
          <p:cNvPr id="3" name="Content Placeholder 2"/>
          <p:cNvSpPr>
            <a:spLocks noGrp="1"/>
          </p:cNvSpPr>
          <p:nvPr>
            <p:ph sz="quarter" idx="1"/>
          </p:nvPr>
        </p:nvSpPr>
        <p:spPr/>
        <p:txBody>
          <a:bodyPr/>
          <a:lstStyle/>
          <a:p>
            <a:r>
              <a:rPr lang="en-US" dirty="0"/>
              <a:t>Input: textual data:</a:t>
            </a:r>
          </a:p>
          <a:p>
            <a:endParaRPr lang="en-US" dirty="0"/>
          </a:p>
          <a:p>
            <a:endParaRPr lang="en-US" dirty="0"/>
          </a:p>
          <a:p>
            <a:endParaRPr lang="en-US" dirty="0"/>
          </a:p>
          <a:p>
            <a:r>
              <a:rPr lang="en-US" dirty="0"/>
              <a:t>Output: numerical vectors</a:t>
            </a:r>
          </a:p>
        </p:txBody>
      </p:sp>
      <p:sp>
        <p:nvSpPr>
          <p:cNvPr id="4" name="Shape 88"/>
          <p:cNvSpPr txBox="1"/>
          <p:nvPr/>
        </p:nvSpPr>
        <p:spPr>
          <a:xfrm>
            <a:off x="862856" y="2209800"/>
            <a:ext cx="8247600" cy="13206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000000"/>
                </a:solidFill>
                <a:latin typeface="Courier New"/>
                <a:ea typeface="Courier New"/>
                <a:cs typeface="Courier New"/>
                <a:sym typeface="Courier New"/>
              </a:rPr>
              <a:t>reviews = ['bromwell high is a cartoon comedy.’, </a:t>
            </a:r>
          </a:p>
          <a:p>
            <a:pPr marL="914400" lvl="0" indent="0" rtl="0">
              <a:spcBef>
                <a:spcPts val="0"/>
              </a:spcBef>
              <a:buNone/>
            </a:pPr>
            <a:r>
              <a:rPr lang="en" dirty="0">
                <a:solidFill>
                  <a:srgbClr val="000000"/>
                </a:solidFill>
                <a:latin typeface="Courier New"/>
                <a:ea typeface="Courier New"/>
                <a:cs typeface="Courier New"/>
                <a:sym typeface="Courier New"/>
              </a:rPr>
              <a:t>   'brilliant over-acting by lesley ann warren.', </a:t>
            </a:r>
          </a:p>
          <a:p>
            <a:pPr marL="457200" lvl="0" indent="457200" rtl="0">
              <a:spcBef>
                <a:spcPts val="0"/>
              </a:spcBef>
              <a:buNone/>
            </a:pPr>
            <a:r>
              <a:rPr lang="en" dirty="0">
                <a:solidFill>
                  <a:srgbClr val="000000"/>
                </a:solidFill>
                <a:latin typeface="Courier New"/>
                <a:ea typeface="Courier New"/>
                <a:cs typeface="Courier New"/>
                <a:sym typeface="Courier New"/>
              </a:rPr>
              <a:t>   'this is easily the most underrated film', </a:t>
            </a:r>
          </a:p>
          <a:p>
            <a:pPr marL="457200" lvl="0" indent="457200" rtl="0">
              <a:spcBef>
                <a:spcPts val="0"/>
              </a:spcBef>
              <a:buNone/>
            </a:pPr>
            <a:r>
              <a:rPr lang="en" dirty="0">
                <a:solidFill>
                  <a:srgbClr val="000000"/>
                </a:solidFill>
                <a:latin typeface="Courier New"/>
                <a:ea typeface="Courier New"/>
                <a:cs typeface="Courier New"/>
                <a:sym typeface="Courier New"/>
              </a:rPr>
              <a:t>   'this is not the typical mel brooks film.’</a:t>
            </a:r>
            <a:r>
              <a:rPr lang="en-US" dirty="0">
                <a:solidFill>
                  <a:srgbClr val="000000"/>
                </a:solidFill>
                <a:latin typeface="Courier New"/>
                <a:ea typeface="Courier New"/>
                <a:cs typeface="Courier New"/>
                <a:sym typeface="Courier New"/>
              </a:rPr>
              <a:t>,</a:t>
            </a:r>
          </a:p>
          <a:p>
            <a:pPr marL="457200" lvl="0" indent="457200" rtl="0">
              <a:spcBef>
                <a:spcPts val="0"/>
              </a:spcBef>
              <a:buNone/>
            </a:pPr>
            <a:r>
              <a:rPr lang="en-US" dirty="0">
                <a:solidFill>
                  <a:srgbClr val="000000"/>
                </a:solidFill>
                <a:latin typeface="Courier New"/>
                <a:ea typeface="Courier New"/>
                <a:cs typeface="Courier New"/>
                <a:sym typeface="Courier New"/>
              </a:rPr>
              <a:t>   </a:t>
            </a:r>
            <a:r>
              <a:rPr lang="en" dirty="0">
                <a:solidFill>
                  <a:srgbClr val="000000"/>
                </a:solidFill>
                <a:latin typeface="Courier New"/>
                <a:ea typeface="Courier New"/>
                <a:cs typeface="Courier New"/>
                <a:sym typeface="Courier New"/>
              </a:rPr>
              <a:t>... ]</a:t>
            </a:r>
          </a:p>
          <a:p>
            <a:pPr lvl="0">
              <a:spcBef>
                <a:spcPts val="0"/>
              </a:spcBef>
              <a:buNone/>
            </a:pPr>
            <a:endParaRPr dirty="0">
              <a:solidFill>
                <a:srgbClr val="000000"/>
              </a:solidFill>
              <a:latin typeface="Courier New"/>
              <a:ea typeface="Courier New"/>
              <a:cs typeface="Courier New"/>
              <a:sym typeface="Courier New"/>
            </a:endParaRPr>
          </a:p>
        </p:txBody>
      </p:sp>
      <p:sp>
        <p:nvSpPr>
          <p:cNvPr id="5" name="Shape 90"/>
          <p:cNvSpPr txBox="1"/>
          <p:nvPr/>
        </p:nvSpPr>
        <p:spPr>
          <a:xfrm>
            <a:off x="820200" y="4267200"/>
            <a:ext cx="8247600" cy="2825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None/>
            </a:pPr>
            <a:r>
              <a:rPr lang="en" dirty="0">
                <a:latin typeface="Courier New"/>
                <a:ea typeface="Courier New"/>
                <a:cs typeface="Courier New"/>
                <a:sym typeface="Courier New"/>
              </a:rPr>
              <a:t>features = [</a:t>
            </a:r>
            <a:r>
              <a:rPr lang="en-US" dirty="0">
                <a:latin typeface="Courier New"/>
                <a:ea typeface="Courier New"/>
                <a:cs typeface="Courier New"/>
                <a:sym typeface="Courier New"/>
              </a:rPr>
              <a:t>	</a:t>
            </a:r>
            <a:r>
              <a:rPr lang="en" dirty="0">
                <a:latin typeface="Courier New"/>
                <a:ea typeface="Courier New"/>
                <a:cs typeface="Courier New"/>
                <a:sym typeface="Courier New"/>
              </a:rPr>
              <a:t>[0 0 0 0 0 0 0 0 1 1 0 0 0 0 0 1 0 0],</a:t>
            </a:r>
          </a:p>
          <a:p>
            <a:pPr marL="0" lvl="0" indent="-69850" rtl="0">
              <a:spcBef>
                <a:spcPts val="0"/>
              </a:spcBef>
              <a:buClr>
                <a:schemeClr val="dk1"/>
              </a:buClr>
              <a:buFont typeface="Arial"/>
              <a:buNone/>
            </a:pPr>
            <a:r>
              <a:rPr lang="en" dirty="0">
                <a:latin typeface="Courier New"/>
                <a:ea typeface="Courier New"/>
                <a:cs typeface="Courier New"/>
                <a:sym typeface="Courier New"/>
              </a:rPr>
              <a:t> 	</a:t>
            </a:r>
            <a:r>
              <a:rPr lang="en-US" dirty="0">
                <a:latin typeface="Courier New"/>
                <a:ea typeface="Courier New"/>
                <a:cs typeface="Courier New"/>
                <a:sym typeface="Courier New"/>
              </a:rPr>
              <a:t>     	</a:t>
            </a:r>
            <a:r>
              <a:rPr lang="en" dirty="0">
                <a:latin typeface="Courier New"/>
                <a:ea typeface="Courier New"/>
                <a:cs typeface="Courier New"/>
                <a:sym typeface="Courier New"/>
              </a:rPr>
              <a:t>[0 0 0 0 0 1 0 0 1 0 0 1 0 0 0 0 0</a:t>
            </a:r>
            <a:r>
              <a:rPr lang="en-US" dirty="0">
                <a:latin typeface="Courier New"/>
                <a:ea typeface="Courier New"/>
                <a:cs typeface="Courier New"/>
                <a:sym typeface="Courier New"/>
              </a:rPr>
              <a:t> 0</a:t>
            </a:r>
            <a:r>
              <a:rPr lang="en" dirty="0">
                <a:latin typeface="Courier New"/>
                <a:ea typeface="Courier New"/>
                <a:cs typeface="Courier New"/>
                <a:sym typeface="Courier New"/>
              </a:rPr>
              <a:t>],</a:t>
            </a:r>
          </a:p>
          <a:p>
            <a:pPr marL="457200" lvl="0" indent="457200" rtl="0">
              <a:spcBef>
                <a:spcPts val="0"/>
              </a:spcBef>
              <a:buNone/>
            </a:pPr>
            <a:r>
              <a:rPr lang="en" dirty="0">
                <a:latin typeface="Courier New"/>
                <a:ea typeface="Courier New"/>
                <a:cs typeface="Courier New"/>
                <a:sym typeface="Courier New"/>
              </a:rPr>
              <a:t>    </a:t>
            </a:r>
            <a:r>
              <a:rPr lang="en-US" dirty="0">
                <a:latin typeface="Courier New"/>
                <a:ea typeface="Courier New"/>
                <a:cs typeface="Courier New"/>
                <a:sym typeface="Courier New"/>
              </a:rPr>
              <a:t> 	</a:t>
            </a:r>
            <a:r>
              <a:rPr lang="en" dirty="0">
                <a:latin typeface="Courier New"/>
                <a:ea typeface="Courier New"/>
                <a:cs typeface="Courier New"/>
                <a:sym typeface="Courier New"/>
              </a:rPr>
              <a:t>[0 0 1 0 0 0 1 0 0 0 0 0 1 0 1 0 0 0]</a:t>
            </a:r>
            <a:r>
              <a:rPr lang="en-US" dirty="0">
                <a:latin typeface="Courier New"/>
                <a:ea typeface="Courier New"/>
                <a:cs typeface="Courier New"/>
                <a:sym typeface="Courier New"/>
              </a:rPr>
              <a:t>,</a:t>
            </a:r>
          </a:p>
          <a:p>
            <a:pPr marL="457200" lvl="0" indent="457200" rtl="0">
              <a:spcBef>
                <a:spcPts val="0"/>
              </a:spcBef>
              <a:buNone/>
            </a:pPr>
            <a:r>
              <a:rPr lang="en-US" dirty="0">
                <a:latin typeface="Courier New"/>
                <a:ea typeface="Courier New"/>
                <a:cs typeface="Courier New"/>
                <a:sym typeface="Courier New"/>
              </a:rPr>
              <a:t>	</a:t>
            </a:r>
            <a:r>
              <a:rPr lang="en" dirty="0">
                <a:latin typeface="Courier New"/>
                <a:ea typeface="Courier New"/>
                <a:cs typeface="Courier New"/>
                <a:sym typeface="Courier New"/>
              </a:rPr>
              <a:t>[0 0 0 0 0 0 0 0 0 0 0 0 0 0 0 0 1 0]</a:t>
            </a:r>
            <a:r>
              <a:rPr lang="en-US" dirty="0">
                <a:latin typeface="Courier New"/>
                <a:ea typeface="Courier New"/>
                <a:cs typeface="Courier New"/>
                <a:sym typeface="Courier New"/>
              </a:rPr>
              <a:t>,</a:t>
            </a:r>
          </a:p>
          <a:p>
            <a:pPr marL="457200" lvl="0" indent="387350" rtl="0">
              <a:spcBef>
                <a:spcPts val="0"/>
              </a:spcBef>
              <a:buClr>
                <a:schemeClr val="dk1"/>
              </a:buClr>
              <a:buFont typeface="Arial"/>
              <a:buNone/>
            </a:pPr>
            <a:r>
              <a:rPr lang="en-US" dirty="0">
                <a:latin typeface="Courier New"/>
                <a:ea typeface="Courier New"/>
                <a:cs typeface="Courier New"/>
                <a:sym typeface="Courier New"/>
              </a:rPr>
              <a:t>    	</a:t>
            </a:r>
            <a:r>
              <a:rPr lang="en" dirty="0">
                <a:latin typeface="Courier New"/>
                <a:ea typeface="Courier New"/>
                <a:cs typeface="Courier New"/>
                <a:sym typeface="Courier New"/>
              </a:rPr>
              <a:t> ... ]</a:t>
            </a:r>
          </a:p>
          <a:p>
            <a:pPr marL="0" lvl="0" indent="0" rtl="0">
              <a:spcBef>
                <a:spcPts val="0"/>
              </a:spcBef>
              <a:buNone/>
            </a:pPr>
            <a:endParaRPr dirty="0">
              <a:latin typeface="Courier New"/>
              <a:ea typeface="Courier New"/>
              <a:cs typeface="Courier New"/>
              <a:sym typeface="Courier New"/>
            </a:endParaRPr>
          </a:p>
        </p:txBody>
      </p:sp>
    </p:spTree>
    <p:extLst>
      <p:ext uri="{BB962C8B-B14F-4D97-AF65-F5344CB8AC3E}">
        <p14:creationId xmlns:p14="http://schemas.microsoft.com/office/powerpoint/2010/main" val="2357159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sklearn</a:t>
            </a:r>
            <a:r>
              <a:rPr lang="en-US" dirty="0"/>
              <a:t> implementation</a:t>
            </a:r>
          </a:p>
        </p:txBody>
      </p:sp>
      <p:sp>
        <p:nvSpPr>
          <p:cNvPr id="3" name="Content Placeholder 2"/>
          <p:cNvSpPr>
            <a:spLocks noGrp="1"/>
          </p:cNvSpPr>
          <p:nvPr>
            <p:ph sz="quarter" idx="1"/>
          </p:nvPr>
        </p:nvSpPr>
        <p:spPr/>
        <p:txBody>
          <a:bodyPr/>
          <a:lstStyle/>
          <a:p>
            <a:r>
              <a:rPr lang="en-US" dirty="0"/>
              <a:t>Unigram</a:t>
            </a:r>
          </a:p>
          <a:p>
            <a:endParaRPr lang="en-US" dirty="0"/>
          </a:p>
          <a:p>
            <a:pPr marL="0" indent="0">
              <a:buNone/>
            </a:pPr>
            <a:endParaRPr lang="en-US" dirty="0"/>
          </a:p>
          <a:p>
            <a:r>
              <a:rPr lang="en-US" dirty="0" err="1"/>
              <a:t>Tf-idf</a:t>
            </a:r>
            <a:endParaRPr lang="en-US" dirty="0"/>
          </a:p>
        </p:txBody>
      </p:sp>
      <p:sp>
        <p:nvSpPr>
          <p:cNvPr id="4" name="Shape 97"/>
          <p:cNvSpPr txBox="1"/>
          <p:nvPr/>
        </p:nvSpPr>
        <p:spPr>
          <a:xfrm>
            <a:off x="1295400" y="2362200"/>
            <a:ext cx="7084200" cy="859500"/>
          </a:xfrm>
          <a:prstGeom prst="rect">
            <a:avLst/>
          </a:prstGeom>
          <a:noFill/>
          <a:ln>
            <a:noFill/>
          </a:ln>
        </p:spPr>
        <p:txBody>
          <a:bodyPr lIns="91425" tIns="91425" rIns="91425" bIns="91425" anchor="t" anchorCtr="0">
            <a:noAutofit/>
          </a:bodyPr>
          <a:lstStyle/>
          <a:p>
            <a:pPr lvl="0">
              <a:spcBef>
                <a:spcPts val="0"/>
              </a:spcBef>
              <a:buNone/>
            </a:pPr>
            <a:r>
              <a:rPr lang="en" sz="1400" dirty="0">
                <a:solidFill>
                  <a:srgbClr val="FF00FF"/>
                </a:solidFill>
                <a:latin typeface="Courier New"/>
                <a:ea typeface="Courier New"/>
                <a:cs typeface="Courier New"/>
                <a:sym typeface="Courier New"/>
              </a:rPr>
              <a:t>from</a:t>
            </a:r>
            <a:r>
              <a:rPr lang="en" sz="1400" dirty="0">
                <a:latin typeface="Courier New"/>
                <a:ea typeface="Courier New"/>
                <a:cs typeface="Courier New"/>
                <a:sym typeface="Courier New"/>
              </a:rPr>
              <a:t> sklearn.feature_extraction.text </a:t>
            </a:r>
            <a:r>
              <a:rPr lang="en" sz="1400" dirty="0">
                <a:solidFill>
                  <a:srgbClr val="FF00FF"/>
                </a:solidFill>
                <a:latin typeface="Courier New"/>
                <a:ea typeface="Courier New"/>
                <a:cs typeface="Courier New"/>
                <a:sym typeface="Courier New"/>
              </a:rPr>
              <a:t>import</a:t>
            </a:r>
            <a:r>
              <a:rPr lang="en" sz="1400" dirty="0">
                <a:latin typeface="Courier New"/>
                <a:ea typeface="Courier New"/>
                <a:cs typeface="Courier New"/>
                <a:sym typeface="Courier New"/>
              </a:rPr>
              <a:t> CountVectorizer</a:t>
            </a:r>
          </a:p>
          <a:p>
            <a:pPr lvl="0">
              <a:spcBef>
                <a:spcPts val="0"/>
              </a:spcBef>
              <a:buClr>
                <a:schemeClr val="dk1"/>
              </a:buClr>
              <a:buFont typeface="Arial"/>
              <a:buNone/>
            </a:pPr>
            <a:r>
              <a:rPr lang="en" sz="1400" dirty="0">
                <a:latin typeface="Courier New"/>
                <a:ea typeface="Courier New"/>
                <a:cs typeface="Courier New"/>
                <a:sym typeface="Courier New"/>
              </a:rPr>
              <a:t>vectorizer = CountVectorizer(</a:t>
            </a:r>
            <a:r>
              <a:rPr lang="en" sz="1400" dirty="0">
                <a:solidFill>
                  <a:srgbClr val="E69138"/>
                </a:solidFill>
                <a:latin typeface="Courier New"/>
                <a:ea typeface="Courier New"/>
                <a:cs typeface="Courier New"/>
                <a:sym typeface="Courier New"/>
              </a:rPr>
              <a:t>ngram_range</a:t>
            </a:r>
            <a:r>
              <a:rPr lang="en" sz="1400" dirty="0">
                <a:latin typeface="Courier New"/>
                <a:ea typeface="Courier New"/>
                <a:cs typeface="Courier New"/>
                <a:sym typeface="Courier New"/>
              </a:rPr>
              <a:t>=(1, 1))</a:t>
            </a:r>
          </a:p>
          <a:p>
            <a:pPr lvl="0">
              <a:spcBef>
                <a:spcPts val="0"/>
              </a:spcBef>
              <a:buClr>
                <a:schemeClr val="dk1"/>
              </a:buClr>
              <a:buFont typeface="Arial"/>
              <a:buNone/>
            </a:pPr>
            <a:r>
              <a:rPr lang="en" sz="1400" dirty="0">
                <a:latin typeface="Courier New"/>
                <a:ea typeface="Courier New"/>
                <a:cs typeface="Courier New"/>
                <a:sym typeface="Courier New"/>
              </a:rPr>
              <a:t>unigramFeature = vectorizer.fit_transform(reviews)</a:t>
            </a:r>
          </a:p>
          <a:p>
            <a:pPr lvl="0">
              <a:spcBef>
                <a:spcPts val="0"/>
              </a:spcBef>
              <a:buClr>
                <a:schemeClr val="dk1"/>
              </a:buClr>
              <a:buFont typeface="Arial"/>
              <a:buNone/>
            </a:pPr>
            <a:endParaRPr sz="1400" dirty="0">
              <a:latin typeface="Courier New"/>
              <a:ea typeface="Courier New"/>
              <a:cs typeface="Courier New"/>
              <a:sym typeface="Courier New"/>
            </a:endParaRPr>
          </a:p>
        </p:txBody>
      </p:sp>
      <p:sp>
        <p:nvSpPr>
          <p:cNvPr id="5" name="Shape 99"/>
          <p:cNvSpPr txBox="1"/>
          <p:nvPr/>
        </p:nvSpPr>
        <p:spPr>
          <a:xfrm>
            <a:off x="1295400" y="3810000"/>
            <a:ext cx="7084200" cy="859500"/>
          </a:xfrm>
          <a:prstGeom prst="rect">
            <a:avLst/>
          </a:prstGeom>
          <a:noFill/>
          <a:ln>
            <a:noFill/>
          </a:ln>
        </p:spPr>
        <p:txBody>
          <a:bodyPr lIns="91425" tIns="91425" rIns="91425" bIns="91425" anchor="t" anchorCtr="0">
            <a:noAutofit/>
          </a:bodyPr>
          <a:lstStyle/>
          <a:p>
            <a:pPr lvl="0" rtl="0">
              <a:spcBef>
                <a:spcPts val="0"/>
              </a:spcBef>
              <a:buNone/>
            </a:pPr>
            <a:r>
              <a:rPr lang="en" sz="1400" dirty="0">
                <a:solidFill>
                  <a:srgbClr val="FF00FF"/>
                </a:solidFill>
                <a:latin typeface="Courier New"/>
                <a:ea typeface="Courier New"/>
                <a:cs typeface="Courier New"/>
                <a:sym typeface="Courier New"/>
              </a:rPr>
              <a:t>from </a:t>
            </a:r>
            <a:r>
              <a:rPr lang="en" sz="1400" dirty="0">
                <a:latin typeface="Courier New"/>
                <a:ea typeface="Courier New"/>
                <a:cs typeface="Courier New"/>
                <a:sym typeface="Courier New"/>
              </a:rPr>
              <a:t>sklearn.feature_extraction.text</a:t>
            </a:r>
            <a:r>
              <a:rPr lang="en" sz="1400" dirty="0">
                <a:solidFill>
                  <a:srgbClr val="FF00FF"/>
                </a:solidFill>
                <a:latin typeface="Courier New"/>
                <a:ea typeface="Courier New"/>
                <a:cs typeface="Courier New"/>
                <a:sym typeface="Courier New"/>
              </a:rPr>
              <a:t> import </a:t>
            </a:r>
            <a:r>
              <a:rPr lang="en" sz="1400" dirty="0">
                <a:latin typeface="Courier New"/>
                <a:ea typeface="Courier New"/>
                <a:cs typeface="Courier New"/>
                <a:sym typeface="Courier New"/>
              </a:rPr>
              <a:t>TfidfVectorizer</a:t>
            </a:r>
          </a:p>
          <a:p>
            <a:pPr lvl="0">
              <a:spcBef>
                <a:spcPts val="0"/>
              </a:spcBef>
              <a:buClr>
                <a:schemeClr val="dk1"/>
              </a:buClr>
              <a:buFont typeface="Arial"/>
              <a:buNone/>
            </a:pPr>
            <a:r>
              <a:rPr lang="en" sz="1400" dirty="0">
                <a:latin typeface="Courier New"/>
                <a:ea typeface="Courier New"/>
                <a:cs typeface="Courier New"/>
                <a:sym typeface="Courier New"/>
              </a:rPr>
              <a:t>vectorizer = TfidfVectorizer(</a:t>
            </a:r>
            <a:r>
              <a:rPr lang="en" sz="1400" dirty="0">
                <a:solidFill>
                  <a:srgbClr val="FF9900"/>
                </a:solidFill>
                <a:latin typeface="Courier New"/>
                <a:ea typeface="Courier New"/>
                <a:cs typeface="Courier New"/>
                <a:sym typeface="Courier New"/>
              </a:rPr>
              <a:t>ngram_range</a:t>
            </a:r>
            <a:r>
              <a:rPr lang="en" sz="1400" dirty="0">
                <a:latin typeface="Courier New"/>
                <a:ea typeface="Courier New"/>
                <a:cs typeface="Courier New"/>
                <a:sym typeface="Courier New"/>
              </a:rPr>
              <a:t>=(1, 1))</a:t>
            </a:r>
          </a:p>
          <a:p>
            <a:pPr lvl="0">
              <a:spcBef>
                <a:spcPts val="0"/>
              </a:spcBef>
              <a:buNone/>
            </a:pPr>
            <a:r>
              <a:rPr lang="en" sz="1400" dirty="0">
                <a:solidFill>
                  <a:schemeClr val="dk1"/>
                </a:solidFill>
                <a:latin typeface="Courier New"/>
                <a:ea typeface="Courier New"/>
                <a:cs typeface="Courier New"/>
                <a:sym typeface="Courier New"/>
              </a:rPr>
              <a:t>unigramTfIdfFeature = vectorizer.fit_transform(reviews)</a:t>
            </a:r>
          </a:p>
          <a:p>
            <a:pPr lvl="0">
              <a:spcBef>
                <a:spcPts val="0"/>
              </a:spcBef>
              <a:buClr>
                <a:schemeClr val="dk1"/>
              </a:buClr>
              <a:buFont typeface="Arial"/>
              <a:buNone/>
            </a:pPr>
            <a:endParaRPr sz="1400" dirty="0">
              <a:latin typeface="Courier New"/>
              <a:ea typeface="Courier New"/>
              <a:cs typeface="Courier New"/>
              <a:sym typeface="Courier New"/>
            </a:endParaRPr>
          </a:p>
          <a:p>
            <a:pPr lvl="0" rtl="0">
              <a:spcBef>
                <a:spcPts val="0"/>
              </a:spcBef>
              <a:buNone/>
            </a:pPr>
            <a:endParaRPr sz="1400" dirty="0">
              <a:latin typeface="Courier New"/>
              <a:ea typeface="Courier New"/>
              <a:cs typeface="Courier New"/>
              <a:sym typeface="Courier New"/>
            </a:endParaRPr>
          </a:p>
        </p:txBody>
      </p:sp>
    </p:spTree>
    <p:extLst>
      <p:ext uri="{BB962C8B-B14F-4D97-AF65-F5344CB8AC3E}">
        <p14:creationId xmlns:p14="http://schemas.microsoft.com/office/powerpoint/2010/main" val="2240767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133600" y="2971800"/>
            <a:ext cx="8153400" cy="990600"/>
          </a:xfrm>
        </p:spPr>
        <p:txBody>
          <a:bodyPr>
            <a:normAutofit/>
          </a:bodyPr>
          <a:lstStyle/>
          <a:p>
            <a:r>
              <a:rPr lang="en-US" dirty="0"/>
              <a:t>Non Textual Features</a:t>
            </a:r>
          </a:p>
        </p:txBody>
      </p:sp>
    </p:spTree>
    <p:extLst>
      <p:ext uri="{BB962C8B-B14F-4D97-AF65-F5344CB8AC3E}">
        <p14:creationId xmlns:p14="http://schemas.microsoft.com/office/powerpoint/2010/main" val="2008725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Feature Selection</a:t>
            </a:r>
          </a:p>
        </p:txBody>
      </p:sp>
      <p:sp>
        <p:nvSpPr>
          <p:cNvPr id="3" name="Rectangle 2"/>
          <p:cNvSpPr>
            <a:spLocks noGrp="1"/>
          </p:cNvSpPr>
          <p:nvPr>
            <p:ph sz="quarter" idx="1"/>
          </p:nvPr>
        </p:nvSpPr>
        <p:spPr/>
        <p:txBody>
          <a:bodyPr>
            <a:normAutofit/>
          </a:bodyPr>
          <a:lstStyle/>
          <a:p>
            <a:endParaRPr lang="en-US" dirty="0"/>
          </a:p>
          <a:p>
            <a:r>
              <a:rPr lang="en-US" dirty="0"/>
              <a:t>From the Source data think about the problem description, find relevant structures in the data and finally devise a solution on how to expose them to ML algorithms.</a:t>
            </a:r>
          </a:p>
          <a:p>
            <a:pPr lvl="1"/>
            <a:r>
              <a:rPr lang="en-US" dirty="0"/>
              <a:t>Remove Redundant or unnecessary features</a:t>
            </a:r>
          </a:p>
          <a:p>
            <a:pPr lvl="1"/>
            <a:r>
              <a:rPr lang="en-US" dirty="0"/>
              <a:t>Aggregate or combine features</a:t>
            </a:r>
          </a:p>
          <a:p>
            <a:pPr lvl="1"/>
            <a:r>
              <a:rPr lang="en-US" dirty="0"/>
              <a:t>Decompose or split features</a:t>
            </a:r>
          </a:p>
          <a:p>
            <a:pPr lvl="1"/>
            <a:r>
              <a:rPr lang="en-US" dirty="0"/>
              <a:t>Discover more features from existing ones</a:t>
            </a:r>
          </a:p>
          <a:p>
            <a:pPr marL="365760" lvl="1" indent="0">
              <a:buNone/>
            </a:pPr>
            <a:endParaRPr lang="en-US" dirty="0"/>
          </a:p>
          <a:p>
            <a:pPr marL="365760" lvl="1"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643137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Feature Engineering-Categories</a:t>
            </a:r>
          </a:p>
        </p:txBody>
      </p:sp>
      <p:sp>
        <p:nvSpPr>
          <p:cNvPr id="3" name="Rectangle 2"/>
          <p:cNvSpPr>
            <a:spLocks noGrp="1"/>
          </p:cNvSpPr>
          <p:nvPr>
            <p:ph sz="quarter" idx="1"/>
          </p:nvPr>
        </p:nvSpPr>
        <p:spPr/>
        <p:txBody>
          <a:bodyPr>
            <a:normAutofit fontScale="92500"/>
          </a:bodyPr>
          <a:lstStyle/>
          <a:p>
            <a:r>
              <a:rPr lang="en-US" dirty="0"/>
              <a:t>Disintegrate Categorical Attributes</a:t>
            </a:r>
          </a:p>
          <a:p>
            <a:pPr lvl="1"/>
            <a:r>
              <a:rPr lang="en-US" dirty="0"/>
              <a:t>Example: Sex of a Person –Male/Female (two Categories)</a:t>
            </a:r>
          </a:p>
          <a:p>
            <a:pPr lvl="1"/>
            <a:r>
              <a:rPr lang="en-US" dirty="0"/>
              <a:t>Split that as binary feature </a:t>
            </a:r>
            <a:r>
              <a:rPr lang="en-US" dirty="0" err="1"/>
              <a:t>is_sex_male</a:t>
            </a:r>
            <a:r>
              <a:rPr lang="en-US" dirty="0"/>
              <a:t> (0 if true, false otherwise)</a:t>
            </a:r>
          </a:p>
          <a:p>
            <a:r>
              <a:rPr lang="en-US" dirty="0"/>
              <a:t>Combine Categorical Attributes</a:t>
            </a:r>
          </a:p>
          <a:p>
            <a:pPr lvl="1"/>
            <a:r>
              <a:rPr lang="en-US" dirty="0"/>
              <a:t>Example: "Self-</a:t>
            </a:r>
            <a:r>
              <a:rPr lang="en-US" dirty="0" err="1"/>
              <a:t>emp</a:t>
            </a:r>
            <a:r>
              <a:rPr lang="en-US" dirty="0"/>
              <a:t>-</a:t>
            </a:r>
            <a:r>
              <a:rPr lang="en-US" dirty="0" err="1"/>
              <a:t>inc</a:t>
            </a:r>
            <a:r>
              <a:rPr lang="en-US" dirty="0"/>
              <a:t>“, "State-</a:t>
            </a:r>
            <a:r>
              <a:rPr lang="en-US" dirty="0" err="1"/>
              <a:t>gov</a:t>
            </a:r>
            <a:r>
              <a:rPr lang="en-US" dirty="0"/>
              <a:t>“, "Self-</a:t>
            </a:r>
            <a:r>
              <a:rPr lang="en-US" dirty="0" err="1"/>
              <a:t>emp</a:t>
            </a:r>
            <a:r>
              <a:rPr lang="en-US" dirty="0"/>
              <a:t>-not-</a:t>
            </a:r>
            <a:r>
              <a:rPr lang="en-US" dirty="0" err="1"/>
              <a:t>inc</a:t>
            </a:r>
            <a:r>
              <a:rPr lang="en-US" dirty="0"/>
              <a:t>“, "Private“, "Federal-</a:t>
            </a:r>
            <a:r>
              <a:rPr lang="en-US" dirty="0" err="1"/>
              <a:t>gov</a:t>
            </a:r>
            <a:r>
              <a:rPr lang="en-US" dirty="0"/>
              <a:t>“, "Local-</a:t>
            </a:r>
            <a:r>
              <a:rPr lang="en-US" dirty="0" err="1"/>
              <a:t>gov</a:t>
            </a:r>
            <a:r>
              <a:rPr lang="en-US" dirty="0"/>
              <a:t>“, unknown</a:t>
            </a:r>
          </a:p>
          <a:p>
            <a:pPr lvl="1"/>
            <a:r>
              <a:rPr lang="en-US" dirty="0"/>
              <a:t>Form feature - </a:t>
            </a:r>
            <a:r>
              <a:rPr lang="en-US" dirty="0" err="1"/>
              <a:t>is_employee_type_gov</a:t>
            </a:r>
            <a:r>
              <a:rPr lang="en-US" dirty="0"/>
              <a:t> which is true if it’s govt. job, false otherwise</a:t>
            </a:r>
          </a:p>
          <a:p>
            <a:pPr lvl="1"/>
            <a:r>
              <a:rPr lang="en-US" dirty="0" err="1"/>
              <a:t>Is_employee_type_unknown</a:t>
            </a:r>
            <a:r>
              <a:rPr lang="en-US" dirty="0"/>
              <a:t> is true if data is missing</a:t>
            </a:r>
          </a:p>
          <a:p>
            <a:pPr lvl="1"/>
            <a:endParaRPr lang="en-US" dirty="0"/>
          </a:p>
          <a:p>
            <a:pPr lvl="1"/>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9714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Prerequisites</a:t>
            </a:r>
          </a:p>
        </p:txBody>
      </p:sp>
      <p:sp>
        <p:nvSpPr>
          <p:cNvPr id="3" name="Content Placeholder 2"/>
          <p:cNvSpPr>
            <a:spLocks noGrp="1"/>
          </p:cNvSpPr>
          <p:nvPr>
            <p:ph sz="quarter" idx="1"/>
          </p:nvPr>
        </p:nvSpPr>
        <p:spPr/>
        <p:txBody>
          <a:bodyPr>
            <a:normAutofit/>
          </a:bodyPr>
          <a:lstStyle/>
          <a:p>
            <a:r>
              <a:rPr lang="en-US" dirty="0"/>
              <a:t>Basic Programming skills </a:t>
            </a:r>
          </a:p>
          <a:p>
            <a:pPr lvl="1"/>
            <a:r>
              <a:rPr lang="en-US" dirty="0"/>
              <a:t>DB language like SQL/Postgres (Not Mandatory)</a:t>
            </a:r>
          </a:p>
          <a:p>
            <a:r>
              <a:rPr lang="en-US" dirty="0"/>
              <a:t>Python</a:t>
            </a:r>
          </a:p>
          <a:p>
            <a:pPr lvl="1"/>
            <a:r>
              <a:rPr lang="en-US" dirty="0" err="1"/>
              <a:t>sklearn</a:t>
            </a:r>
            <a:r>
              <a:rPr lang="en-US" dirty="0"/>
              <a:t>: </a:t>
            </a:r>
            <a:r>
              <a:rPr lang="en-US" dirty="0">
                <a:hlinkClick r:id="rId3"/>
              </a:rPr>
              <a:t>http://scikit-learn.org/stable/index.html</a:t>
            </a:r>
            <a:endParaRPr lang="en-US" dirty="0"/>
          </a:p>
          <a:p>
            <a:pPr lvl="1"/>
            <a:r>
              <a:rPr lang="en-US" dirty="0"/>
              <a:t>Installation:</a:t>
            </a:r>
          </a:p>
          <a:p>
            <a:pPr lvl="2"/>
            <a:r>
              <a:rPr lang="en-US" altLang="zh-CN" dirty="0"/>
              <a:t>pip</a:t>
            </a:r>
            <a:r>
              <a:rPr lang="zh-CN" altLang="en-US" dirty="0"/>
              <a:t> </a:t>
            </a:r>
            <a:r>
              <a:rPr lang="en-US" altLang="zh-CN" dirty="0"/>
              <a:t>install</a:t>
            </a:r>
            <a:r>
              <a:rPr lang="zh-CN" altLang="en-US" dirty="0"/>
              <a:t> </a:t>
            </a:r>
            <a:r>
              <a:rPr lang="en-US" altLang="zh-CN" dirty="0" err="1"/>
              <a:t>scikit</a:t>
            </a:r>
            <a:r>
              <a:rPr lang="en-US" altLang="zh-CN" dirty="0"/>
              <a:t>-learn</a:t>
            </a:r>
            <a:endParaRPr lang="en-US" dirty="0"/>
          </a:p>
        </p:txBody>
      </p:sp>
      <p:sp>
        <p:nvSpPr>
          <p:cNvPr id="4" name="TextBox 3"/>
          <p:cNvSpPr txBox="1"/>
          <p:nvPr/>
        </p:nvSpPr>
        <p:spPr>
          <a:xfrm>
            <a:off x="1905000" y="3886200"/>
            <a:ext cx="5334000" cy="228600"/>
          </a:xfrm>
          <a:prstGeom prst="rect">
            <a:avLst/>
          </a:prstGeom>
          <a:noFill/>
        </p:spPr>
        <p:txBody>
          <a:bodyPr wrap="square" rtlCol="0">
            <a:spAutoFit/>
          </a:bodyPr>
          <a:lstStyle/>
          <a:p>
            <a:endParaRPr lang="en-US" dirty="0"/>
          </a:p>
        </p:txBody>
      </p:sp>
      <p:sp>
        <p:nvSpPr>
          <p:cNvPr id="5" name="TextBox 4"/>
          <p:cNvSpPr txBox="1"/>
          <p:nvPr/>
        </p:nvSpPr>
        <p:spPr>
          <a:xfrm>
            <a:off x="381000" y="6400800"/>
            <a:ext cx="4318009" cy="369332"/>
          </a:xfrm>
          <a:prstGeom prst="rect">
            <a:avLst/>
          </a:prstGeom>
          <a:noFill/>
        </p:spPr>
        <p:txBody>
          <a:bodyPr wrap="none" rtlCol="0">
            <a:spAutoFit/>
          </a:bodyPr>
          <a:lstStyle/>
          <a:p>
            <a:r>
              <a:rPr lang="en-US" dirty="0"/>
              <a:t>Ref: http://</a:t>
            </a:r>
            <a:r>
              <a:rPr lang="en-US" dirty="0" err="1"/>
              <a:t>scikit-learn.org</a:t>
            </a:r>
            <a:r>
              <a:rPr lang="en-US" dirty="0"/>
              <a:t>/stable/</a:t>
            </a:r>
            <a:r>
              <a:rPr lang="en-US" dirty="0" err="1"/>
              <a:t>install.html</a:t>
            </a:r>
            <a:endParaRPr lang="en-US" dirty="0"/>
          </a:p>
        </p:txBody>
      </p:sp>
    </p:spTree>
    <p:extLst>
      <p:ext uri="{BB962C8B-B14F-4D97-AF65-F5344CB8AC3E}">
        <p14:creationId xmlns:p14="http://schemas.microsoft.com/office/powerpoint/2010/main" val="3647619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Feature Engineering-Numerical</a:t>
            </a:r>
          </a:p>
        </p:txBody>
      </p:sp>
      <p:sp>
        <p:nvSpPr>
          <p:cNvPr id="3" name="Rectangle 2"/>
          <p:cNvSpPr>
            <a:spLocks noGrp="1"/>
          </p:cNvSpPr>
          <p:nvPr>
            <p:ph sz="quarter" idx="1"/>
          </p:nvPr>
        </p:nvSpPr>
        <p:spPr/>
        <p:txBody>
          <a:bodyPr>
            <a:normAutofit/>
          </a:bodyPr>
          <a:lstStyle/>
          <a:p>
            <a:pPr marL="0" indent="0">
              <a:buNone/>
            </a:pPr>
            <a:endParaRPr lang="en-US" dirty="0"/>
          </a:p>
          <a:p>
            <a:endParaRPr lang="en-US" dirty="0"/>
          </a:p>
          <a:p>
            <a:endParaRPr lang="en-US" dirty="0"/>
          </a:p>
          <a:p>
            <a:endParaRPr lang="en-US" dirty="0"/>
          </a:p>
          <a:p>
            <a:endParaRPr lang="en-US" dirty="0"/>
          </a:p>
        </p:txBody>
      </p:sp>
      <p:sp>
        <p:nvSpPr>
          <p:cNvPr id="4" name="Rectangle 2"/>
          <p:cNvSpPr txBox="1">
            <a:spLocks/>
          </p:cNvSpPr>
          <p:nvPr/>
        </p:nvSpPr>
        <p:spPr>
          <a:xfrm>
            <a:off x="765048" y="1752600"/>
            <a:ext cx="8153400" cy="4495800"/>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dirty="0"/>
              <a:t>Split data on Range</a:t>
            </a:r>
          </a:p>
          <a:p>
            <a:pPr lvl="1"/>
            <a:r>
              <a:rPr lang="en-US" dirty="0"/>
              <a:t>Example: hours per week–form different ranges like hours worked less than 10, less than 20 and less than 40</a:t>
            </a:r>
          </a:p>
          <a:p>
            <a:pPr lvl="1"/>
            <a:r>
              <a:rPr lang="en-US" dirty="0"/>
              <a:t>Split them as binary feature </a:t>
            </a:r>
            <a:r>
              <a:rPr lang="en-US" dirty="0" err="1"/>
              <a:t>is_hours_per_week</a:t>
            </a:r>
            <a:r>
              <a:rPr lang="en-US" dirty="0"/>
              <a:t>&lt;10, </a:t>
            </a:r>
            <a:r>
              <a:rPr lang="en-US" dirty="0" err="1"/>
              <a:t>is_hours_per_week</a:t>
            </a:r>
            <a:r>
              <a:rPr lang="en-US" dirty="0"/>
              <a:t>&lt;20, </a:t>
            </a:r>
            <a:r>
              <a:rPr lang="en-US" dirty="0" err="1"/>
              <a:t>is_hours_per_week</a:t>
            </a:r>
            <a:r>
              <a:rPr lang="en-US" dirty="0"/>
              <a:t>&lt;40</a:t>
            </a:r>
          </a:p>
          <a:p>
            <a:r>
              <a:rPr lang="en-US" dirty="0"/>
              <a:t>Split data on mean value</a:t>
            </a:r>
          </a:p>
          <a:p>
            <a:pPr lvl="1"/>
            <a:r>
              <a:rPr lang="en-US" dirty="0"/>
              <a:t>Example: age of a person</a:t>
            </a:r>
          </a:p>
          <a:p>
            <a:pPr lvl="1"/>
            <a:r>
              <a:rPr lang="en-US" dirty="0"/>
              <a:t>Find mean age of all employees (say 40)</a:t>
            </a:r>
          </a:p>
          <a:p>
            <a:pPr lvl="1"/>
            <a:r>
              <a:rPr lang="en-US" dirty="0"/>
              <a:t>Is_age_more_40 is true if age&gt;40</a:t>
            </a:r>
          </a:p>
          <a:p>
            <a:pPr lvl="1"/>
            <a:endParaRPr lang="en-US" dirty="0"/>
          </a:p>
          <a:p>
            <a:pPr lvl="1"/>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81234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Data Set</a:t>
            </a:r>
          </a:p>
        </p:txBody>
      </p:sp>
      <p:sp>
        <p:nvSpPr>
          <p:cNvPr id="7" name="Content Placeholder 6"/>
          <p:cNvSpPr>
            <a:spLocks noGrp="1"/>
          </p:cNvSpPr>
          <p:nvPr>
            <p:ph sz="quarter" idx="1"/>
          </p:nvPr>
        </p:nvSpPr>
        <p:spPr/>
        <p:txBody>
          <a:bodyPr/>
          <a:lstStyle/>
          <a:p>
            <a:r>
              <a:rPr lang="en-US" sz="2000" dirty="0"/>
              <a:t>Features to predict whether the salary is greater than 50k or not</a:t>
            </a:r>
          </a:p>
          <a:p>
            <a:pPr marL="0" indent="0">
              <a:buNone/>
            </a:pPr>
            <a:endParaRPr lang="en-US" dirty="0"/>
          </a:p>
        </p:txBody>
      </p:sp>
      <p:pic>
        <p:nvPicPr>
          <p:cNvPr id="8" name="Picture 7"/>
          <p:cNvPicPr>
            <a:picLocks noChangeAspect="1"/>
          </p:cNvPicPr>
          <p:nvPr/>
        </p:nvPicPr>
        <p:blipFill>
          <a:blip r:embed="rId3"/>
          <a:stretch>
            <a:fillRect/>
          </a:stretch>
        </p:blipFill>
        <p:spPr>
          <a:xfrm>
            <a:off x="228600" y="2362200"/>
            <a:ext cx="8686799" cy="3962400"/>
          </a:xfrm>
          <a:prstGeom prst="rect">
            <a:avLst/>
          </a:prstGeom>
        </p:spPr>
      </p:pic>
    </p:spTree>
    <p:extLst>
      <p:ext uri="{BB962C8B-B14F-4D97-AF65-F5344CB8AC3E}">
        <p14:creationId xmlns:p14="http://schemas.microsoft.com/office/powerpoint/2010/main" val="3148490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Implementation</a:t>
            </a:r>
          </a:p>
        </p:txBody>
      </p:sp>
      <p:pic>
        <p:nvPicPr>
          <p:cNvPr id="4" name="Content Placeholder 3"/>
          <p:cNvPicPr>
            <a:picLocks noGrp="1" noChangeAspect="1"/>
          </p:cNvPicPr>
          <p:nvPr>
            <p:ph sz="quarter" idx="1"/>
          </p:nvPr>
        </p:nvPicPr>
        <p:blipFill>
          <a:blip r:embed="rId3"/>
          <a:stretch>
            <a:fillRect/>
          </a:stretch>
        </p:blipFill>
        <p:spPr>
          <a:xfrm>
            <a:off x="612648" y="1752600"/>
            <a:ext cx="7940842" cy="2743200"/>
          </a:xfrm>
          <a:prstGeom prst="rect">
            <a:avLst/>
          </a:prstGeom>
        </p:spPr>
      </p:pic>
      <p:pic>
        <p:nvPicPr>
          <p:cNvPr id="6" name="Picture 5"/>
          <p:cNvPicPr>
            <a:picLocks noChangeAspect="1"/>
          </p:cNvPicPr>
          <p:nvPr/>
        </p:nvPicPr>
        <p:blipFill>
          <a:blip r:embed="rId4"/>
          <a:stretch>
            <a:fillRect/>
          </a:stretch>
        </p:blipFill>
        <p:spPr>
          <a:xfrm>
            <a:off x="612648" y="4495800"/>
            <a:ext cx="4724400" cy="2209800"/>
          </a:xfrm>
          <a:prstGeom prst="rect">
            <a:avLst/>
          </a:prstGeom>
        </p:spPr>
      </p:pic>
      <p:sp>
        <p:nvSpPr>
          <p:cNvPr id="5" name="Rectangle 2"/>
          <p:cNvSpPr txBox="1">
            <a:spLocks/>
          </p:cNvSpPr>
          <p:nvPr/>
        </p:nvSpPr>
        <p:spPr>
          <a:xfrm>
            <a:off x="5029200" y="4532243"/>
            <a:ext cx="3244516" cy="1981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365760" lvl="1" indent="0">
              <a:buNone/>
            </a:pPr>
            <a:r>
              <a:rPr lang="en-US" dirty="0">
                <a:solidFill>
                  <a:srgbClr val="FF0000"/>
                </a:solidFill>
              </a:rPr>
              <a:t>Get Ready to inject knowledge into a Machine Learning model</a:t>
            </a:r>
          </a:p>
          <a:p>
            <a:pPr lvl="1"/>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045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Modified Features</a:t>
            </a:r>
          </a:p>
        </p:txBody>
      </p:sp>
      <p:pic>
        <p:nvPicPr>
          <p:cNvPr id="4" name="Picture 3"/>
          <p:cNvPicPr>
            <a:picLocks noChangeAspect="1"/>
          </p:cNvPicPr>
          <p:nvPr/>
        </p:nvPicPr>
        <p:blipFill>
          <a:blip r:embed="rId3"/>
          <a:stretch>
            <a:fillRect/>
          </a:stretch>
        </p:blipFill>
        <p:spPr>
          <a:xfrm>
            <a:off x="406180" y="2286000"/>
            <a:ext cx="8359868" cy="3505200"/>
          </a:xfrm>
          <a:prstGeom prst="rect">
            <a:avLst/>
          </a:prstGeom>
        </p:spPr>
      </p:pic>
    </p:spTree>
    <p:extLst>
      <p:ext uri="{BB962C8B-B14F-4D97-AF65-F5344CB8AC3E}">
        <p14:creationId xmlns:p14="http://schemas.microsoft.com/office/powerpoint/2010/main" val="1533558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Use Features in </a:t>
            </a:r>
            <a:r>
              <a:rPr lang="en-US" dirty="0" err="1"/>
              <a:t>sklearn</a:t>
            </a:r>
            <a:endParaRPr lang="en-US" dirty="0"/>
          </a:p>
        </p:txBody>
      </p:sp>
      <p:sp>
        <p:nvSpPr>
          <p:cNvPr id="7" name="Rectangle 2"/>
          <p:cNvSpPr>
            <a:spLocks noGrp="1"/>
          </p:cNvSpPr>
          <p:nvPr>
            <p:ph sz="quarter" idx="1"/>
          </p:nvPr>
        </p:nvSpPr>
        <p:spPr>
          <a:xfrm>
            <a:off x="612648" y="1600200"/>
            <a:ext cx="8153400" cy="4495800"/>
          </a:xfrm>
        </p:spPr>
        <p:txBody>
          <a:bodyPr>
            <a:normAutofit/>
          </a:bodyPr>
          <a:lstStyle/>
          <a:p>
            <a:pPr marL="0" indent="0">
              <a:buNone/>
            </a:pPr>
            <a:endParaRPr lang="en-US" dirty="0"/>
          </a:p>
          <a:p>
            <a:endParaRPr lang="en-US" dirty="0"/>
          </a:p>
          <a:p>
            <a:endParaRPr lang="en-US" dirty="0"/>
          </a:p>
          <a:p>
            <a:endParaRPr lang="en-US" dirty="0"/>
          </a:p>
          <a:p>
            <a:endParaRPr lang="en-US" dirty="0"/>
          </a:p>
        </p:txBody>
      </p:sp>
      <p:pic>
        <p:nvPicPr>
          <p:cNvPr id="3" name="Picture 2"/>
          <p:cNvPicPr>
            <a:picLocks noChangeAspect="1"/>
          </p:cNvPicPr>
          <p:nvPr/>
        </p:nvPicPr>
        <p:blipFill>
          <a:blip r:embed="rId3"/>
          <a:stretch>
            <a:fillRect/>
          </a:stretch>
        </p:blipFill>
        <p:spPr>
          <a:xfrm>
            <a:off x="457200" y="1828800"/>
            <a:ext cx="8191500" cy="4752975"/>
          </a:xfrm>
          <a:prstGeom prst="rect">
            <a:avLst/>
          </a:prstGeom>
        </p:spPr>
      </p:pic>
    </p:spTree>
    <p:extLst>
      <p:ext uri="{BB962C8B-B14F-4D97-AF65-F5344CB8AC3E}">
        <p14:creationId xmlns:p14="http://schemas.microsoft.com/office/powerpoint/2010/main" val="2981139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Exercise:</a:t>
            </a:r>
          </a:p>
        </p:txBody>
      </p:sp>
      <p:sp>
        <p:nvSpPr>
          <p:cNvPr id="7" name="Rectangle 2"/>
          <p:cNvSpPr>
            <a:spLocks noGrp="1"/>
          </p:cNvSpPr>
          <p:nvPr>
            <p:ph sz="quarter" idx="1"/>
          </p:nvPr>
        </p:nvSpPr>
        <p:spPr>
          <a:xfrm>
            <a:off x="612648" y="1600200"/>
            <a:ext cx="8153400" cy="4495800"/>
          </a:xfrm>
        </p:spPr>
        <p:txBody>
          <a:bodyPr>
            <a:normAutofit/>
          </a:bodyPr>
          <a:lstStyle/>
          <a:p>
            <a:pPr marL="514350" indent="-514350" fontAlgn="base">
              <a:buAutoNum type="arabicPeriod"/>
            </a:pPr>
            <a:r>
              <a:rPr lang="en-US" dirty="0"/>
              <a:t>Which features are important for this dataset?</a:t>
            </a:r>
          </a:p>
          <a:p>
            <a:pPr marL="514350" indent="-514350" fontAlgn="base">
              <a:buAutoNum type="arabicPeriod"/>
            </a:pPr>
            <a:r>
              <a:rPr lang="en-US" dirty="0"/>
              <a:t>How have salaries changed over time between different groups of people?</a:t>
            </a:r>
          </a:p>
          <a:p>
            <a:pPr marL="514350" indent="-514350" fontAlgn="base">
              <a:buAutoNum type="arabicPeriod"/>
            </a:pPr>
            <a:r>
              <a:rPr lang="en-US" dirty="0"/>
              <a:t>How are base pay, overtime pay, and benefits allocated between different groups?</a:t>
            </a:r>
          </a:p>
          <a:p>
            <a:pPr marL="0" indent="0" fontAlgn="base">
              <a:buNone/>
            </a:pPr>
            <a:r>
              <a:rPr lang="en-US" dirty="0"/>
              <a:t>Data Source:</a:t>
            </a:r>
          </a:p>
          <a:p>
            <a:pPr marL="0" indent="0" fontAlgn="base">
              <a:buNone/>
            </a:pPr>
            <a:r>
              <a:rPr lang="en-US" sz="1600" dirty="0">
                <a:hlinkClick r:id="rId3"/>
              </a:rPr>
              <a:t>http://transparentcalifornia.com/salaries/san-francisco/</a:t>
            </a:r>
            <a:endParaRPr lang="en-US" sz="1600" dirty="0"/>
          </a:p>
          <a:p>
            <a:pPr marL="0" indent="0" fontAlgn="base">
              <a:buNone/>
            </a:pPr>
            <a:r>
              <a:rPr lang="en-US" dirty="0"/>
              <a:t>Employee attributes:</a:t>
            </a:r>
          </a:p>
          <a:p>
            <a:pPr marL="0" indent="0" fontAlgn="base">
              <a:buNone/>
            </a:pPr>
            <a:r>
              <a:rPr lang="en-US" sz="1400" dirty="0"/>
              <a:t>Id, </a:t>
            </a:r>
            <a:r>
              <a:rPr lang="en-US" sz="1400" dirty="0" err="1"/>
              <a:t>EmployeeName</a:t>
            </a:r>
            <a:r>
              <a:rPr lang="en-US" sz="1400" dirty="0"/>
              <a:t>, </a:t>
            </a:r>
            <a:r>
              <a:rPr lang="en-US" sz="1400" dirty="0" err="1"/>
              <a:t>JobTitle</a:t>
            </a:r>
            <a:r>
              <a:rPr lang="en-US" sz="1400" dirty="0"/>
              <a:t>, </a:t>
            </a:r>
            <a:r>
              <a:rPr lang="en-US" sz="1400" dirty="0" err="1"/>
              <a:t>BasePay</a:t>
            </a:r>
            <a:r>
              <a:rPr lang="en-US" sz="1400" dirty="0"/>
              <a:t>, </a:t>
            </a:r>
            <a:r>
              <a:rPr lang="en-US" sz="1400" dirty="0" err="1"/>
              <a:t>OvertimePay</a:t>
            </a:r>
            <a:r>
              <a:rPr lang="en-US" sz="1400" dirty="0"/>
              <a:t>, </a:t>
            </a:r>
            <a:r>
              <a:rPr lang="en-US" sz="1400" dirty="0" err="1"/>
              <a:t>OtherPay</a:t>
            </a:r>
            <a:r>
              <a:rPr lang="en-US" sz="1400" dirty="0"/>
              <a:t>, Benefits, </a:t>
            </a:r>
            <a:r>
              <a:rPr lang="en-US" sz="1400" dirty="0" err="1"/>
              <a:t>TotalPay</a:t>
            </a:r>
            <a:r>
              <a:rPr lang="en-US" sz="1400" dirty="0"/>
              <a:t>, </a:t>
            </a:r>
            <a:r>
              <a:rPr lang="en-US" sz="1400" dirty="0" err="1"/>
              <a:t>TotalPayBenefits</a:t>
            </a:r>
            <a:r>
              <a:rPr lang="en-US" sz="1400" dirty="0"/>
              <a:t>, Year, Notes, Agency, Status</a:t>
            </a:r>
          </a:p>
          <a:p>
            <a:pPr marL="0" indent="0">
              <a:buNone/>
            </a:pPr>
            <a:endParaRPr lang="en-US" dirty="0"/>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17577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6200" y="2819400"/>
            <a:ext cx="7123113" cy="1673225"/>
          </a:xfrm>
        </p:spPr>
        <p:txBody>
          <a:bodyPr/>
          <a:lstStyle/>
          <a:p>
            <a:r>
              <a:rPr lang="en-US" dirty="0"/>
              <a:t>How can we handle the features?</a:t>
            </a:r>
          </a:p>
        </p:txBody>
      </p:sp>
      <p:sp>
        <p:nvSpPr>
          <p:cNvPr id="3" name="Title 2"/>
          <p:cNvSpPr>
            <a:spLocks noGrp="1"/>
          </p:cNvSpPr>
          <p:nvPr>
            <p:ph type="title"/>
          </p:nvPr>
        </p:nvSpPr>
        <p:spPr/>
        <p:txBody>
          <a:bodyPr/>
          <a:lstStyle/>
          <a:p>
            <a:r>
              <a:rPr lang="en-US" dirty="0"/>
              <a:t>Algorithms</a:t>
            </a:r>
          </a:p>
        </p:txBody>
      </p:sp>
      <p:graphicFrame>
        <p:nvGraphicFramePr>
          <p:cNvPr id="6" name="Diagram 5"/>
          <p:cNvGraphicFramePr/>
          <p:nvPr>
            <p:extLst>
              <p:ext uri="{D42A27DB-BD31-4B8C-83A1-F6EECF244321}">
                <p14:modId xmlns:p14="http://schemas.microsoft.com/office/powerpoint/2010/main" val="1996278581"/>
              </p:ext>
            </p:extLst>
          </p:nvPr>
        </p:nvGraphicFramePr>
        <p:xfrm>
          <a:off x="1828800" y="2865783"/>
          <a:ext cx="71628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3087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133600" y="2971800"/>
            <a:ext cx="8153400" cy="990600"/>
          </a:xfrm>
        </p:spPr>
        <p:txBody>
          <a:bodyPr>
            <a:normAutofit/>
          </a:bodyPr>
          <a:lstStyle/>
          <a:p>
            <a:r>
              <a:rPr lang="en-US" dirty="0"/>
              <a:t>Supervised Algorithms</a:t>
            </a:r>
          </a:p>
        </p:txBody>
      </p:sp>
    </p:spTree>
    <p:extLst>
      <p:ext uri="{BB962C8B-B14F-4D97-AF65-F5344CB8AC3E}">
        <p14:creationId xmlns:p14="http://schemas.microsoft.com/office/powerpoint/2010/main" val="1750216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Content Placeholder 2"/>
          <p:cNvSpPr>
            <a:spLocks noGrp="1"/>
          </p:cNvSpPr>
          <p:nvPr>
            <p:ph sz="quarter" idx="1"/>
          </p:nvPr>
        </p:nvSpPr>
        <p:spPr/>
        <p:txBody>
          <a:bodyPr/>
          <a:lstStyle/>
          <a:p>
            <a:r>
              <a:rPr lang="en-US" dirty="0"/>
              <a:t>An association between quantitative variables</a:t>
            </a:r>
          </a:p>
          <a:p>
            <a:r>
              <a:rPr lang="en-US" dirty="0"/>
              <a:t>Predict value of a variable given multiple variables</a:t>
            </a:r>
          </a:p>
          <a:p>
            <a:pPr lvl="2"/>
            <a:r>
              <a:rPr lang="en-US" sz="3200" dirty="0"/>
              <a:t>y = a + </a:t>
            </a:r>
            <a:r>
              <a:rPr lang="en-US" sz="3200" dirty="0" err="1"/>
              <a:t>bX</a:t>
            </a:r>
            <a:endParaRPr lang="en-US" sz="3200" dirty="0"/>
          </a:p>
          <a:p>
            <a:pPr lvl="3"/>
            <a:r>
              <a:rPr lang="en-US" sz="2900" dirty="0"/>
              <a:t>Y is linearly dependent on X</a:t>
            </a:r>
          </a:p>
          <a:p>
            <a:pPr lvl="2"/>
            <a:r>
              <a:rPr lang="el-GR" sz="3200" dirty="0" err="1"/>
              <a:t>h</a:t>
            </a:r>
            <a:r>
              <a:rPr lang="el-GR" sz="3200" baseline="-25000" dirty="0" err="1"/>
              <a:t>θ</a:t>
            </a:r>
            <a:r>
              <a:rPr lang="el-GR" sz="3200" baseline="-25000" dirty="0"/>
              <a:t>(x</a:t>
            </a:r>
            <a:r>
              <a:rPr lang="en-US" sz="3200" baseline="-25000" dirty="0"/>
              <a:t>)</a:t>
            </a:r>
            <a:r>
              <a:rPr lang="el-GR" sz="3200" dirty="0"/>
              <a:t> = θ</a:t>
            </a:r>
            <a:r>
              <a:rPr lang="el-GR" sz="3200" baseline="-25000" dirty="0"/>
              <a:t>0</a:t>
            </a:r>
            <a:r>
              <a:rPr lang="el-GR" sz="3200" dirty="0"/>
              <a:t> + θ</a:t>
            </a:r>
            <a:r>
              <a:rPr lang="el-GR" sz="3200" baseline="-25000" dirty="0"/>
              <a:t>1</a:t>
            </a:r>
            <a:r>
              <a:rPr lang="el-GR" sz="3200" dirty="0"/>
              <a:t>x</a:t>
            </a:r>
            <a:r>
              <a:rPr lang="el-GR" sz="3200" baseline="-25000" dirty="0"/>
              <a:t>1</a:t>
            </a:r>
            <a:r>
              <a:rPr lang="el-GR" sz="3200" dirty="0"/>
              <a:t> + θ</a:t>
            </a:r>
            <a:r>
              <a:rPr lang="el-GR" sz="3200" baseline="-25000" dirty="0"/>
              <a:t>2</a:t>
            </a:r>
            <a:r>
              <a:rPr lang="el-GR" sz="3200" dirty="0"/>
              <a:t>x</a:t>
            </a:r>
            <a:r>
              <a:rPr lang="el-GR" sz="3200" baseline="-25000" dirty="0"/>
              <a:t>2</a:t>
            </a:r>
            <a:r>
              <a:rPr lang="en-US" sz="3200" baseline="-25000" dirty="0"/>
              <a:t> </a:t>
            </a:r>
          </a:p>
          <a:p>
            <a:pPr lvl="3"/>
            <a:r>
              <a:rPr lang="en-US" sz="2800" dirty="0" err="1"/>
              <a:t>θ</a:t>
            </a:r>
            <a:r>
              <a:rPr lang="en-US" sz="2800" baseline="-25000" dirty="0" err="1"/>
              <a:t>i</a:t>
            </a:r>
            <a:r>
              <a:rPr lang="en-US" sz="2800" dirty="0"/>
              <a:t> ’s are the parameters and h is hypothesis</a:t>
            </a:r>
          </a:p>
          <a:p>
            <a:pPr lvl="3"/>
            <a:r>
              <a:rPr lang="en-US" sz="2800" dirty="0"/>
              <a:t>Evaluation - For test data, compare </a:t>
            </a:r>
            <a:r>
              <a:rPr lang="el-GR" sz="2800" dirty="0" err="1"/>
              <a:t>h</a:t>
            </a:r>
            <a:r>
              <a:rPr lang="el-GR" sz="2800" baseline="-25000" dirty="0" err="1"/>
              <a:t>θ</a:t>
            </a:r>
            <a:r>
              <a:rPr lang="el-GR" sz="2800" baseline="-25000" dirty="0"/>
              <a:t>(x</a:t>
            </a:r>
            <a:r>
              <a:rPr lang="en-US" sz="2800" baseline="-25000" dirty="0"/>
              <a:t>)</a:t>
            </a:r>
            <a:r>
              <a:rPr lang="el-GR" sz="2800" dirty="0"/>
              <a:t> </a:t>
            </a:r>
            <a:r>
              <a:rPr lang="en-US" sz="2800" dirty="0"/>
              <a:t> with the actual value y</a:t>
            </a:r>
          </a:p>
        </p:txBody>
      </p:sp>
    </p:spTree>
    <p:extLst>
      <p:ext uri="{BB962C8B-B14F-4D97-AF65-F5344CB8AC3E}">
        <p14:creationId xmlns:p14="http://schemas.microsoft.com/office/powerpoint/2010/main" val="3135083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
          </p:nvPr>
        </p:nvSpPr>
        <p:spPr>
          <a:xfrm>
            <a:off x="612648" y="1600200"/>
            <a:ext cx="8153400" cy="5105400"/>
          </a:xfrm>
        </p:spPr>
        <p:txBody>
          <a:bodyPr>
            <a:normAutofit/>
          </a:bodyPr>
          <a:lstStyle/>
          <a:p>
            <a:pPr marL="457200" lvl="0" indent="-228600">
              <a:spcBef>
                <a:spcPts val="0"/>
              </a:spcBef>
            </a:pPr>
            <a:r>
              <a:rPr lang="en" dirty="0"/>
              <a:t>Training data: </a:t>
            </a:r>
            <a:r>
              <a:rPr lang="en-US" dirty="0"/>
              <a:t>           </a:t>
            </a:r>
            <a:r>
              <a:rPr lang="en" dirty="0"/>
              <a:t>pairs. </a:t>
            </a:r>
          </a:p>
          <a:p>
            <a:pPr marL="457200" lvl="0" indent="-228600">
              <a:spcBef>
                <a:spcPts val="0"/>
              </a:spcBef>
            </a:pPr>
            <a:r>
              <a:rPr lang="en-US" dirty="0"/>
              <a:t>Minimizing l</a:t>
            </a:r>
            <a:r>
              <a:rPr lang="en" dirty="0"/>
              <a:t>oss function</a:t>
            </a:r>
            <a:r>
              <a:rPr lang="en-US" dirty="0"/>
              <a:t>s</a:t>
            </a:r>
            <a:r>
              <a:rPr lang="en" dirty="0"/>
              <a:t>:</a:t>
            </a:r>
          </a:p>
          <a:p>
            <a:pPr marL="914400" lvl="1" indent="-228600">
              <a:spcBef>
                <a:spcPts val="0"/>
              </a:spcBef>
            </a:pPr>
            <a:r>
              <a:rPr lang="en" dirty="0"/>
              <a:t>zero/one loss -  maximize a posterior estimator</a:t>
            </a:r>
            <a:endParaRPr lang="en-US" dirty="0"/>
          </a:p>
          <a:p>
            <a:pPr marL="914400" lvl="1" indent="-228600">
              <a:spcBef>
                <a:spcPts val="0"/>
              </a:spcBef>
            </a:pPr>
            <a:endParaRPr lang="en" dirty="0"/>
          </a:p>
          <a:p>
            <a:pPr marL="914400" lvl="1" indent="-228600">
              <a:spcBef>
                <a:spcPts val="0"/>
              </a:spcBef>
            </a:pPr>
            <a:r>
              <a:rPr lang="en" dirty="0"/>
              <a:t>Hinge loss </a:t>
            </a:r>
            <a:r>
              <a:rPr lang="en-US" dirty="0"/>
              <a:t>- </a:t>
            </a:r>
            <a:r>
              <a:rPr lang="en" dirty="0"/>
              <a:t>support vector machine</a:t>
            </a:r>
            <a:endParaRPr lang="en-US" dirty="0"/>
          </a:p>
          <a:p>
            <a:pPr marL="914400" lvl="1" indent="-228600">
              <a:spcBef>
                <a:spcPts val="0"/>
              </a:spcBef>
            </a:pPr>
            <a:endParaRPr lang="en" dirty="0"/>
          </a:p>
          <a:p>
            <a:pPr marL="914400" lvl="1" indent="-228600">
              <a:lnSpc>
                <a:spcPct val="100000"/>
              </a:lnSpc>
              <a:spcBef>
                <a:spcPts val="0"/>
              </a:spcBef>
            </a:pPr>
            <a:r>
              <a:rPr lang="en" dirty="0"/>
              <a:t>Logistic loss </a:t>
            </a:r>
            <a:r>
              <a:rPr lang="en-US" dirty="0"/>
              <a:t>-</a:t>
            </a:r>
            <a:r>
              <a:rPr lang="en" dirty="0"/>
              <a:t> logistic regression</a:t>
            </a:r>
          </a:p>
          <a:p>
            <a:endParaRPr lang="en-US" dirty="0"/>
          </a:p>
          <a:p>
            <a:r>
              <a:rPr lang="en-US" dirty="0"/>
              <a:t>More advanced:</a:t>
            </a:r>
          </a:p>
          <a:p>
            <a:pPr lvl="1"/>
            <a:r>
              <a:rPr lang="en-US" dirty="0"/>
              <a:t>Robust Bayesian estimation: </a:t>
            </a:r>
          </a:p>
          <a:p>
            <a:pPr lvl="2"/>
            <a:r>
              <a:rPr lang="en-US" dirty="0"/>
              <a:t>https://</a:t>
            </a:r>
            <a:r>
              <a:rPr lang="en-US" dirty="0" err="1"/>
              <a:t>arxiv.org</a:t>
            </a:r>
            <a:r>
              <a:rPr lang="en-US" dirty="0"/>
              <a:t>/</a:t>
            </a:r>
            <a:r>
              <a:rPr lang="en-US" dirty="0" err="1"/>
              <a:t>pdf</a:t>
            </a:r>
            <a:r>
              <a:rPr lang="en-US" dirty="0"/>
              <a:t>/math/0410076.pdf</a:t>
            </a:r>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797341"/>
            <a:ext cx="990600" cy="336259"/>
          </a:xfrm>
          <a:prstGeom prst="rect">
            <a:avLst/>
          </a:prstGeom>
        </p:spPr>
      </p:pic>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3048000"/>
            <a:ext cx="3099875" cy="291846"/>
          </a:xfrm>
          <a:prstGeom prst="rect">
            <a:avLst/>
          </a:prstGeom>
        </p:spPr>
      </p:pic>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538" y="3822722"/>
            <a:ext cx="3868062" cy="292078"/>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0312" y="4550744"/>
            <a:ext cx="3465288" cy="326056"/>
          </a:xfrm>
          <a:prstGeom prst="rect">
            <a:avLst/>
          </a:prstGeom>
        </p:spPr>
      </p:pic>
      <p:pic>
        <p:nvPicPr>
          <p:cNvPr id="9" name="Picture 8" descr="lossfunction.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67400" y="76200"/>
            <a:ext cx="3149600" cy="2362200"/>
          </a:xfrm>
          <a:prstGeom prst="rect">
            <a:avLst/>
          </a:prstGeom>
        </p:spPr>
      </p:pic>
    </p:spTree>
    <p:extLst>
      <p:ext uri="{BB962C8B-B14F-4D97-AF65-F5344CB8AC3E}">
        <p14:creationId xmlns:p14="http://schemas.microsoft.com/office/powerpoint/2010/main" val="409531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Machine Learning</a:t>
            </a:r>
          </a:p>
        </p:txBody>
      </p:sp>
      <p:sp>
        <p:nvSpPr>
          <p:cNvPr id="3" name="Content Placeholder 2"/>
          <p:cNvSpPr>
            <a:spLocks noGrp="1"/>
          </p:cNvSpPr>
          <p:nvPr>
            <p:ph sz="quarter" idx="1"/>
          </p:nvPr>
        </p:nvSpPr>
        <p:spPr/>
        <p:txBody>
          <a:bodyPr/>
          <a:lstStyle/>
          <a:p>
            <a:r>
              <a:rPr lang="en-US" b="1" dirty="0"/>
              <a:t>Machine learning</a:t>
            </a:r>
            <a:r>
              <a:rPr lang="en-US" dirty="0"/>
              <a:t> is a type of artificial intelligence that provides computers with the ability to learn without being explicitly programmed.</a:t>
            </a:r>
          </a:p>
        </p:txBody>
      </p:sp>
    </p:spTree>
    <p:extLst>
      <p:ext uri="{BB962C8B-B14F-4D97-AF65-F5344CB8AC3E}">
        <p14:creationId xmlns:p14="http://schemas.microsoft.com/office/powerpoint/2010/main" val="318442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sz="quarter" idx="1"/>
          </p:nvPr>
        </p:nvSpPr>
        <p:spPr/>
        <p:txBody>
          <a:bodyPr/>
          <a:lstStyle/>
          <a:p>
            <a:r>
              <a:rPr lang="en-US" dirty="0"/>
              <a:t>Fitting a probabilistic discriminative model:</a:t>
            </a:r>
          </a:p>
          <a:p>
            <a:endParaRPr lang="en-US" dirty="0"/>
          </a:p>
          <a:p>
            <a:endParaRPr lang="en-US" dirty="0"/>
          </a:p>
          <a:p>
            <a:r>
              <a:rPr lang="en-US" dirty="0"/>
              <a:t>Training objective -- logistic loss</a:t>
            </a:r>
          </a:p>
          <a:p>
            <a:endParaRPr lang="en-US" dirty="0"/>
          </a:p>
          <a:p>
            <a:endParaRPr lang="en-US" dirty="0"/>
          </a:p>
          <a:p>
            <a:r>
              <a:rPr lang="en-US" dirty="0"/>
              <a:t>Variants:</a:t>
            </a:r>
          </a:p>
          <a:p>
            <a:pPr lvl="1"/>
            <a:r>
              <a:rPr lang="en-US" dirty="0"/>
              <a:t>nonlinear -- kernel function</a:t>
            </a:r>
          </a:p>
          <a:p>
            <a:endParaRPr lang="en-US" dirty="0"/>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286000"/>
            <a:ext cx="5034598" cy="659292"/>
          </a:xfrm>
          <a:prstGeom prst="rect">
            <a:avLst/>
          </a:prstGeom>
        </p:spPr>
      </p:pic>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3962400"/>
            <a:ext cx="3369734" cy="838200"/>
          </a:xfrm>
          <a:prstGeom prst="rect">
            <a:avLst/>
          </a:prstGeom>
        </p:spPr>
      </p:pic>
      <p:sp>
        <p:nvSpPr>
          <p:cNvPr id="6" name="Shape 75"/>
          <p:cNvSpPr txBox="1"/>
          <p:nvPr/>
        </p:nvSpPr>
        <p:spPr>
          <a:xfrm>
            <a:off x="228600" y="6400800"/>
            <a:ext cx="8520600" cy="248700"/>
          </a:xfrm>
          <a:prstGeom prst="rect">
            <a:avLst/>
          </a:prstGeom>
          <a:noFill/>
          <a:ln>
            <a:noFill/>
          </a:ln>
        </p:spPr>
        <p:txBody>
          <a:bodyPr lIns="91425" tIns="91425" rIns="91425" bIns="91425" anchor="t" anchorCtr="0">
            <a:noAutofit/>
          </a:bodyPr>
          <a:lstStyle/>
          <a:p>
            <a:pPr lvl="0"/>
            <a:r>
              <a:rPr lang="en" sz="1200" dirty="0">
                <a:solidFill>
                  <a:schemeClr val="dk1"/>
                </a:solidFill>
              </a:rPr>
              <a:t>Ref: https://en.wikipedia.org/wiki/Logistic_regression</a:t>
            </a:r>
          </a:p>
        </p:txBody>
      </p:sp>
    </p:spTree>
    <p:extLst>
      <p:ext uri="{BB962C8B-B14F-4D97-AF65-F5344CB8AC3E}">
        <p14:creationId xmlns:p14="http://schemas.microsoft.com/office/powerpoint/2010/main" val="120696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a:t>
            </a:r>
          </a:p>
        </p:txBody>
      </p:sp>
      <p:sp>
        <p:nvSpPr>
          <p:cNvPr id="3" name="Content Placeholder 2"/>
          <p:cNvSpPr>
            <a:spLocks noGrp="1"/>
          </p:cNvSpPr>
          <p:nvPr>
            <p:ph sz="quarter" idx="1"/>
          </p:nvPr>
        </p:nvSpPr>
        <p:spPr/>
        <p:txBody>
          <a:bodyPr/>
          <a:lstStyle/>
          <a:p>
            <a:pPr marL="457200" lvl="0" indent="-228600">
              <a:lnSpc>
                <a:spcPct val="90000"/>
              </a:lnSpc>
              <a:spcBef>
                <a:spcPts val="0"/>
              </a:spcBef>
            </a:pPr>
            <a:r>
              <a:rPr lang="en" dirty="0"/>
              <a:t>Separate X with a (p-1)-dimensional hyperplane</a:t>
            </a:r>
          </a:p>
          <a:p>
            <a:pPr marL="914400" lvl="1" indent="-228600">
              <a:lnSpc>
                <a:spcPct val="90000"/>
              </a:lnSpc>
              <a:spcBef>
                <a:spcPts val="0"/>
              </a:spcBef>
            </a:pPr>
            <a:r>
              <a:rPr lang="en" dirty="0"/>
              <a:t>Linear:  </a:t>
            </a:r>
          </a:p>
          <a:p>
            <a:pPr marL="457200" lvl="0" indent="-228600">
              <a:lnSpc>
                <a:spcPct val="90000"/>
              </a:lnSpc>
              <a:spcBef>
                <a:spcPts val="0"/>
              </a:spcBef>
            </a:pPr>
            <a:r>
              <a:rPr lang="en" dirty="0"/>
              <a:t>Hard margin:</a:t>
            </a:r>
          </a:p>
          <a:p>
            <a:pPr marL="914400" lvl="1" indent="-228600">
              <a:lnSpc>
                <a:spcPct val="90000"/>
              </a:lnSpc>
              <a:spcBef>
                <a:spcPts val="0"/>
              </a:spcBef>
            </a:pPr>
            <a:r>
              <a:rPr lang="en" dirty="0"/>
              <a:t>Positive: </a:t>
            </a:r>
          </a:p>
          <a:p>
            <a:pPr marL="914400" lvl="1" indent="-228600">
              <a:lnSpc>
                <a:spcPct val="90000"/>
              </a:lnSpc>
              <a:spcBef>
                <a:spcPts val="0"/>
              </a:spcBef>
            </a:pPr>
            <a:r>
              <a:rPr lang="en" dirty="0"/>
              <a:t>Negative: </a:t>
            </a:r>
          </a:p>
          <a:p>
            <a:pPr marL="914400" lvl="1" indent="-228600">
              <a:lnSpc>
                <a:spcPct val="90000"/>
              </a:lnSpc>
              <a:spcBef>
                <a:spcPts val="0"/>
              </a:spcBef>
            </a:pPr>
            <a:r>
              <a:rPr lang="en" dirty="0"/>
              <a:t>Objective </a:t>
            </a:r>
          </a:p>
          <a:p>
            <a:pPr marL="457200" lvl="0" indent="-228600">
              <a:lnSpc>
                <a:spcPct val="90000"/>
              </a:lnSpc>
              <a:spcBef>
                <a:spcPts val="0"/>
              </a:spcBef>
            </a:pPr>
            <a:r>
              <a:rPr lang="en" dirty="0"/>
              <a:t>Variants:</a:t>
            </a:r>
          </a:p>
          <a:p>
            <a:pPr marL="914400" lvl="1" indent="-228600">
              <a:lnSpc>
                <a:spcPct val="90000"/>
              </a:lnSpc>
              <a:spcBef>
                <a:spcPts val="0"/>
              </a:spcBef>
            </a:pPr>
            <a:r>
              <a:rPr lang="en" dirty="0"/>
              <a:t>Soft margin</a:t>
            </a:r>
            <a:r>
              <a:rPr lang="en-US" dirty="0"/>
              <a:t>	</a:t>
            </a:r>
            <a:endParaRPr lang="en" dirty="0"/>
          </a:p>
          <a:p>
            <a:pPr marL="914400" lvl="1" indent="-228600">
              <a:lnSpc>
                <a:spcPct val="90000"/>
              </a:lnSpc>
              <a:spcBef>
                <a:spcPts val="0"/>
              </a:spcBef>
            </a:pPr>
            <a:r>
              <a:rPr lang="en" dirty="0"/>
              <a:t>Nonlinear via kernel functions</a:t>
            </a:r>
          </a:p>
          <a:p>
            <a:endParaRPr lang="en-US" dirty="0"/>
          </a:p>
        </p:txBody>
      </p:sp>
      <p:pic>
        <p:nvPicPr>
          <p:cNvPr id="4" name="Shape 112"/>
          <p:cNvPicPr preferRelativeResize="0"/>
          <p:nvPr/>
        </p:nvPicPr>
        <p:blipFill>
          <a:blip r:embed="rId2">
            <a:alphaModFix/>
          </a:blip>
          <a:stretch>
            <a:fillRect/>
          </a:stretch>
        </p:blipFill>
        <p:spPr>
          <a:xfrm>
            <a:off x="5715000" y="4137250"/>
            <a:ext cx="2743200" cy="2720750"/>
          </a:xfrm>
          <a:prstGeom prst="rect">
            <a:avLst/>
          </a:prstGeom>
          <a:noFill/>
          <a:ln>
            <a:noFill/>
          </a:ln>
        </p:spPr>
      </p:pic>
      <p:sp>
        <p:nvSpPr>
          <p:cNvPr id="5" name="Shape 75"/>
          <p:cNvSpPr txBox="1"/>
          <p:nvPr/>
        </p:nvSpPr>
        <p:spPr>
          <a:xfrm>
            <a:off x="228600" y="6400800"/>
            <a:ext cx="8520600" cy="248700"/>
          </a:xfrm>
          <a:prstGeom prst="rect">
            <a:avLst/>
          </a:prstGeom>
          <a:noFill/>
          <a:ln>
            <a:noFill/>
          </a:ln>
        </p:spPr>
        <p:txBody>
          <a:bodyPr lIns="91425" tIns="91425" rIns="91425" bIns="91425" anchor="t" anchorCtr="0">
            <a:noAutofit/>
          </a:bodyPr>
          <a:lstStyle/>
          <a:p>
            <a:pPr lvl="0"/>
            <a:r>
              <a:rPr lang="en" sz="1200" dirty="0">
                <a:solidFill>
                  <a:schemeClr val="dk1"/>
                </a:solidFill>
              </a:rPr>
              <a:t>Ref: https://en.wikipedia.org/wiki/Support_vector_machine</a:t>
            </a:r>
          </a:p>
        </p:txBody>
      </p:sp>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2057400"/>
            <a:ext cx="1731935" cy="295696"/>
          </a:xfrm>
          <a:prstGeom prst="rect">
            <a:avLst/>
          </a:prstGeom>
        </p:spPr>
      </p:pic>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858018"/>
            <a:ext cx="1551463" cy="266182"/>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0" y="3200400"/>
            <a:ext cx="1670611" cy="253123"/>
          </a:xfrm>
          <a:prstGeom prst="rect">
            <a:avLst/>
          </a:prstGeom>
        </p:spPr>
      </p:pic>
      <p:pic>
        <p:nvPicPr>
          <p:cNvPr id="9" name="Picture 8"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0" y="3505200"/>
            <a:ext cx="3480097" cy="295412"/>
          </a:xfrm>
          <a:prstGeom prst="rect">
            <a:avLst/>
          </a:prstGeom>
        </p:spPr>
      </p:pic>
      <p:sp>
        <p:nvSpPr>
          <p:cNvPr id="10" name="TextBox 9"/>
          <p:cNvSpPr txBox="1"/>
          <p:nvPr/>
        </p:nvSpPr>
        <p:spPr>
          <a:xfrm>
            <a:off x="5334000" y="3124200"/>
            <a:ext cx="1442122" cy="307777"/>
          </a:xfrm>
          <a:prstGeom prst="rect">
            <a:avLst/>
          </a:prstGeom>
          <a:noFill/>
        </p:spPr>
        <p:txBody>
          <a:bodyPr wrap="none" rtlCol="0">
            <a:spAutoFit/>
          </a:bodyPr>
          <a:lstStyle/>
          <a:p>
            <a:r>
              <a:rPr lang="en-US" dirty="0">
                <a:solidFill>
                  <a:srgbClr val="FF0000"/>
                </a:solidFill>
              </a:rPr>
              <a:t>zero hinge loss!</a:t>
            </a:r>
          </a:p>
        </p:txBody>
      </p:sp>
      <p:sp>
        <p:nvSpPr>
          <p:cNvPr id="11" name="Rectangle 10"/>
          <p:cNvSpPr/>
          <p:nvPr/>
        </p:nvSpPr>
        <p:spPr>
          <a:xfrm>
            <a:off x="4495800" y="3532462"/>
            <a:ext cx="2230106" cy="353738"/>
          </a:xfrm>
          <a:prstGeom prst="rect">
            <a:avLst/>
          </a:prstGeom>
          <a:noFill/>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1372509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Random Forest</a:t>
            </a:r>
            <a:br>
              <a:rPr lang="en-US" dirty="0"/>
            </a:br>
            <a:endParaRPr lang="en-US" sz="1300" i="1" dirty="0"/>
          </a:p>
        </p:txBody>
      </p:sp>
      <p:sp>
        <p:nvSpPr>
          <p:cNvPr id="3" name="Content Placeholder 2"/>
          <p:cNvSpPr>
            <a:spLocks noGrp="1"/>
          </p:cNvSpPr>
          <p:nvPr>
            <p:ph sz="quarter" idx="1"/>
          </p:nvPr>
        </p:nvSpPr>
        <p:spPr/>
        <p:txBody>
          <a:bodyPr>
            <a:normAutofit/>
          </a:bodyPr>
          <a:lstStyle/>
          <a:p>
            <a:r>
              <a:rPr lang="en-US" dirty="0"/>
              <a:t>A decision tree is a series of decisions that can be used to classify an observation in a dataset.</a:t>
            </a:r>
          </a:p>
          <a:p>
            <a:r>
              <a:rPr lang="en-US" dirty="0"/>
              <a:t>Random forest creates a bunch of random decision trees automatically.</a:t>
            </a:r>
          </a:p>
          <a:p>
            <a:r>
              <a:rPr lang="en-US" dirty="0"/>
              <a:t>When a tree uses one variable and another doesn't, we can compare the value lost or gained from the inclusion/exclusion of that variable. </a:t>
            </a:r>
          </a:p>
          <a:p>
            <a:endParaRPr lang="en-US" dirty="0"/>
          </a:p>
          <a:p>
            <a:pPr marL="0" indent="0">
              <a:buNone/>
            </a:pPr>
            <a:r>
              <a:rPr lang="en-US" sz="1900" i="1" dirty="0"/>
              <a:t>Ref:   </a:t>
            </a:r>
            <a:r>
              <a:rPr lang="en-US" sz="1900" i="1" dirty="0">
                <a:hlinkClick r:id="rId3"/>
              </a:rPr>
              <a:t>http://blog.yhat.com/posts/random-forests-in-python.html</a:t>
            </a:r>
            <a:endParaRPr lang="en-US" sz="1900" dirty="0"/>
          </a:p>
          <a:p>
            <a:endParaRPr lang="en-US" dirty="0"/>
          </a:p>
        </p:txBody>
      </p:sp>
    </p:spTree>
    <p:extLst>
      <p:ext uri="{BB962C8B-B14F-4D97-AF65-F5344CB8AC3E}">
        <p14:creationId xmlns:p14="http://schemas.microsoft.com/office/powerpoint/2010/main" val="1414684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Random Forest</a:t>
            </a:r>
          </a:p>
        </p:txBody>
      </p:sp>
      <p:sp>
        <p:nvSpPr>
          <p:cNvPr id="3" name="Content Placeholder 2"/>
          <p:cNvSpPr>
            <a:spLocks noGrp="1"/>
          </p:cNvSpPr>
          <p:nvPr>
            <p:ph sz="quarter" idx="1"/>
          </p:nvPr>
        </p:nvSpPr>
        <p:spPr/>
        <p:txBody>
          <a:bodyPr/>
          <a:lstStyle/>
          <a:p>
            <a:endParaRPr lang="en-US" dirty="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6239" y="2187866"/>
            <a:ext cx="4572000" cy="3759715"/>
          </a:xfrm>
          <a:prstGeom prst="rect">
            <a:avLst/>
          </a:prstGeom>
        </p:spPr>
      </p:pic>
      <p:sp>
        <p:nvSpPr>
          <p:cNvPr id="5" name="TextBox 4"/>
          <p:cNvSpPr txBox="1"/>
          <p:nvPr/>
        </p:nvSpPr>
        <p:spPr>
          <a:xfrm>
            <a:off x="503208" y="1676400"/>
            <a:ext cx="8057527" cy="369332"/>
          </a:xfrm>
          <a:prstGeom prst="rect">
            <a:avLst/>
          </a:prstGeom>
          <a:noFill/>
        </p:spPr>
        <p:txBody>
          <a:bodyPr wrap="none" rtlCol="0">
            <a:spAutoFit/>
          </a:bodyPr>
          <a:lstStyle/>
          <a:p>
            <a:r>
              <a:rPr lang="en-US" dirty="0"/>
              <a:t>If an observation has a length of 55 and is a bird it's going to be classified as </a:t>
            </a:r>
            <a:r>
              <a:rPr lang="en-US" b="1" dirty="0"/>
              <a:t>Green</a:t>
            </a:r>
            <a:r>
              <a:rPr lang="en-US" dirty="0"/>
              <a:t>.</a:t>
            </a:r>
          </a:p>
        </p:txBody>
      </p:sp>
    </p:spTree>
    <p:extLst>
      <p:ext uri="{BB962C8B-B14F-4D97-AF65-F5344CB8AC3E}">
        <p14:creationId xmlns:p14="http://schemas.microsoft.com/office/powerpoint/2010/main" val="505775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sklearn</a:t>
            </a:r>
            <a:r>
              <a:rPr lang="en-US" dirty="0"/>
              <a:t> implementation</a:t>
            </a:r>
          </a:p>
        </p:txBody>
      </p:sp>
      <p:sp>
        <p:nvSpPr>
          <p:cNvPr id="3" name="Content Placeholder 2"/>
          <p:cNvSpPr>
            <a:spLocks noGrp="1"/>
          </p:cNvSpPr>
          <p:nvPr>
            <p:ph sz="quarter" idx="1"/>
          </p:nvPr>
        </p:nvSpPr>
        <p:spPr/>
        <p:txBody>
          <a:bodyPr/>
          <a:lstStyle/>
          <a:p>
            <a:r>
              <a:rPr lang="en-US" dirty="0"/>
              <a:t>SVM</a:t>
            </a:r>
          </a:p>
          <a:p>
            <a:endParaRPr lang="en-US" dirty="0"/>
          </a:p>
          <a:p>
            <a:endParaRPr lang="en-US" dirty="0"/>
          </a:p>
          <a:p>
            <a:r>
              <a:rPr lang="en-US" dirty="0"/>
              <a:t>Logistic regression</a:t>
            </a:r>
          </a:p>
          <a:p>
            <a:endParaRPr lang="en-US" dirty="0"/>
          </a:p>
          <a:p>
            <a:endParaRPr lang="en-US" dirty="0"/>
          </a:p>
          <a:p>
            <a:r>
              <a:rPr lang="en-US" dirty="0"/>
              <a:t>Random forest</a:t>
            </a:r>
          </a:p>
        </p:txBody>
      </p:sp>
      <p:sp>
        <p:nvSpPr>
          <p:cNvPr id="4" name="Shape 97"/>
          <p:cNvSpPr txBox="1"/>
          <p:nvPr/>
        </p:nvSpPr>
        <p:spPr>
          <a:xfrm>
            <a:off x="1143000" y="2057400"/>
            <a:ext cx="7084200" cy="859500"/>
          </a:xfrm>
          <a:prstGeom prst="rect">
            <a:avLst/>
          </a:prstGeom>
          <a:noFill/>
          <a:ln>
            <a:noFill/>
          </a:ln>
        </p:spPr>
        <p:txBody>
          <a:bodyPr lIns="91425" tIns="91425" rIns="91425" bIns="91425" anchor="t" anchorCtr="0">
            <a:noAutofit/>
          </a:bodyPr>
          <a:lstStyle/>
          <a:p>
            <a:pPr lvl="0"/>
            <a:r>
              <a:rPr lang="en" sz="1600" dirty="0">
                <a:solidFill>
                  <a:srgbClr val="FF00FF"/>
                </a:solidFill>
                <a:latin typeface="Courier New"/>
                <a:ea typeface="Courier New"/>
                <a:cs typeface="Courier New"/>
                <a:sym typeface="Courier New"/>
              </a:rPr>
              <a:t>from </a:t>
            </a:r>
            <a:r>
              <a:rPr lang="en" sz="1600" dirty="0">
                <a:solidFill>
                  <a:schemeClr val="tx1"/>
                </a:solidFill>
                <a:latin typeface="Courier New"/>
                <a:ea typeface="Courier New"/>
                <a:cs typeface="Courier New"/>
                <a:sym typeface="Courier New"/>
              </a:rPr>
              <a:t>sklearn.svm</a:t>
            </a:r>
            <a:r>
              <a:rPr lang="en" sz="1600" dirty="0">
                <a:solidFill>
                  <a:srgbClr val="FF00FF"/>
                </a:solidFill>
                <a:latin typeface="Courier New"/>
                <a:ea typeface="Courier New"/>
                <a:cs typeface="Courier New"/>
                <a:sym typeface="Courier New"/>
              </a:rPr>
              <a:t> import </a:t>
            </a:r>
            <a:r>
              <a:rPr lang="en" sz="1600" dirty="0">
                <a:latin typeface="Courier New"/>
                <a:ea typeface="Courier New"/>
                <a:cs typeface="Courier New"/>
                <a:sym typeface="Courier New"/>
              </a:rPr>
              <a:t>SVC</a:t>
            </a:r>
          </a:p>
          <a:p>
            <a:pPr lvl="0"/>
            <a:r>
              <a:rPr lang="en" sz="1600" dirty="0">
                <a:latin typeface="Courier New"/>
                <a:ea typeface="Courier New"/>
                <a:cs typeface="Courier New"/>
                <a:sym typeface="Courier New"/>
              </a:rPr>
              <a:t>clf = SVC()</a:t>
            </a:r>
          </a:p>
          <a:p>
            <a:pPr lvl="0"/>
            <a:r>
              <a:rPr lang="en" sz="1600" dirty="0">
                <a:latin typeface="Courier New"/>
                <a:ea typeface="Courier New"/>
                <a:cs typeface="Courier New"/>
                <a:sym typeface="Courier New"/>
              </a:rPr>
              <a:t>clf.fit(train, trainLabels)</a:t>
            </a:r>
          </a:p>
          <a:p>
            <a:pPr lvl="0"/>
            <a:r>
              <a:rPr lang="en" sz="1600" dirty="0">
                <a:latin typeface="Courier New"/>
                <a:ea typeface="Courier New"/>
                <a:cs typeface="Courier New"/>
                <a:sym typeface="Courier New"/>
              </a:rPr>
              <a:t>algoLabels = clf.predict(test)</a:t>
            </a:r>
            <a:endParaRPr sz="1600" dirty="0">
              <a:latin typeface="Courier New"/>
              <a:ea typeface="Courier New"/>
              <a:cs typeface="Courier New"/>
              <a:sym typeface="Courier New"/>
            </a:endParaRPr>
          </a:p>
        </p:txBody>
      </p:sp>
      <p:sp>
        <p:nvSpPr>
          <p:cNvPr id="5" name="Shape 99"/>
          <p:cNvSpPr txBox="1"/>
          <p:nvPr/>
        </p:nvSpPr>
        <p:spPr>
          <a:xfrm>
            <a:off x="1145400" y="3733800"/>
            <a:ext cx="7084200" cy="859500"/>
          </a:xfrm>
          <a:prstGeom prst="rect">
            <a:avLst/>
          </a:prstGeom>
          <a:noFill/>
          <a:ln>
            <a:noFill/>
          </a:ln>
        </p:spPr>
        <p:txBody>
          <a:bodyPr lIns="91425" tIns="91425" rIns="91425" bIns="91425" anchor="t" anchorCtr="0">
            <a:noAutofit/>
          </a:bodyPr>
          <a:lstStyle/>
          <a:p>
            <a:pPr lvl="0"/>
            <a:r>
              <a:rPr lang="en" sz="1600" dirty="0">
                <a:solidFill>
                  <a:srgbClr val="FF00FF"/>
                </a:solidFill>
                <a:latin typeface="Courier New"/>
                <a:ea typeface="Courier New"/>
                <a:cs typeface="Courier New"/>
                <a:sym typeface="Courier New"/>
              </a:rPr>
              <a:t>from </a:t>
            </a:r>
            <a:r>
              <a:rPr lang="en" sz="1600" dirty="0">
                <a:latin typeface="Courier New"/>
                <a:ea typeface="Courier New"/>
                <a:cs typeface="Courier New"/>
                <a:sym typeface="Courier New"/>
              </a:rPr>
              <a:t>sklearn.linear_model </a:t>
            </a:r>
            <a:r>
              <a:rPr lang="en" sz="1600" dirty="0">
                <a:solidFill>
                  <a:srgbClr val="FF00FF"/>
                </a:solidFill>
                <a:latin typeface="Courier New"/>
                <a:ea typeface="Courier New"/>
                <a:cs typeface="Courier New"/>
                <a:sym typeface="Courier New"/>
              </a:rPr>
              <a:t>import</a:t>
            </a:r>
            <a:r>
              <a:rPr lang="en" sz="1600" dirty="0">
                <a:latin typeface="Courier New"/>
                <a:ea typeface="Courier New"/>
                <a:cs typeface="Courier New"/>
                <a:sym typeface="Courier New"/>
              </a:rPr>
              <a:t> LogisticRegression</a:t>
            </a:r>
          </a:p>
          <a:p>
            <a:pPr lvl="0">
              <a:buClr>
                <a:schemeClr val="dk1"/>
              </a:buClr>
            </a:pPr>
            <a:r>
              <a:rPr lang="en" sz="1600" dirty="0">
                <a:latin typeface="Courier New"/>
                <a:ea typeface="Courier New"/>
                <a:cs typeface="Courier New"/>
                <a:sym typeface="Courier New"/>
              </a:rPr>
              <a:t>lr = LogisticRegression()</a:t>
            </a:r>
          </a:p>
          <a:p>
            <a:pPr lvl="0">
              <a:buClr>
                <a:schemeClr val="dk1"/>
              </a:buClr>
            </a:pPr>
            <a:r>
              <a:rPr lang="en" sz="1600" dirty="0">
                <a:latin typeface="Courier New"/>
                <a:ea typeface="Courier New"/>
                <a:cs typeface="Courier New"/>
                <a:sym typeface="Courier New"/>
              </a:rPr>
              <a:t>lr.fit(train, trainLabels)</a:t>
            </a:r>
          </a:p>
          <a:p>
            <a:pPr lvl="0">
              <a:buClr>
                <a:schemeClr val="dk1"/>
              </a:buClr>
            </a:pPr>
            <a:r>
              <a:rPr lang="en" sz="1600" dirty="0">
                <a:latin typeface="Courier New"/>
                <a:ea typeface="Courier New"/>
                <a:cs typeface="Courier New"/>
                <a:sym typeface="Courier New"/>
              </a:rPr>
              <a:t>algoLabels = lr.predict(test)</a:t>
            </a:r>
            <a:endParaRPr sz="1600" dirty="0">
              <a:latin typeface="Courier New"/>
              <a:ea typeface="Courier New"/>
              <a:cs typeface="Courier New"/>
              <a:sym typeface="Courier New"/>
            </a:endParaRPr>
          </a:p>
        </p:txBody>
      </p:sp>
      <p:sp>
        <p:nvSpPr>
          <p:cNvPr id="6" name="Shape 97"/>
          <p:cNvSpPr txBox="1"/>
          <p:nvPr/>
        </p:nvSpPr>
        <p:spPr>
          <a:xfrm>
            <a:off x="1143000" y="5257800"/>
            <a:ext cx="7084200" cy="859500"/>
          </a:xfrm>
          <a:prstGeom prst="rect">
            <a:avLst/>
          </a:prstGeom>
          <a:noFill/>
          <a:ln>
            <a:noFill/>
          </a:ln>
        </p:spPr>
        <p:txBody>
          <a:bodyPr lIns="91425" tIns="91425" rIns="91425" bIns="91425" anchor="t" anchorCtr="0">
            <a:noAutofit/>
          </a:bodyPr>
          <a:lstStyle/>
          <a:p>
            <a:pPr lvl="0"/>
            <a:r>
              <a:rPr lang="en" sz="1600" dirty="0">
                <a:solidFill>
                  <a:srgbClr val="FF00FF"/>
                </a:solidFill>
                <a:latin typeface="Courier New"/>
                <a:ea typeface="Courier New"/>
                <a:cs typeface="Courier New"/>
                <a:sym typeface="Courier New"/>
              </a:rPr>
              <a:t>from </a:t>
            </a:r>
            <a:r>
              <a:rPr lang="en" sz="1600" dirty="0">
                <a:latin typeface="Courier New"/>
                <a:ea typeface="Courier New"/>
                <a:cs typeface="Courier New"/>
                <a:sym typeface="Courier New"/>
              </a:rPr>
              <a:t>sklearn.ensemble</a:t>
            </a:r>
            <a:r>
              <a:rPr lang="en" sz="1600" dirty="0">
                <a:solidFill>
                  <a:srgbClr val="FF00FF"/>
                </a:solidFill>
                <a:latin typeface="Courier New"/>
                <a:ea typeface="Courier New"/>
                <a:cs typeface="Courier New"/>
                <a:sym typeface="Courier New"/>
              </a:rPr>
              <a:t> import </a:t>
            </a:r>
            <a:r>
              <a:rPr lang="en" sz="1600" dirty="0">
                <a:latin typeface="Courier New"/>
                <a:ea typeface="Courier New"/>
                <a:cs typeface="Courier New"/>
                <a:sym typeface="Courier New"/>
              </a:rPr>
              <a:t>RandomForestClassifier</a:t>
            </a:r>
          </a:p>
          <a:p>
            <a:pPr lvl="0"/>
            <a:r>
              <a:rPr lang="en" sz="1600" dirty="0">
                <a:latin typeface="Courier New"/>
                <a:ea typeface="Courier New"/>
                <a:cs typeface="Courier New"/>
                <a:sym typeface="Courier New"/>
              </a:rPr>
              <a:t>rf = RandomForestClassifier()</a:t>
            </a:r>
          </a:p>
          <a:p>
            <a:pPr lvl="0"/>
            <a:r>
              <a:rPr lang="en" sz="1600" dirty="0">
                <a:latin typeface="Courier New"/>
                <a:ea typeface="Courier New"/>
                <a:cs typeface="Courier New"/>
                <a:sym typeface="Courier New"/>
              </a:rPr>
              <a:t>rf.fit(train, trainLabels)</a:t>
            </a:r>
          </a:p>
          <a:p>
            <a:pPr lvl="0"/>
            <a:r>
              <a:rPr lang="en" sz="1600" dirty="0">
                <a:latin typeface="Courier New"/>
                <a:ea typeface="Courier New"/>
                <a:cs typeface="Courier New"/>
                <a:sym typeface="Courier New"/>
              </a:rPr>
              <a:t>algoLabels = </a:t>
            </a:r>
            <a:r>
              <a:rPr lang="en" sz="1600" dirty="0" err="1">
                <a:latin typeface="Courier New"/>
                <a:ea typeface="Courier New"/>
                <a:cs typeface="Courier New"/>
                <a:sym typeface="Courier New"/>
              </a:rPr>
              <a:t>rf.predict</a:t>
            </a:r>
            <a:r>
              <a:rPr lang="en" sz="1600" dirty="0">
                <a:latin typeface="Courier New"/>
                <a:ea typeface="Courier New"/>
                <a:cs typeface="Courier New"/>
                <a:sym typeface="Courier New"/>
              </a:rPr>
              <a:t>(test)</a:t>
            </a:r>
            <a:endParaRPr lang="en-US" sz="1600" dirty="0">
              <a:latin typeface="Courier New"/>
              <a:ea typeface="Courier New"/>
              <a:cs typeface="Courier New"/>
              <a:sym typeface="Courier New"/>
            </a:endParaRPr>
          </a:p>
          <a:p>
            <a:pPr lvl="0"/>
            <a:endParaRPr lang="en-US" sz="1600" dirty="0">
              <a:latin typeface="Courier New"/>
              <a:ea typeface="Courier New"/>
              <a:cs typeface="Courier New"/>
              <a:sym typeface="Courier New"/>
            </a:endParaRPr>
          </a:p>
        </p:txBody>
      </p:sp>
    </p:spTree>
    <p:extLst>
      <p:ext uri="{BB962C8B-B14F-4D97-AF65-F5344CB8AC3E}">
        <p14:creationId xmlns:p14="http://schemas.microsoft.com/office/powerpoint/2010/main" val="1728961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Regression Implementation</a:t>
            </a:r>
          </a:p>
        </p:txBody>
      </p:sp>
      <p:sp>
        <p:nvSpPr>
          <p:cNvPr id="3" name="Content Placeholder 2"/>
          <p:cNvSpPr>
            <a:spLocks noGrp="1"/>
          </p:cNvSpPr>
          <p:nvPr>
            <p:ph sz="quarter" idx="1"/>
          </p:nvPr>
        </p:nvSpPr>
        <p:spPr/>
        <p:txBody>
          <a:bodyPr/>
          <a:lstStyle/>
          <a:p>
            <a:r>
              <a:rPr lang="en-US" dirty="0"/>
              <a:t>Select features from dataset and create X and y</a:t>
            </a:r>
          </a:p>
          <a:p>
            <a:pPr marL="365760" lvl="1" indent="0">
              <a:buNone/>
            </a:pPr>
            <a:r>
              <a:rPr lang="en-US" dirty="0"/>
              <a:t>Feature</a:t>
            </a:r>
          </a:p>
          <a:p>
            <a:pPr marL="365760" lvl="1" indent="0">
              <a:buNone/>
            </a:pPr>
            <a:endParaRPr lang="en-US" dirty="0"/>
          </a:p>
          <a:p>
            <a:pPr marL="0" lvl="0" indent="0">
              <a:buNone/>
            </a:pPr>
            <a:r>
              <a:rPr lang="en-US" sz="1600" dirty="0" err="1">
                <a:solidFill>
                  <a:srgbClr val="FF00FF"/>
                </a:solidFill>
                <a:latin typeface="Courier New"/>
                <a:ea typeface="Courier New"/>
                <a:cs typeface="Courier New"/>
                <a:sym typeface="Courier New"/>
              </a:rPr>
              <a:t>Feature_cols</a:t>
            </a:r>
            <a:r>
              <a:rPr lang="en-US" sz="1600" dirty="0">
                <a:solidFill>
                  <a:srgbClr val="FF00FF"/>
                </a:solidFill>
                <a:latin typeface="Courier New"/>
                <a:ea typeface="Courier New"/>
                <a:cs typeface="Courier New"/>
                <a:sym typeface="Courier New"/>
              </a:rPr>
              <a:t>= </a:t>
            </a:r>
            <a:r>
              <a:rPr lang="en-US" sz="1600" dirty="0">
                <a:solidFill>
                  <a:schemeClr val="accent1">
                    <a:lumMod val="75000"/>
                  </a:schemeClr>
                </a:solidFill>
                <a:latin typeface="Courier New"/>
                <a:ea typeface="Courier New"/>
                <a:cs typeface="Courier New"/>
                <a:sym typeface="Courier New"/>
              </a:rPr>
              <a:t>(‘</a:t>
            </a:r>
            <a:r>
              <a:rPr lang="en-US" sz="1600" dirty="0" err="1">
                <a:solidFill>
                  <a:schemeClr val="accent1">
                    <a:lumMod val="75000"/>
                  </a:schemeClr>
                </a:solidFill>
                <a:latin typeface="Courier New"/>
                <a:ea typeface="Courier New"/>
                <a:cs typeface="Courier New"/>
                <a:sym typeface="Courier New"/>
              </a:rPr>
              <a:t>business_svg_stars</a:t>
            </a:r>
            <a:r>
              <a:rPr lang="en-US" sz="1600" dirty="0">
                <a:solidFill>
                  <a:schemeClr val="accent1">
                    <a:lumMod val="75000"/>
                  </a:schemeClr>
                </a:solidFill>
                <a:latin typeface="Courier New"/>
                <a:ea typeface="Courier New"/>
                <a:cs typeface="Courier New"/>
                <a:sym typeface="Courier New"/>
              </a:rPr>
              <a:t>’, ‘</a:t>
            </a:r>
            <a:r>
              <a:rPr lang="en-US" sz="1600" dirty="0" err="1">
                <a:solidFill>
                  <a:schemeClr val="accent1">
                    <a:lumMod val="75000"/>
                  </a:schemeClr>
                </a:solidFill>
                <a:latin typeface="Courier New"/>
                <a:ea typeface="Courier New"/>
                <a:cs typeface="Courier New"/>
                <a:sym typeface="Courier New"/>
              </a:rPr>
              <a:t>user_avg_stars</a:t>
            </a:r>
            <a:r>
              <a:rPr lang="en-US" sz="1600" dirty="0">
                <a:solidFill>
                  <a:schemeClr val="accent1">
                    <a:lumMod val="75000"/>
                  </a:schemeClr>
                </a:solidFill>
                <a:latin typeface="Courier New"/>
                <a:ea typeface="Courier New"/>
                <a:cs typeface="Courier New"/>
                <a:sym typeface="Courier New"/>
              </a:rPr>
              <a:t>’, ‘</a:t>
            </a:r>
            <a:r>
              <a:rPr lang="en-US" sz="1600" dirty="0" err="1">
                <a:solidFill>
                  <a:schemeClr val="accent1">
                    <a:lumMod val="75000"/>
                  </a:schemeClr>
                </a:solidFill>
                <a:latin typeface="Courier New"/>
                <a:ea typeface="Courier New"/>
                <a:cs typeface="Courier New"/>
                <a:sym typeface="Courier New"/>
              </a:rPr>
              <a:t>user_review_count</a:t>
            </a:r>
            <a:r>
              <a:rPr lang="en-US" sz="1600" dirty="0">
                <a:solidFill>
                  <a:schemeClr val="accent1">
                    <a:lumMod val="75000"/>
                  </a:schemeClr>
                </a:solidFill>
                <a:latin typeface="Courier New"/>
                <a:ea typeface="Courier New"/>
                <a:cs typeface="Courier New"/>
                <a:sym typeface="Courier New"/>
              </a:rPr>
              <a:t>’, ‘</a:t>
            </a:r>
            <a:r>
              <a:rPr lang="en-US" sz="1600" dirty="0" err="1">
                <a:solidFill>
                  <a:schemeClr val="accent1">
                    <a:lumMod val="75000"/>
                  </a:schemeClr>
                </a:solidFill>
                <a:latin typeface="Courier New"/>
                <a:ea typeface="Courier New"/>
                <a:cs typeface="Courier New"/>
                <a:sym typeface="Courier New"/>
              </a:rPr>
              <a:t>business_review_count</a:t>
            </a:r>
            <a:r>
              <a:rPr lang="en-US" sz="1600" dirty="0">
                <a:solidFill>
                  <a:schemeClr val="accent1">
                    <a:lumMod val="75000"/>
                  </a:schemeClr>
                </a:solidFill>
                <a:latin typeface="Courier New"/>
                <a:ea typeface="Courier New"/>
                <a:cs typeface="Courier New"/>
                <a:sym typeface="Courier New"/>
              </a:rPr>
              <a:t>’)</a:t>
            </a:r>
          </a:p>
          <a:p>
            <a:pPr marL="0" lvl="0" indent="0">
              <a:buClr>
                <a:schemeClr val="dk1"/>
              </a:buClr>
              <a:buNone/>
            </a:pPr>
            <a:r>
              <a:rPr lang="en-US" sz="1600" dirty="0">
                <a:latin typeface="Courier New"/>
                <a:ea typeface="Courier New"/>
                <a:cs typeface="Courier New"/>
                <a:sym typeface="Courier New"/>
              </a:rPr>
              <a:t>X=</a:t>
            </a:r>
            <a:r>
              <a:rPr lang="en-US" sz="1600" dirty="0" err="1">
                <a:latin typeface="Courier New"/>
                <a:ea typeface="Courier New"/>
                <a:cs typeface="Courier New"/>
                <a:sym typeface="Courier New"/>
              </a:rPr>
              <a:t>df</a:t>
            </a: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feature_cols</a:t>
            </a:r>
            <a:r>
              <a:rPr lang="en-US" sz="1600" dirty="0">
                <a:latin typeface="Courier New"/>
                <a:ea typeface="Courier New"/>
                <a:cs typeface="Courier New"/>
                <a:sym typeface="Courier New"/>
              </a:rPr>
              <a:t>)</a:t>
            </a:r>
          </a:p>
          <a:p>
            <a:pPr marL="0" lvl="0" indent="0">
              <a:buClr>
                <a:schemeClr val="dk1"/>
              </a:buClr>
              <a:buNone/>
            </a:pPr>
            <a:r>
              <a:rPr lang="en-US" sz="1600" dirty="0">
                <a:latin typeface="Courier New"/>
                <a:ea typeface="Courier New"/>
                <a:cs typeface="Courier New"/>
                <a:sym typeface="Courier New"/>
              </a:rPr>
              <a:t>Y=</a:t>
            </a:r>
            <a:r>
              <a:rPr lang="en-US" sz="1600" dirty="0" err="1">
                <a:latin typeface="Courier New"/>
                <a:ea typeface="Courier New"/>
                <a:cs typeface="Courier New"/>
                <a:sym typeface="Courier New"/>
              </a:rPr>
              <a:t>df.stars</a:t>
            </a:r>
            <a:endParaRPr lang="en-US" dirty="0"/>
          </a:p>
        </p:txBody>
      </p:sp>
    </p:spTree>
    <p:extLst>
      <p:ext uri="{BB962C8B-B14F-4D97-AF65-F5344CB8AC3E}">
        <p14:creationId xmlns:p14="http://schemas.microsoft.com/office/powerpoint/2010/main" val="2743920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Details</a:t>
            </a:r>
          </a:p>
        </p:txBody>
      </p:sp>
      <p:sp>
        <p:nvSpPr>
          <p:cNvPr id="3" name="Content Placeholder 2"/>
          <p:cNvSpPr>
            <a:spLocks noGrp="1"/>
          </p:cNvSpPr>
          <p:nvPr>
            <p:ph sz="quarter" idx="1"/>
          </p:nvPr>
        </p:nvSpPr>
        <p:spPr/>
        <p:txBody>
          <a:bodyPr/>
          <a:lstStyle/>
          <a:p>
            <a:r>
              <a:rPr lang="en-US" dirty="0"/>
              <a:t>Use </a:t>
            </a:r>
            <a:r>
              <a:rPr lang="en-US" dirty="0" err="1"/>
              <a:t>LinearRegression</a:t>
            </a:r>
            <a:r>
              <a:rPr lang="en-US" dirty="0"/>
              <a:t> from </a:t>
            </a:r>
            <a:r>
              <a:rPr lang="en-US" dirty="0" err="1"/>
              <a:t>sklearn</a:t>
            </a:r>
            <a:r>
              <a:rPr lang="en-US" dirty="0"/>
              <a:t> linear model</a:t>
            </a:r>
          </a:p>
          <a:p>
            <a:endParaRPr lang="en-US" dirty="0"/>
          </a:p>
          <a:p>
            <a:endParaRPr lang="en-US" dirty="0"/>
          </a:p>
          <a:p>
            <a:endParaRPr lang="en-US" dirty="0"/>
          </a:p>
          <a:p>
            <a:endParaRPr lang="en-US" dirty="0"/>
          </a:p>
          <a:p>
            <a:r>
              <a:rPr lang="en-US" dirty="0"/>
              <a:t>Predict the ratings for test data</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209800"/>
            <a:ext cx="7810722" cy="18824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685" y="4953000"/>
            <a:ext cx="7413325" cy="1372139"/>
          </a:xfrm>
          <a:prstGeom prst="rect">
            <a:avLst/>
          </a:prstGeom>
        </p:spPr>
      </p:pic>
    </p:spTree>
    <p:extLst>
      <p:ext uri="{BB962C8B-B14F-4D97-AF65-F5344CB8AC3E}">
        <p14:creationId xmlns:p14="http://schemas.microsoft.com/office/powerpoint/2010/main" val="2955523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p:txBody>
          <a:bodyPr/>
          <a:lstStyle/>
          <a:p>
            <a:r>
              <a:rPr lang="en-US" dirty="0"/>
              <a:t>In the above linear regression implementation, check what is the correlation between features by including latitude and longitude features.</a:t>
            </a:r>
          </a:p>
          <a:p>
            <a:pPr marL="0" indent="0">
              <a:buNone/>
            </a:pPr>
            <a:endParaRPr lang="en-US" dirty="0"/>
          </a:p>
          <a:p>
            <a:r>
              <a:rPr lang="en-US" dirty="0"/>
              <a:t>Does including location variables change the accuracy of linear fit?</a:t>
            </a:r>
          </a:p>
          <a:p>
            <a:pPr marL="0" indent="0">
              <a:buNone/>
            </a:pPr>
            <a:endParaRPr lang="en-US" dirty="0"/>
          </a:p>
        </p:txBody>
      </p:sp>
    </p:spTree>
    <p:extLst>
      <p:ext uri="{BB962C8B-B14F-4D97-AF65-F5344CB8AC3E}">
        <p14:creationId xmlns:p14="http://schemas.microsoft.com/office/powerpoint/2010/main" val="619273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sp>
        <p:nvSpPr>
          <p:cNvPr id="3" name="Content Placeholder 2"/>
          <p:cNvSpPr>
            <a:spLocks noGrp="1"/>
          </p:cNvSpPr>
          <p:nvPr>
            <p:ph sz="quarter" idx="1"/>
          </p:nvPr>
        </p:nvSpPr>
        <p:spPr/>
        <p:txBody>
          <a:bodyPr/>
          <a:lstStyle/>
          <a:p>
            <a:r>
              <a:rPr lang="en-US" dirty="0"/>
              <a:t>Unlabeled data</a:t>
            </a:r>
          </a:p>
          <a:p>
            <a:r>
              <a:rPr lang="en-US" dirty="0"/>
              <a:t>Try to find patterns in the raw data</a:t>
            </a:r>
          </a:p>
          <a:p>
            <a:r>
              <a:rPr lang="en-US" dirty="0"/>
              <a:t>Cluster data into groups based on the common patterns – Clustering Algorithms</a:t>
            </a:r>
          </a:p>
          <a:p>
            <a:endParaRPr lang="en-US" dirty="0"/>
          </a:p>
        </p:txBody>
      </p:sp>
    </p:spTree>
    <p:extLst>
      <p:ext uri="{BB962C8B-B14F-4D97-AF65-F5344CB8AC3E}">
        <p14:creationId xmlns:p14="http://schemas.microsoft.com/office/powerpoint/2010/main" val="3081090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70000" lnSpcReduction="20000"/>
              </a:bodyPr>
              <a:lstStyle/>
              <a:p>
                <a:r>
                  <a:rPr lang="en-US" dirty="0"/>
                  <a:t>Points lie in Euclidean space</a:t>
                </a:r>
              </a:p>
              <a:p>
                <a:r>
                  <a:rPr lang="en-US" dirty="0"/>
                  <a:t>Points within a cluster lie closer to each other</a:t>
                </a:r>
              </a:p>
              <a:p>
                <a:r>
                  <a:rPr lang="en-US" dirty="0"/>
                  <a:t>How does it work?</a:t>
                </a:r>
              </a:p>
              <a:p>
                <a:pPr lvl="1"/>
                <a:r>
                  <a:rPr lang="en-US" dirty="0"/>
                  <a:t>X = {x</a:t>
                </a:r>
                <a:r>
                  <a:rPr lang="en-US" baseline="-25000" dirty="0"/>
                  <a:t>1</a:t>
                </a:r>
                <a:r>
                  <a:rPr lang="en-US" dirty="0"/>
                  <a:t>,x</a:t>
                </a:r>
                <a:r>
                  <a:rPr lang="en-US" baseline="-25000" dirty="0"/>
                  <a:t>2</a:t>
                </a:r>
                <a:r>
                  <a:rPr lang="en-US" dirty="0"/>
                  <a:t>,x</a:t>
                </a:r>
                <a:r>
                  <a:rPr lang="en-US" baseline="-25000" dirty="0"/>
                  <a:t>3</a:t>
                </a:r>
                <a:r>
                  <a:rPr lang="en-US" dirty="0"/>
                  <a:t>..x</a:t>
                </a:r>
                <a:r>
                  <a:rPr lang="en-US" baseline="-25000" dirty="0"/>
                  <a:t>n</a:t>
                </a:r>
                <a:r>
                  <a:rPr lang="en-US" dirty="0"/>
                  <a:t>} Data points</a:t>
                </a:r>
              </a:p>
              <a:p>
                <a:pPr lvl="1"/>
                <a:r>
                  <a:rPr lang="en-US" dirty="0"/>
                  <a:t>Randomly select k cluster centers {c</a:t>
                </a:r>
                <a:r>
                  <a:rPr lang="en-US" baseline="-25000" dirty="0"/>
                  <a:t>1</a:t>
                </a:r>
                <a:r>
                  <a:rPr lang="en-US" dirty="0"/>
                  <a:t>,c</a:t>
                </a:r>
                <a:r>
                  <a:rPr lang="en-US" baseline="-25000" dirty="0"/>
                  <a:t>2</a:t>
                </a:r>
                <a:r>
                  <a:rPr lang="en-US" dirty="0"/>
                  <a:t>..c</a:t>
                </a:r>
                <a:r>
                  <a:rPr lang="en-US" baseline="-25000" dirty="0"/>
                  <a:t>k</a:t>
                </a:r>
                <a:r>
                  <a:rPr lang="en-US" dirty="0"/>
                  <a:t>}</a:t>
                </a:r>
              </a:p>
              <a:p>
                <a:pPr lvl="1"/>
                <a:r>
                  <a:rPr lang="en-US" dirty="0"/>
                  <a:t>Calculate Euclidean distance between each data point and cluster centers</a:t>
                </a:r>
              </a:p>
              <a:p>
                <a:pPr lvl="1"/>
                <a:r>
                  <a:rPr lang="en-US" dirty="0"/>
                  <a:t> ||x</a:t>
                </a:r>
                <a:r>
                  <a:rPr lang="en-US" baseline="-25000" dirty="0"/>
                  <a:t>i</a:t>
                </a:r>
                <a:r>
                  <a:rPr lang="en-US" dirty="0"/>
                  <a:t> - </a:t>
                </a:r>
                <a:r>
                  <a:rPr lang="en-US" dirty="0" err="1"/>
                  <a:t>c</a:t>
                </a:r>
                <a:r>
                  <a:rPr lang="en-US" baseline="-25000" dirty="0" err="1"/>
                  <a:t>j</a:t>
                </a:r>
                <a:r>
                  <a:rPr lang="en-US" dirty="0"/>
                  <a:t>||</a:t>
                </a:r>
                <a:r>
                  <a:rPr lang="en-US" baseline="30000" dirty="0"/>
                  <a:t>2</a:t>
                </a:r>
              </a:p>
              <a:p>
                <a:pPr lvl="1"/>
                <a:r>
                  <a:rPr lang="en-US" dirty="0"/>
                  <a:t>For all data points, assign each data point to the cluster center from which it has minimum distance.</a:t>
                </a:r>
              </a:p>
              <a:p>
                <a:pPr lvl="1"/>
                <a:r>
                  <a:rPr lang="en-US" dirty="0"/>
                  <a:t>Recalculate the new cluster centers ci = (1/</a:t>
                </a:r>
                <a:r>
                  <a:rPr lang="en-US" dirty="0" err="1"/>
                  <a:t>k</a:t>
                </a:r>
                <a:r>
                  <a:rPr lang="en-US" baseline="-25000" dirty="0" err="1"/>
                  <a:t>i</a:t>
                </a:r>
                <a:r>
                  <a:rPr lang="en-US" dirty="0"/>
                  <a:t>)</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charset="0"/>
                          </a:rPr>
                          <m:t>𝑗</m:t>
                        </m:r>
                        <m:r>
                          <a:rPr lang="en-US" i="1">
                            <a:latin typeface="Cambria Math" charset="0"/>
                          </a:rPr>
                          <m:t>=1</m:t>
                        </m:r>
                      </m:sub>
                      <m:sup>
                        <m:r>
                          <a:rPr lang="en-US" i="1">
                            <a:latin typeface="Cambria Math" charset="0"/>
                          </a:rPr>
                          <m:t>𝑘</m:t>
                        </m:r>
                        <m:r>
                          <a:rPr lang="en-US" i="1" baseline="-25000">
                            <a:latin typeface="Cambria Math" charset="0"/>
                          </a:rPr>
                          <m:t>𝑖</m:t>
                        </m:r>
                      </m:sup>
                      <m:e>
                        <m:r>
                          <a:rPr lang="en-US" i="1">
                            <a:latin typeface="Cambria Math" charset="0"/>
                          </a:rPr>
                          <m:t>𝑥</m:t>
                        </m:r>
                        <m:r>
                          <a:rPr lang="en-US" i="1" baseline="-25000">
                            <a:latin typeface="Cambria Math" charset="0"/>
                          </a:rPr>
                          <m:t>𝑖</m:t>
                        </m:r>
                      </m:e>
                    </m:nary>
                    <m:r>
                      <a:rPr lang="en-US" i="1">
                        <a:latin typeface="Cambria Math" charset="0"/>
                      </a:rPr>
                      <m:t> </m:t>
                    </m:r>
                  </m:oMath>
                </a14:m>
                <a:r>
                  <a:rPr lang="en-US" dirty="0"/>
                  <a:t> </a:t>
                </a:r>
                <a:r>
                  <a:rPr lang="en-US" dirty="0" err="1"/>
                  <a:t>k</a:t>
                </a:r>
                <a:r>
                  <a:rPr lang="en-US" baseline="-25000" dirty="0" err="1"/>
                  <a:t>i</a:t>
                </a:r>
                <a:r>
                  <a:rPr lang="en-US" dirty="0"/>
                  <a:t>=number of data points in </a:t>
                </a:r>
                <a:r>
                  <a:rPr lang="en-US" dirty="0" err="1"/>
                  <a:t>i</a:t>
                </a:r>
                <a:r>
                  <a:rPr lang="en-US" baseline="30000" dirty="0" err="1"/>
                  <a:t>th</a:t>
                </a:r>
                <a:r>
                  <a:rPr lang="en-US" dirty="0"/>
                  <a:t> cluster</a:t>
                </a:r>
              </a:p>
              <a:p>
                <a:pPr lvl="1"/>
                <a:r>
                  <a:rPr lang="en-US" dirty="0"/>
                  <a:t>Recalculate the distance for each data point and new cluster centers</a:t>
                </a:r>
                <a:br>
                  <a:rPr lang="en-US" dirty="0"/>
                </a:br>
                <a:endParaRPr lang="en-US" dirty="0"/>
              </a:p>
              <a:p>
                <a:r>
                  <a:rPr lang="en-US" dirty="0"/>
                  <a:t>When should you stop?</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2035" r="-598"/>
                </a:stretch>
              </a:blipFill>
            </p:spPr>
            <p:txBody>
              <a:bodyPr/>
              <a:lstStyle/>
              <a:p>
                <a:r>
                  <a:rPr lang="en-US">
                    <a:noFill/>
                  </a:rPr>
                  <a:t> </a:t>
                </a:r>
              </a:p>
            </p:txBody>
          </p:sp>
        </mc:Fallback>
      </mc:AlternateContent>
    </p:spTree>
    <p:extLst>
      <p:ext uri="{BB962C8B-B14F-4D97-AF65-F5344CB8AC3E}">
        <p14:creationId xmlns:p14="http://schemas.microsoft.com/office/powerpoint/2010/main" val="152336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Machine Learning</a:t>
            </a:r>
          </a:p>
        </p:txBody>
      </p:sp>
      <p:sp>
        <p:nvSpPr>
          <p:cNvPr id="3" name="Content Placeholder 2"/>
          <p:cNvSpPr>
            <a:spLocks noGrp="1"/>
          </p:cNvSpPr>
          <p:nvPr>
            <p:ph sz="quarter" idx="1"/>
          </p:nvPr>
        </p:nvSpPr>
        <p:spPr/>
        <p:txBody>
          <a:bodyPr/>
          <a:lstStyle/>
          <a:p>
            <a:r>
              <a:rPr lang="en-US" dirty="0"/>
              <a:t>Real problems?</a:t>
            </a:r>
          </a:p>
          <a:p>
            <a:pPr lvl="1"/>
            <a:r>
              <a:rPr lang="en-US" dirty="0"/>
              <a:t>Sentiment analysis</a:t>
            </a:r>
            <a:endParaRPr lang="is-IS" dirty="0"/>
          </a:p>
          <a:p>
            <a:pPr lvl="1"/>
            <a:r>
              <a:rPr lang="is-IS" dirty="0"/>
              <a:t>Prediction and Classification</a:t>
            </a:r>
          </a:p>
          <a:p>
            <a:pPr lvl="1"/>
            <a:r>
              <a:rPr lang="is-IS" dirty="0"/>
              <a:t>Clustering</a:t>
            </a:r>
          </a:p>
        </p:txBody>
      </p:sp>
    </p:spTree>
    <p:extLst>
      <p:ext uri="{BB962C8B-B14F-4D97-AF65-F5344CB8AC3E}">
        <p14:creationId xmlns:p14="http://schemas.microsoft.com/office/powerpoint/2010/main" val="685927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p:txBody>
          <a:bodyPr/>
          <a:lstStyle/>
          <a:p>
            <a:r>
              <a:rPr lang="en-US" dirty="0"/>
              <a:t>Given the following data points cluster them in 3 clusters.</a:t>
            </a:r>
          </a:p>
          <a:p>
            <a:r>
              <a:rPr lang="en-US" dirty="0"/>
              <a:t>3,10,15,25,22,9,34,18,19</a:t>
            </a:r>
          </a:p>
        </p:txBody>
      </p:sp>
    </p:spTree>
    <p:extLst>
      <p:ext uri="{BB962C8B-B14F-4D97-AF65-F5344CB8AC3E}">
        <p14:creationId xmlns:p14="http://schemas.microsoft.com/office/powerpoint/2010/main" val="3415549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choose k?</a:t>
            </a:r>
          </a:p>
        </p:txBody>
      </p:sp>
      <p:sp>
        <p:nvSpPr>
          <p:cNvPr id="3" name="Content Placeholder 2"/>
          <p:cNvSpPr>
            <a:spLocks noGrp="1"/>
          </p:cNvSpPr>
          <p:nvPr>
            <p:ph sz="quarter" idx="1"/>
          </p:nvPr>
        </p:nvSpPr>
        <p:spPr/>
        <p:txBody>
          <a:bodyPr/>
          <a:lstStyle/>
          <a:p>
            <a:r>
              <a:rPr lang="en-US" dirty="0"/>
              <a:t>Number of clusters for the dataset</a:t>
            </a:r>
          </a:p>
          <a:p>
            <a:r>
              <a:rPr lang="en-US" dirty="0"/>
              <a:t>Correct choice often ambiguous</a:t>
            </a:r>
          </a:p>
          <a:p>
            <a:r>
              <a:rPr lang="en-US" dirty="0"/>
              <a:t>The Elbow method</a:t>
            </a:r>
          </a:p>
          <a:p>
            <a:r>
              <a:rPr lang="en-US" dirty="0"/>
              <a:t>Choose a number K such that adding another cluster does not give a better modeling of the data</a:t>
            </a:r>
          </a:p>
          <a:p>
            <a:r>
              <a:rPr lang="en-US" dirty="0"/>
              <a:t>The total within cluster distance should be minimized to make the clusters compact</a:t>
            </a:r>
          </a:p>
        </p:txBody>
      </p:sp>
    </p:spTree>
    <p:extLst>
      <p:ext uri="{BB962C8B-B14F-4D97-AF65-F5344CB8AC3E}">
        <p14:creationId xmlns:p14="http://schemas.microsoft.com/office/powerpoint/2010/main" val="2714882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Elbow Method</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12648" y="1600200"/>
                <a:ext cx="8153400" cy="4724400"/>
              </a:xfrm>
            </p:spPr>
            <p:txBody>
              <a:bodyPr>
                <a:normAutofit fontScale="92500"/>
              </a:bodyPr>
              <a:lstStyle/>
              <a:p>
                <a:r>
                  <a:rPr lang="en-US" dirty="0"/>
                  <a:t>Compute the clustering algorithm for different values of K </a:t>
                </a:r>
                <a:r>
                  <a:rPr lang="en-US" dirty="0" err="1"/>
                  <a:t>e.g</a:t>
                </a:r>
                <a:r>
                  <a:rPr lang="en-US" dirty="0"/>
                  <a:t> 1 to 15</a:t>
                </a:r>
              </a:p>
              <a:p>
                <a:r>
                  <a:rPr lang="en-US" dirty="0"/>
                  <a:t>For each K, calculate the total within cluster sum of squares</a:t>
                </a:r>
              </a:p>
              <a:p>
                <a:r>
                  <a:rPr lang="en-US" dirty="0"/>
                  <a:t>Plot the curve of </a:t>
                </a:r>
                <a:r>
                  <a:rPr lang="en-US" dirty="0" err="1"/>
                  <a:t>wss</a:t>
                </a:r>
                <a:r>
                  <a:rPr lang="en-US" dirty="0"/>
                  <a:t> according to number of clusters k</a:t>
                </a:r>
              </a:p>
              <a:p>
                <a:pPr lvl="1"/>
                <a:r>
                  <a:rPr lang="en-US" dirty="0"/>
                  <a:t>Wssi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charset="0"/>
                          </a:rPr>
                          <m:t>𝑖</m:t>
                        </m:r>
                        <m:r>
                          <a:rPr lang="en-US" i="1">
                            <a:latin typeface="Cambria Math" charset="0"/>
                          </a:rPr>
                          <m:t>=1</m:t>
                        </m:r>
                      </m:sub>
                      <m:sup>
                        <m:r>
                          <a:rPr lang="en-US" i="1">
                            <a:latin typeface="Cambria Math" charset="0"/>
                          </a:rPr>
                          <m:t>𝑐</m:t>
                        </m:r>
                        <m:r>
                          <a:rPr lang="en-US" i="1" baseline="-25000">
                            <a:latin typeface="Cambria Math" charset="0"/>
                          </a:rPr>
                          <m:t>𝑖</m:t>
                        </m:r>
                      </m:sup>
                      <m:e>
                        <m:r>
                          <a:rPr lang="en-US" i="1">
                            <a:latin typeface="Cambria Math" charset="0"/>
                          </a:rPr>
                          <m:t>|</m:t>
                        </m:r>
                        <m:d>
                          <m:dPr>
                            <m:begChr m:val="|"/>
                            <m:endChr m:val="|"/>
                            <m:ctrlPr>
                              <a:rPr lang="en-US" i="1">
                                <a:latin typeface="Cambria Math" panose="02040503050406030204" pitchFamily="18" charset="0"/>
                              </a:rPr>
                            </m:ctrlPr>
                          </m:dPr>
                          <m:e>
                            <m:r>
                              <a:rPr lang="en-US" i="1">
                                <a:latin typeface="Cambria Math" charset="0"/>
                              </a:rPr>
                              <m:t>𝑥</m:t>
                            </m:r>
                            <m:r>
                              <a:rPr lang="en-US" i="1" baseline="-25000">
                                <a:latin typeface="Cambria Math" charset="0"/>
                              </a:rPr>
                              <m:t>𝑖</m:t>
                            </m:r>
                            <m:r>
                              <a:rPr lang="en-US" i="1">
                                <a:latin typeface="Cambria Math" charset="0"/>
                              </a:rPr>
                              <m:t>−</m:t>
                            </m:r>
                            <m:r>
                              <a:rPr lang="en-US" i="1">
                                <a:latin typeface="Cambria Math" charset="0"/>
                              </a:rPr>
                              <m:t>𝑚𝑢𝑖</m:t>
                            </m:r>
                          </m:e>
                        </m:d>
                        <m:r>
                          <a:rPr lang="en-US" i="1">
                            <a:latin typeface="Cambria Math" charset="0"/>
                          </a:rPr>
                          <m:t>|</m:t>
                        </m:r>
                        <m:r>
                          <a:rPr lang="en-US" i="1" baseline="30000">
                            <a:latin typeface="Cambria Math" charset="0"/>
                          </a:rPr>
                          <m:t>2</m:t>
                        </m:r>
                      </m:e>
                    </m:nary>
                  </m:oMath>
                </a14:m>
                <a:endParaRPr lang="en-US" dirty="0"/>
              </a:p>
              <a:p>
                <a:pPr lvl="1"/>
                <a:r>
                  <a:rPr lang="en-US" dirty="0"/>
                  <a:t>C</a:t>
                </a:r>
                <a:r>
                  <a:rPr lang="en-US" baseline="-25000" dirty="0"/>
                  <a:t>i</a:t>
                </a:r>
                <a:r>
                  <a:rPr lang="en-US" dirty="0"/>
                  <a:t>  = number of data points in the </a:t>
                </a:r>
                <a:r>
                  <a:rPr lang="en-US" dirty="0" err="1"/>
                  <a:t>i</a:t>
                </a:r>
                <a:r>
                  <a:rPr lang="en-US" baseline="30000" dirty="0" err="1"/>
                  <a:t>th</a:t>
                </a:r>
                <a:r>
                  <a:rPr lang="en-US" dirty="0"/>
                  <a:t> cluster</a:t>
                </a:r>
              </a:p>
              <a:p>
                <a:pPr lvl="1"/>
                <a:r>
                  <a:rPr lang="en-US" dirty="0" err="1"/>
                  <a:t>mu</a:t>
                </a:r>
                <a:r>
                  <a:rPr lang="en-US" baseline="-25000" dirty="0" err="1"/>
                  <a:t>i</a:t>
                </a:r>
                <a:r>
                  <a:rPr lang="en-US" dirty="0"/>
                  <a:t> = cluster mean for </a:t>
                </a:r>
                <a:r>
                  <a:rPr lang="en-US" dirty="0" err="1"/>
                  <a:t>i</a:t>
                </a:r>
                <a:r>
                  <a:rPr lang="en-US" baseline="30000" dirty="0" err="1"/>
                  <a:t>th</a:t>
                </a:r>
                <a:r>
                  <a:rPr lang="en-US" dirty="0"/>
                  <a:t> cluster</a:t>
                </a:r>
              </a:p>
              <a:p>
                <a:pPr marL="320040" lvl="1" indent="-320040">
                  <a:spcBef>
                    <a:spcPts val="700"/>
                  </a:spcBef>
                  <a:buClr>
                    <a:schemeClr val="accent2"/>
                  </a:buClr>
                  <a:buSzPct val="60000"/>
                  <a:buFont typeface="Wingdings"/>
                  <a:buChar char=""/>
                </a:pPr>
                <a:r>
                  <a:rPr lang="en-US" dirty="0"/>
                  <a:t>The location of the bend in the plot where the marginal gain drops is selected as the k value.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12648" y="1600200"/>
                <a:ext cx="8153400" cy="4724400"/>
              </a:xfrm>
              <a:blipFill rotWithShape="0">
                <a:blip r:embed="rId2"/>
                <a:stretch>
                  <a:fillRect l="-374" t="-1290" r="-1645"/>
                </a:stretch>
              </a:blipFill>
            </p:spPr>
            <p:txBody>
              <a:bodyPr/>
              <a:lstStyle/>
              <a:p>
                <a:r>
                  <a:rPr lang="en-US">
                    <a:noFill/>
                  </a:rPr>
                  <a:t> </a:t>
                </a:r>
              </a:p>
            </p:txBody>
          </p:sp>
        </mc:Fallback>
      </mc:AlternateContent>
    </p:spTree>
    <p:extLst>
      <p:ext uri="{BB962C8B-B14F-4D97-AF65-F5344CB8AC3E}">
        <p14:creationId xmlns:p14="http://schemas.microsoft.com/office/powerpoint/2010/main" val="3389458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p:txBody>
          <a:bodyPr/>
          <a:lstStyle/>
          <a:p>
            <a:r>
              <a:rPr lang="en-US" dirty="0"/>
              <a:t>For the given yelp reviews data set determine K using elbow method.</a:t>
            </a:r>
          </a:p>
          <a:p>
            <a:r>
              <a:rPr lang="en-US" dirty="0"/>
              <a:t>Features – latitude, longitude and </a:t>
            </a:r>
            <a:r>
              <a:rPr lang="en-US" dirty="0" err="1"/>
              <a:t>business_avg_stars</a:t>
            </a:r>
            <a:endParaRPr lang="en-US" dirty="0"/>
          </a:p>
          <a:p>
            <a:r>
              <a:rPr lang="en-US" dirty="0"/>
              <a:t>Using the k determined above, cluster the businesses in K clusters using k-means clustering</a:t>
            </a:r>
          </a:p>
          <a:p>
            <a:endParaRPr lang="en-US" dirty="0"/>
          </a:p>
        </p:txBody>
      </p:sp>
    </p:spTree>
    <p:extLst>
      <p:ext uri="{BB962C8B-B14F-4D97-AF65-F5344CB8AC3E}">
        <p14:creationId xmlns:p14="http://schemas.microsoft.com/office/powerpoint/2010/main" val="1301284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Details</a:t>
            </a:r>
          </a:p>
        </p:txBody>
      </p:sp>
      <p:sp>
        <p:nvSpPr>
          <p:cNvPr id="3" name="Content Placeholder 2"/>
          <p:cNvSpPr>
            <a:spLocks noGrp="1"/>
          </p:cNvSpPr>
          <p:nvPr>
            <p:ph sz="quarter" idx="1"/>
          </p:nvPr>
        </p:nvSpPr>
        <p:spPr/>
        <p:txBody>
          <a:bodyPr/>
          <a:lstStyle/>
          <a:p>
            <a:r>
              <a:rPr lang="en-US" dirty="0"/>
              <a:t>Elbow method –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52" y="2209800"/>
            <a:ext cx="8994648" cy="4648200"/>
          </a:xfrm>
          <a:prstGeom prst="rect">
            <a:avLst/>
          </a:prstGeom>
        </p:spPr>
      </p:pic>
    </p:spTree>
    <p:extLst>
      <p:ext uri="{BB962C8B-B14F-4D97-AF65-F5344CB8AC3E}">
        <p14:creationId xmlns:p14="http://schemas.microsoft.com/office/powerpoint/2010/main" val="596376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implementation</a:t>
            </a:r>
          </a:p>
        </p:txBody>
      </p:sp>
      <p:pic>
        <p:nvPicPr>
          <p:cNvPr id="5" name="Picture 4"/>
          <p:cNvPicPr>
            <a:picLocks noChangeAspect="1"/>
          </p:cNvPicPr>
          <p:nvPr/>
        </p:nvPicPr>
        <p:blipFill>
          <a:blip r:embed="rId2"/>
          <a:stretch>
            <a:fillRect/>
          </a:stretch>
        </p:blipFill>
        <p:spPr>
          <a:xfrm>
            <a:off x="1143000" y="1905000"/>
            <a:ext cx="7391400" cy="3638550"/>
          </a:xfrm>
          <a:prstGeom prst="rect">
            <a:avLst/>
          </a:prstGeom>
        </p:spPr>
      </p:pic>
    </p:spTree>
    <p:extLst>
      <p:ext uri="{BB962C8B-B14F-4D97-AF65-F5344CB8AC3E}">
        <p14:creationId xmlns:p14="http://schemas.microsoft.com/office/powerpoint/2010/main" val="2290828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How to evaluate the performances?</a:t>
            </a:r>
          </a:p>
          <a:p>
            <a:endParaRPr lang="en-US" dirty="0"/>
          </a:p>
        </p:txBody>
      </p:sp>
      <p:sp>
        <p:nvSpPr>
          <p:cNvPr id="3" name="Title 2"/>
          <p:cNvSpPr>
            <a:spLocks noGrp="1"/>
          </p:cNvSpPr>
          <p:nvPr>
            <p:ph type="title"/>
          </p:nvPr>
        </p:nvSpPr>
        <p:spPr/>
        <p:txBody>
          <a:bodyPr/>
          <a:lstStyle/>
          <a:p>
            <a:r>
              <a:rPr lang="en-US" dirty="0"/>
              <a:t>Evaluation</a:t>
            </a:r>
          </a:p>
        </p:txBody>
      </p:sp>
    </p:spTree>
    <p:extLst>
      <p:ext uri="{BB962C8B-B14F-4D97-AF65-F5344CB8AC3E}">
        <p14:creationId xmlns:p14="http://schemas.microsoft.com/office/powerpoint/2010/main" val="3124304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52600" y="2316241"/>
            <a:ext cx="6257384" cy="2636759"/>
          </a:xfrm>
          <a:prstGeom prst="rect">
            <a:avLst/>
          </a:prstGeom>
        </p:spPr>
      </p:pic>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sz="quarter" idx="1"/>
          </p:nvPr>
        </p:nvSpPr>
        <p:spPr>
          <a:xfrm>
            <a:off x="612648" y="1600200"/>
            <a:ext cx="8153400" cy="4724400"/>
          </a:xfrm>
        </p:spPr>
        <p:txBody>
          <a:bodyPr>
            <a:normAutofit lnSpcReduction="10000"/>
          </a:bodyPr>
          <a:lstStyle/>
          <a:p>
            <a:r>
              <a:rPr lang="en-US" dirty="0"/>
              <a:t>Loss function</a:t>
            </a:r>
          </a:p>
          <a:p>
            <a:r>
              <a:rPr lang="en-US" dirty="0"/>
              <a:t>Confusion matrix</a:t>
            </a:r>
          </a:p>
          <a:p>
            <a:endParaRPr lang="en-US" dirty="0"/>
          </a:p>
          <a:p>
            <a:endParaRPr lang="en-US" dirty="0"/>
          </a:p>
          <a:p>
            <a:endParaRPr lang="en-US" dirty="0"/>
          </a:p>
          <a:p>
            <a:endParaRPr lang="en-US" dirty="0"/>
          </a:p>
          <a:p>
            <a:pPr lvl="1"/>
            <a:endParaRPr lang="en-US" dirty="0"/>
          </a:p>
          <a:p>
            <a:pPr lvl="1"/>
            <a:r>
              <a:rPr lang="en-US" dirty="0"/>
              <a:t>Accuracy: TP + FN</a:t>
            </a:r>
          </a:p>
          <a:p>
            <a:pPr lvl="1"/>
            <a:r>
              <a:rPr lang="en-US" dirty="0"/>
              <a:t>Variants:</a:t>
            </a:r>
          </a:p>
          <a:p>
            <a:pPr lvl="2"/>
            <a:r>
              <a:rPr lang="en-US" dirty="0"/>
              <a:t>Precision/recall/f-score</a:t>
            </a:r>
          </a:p>
          <a:p>
            <a:pPr lvl="1"/>
            <a:endParaRPr lang="en-US" dirty="0"/>
          </a:p>
        </p:txBody>
      </p:sp>
      <p:sp>
        <p:nvSpPr>
          <p:cNvPr id="5" name="TextBox 4"/>
          <p:cNvSpPr txBox="1"/>
          <p:nvPr/>
        </p:nvSpPr>
        <p:spPr>
          <a:xfrm>
            <a:off x="533400" y="6412468"/>
            <a:ext cx="5020650" cy="369332"/>
          </a:xfrm>
          <a:prstGeom prst="rect">
            <a:avLst/>
          </a:prstGeom>
          <a:noFill/>
        </p:spPr>
        <p:txBody>
          <a:bodyPr wrap="none" rtlCol="0">
            <a:spAutoFit/>
          </a:bodyPr>
          <a:lstStyle/>
          <a:p>
            <a:r>
              <a:rPr lang="en-US" dirty="0"/>
              <a:t>Ref: https://</a:t>
            </a:r>
            <a:r>
              <a:rPr lang="en-US" dirty="0" err="1"/>
              <a:t>en.wikipedia.org</a:t>
            </a:r>
            <a:r>
              <a:rPr lang="en-US" dirty="0"/>
              <a:t>/wiki/</a:t>
            </a:r>
            <a:r>
              <a:rPr lang="en-US" dirty="0" err="1"/>
              <a:t>Confusion_matrix</a:t>
            </a:r>
            <a:endParaRPr lang="en-US" dirty="0"/>
          </a:p>
        </p:txBody>
      </p:sp>
    </p:spTree>
    <p:extLst>
      <p:ext uri="{BB962C8B-B14F-4D97-AF65-F5344CB8AC3E}">
        <p14:creationId xmlns:p14="http://schemas.microsoft.com/office/powerpoint/2010/main" val="2789521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 to our problems</a:t>
            </a:r>
          </a:p>
        </p:txBody>
      </p:sp>
    </p:spTree>
    <p:extLst>
      <p:ext uri="{BB962C8B-B14F-4D97-AF65-F5344CB8AC3E}">
        <p14:creationId xmlns:p14="http://schemas.microsoft.com/office/powerpoint/2010/main" val="21520817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a:t>
            </a:r>
          </a:p>
        </p:txBody>
      </p:sp>
      <p:sp>
        <p:nvSpPr>
          <p:cNvPr id="3" name="Content Placeholder 2"/>
          <p:cNvSpPr>
            <a:spLocks noGrp="1"/>
          </p:cNvSpPr>
          <p:nvPr>
            <p:ph sz="quarter" idx="1"/>
          </p:nvPr>
        </p:nvSpPr>
        <p:spPr/>
        <p:txBody>
          <a:bodyPr/>
          <a:lstStyle/>
          <a:p>
            <a:r>
              <a:rPr lang="en-US" dirty="0"/>
              <a:t>IMDB movie review (Mass et al. 2011)</a:t>
            </a:r>
          </a:p>
          <a:p>
            <a:pPr lvl="1"/>
            <a:r>
              <a:rPr lang="en-US" dirty="0">
                <a:hlinkClick r:id="rId2"/>
              </a:rPr>
              <a:t>http://ai.stanford.edu/~amaas/data/sentiment/</a:t>
            </a:r>
            <a:endParaRPr lang="en-US" dirty="0"/>
          </a:p>
          <a:p>
            <a:pPr marL="365760" lvl="1" indent="0">
              <a:buNone/>
            </a:pPr>
            <a:endParaRPr lang="en-US" dirty="0"/>
          </a:p>
        </p:txBody>
      </p:sp>
      <p:graphicFrame>
        <p:nvGraphicFramePr>
          <p:cNvPr id="4" name="Content Placeholder 10"/>
          <p:cNvGraphicFramePr>
            <a:graphicFrameLocks/>
          </p:cNvGraphicFramePr>
          <p:nvPr>
            <p:extLst/>
          </p:nvPr>
        </p:nvGraphicFramePr>
        <p:xfrm>
          <a:off x="609600" y="3200400"/>
          <a:ext cx="7848600" cy="1828800"/>
        </p:xfrm>
        <a:graphic>
          <a:graphicData uri="http://schemas.openxmlformats.org/drawingml/2006/table">
            <a:tbl>
              <a:tblPr firstRow="1" bandRow="1">
                <a:tableStyleId>{5C22544A-7EE6-4342-B048-85BDC9FD1C3A}</a:tableStyleId>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365760">
                <a:tc>
                  <a:txBody>
                    <a:bodyPr/>
                    <a:lstStyle/>
                    <a:p>
                      <a:r>
                        <a:rPr lang="en-US" dirty="0"/>
                        <a:t>Accuracy</a:t>
                      </a:r>
                      <a:r>
                        <a:rPr lang="en-US" baseline="0" dirty="0"/>
                        <a:t> (x100)</a:t>
                      </a:r>
                      <a:endParaRPr lang="en-US" dirty="0"/>
                    </a:p>
                  </a:txBody>
                  <a:tcPr/>
                </a:tc>
                <a:tc>
                  <a:txBody>
                    <a:bodyPr/>
                    <a:lstStyle/>
                    <a:p>
                      <a:r>
                        <a:rPr lang="en-US" dirty="0"/>
                        <a:t>Logistic</a:t>
                      </a:r>
                      <a:r>
                        <a:rPr lang="en-US" baseline="0" dirty="0"/>
                        <a:t> regression</a:t>
                      </a:r>
                      <a:endParaRPr lang="en-US" dirty="0"/>
                    </a:p>
                  </a:txBody>
                  <a:tcPr/>
                </a:tc>
                <a:tc>
                  <a:txBody>
                    <a:bodyPr/>
                    <a:lstStyle/>
                    <a:p>
                      <a:r>
                        <a:rPr lang="en-US" dirty="0"/>
                        <a:t>Random Forest</a:t>
                      </a:r>
                    </a:p>
                  </a:txBody>
                  <a:tcPr/>
                </a:tc>
                <a:extLst>
                  <a:ext uri="{0D108BD9-81ED-4DB2-BD59-A6C34878D82A}">
                    <a16:rowId xmlns:a16="http://schemas.microsoft.com/office/drawing/2014/main" val="10000"/>
                  </a:ext>
                </a:extLst>
              </a:tr>
              <a:tr h="365760">
                <a:tc>
                  <a:txBody>
                    <a:bodyPr/>
                    <a:lstStyle/>
                    <a:p>
                      <a:r>
                        <a:rPr lang="en-US" dirty="0"/>
                        <a:t>Unigram</a:t>
                      </a:r>
                      <a:r>
                        <a:rPr lang="en-US" baseline="0" dirty="0"/>
                        <a:t> count</a:t>
                      </a:r>
                      <a:endParaRPr lang="en-US" dirty="0"/>
                    </a:p>
                  </a:txBody>
                  <a:tcPr/>
                </a:tc>
                <a:tc>
                  <a:txBody>
                    <a:bodyPr/>
                    <a:lstStyle/>
                    <a:p>
                      <a:r>
                        <a:rPr lang="en-US" dirty="0"/>
                        <a:t>86.67</a:t>
                      </a:r>
                    </a:p>
                  </a:txBody>
                  <a:tcPr/>
                </a:tc>
                <a:tc>
                  <a:txBody>
                    <a:bodyPr/>
                    <a:lstStyle/>
                    <a:p>
                      <a:r>
                        <a:rPr lang="en-US" dirty="0"/>
                        <a:t>74.28</a:t>
                      </a:r>
                    </a:p>
                  </a:txBody>
                  <a:tcPr/>
                </a:tc>
                <a:extLst>
                  <a:ext uri="{0D108BD9-81ED-4DB2-BD59-A6C34878D82A}">
                    <a16:rowId xmlns:a16="http://schemas.microsoft.com/office/drawing/2014/main" val="10001"/>
                  </a:ext>
                </a:extLst>
              </a:tr>
              <a:tr h="365760">
                <a:tc>
                  <a:txBody>
                    <a:bodyPr/>
                    <a:lstStyle/>
                    <a:p>
                      <a:r>
                        <a:rPr lang="en-US" dirty="0"/>
                        <a:t>Unigram </a:t>
                      </a:r>
                      <a:r>
                        <a:rPr lang="en-US" dirty="0" err="1"/>
                        <a:t>tf-idf</a:t>
                      </a:r>
                      <a:endParaRPr lang="en-US" dirty="0"/>
                    </a:p>
                  </a:txBody>
                  <a:tcPr/>
                </a:tc>
                <a:tc>
                  <a:txBody>
                    <a:bodyPr/>
                    <a:lstStyle/>
                    <a:p>
                      <a:r>
                        <a:rPr lang="en-US" dirty="0"/>
                        <a:t>88.32</a:t>
                      </a:r>
                    </a:p>
                  </a:txBody>
                  <a:tcPr/>
                </a:tc>
                <a:tc>
                  <a:txBody>
                    <a:bodyPr/>
                    <a:lstStyle/>
                    <a:p>
                      <a:r>
                        <a:rPr lang="en-US" dirty="0"/>
                        <a:t>73.37</a:t>
                      </a:r>
                    </a:p>
                  </a:txBody>
                  <a:tcPr/>
                </a:tc>
                <a:extLst>
                  <a:ext uri="{0D108BD9-81ED-4DB2-BD59-A6C34878D82A}">
                    <a16:rowId xmlns:a16="http://schemas.microsoft.com/office/drawing/2014/main" val="10002"/>
                  </a:ext>
                </a:extLst>
              </a:tr>
              <a:tr h="365760">
                <a:tc>
                  <a:txBody>
                    <a:bodyPr/>
                    <a:lstStyle/>
                    <a:p>
                      <a:r>
                        <a:rPr lang="en-US" dirty="0"/>
                        <a:t>Bigram count</a:t>
                      </a:r>
                    </a:p>
                  </a:txBody>
                  <a:tcPr/>
                </a:tc>
                <a:tc>
                  <a:txBody>
                    <a:bodyPr/>
                    <a:lstStyle/>
                    <a:p>
                      <a:r>
                        <a:rPr lang="en-US" dirty="0"/>
                        <a:t>89.636</a:t>
                      </a:r>
                    </a:p>
                  </a:txBody>
                  <a:tcPr/>
                </a:tc>
                <a:tc>
                  <a:txBody>
                    <a:bodyPr/>
                    <a:lstStyle/>
                    <a:p>
                      <a:r>
                        <a:rPr lang="en-US" dirty="0"/>
                        <a:t>74.71</a:t>
                      </a:r>
                    </a:p>
                  </a:txBody>
                  <a:tcPr/>
                </a:tc>
                <a:extLst>
                  <a:ext uri="{0D108BD9-81ED-4DB2-BD59-A6C34878D82A}">
                    <a16:rowId xmlns:a16="http://schemas.microsoft.com/office/drawing/2014/main" val="10003"/>
                  </a:ext>
                </a:extLst>
              </a:tr>
              <a:tr h="365760">
                <a:tc>
                  <a:txBody>
                    <a:bodyPr/>
                    <a:lstStyle/>
                    <a:p>
                      <a:r>
                        <a:rPr lang="en-US" dirty="0"/>
                        <a:t>Bigram </a:t>
                      </a:r>
                      <a:r>
                        <a:rPr lang="en-US" dirty="0" err="1"/>
                        <a:t>tf-idf</a:t>
                      </a:r>
                      <a:endParaRPr lang="en-US" dirty="0"/>
                    </a:p>
                  </a:txBody>
                  <a:tcPr/>
                </a:tc>
                <a:tc>
                  <a:txBody>
                    <a:bodyPr/>
                    <a:lstStyle/>
                    <a:p>
                      <a:r>
                        <a:rPr lang="en-US" dirty="0"/>
                        <a:t>88.62</a:t>
                      </a:r>
                    </a:p>
                  </a:txBody>
                  <a:tcPr/>
                </a:tc>
                <a:tc>
                  <a:txBody>
                    <a:bodyPr/>
                    <a:lstStyle/>
                    <a:p>
                      <a:r>
                        <a:rPr lang="en-US" dirty="0"/>
                        <a:t>73.95</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9320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lvl="0"/>
            <a:r>
              <a:rPr lang="en-US" dirty="0">
                <a:solidFill>
                  <a:schemeClr val="dk1"/>
                </a:solidFill>
              </a:rPr>
              <a:t>Given a review, can we tell whether it is positive or negative?</a:t>
            </a:r>
            <a:endParaRPr lang="en" dirty="0">
              <a:solidFill>
                <a:schemeClr val="dk1"/>
              </a:solidFill>
            </a:endParaRPr>
          </a:p>
        </p:txBody>
      </p:sp>
      <p:sp>
        <p:nvSpPr>
          <p:cNvPr id="3" name="Title 2"/>
          <p:cNvSpPr>
            <a:spLocks noGrp="1"/>
          </p:cNvSpPr>
          <p:nvPr>
            <p:ph type="title"/>
          </p:nvPr>
        </p:nvSpPr>
        <p:spPr/>
        <p:txBody>
          <a:bodyPr/>
          <a:lstStyle/>
          <a:p>
            <a:r>
              <a:rPr lang="en-US" dirty="0"/>
              <a:t>Sentiment Analysis</a:t>
            </a:r>
          </a:p>
        </p:txBody>
      </p:sp>
    </p:spTree>
    <p:extLst>
      <p:ext uri="{BB962C8B-B14F-4D97-AF65-F5344CB8AC3E}">
        <p14:creationId xmlns:p14="http://schemas.microsoft.com/office/powerpoint/2010/main" val="34674538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Classification</a:t>
            </a:r>
          </a:p>
        </p:txBody>
      </p:sp>
      <p:sp>
        <p:nvSpPr>
          <p:cNvPr id="3" name="Content Placeholder 2"/>
          <p:cNvSpPr>
            <a:spLocks noGrp="1"/>
          </p:cNvSpPr>
          <p:nvPr>
            <p:ph sz="quarter" idx="1"/>
          </p:nvPr>
        </p:nvSpPr>
        <p:spPr/>
        <p:txBody>
          <a:bodyPr/>
          <a:lstStyle/>
          <a:p>
            <a:r>
              <a:rPr lang="en-US" dirty="0"/>
              <a:t>Employee Data Set</a:t>
            </a:r>
          </a:p>
          <a:p>
            <a:pPr marL="365760" lvl="1" indent="0">
              <a:buNone/>
            </a:pPr>
            <a:r>
              <a:rPr lang="en-US" dirty="0"/>
              <a:t>	</a:t>
            </a:r>
            <a:r>
              <a:rPr lang="en-US" dirty="0">
                <a:hlinkClick r:id="rId2"/>
              </a:rPr>
              <a:t>http://archive.ics.uci.edu/ml/datasets/Adult</a:t>
            </a:r>
            <a:endParaRPr lang="en-US" dirty="0"/>
          </a:p>
        </p:txBody>
      </p:sp>
      <p:graphicFrame>
        <p:nvGraphicFramePr>
          <p:cNvPr id="4" name="Content Placeholder 10"/>
          <p:cNvGraphicFramePr>
            <a:graphicFrameLocks/>
          </p:cNvGraphicFramePr>
          <p:nvPr>
            <p:extLst/>
          </p:nvPr>
        </p:nvGraphicFramePr>
        <p:xfrm>
          <a:off x="1177546" y="3200400"/>
          <a:ext cx="6975854" cy="1280160"/>
        </p:xfrm>
        <a:graphic>
          <a:graphicData uri="http://schemas.openxmlformats.org/drawingml/2006/table">
            <a:tbl>
              <a:tblPr firstRow="1" bandRow="1">
                <a:tableStyleId>{5C22544A-7EE6-4342-B048-85BDC9FD1C3A}</a:tableStyleId>
              </a:tblPr>
              <a:tblGrid>
                <a:gridCol w="1267934">
                  <a:extLst>
                    <a:ext uri="{9D8B030D-6E8A-4147-A177-3AD203B41FA5}">
                      <a16:colId xmlns:a16="http://schemas.microsoft.com/office/drawing/2014/main" val="20000"/>
                    </a:ext>
                  </a:extLst>
                </a:gridCol>
                <a:gridCol w="1902640">
                  <a:extLst>
                    <a:ext uri="{9D8B030D-6E8A-4147-A177-3AD203B41FA5}">
                      <a16:colId xmlns:a16="http://schemas.microsoft.com/office/drawing/2014/main" val="20001"/>
                    </a:ext>
                  </a:extLst>
                </a:gridCol>
                <a:gridCol w="1902640">
                  <a:extLst>
                    <a:ext uri="{9D8B030D-6E8A-4147-A177-3AD203B41FA5}">
                      <a16:colId xmlns:a16="http://schemas.microsoft.com/office/drawing/2014/main" val="20002"/>
                    </a:ext>
                  </a:extLst>
                </a:gridCol>
                <a:gridCol w="1902640">
                  <a:extLst>
                    <a:ext uri="{9D8B030D-6E8A-4147-A177-3AD203B41FA5}">
                      <a16:colId xmlns:a16="http://schemas.microsoft.com/office/drawing/2014/main" val="20003"/>
                    </a:ext>
                  </a:extLst>
                </a:gridCol>
              </a:tblGrid>
              <a:tr h="365760">
                <a:tc>
                  <a:txBody>
                    <a:bodyPr/>
                    <a:lstStyle/>
                    <a:p>
                      <a:r>
                        <a:rPr lang="en-US" dirty="0"/>
                        <a:t>Accuracy</a:t>
                      </a:r>
                      <a:r>
                        <a:rPr lang="en-US" baseline="0" dirty="0"/>
                        <a:t> (x100)</a:t>
                      </a:r>
                      <a:endParaRPr lang="en-US" dirty="0"/>
                    </a:p>
                  </a:txBody>
                  <a:tcPr/>
                </a:tc>
                <a:tc>
                  <a:txBody>
                    <a:bodyPr/>
                    <a:lstStyle/>
                    <a:p>
                      <a:r>
                        <a:rPr lang="en-US" dirty="0"/>
                        <a:t>SVM</a:t>
                      </a:r>
                    </a:p>
                  </a:txBody>
                  <a:tcPr/>
                </a:tc>
                <a:tc>
                  <a:txBody>
                    <a:bodyPr/>
                    <a:lstStyle/>
                    <a:p>
                      <a:r>
                        <a:rPr lang="en-US" dirty="0"/>
                        <a:t>Logistic</a:t>
                      </a:r>
                      <a:r>
                        <a:rPr lang="en-US" baseline="0" dirty="0"/>
                        <a:t> regression</a:t>
                      </a:r>
                      <a:endParaRPr lang="en-US" dirty="0"/>
                    </a:p>
                  </a:txBody>
                  <a:tcPr/>
                </a:tc>
                <a:tc>
                  <a:txBody>
                    <a:bodyPr/>
                    <a:lstStyle/>
                    <a:p>
                      <a:r>
                        <a:rPr lang="en-US" dirty="0"/>
                        <a:t>Random Forest</a:t>
                      </a:r>
                    </a:p>
                  </a:txBody>
                  <a:tcPr/>
                </a:tc>
                <a:extLst>
                  <a:ext uri="{0D108BD9-81ED-4DB2-BD59-A6C34878D82A}">
                    <a16:rowId xmlns:a16="http://schemas.microsoft.com/office/drawing/2014/main" val="10000"/>
                  </a:ext>
                </a:extLst>
              </a:tr>
              <a:tr h="365760">
                <a:tc>
                  <a:txBody>
                    <a:bodyPr/>
                    <a:lstStyle/>
                    <a:p>
                      <a:r>
                        <a:rPr lang="en-US" dirty="0"/>
                        <a:t>Unigram</a:t>
                      </a:r>
                      <a:r>
                        <a:rPr lang="en-US" baseline="0" dirty="0"/>
                        <a:t> count</a:t>
                      </a:r>
                      <a:endParaRPr lang="en-US" dirty="0"/>
                    </a:p>
                  </a:txBody>
                  <a:tcPr/>
                </a:tc>
                <a:tc>
                  <a:txBody>
                    <a:bodyPr/>
                    <a:lstStyle/>
                    <a:p>
                      <a:r>
                        <a:rPr lang="en-US" dirty="0"/>
                        <a:t>79.16</a:t>
                      </a:r>
                    </a:p>
                  </a:txBody>
                  <a:tcPr/>
                </a:tc>
                <a:tc>
                  <a:txBody>
                    <a:bodyPr/>
                    <a:lstStyle/>
                    <a:p>
                      <a:r>
                        <a:rPr lang="en-US" dirty="0"/>
                        <a:t>77.8</a:t>
                      </a:r>
                    </a:p>
                  </a:txBody>
                  <a:tcPr/>
                </a:tc>
                <a:tc>
                  <a:txBody>
                    <a:bodyPr/>
                    <a:lstStyle/>
                    <a:p>
                      <a:r>
                        <a:rPr lang="en-US" dirty="0"/>
                        <a:t>81.26</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957476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Exercise:</a:t>
            </a:r>
          </a:p>
        </p:txBody>
      </p:sp>
      <p:sp>
        <p:nvSpPr>
          <p:cNvPr id="7" name="Rectangle 2"/>
          <p:cNvSpPr>
            <a:spLocks noGrp="1"/>
          </p:cNvSpPr>
          <p:nvPr>
            <p:ph sz="quarter" idx="1"/>
          </p:nvPr>
        </p:nvSpPr>
        <p:spPr>
          <a:xfrm>
            <a:off x="612648" y="1600200"/>
            <a:ext cx="8153400" cy="4495800"/>
          </a:xfrm>
        </p:spPr>
        <p:txBody>
          <a:bodyPr>
            <a:normAutofit/>
          </a:bodyPr>
          <a:lstStyle/>
          <a:p>
            <a:pPr marL="0" indent="0" fontAlgn="base">
              <a:buNone/>
            </a:pPr>
            <a:r>
              <a:rPr lang="en-US" dirty="0"/>
              <a:t>Questions on Algorithms:</a:t>
            </a:r>
          </a:p>
          <a:p>
            <a:pPr marL="320040" lvl="1" indent="0" fontAlgn="base">
              <a:buNone/>
            </a:pPr>
            <a:r>
              <a:rPr lang="en-US" dirty="0"/>
              <a:t>Predict whether there is pay discrimination based on gender</a:t>
            </a:r>
          </a:p>
          <a:p>
            <a:pPr marL="834390" lvl="1" indent="-514350" fontAlgn="base">
              <a:buAutoNum type="arabicPeriod"/>
            </a:pPr>
            <a:r>
              <a:rPr lang="en-US" dirty="0"/>
              <a:t>Use </a:t>
            </a:r>
            <a:r>
              <a:rPr lang="en-US" dirty="0" err="1"/>
              <a:t>Sklearn</a:t>
            </a:r>
            <a:r>
              <a:rPr lang="en-US" dirty="0"/>
              <a:t> to implement Logistic Regression, SVM and Random Forest</a:t>
            </a:r>
          </a:p>
          <a:p>
            <a:pPr marL="834390" lvl="1" indent="-514350" fontAlgn="base">
              <a:buAutoNum type="arabicPeriod"/>
            </a:pPr>
            <a:r>
              <a:rPr lang="en-US" dirty="0"/>
              <a:t>Find the Accuracy, Precision and F1-score for each models</a:t>
            </a:r>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464217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and Classification </a:t>
            </a:r>
          </a:p>
        </p:txBody>
      </p:sp>
      <p:sp>
        <p:nvSpPr>
          <p:cNvPr id="3" name="Content Placeholder 2"/>
          <p:cNvSpPr>
            <a:spLocks noGrp="1"/>
          </p:cNvSpPr>
          <p:nvPr>
            <p:ph sz="quarter" idx="1"/>
          </p:nvPr>
        </p:nvSpPr>
        <p:spPr/>
        <p:txBody>
          <a:bodyPr/>
          <a:lstStyle/>
          <a:p>
            <a:r>
              <a:rPr lang="en-US" dirty="0"/>
              <a:t>Predict the ratings for a business given user review and average ratings?</a:t>
            </a:r>
          </a:p>
          <a:p>
            <a:r>
              <a:rPr lang="en-US" dirty="0"/>
              <a:t>Data source – Yelp Reviews (Provided with the lecture material)</a:t>
            </a:r>
          </a:p>
          <a:p>
            <a:endParaRPr lang="en-US" dirty="0"/>
          </a:p>
        </p:txBody>
      </p:sp>
    </p:spTree>
    <p:extLst>
      <p:ext uri="{BB962C8B-B14F-4D97-AF65-F5344CB8AC3E}">
        <p14:creationId xmlns:p14="http://schemas.microsoft.com/office/powerpoint/2010/main" val="954592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 things up</a:t>
            </a:r>
          </a:p>
        </p:txBody>
      </p:sp>
      <p:sp>
        <p:nvSpPr>
          <p:cNvPr id="3" name="Content Placeholder 2"/>
          <p:cNvSpPr>
            <a:spLocks noGrp="1"/>
          </p:cNvSpPr>
          <p:nvPr>
            <p:ph sz="quarter" idx="1"/>
          </p:nvPr>
        </p:nvSpPr>
        <p:spPr/>
        <p:txBody>
          <a:bodyPr/>
          <a:lstStyle/>
          <a:p>
            <a:r>
              <a:rPr lang="en-US" dirty="0"/>
              <a:t>Intro to machine learning</a:t>
            </a:r>
          </a:p>
          <a:p>
            <a:r>
              <a:rPr lang="en-US" dirty="0"/>
              <a:t>Three steps:</a:t>
            </a:r>
          </a:p>
          <a:p>
            <a:pPr lvl="1"/>
            <a:r>
              <a:rPr lang="en-US" dirty="0"/>
              <a:t>Features</a:t>
            </a:r>
          </a:p>
          <a:p>
            <a:pPr lvl="1"/>
            <a:r>
              <a:rPr lang="en-US" dirty="0"/>
              <a:t>Algorithms</a:t>
            </a:r>
          </a:p>
          <a:p>
            <a:pPr lvl="1"/>
            <a:r>
              <a:rPr lang="en-US" dirty="0"/>
              <a:t>Evaluations</a:t>
            </a:r>
          </a:p>
        </p:txBody>
      </p:sp>
    </p:spTree>
    <p:extLst>
      <p:ext uri="{BB962C8B-B14F-4D97-AF65-F5344CB8AC3E}">
        <p14:creationId xmlns:p14="http://schemas.microsoft.com/office/powerpoint/2010/main" val="4071143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971800"/>
          </a:xfrm>
        </p:spPr>
        <p:txBody>
          <a:bodyPr>
            <a:normAutofit/>
          </a:bodyPr>
          <a:lstStyle/>
          <a:p>
            <a:pPr lvl="0"/>
            <a:r>
              <a:rPr lang="en-US" dirty="0">
                <a:solidFill>
                  <a:schemeClr val="dk1"/>
                </a:solidFill>
              </a:rPr>
              <a:t>Given the details about an employee, can you predict the salary?</a:t>
            </a:r>
          </a:p>
          <a:p>
            <a:pPr lvl="0"/>
            <a:endParaRPr lang="en-US" dirty="0">
              <a:solidFill>
                <a:schemeClr val="dk1"/>
              </a:solidFill>
            </a:endParaRPr>
          </a:p>
          <a:p>
            <a:pPr lvl="0"/>
            <a:r>
              <a:rPr lang="en-US" dirty="0">
                <a:solidFill>
                  <a:schemeClr val="dk1"/>
                </a:solidFill>
              </a:rPr>
              <a:t>Given the details about user reviews and businesses can you predict the rating a user will give to a business?</a:t>
            </a:r>
            <a:endParaRPr lang="en" dirty="0">
              <a:solidFill>
                <a:schemeClr val="dk1"/>
              </a:solidFill>
            </a:endParaRPr>
          </a:p>
        </p:txBody>
      </p:sp>
      <p:sp>
        <p:nvSpPr>
          <p:cNvPr id="3" name="Title 2"/>
          <p:cNvSpPr>
            <a:spLocks noGrp="1"/>
          </p:cNvSpPr>
          <p:nvPr>
            <p:ph type="title"/>
          </p:nvPr>
        </p:nvSpPr>
        <p:spPr/>
        <p:txBody>
          <a:bodyPr/>
          <a:lstStyle/>
          <a:p>
            <a:r>
              <a:rPr lang="en-US" dirty="0"/>
              <a:t>Prediction and Classification</a:t>
            </a:r>
          </a:p>
        </p:txBody>
      </p:sp>
    </p:spTree>
    <p:extLst>
      <p:ext uri="{BB962C8B-B14F-4D97-AF65-F5344CB8AC3E}">
        <p14:creationId xmlns:p14="http://schemas.microsoft.com/office/powerpoint/2010/main" val="265623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Given unlabeled data, can we find patterns in the data?</a:t>
            </a:r>
          </a:p>
        </p:txBody>
      </p:sp>
      <p:sp>
        <p:nvSpPr>
          <p:cNvPr id="3" name="Title 2"/>
          <p:cNvSpPr>
            <a:spLocks noGrp="1"/>
          </p:cNvSpPr>
          <p:nvPr>
            <p:ph type="title"/>
          </p:nvPr>
        </p:nvSpPr>
        <p:spPr/>
        <p:txBody>
          <a:bodyPr/>
          <a:lstStyle/>
          <a:p>
            <a:r>
              <a:rPr lang="en-US" dirty="0"/>
              <a:t>Finding Patterns in Data</a:t>
            </a:r>
          </a:p>
        </p:txBody>
      </p:sp>
    </p:spTree>
    <p:extLst>
      <p:ext uri="{BB962C8B-B14F-4D97-AF65-F5344CB8AC3E}">
        <p14:creationId xmlns:p14="http://schemas.microsoft.com/office/powerpoint/2010/main" val="16419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Work flow</a:t>
            </a:r>
          </a:p>
        </p:txBody>
      </p:sp>
      <p:sp>
        <p:nvSpPr>
          <p:cNvPr id="3" name="Subtitle 2"/>
          <p:cNvSpPr>
            <a:spLocks noGrp="1"/>
          </p:cNvSpPr>
          <p:nvPr>
            <p:ph type="subTitle" idx="1"/>
          </p:nvPr>
        </p:nvSpPr>
        <p:spPr/>
        <p:txBody>
          <a:bodyPr/>
          <a:lstStyle/>
          <a:p>
            <a:r>
              <a:rPr lang="en-US" dirty="0"/>
              <a:t>How to formulate and solve ML problems?</a:t>
            </a:r>
          </a:p>
        </p:txBody>
      </p:sp>
      <p:graphicFrame>
        <p:nvGraphicFramePr>
          <p:cNvPr id="5" name="Diagram 4"/>
          <p:cNvGraphicFramePr/>
          <p:nvPr>
            <p:extLst>
              <p:ext uri="{D42A27DB-BD31-4B8C-83A1-F6EECF244321}">
                <p14:modId xmlns:p14="http://schemas.microsoft.com/office/powerpoint/2010/main" val="1099185376"/>
              </p:ext>
            </p:extLst>
          </p:nvPr>
        </p:nvGraphicFramePr>
        <p:xfrm>
          <a:off x="990600" y="381000"/>
          <a:ext cx="73152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8343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What’s the best representation of the data?</a:t>
            </a:r>
          </a:p>
          <a:p>
            <a:endParaRPr lang="en-US" dirty="0"/>
          </a:p>
        </p:txBody>
      </p:sp>
      <p:sp>
        <p:nvSpPr>
          <p:cNvPr id="3" name="Title 2"/>
          <p:cNvSpPr>
            <a:spLocks noGrp="1"/>
          </p:cNvSpPr>
          <p:nvPr>
            <p:ph type="title"/>
          </p:nvPr>
        </p:nvSpPr>
        <p:spPr/>
        <p:txBody>
          <a:bodyPr/>
          <a:lstStyle/>
          <a:p>
            <a:r>
              <a:rPr lang="en-US" dirty="0"/>
              <a:t>Feature Extraction</a:t>
            </a:r>
          </a:p>
        </p:txBody>
      </p:sp>
    </p:spTree>
    <p:extLst>
      <p:ext uri="{BB962C8B-B14F-4D97-AF65-F5344CB8AC3E}">
        <p14:creationId xmlns:p14="http://schemas.microsoft.com/office/powerpoint/2010/main" val="27729256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presentation</Template>
  <TotalTime>0</TotalTime>
  <Words>1707</Words>
  <Application>Microsoft Office PowerPoint</Application>
  <PresentationFormat>On-screen Show (4:3)</PresentationFormat>
  <Paragraphs>384</Paragraphs>
  <Slides>53</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Cambria Math</vt:lpstr>
      <vt:lpstr>Courier New</vt:lpstr>
      <vt:lpstr>华文仿宋</vt:lpstr>
      <vt:lpstr>Tw Cen MT</vt:lpstr>
      <vt:lpstr>Wingdings</vt:lpstr>
      <vt:lpstr>Wingdings 2</vt:lpstr>
      <vt:lpstr>Median</vt:lpstr>
      <vt:lpstr>Intro To Machine Learning</vt:lpstr>
      <vt:lpstr>Prerequisites</vt:lpstr>
      <vt:lpstr>Machine Learning</vt:lpstr>
      <vt:lpstr>Machine Learning</vt:lpstr>
      <vt:lpstr>Sentiment Analysis</vt:lpstr>
      <vt:lpstr>Prediction and Classification</vt:lpstr>
      <vt:lpstr>Finding Patterns in Data</vt:lpstr>
      <vt:lpstr>Work flow</vt:lpstr>
      <vt:lpstr>Feature Extraction</vt:lpstr>
      <vt:lpstr>Textual Features</vt:lpstr>
      <vt:lpstr>Feature 1 – unigram counts</vt:lpstr>
      <vt:lpstr>Exercise</vt:lpstr>
      <vt:lpstr>Feature 2 – Tf-Idf value</vt:lpstr>
      <vt:lpstr>Other features </vt:lpstr>
      <vt:lpstr>Feature interface</vt:lpstr>
      <vt:lpstr>sklearn implementation</vt:lpstr>
      <vt:lpstr>Non Textual Features</vt:lpstr>
      <vt:lpstr>Feature Selection</vt:lpstr>
      <vt:lpstr>Feature Engineering-Categories</vt:lpstr>
      <vt:lpstr>Feature Engineering-Numerical</vt:lpstr>
      <vt:lpstr>Data Set</vt:lpstr>
      <vt:lpstr>Implementation</vt:lpstr>
      <vt:lpstr>Modified Features</vt:lpstr>
      <vt:lpstr>Use Features in sklearn</vt:lpstr>
      <vt:lpstr>Exercise:</vt:lpstr>
      <vt:lpstr>Algorithms</vt:lpstr>
      <vt:lpstr>Supervised Algorithms</vt:lpstr>
      <vt:lpstr>Linear Regression</vt:lpstr>
      <vt:lpstr>Classification</vt:lpstr>
      <vt:lpstr>Logistic Regression</vt:lpstr>
      <vt:lpstr>Support Vector Machine</vt:lpstr>
      <vt:lpstr>Random Forest </vt:lpstr>
      <vt:lpstr>Random Forest</vt:lpstr>
      <vt:lpstr>sklearn implementation</vt:lpstr>
      <vt:lpstr>Linear Regression Implementation</vt:lpstr>
      <vt:lpstr>Implementation Details</vt:lpstr>
      <vt:lpstr>Exercise</vt:lpstr>
      <vt:lpstr>Unsupervised Learning</vt:lpstr>
      <vt:lpstr>K-Means Clustering</vt:lpstr>
      <vt:lpstr>Exercise</vt:lpstr>
      <vt:lpstr>How to choose k?</vt:lpstr>
      <vt:lpstr>The Elbow Method</vt:lpstr>
      <vt:lpstr>Exercise</vt:lpstr>
      <vt:lpstr>Implementation Details</vt:lpstr>
      <vt:lpstr>K-Means implementation</vt:lpstr>
      <vt:lpstr>Evaluation</vt:lpstr>
      <vt:lpstr>Classification</vt:lpstr>
      <vt:lpstr>Back to our problems</vt:lpstr>
      <vt:lpstr>Sentiment Analysis</vt:lpstr>
      <vt:lpstr>Binary Classification</vt:lpstr>
      <vt:lpstr>Exercise:</vt:lpstr>
      <vt:lpstr>Prediction and Classification </vt:lpstr>
      <vt:lpstr>Wrap things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2016-06-22T02:31:34Z</dcterms:created>
  <dcterms:modified xsi:type="dcterms:W3CDTF">2016-08-16T21:26:48Z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