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D6F0E5-AA3C-4E32-86DF-4D5918A472FB}">
  <a:tblStyle styleId="{0ED6F0E5-AA3C-4E32-86DF-4D5918A47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95ca9acf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95ca9acf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8aaf2d36c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8aaf2d36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8aaf2d36c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8aaf2d36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8aaf2d36c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8aaf2d36c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aaf2d36c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8aaf2d36c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844e835c3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844e835c3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8b61b062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8b61b062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844e835c3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844e835c3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844e835c3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844e835c3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844e835c3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844e835c3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d8c1f9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d8c1f9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8aaf2d36c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8aaf2d36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8aaf2d3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8aaf2d3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8aaf2d3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8aaf2d3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931dc15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931dc15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8d66e18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8d66e18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8aaf2d3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8aaf2d3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d984202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d98420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8d66e186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8d66e186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c8aaf2d3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c8aaf2d3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8aaf2d36c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8aaf2d36c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8aaf2d36c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8aaf2d36c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8aaf2d36c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8aaf2d36c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97fb69a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97fb69a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d8c1f9a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d8c1f9a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844e835c3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844e835c3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95ca9ac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95ca9ac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5" Type="http://schemas.openxmlformats.org/officeDocument/2006/relationships/image" Target="../media/image8.jpg"/><Relationship Id="rId6" Type="http://schemas.openxmlformats.org/officeDocument/2006/relationships/image" Target="../media/image18.jpg"/><Relationship Id="rId7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f1Gc7SYqTzVhtnxnj9x10uTC6ncn5JVw/view" TargetMode="External"/><Relationship Id="rId4" Type="http://schemas.openxmlformats.org/officeDocument/2006/relationships/image" Target="../media/image11.jpg"/><Relationship Id="rId5" Type="http://schemas.openxmlformats.org/officeDocument/2006/relationships/hyperlink" Target="http://drive.google.com/file/d/1z_xgocWvUFeY25Rwx25rRQWXyl26IO1X/view" TargetMode="External"/><Relationship Id="rId6" Type="http://schemas.openxmlformats.org/officeDocument/2006/relationships/image" Target="../media/image14.jpg"/><Relationship Id="rId7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9.jp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3875" y="744525"/>
            <a:ext cx="7928400" cy="18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Vision: A Deep Learning Based Approach for Car Speed Estimation</a:t>
            </a:r>
            <a:endParaRPr b="1" sz="318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904775" y="1984000"/>
            <a:ext cx="7537500" cy="3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Arshi Naaz(A23009)  Bidisha Sadhu(A23012) Jayeeta Choudhury (A23022)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Nancy Lahiri (A23025) Siddharth Tiwari (A23039)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Matta Sai Mohan Ranga (A23024)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Subhasis Dasgupta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Praxis Business School, Kolkata, India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47400" y="3672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Pretrained Models Used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147400" y="112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MiDaS: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Depth estimation algorithm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Depth estimation-process of objects in a scene from a given viewpoint.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Output- A 2D depth map, each pixel has an assigned depth value(distance of the point from camera)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Mask R-CNN: 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Extends Faster R-CNN by adding a branch for predicting segmentation masks.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Simultaneously detects objects and generates high-quality segmentation masks for each instance.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05625" y="59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Methodology - Data Acquisition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296650" y="1534925"/>
            <a:ext cx="64611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 are captured using mobile devices having 640x480 resolution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Curated a diverse video dataset of 90 data points, captured from front or side perspectives.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 range from 3 to 7 seconds, providing a simulation of traffic scenario</a:t>
            </a:r>
            <a:endParaRPr sz="18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2075" y="1435100"/>
            <a:ext cx="2489525" cy="2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73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Methodology - OpenCV Integration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758425"/>
            <a:ext cx="80706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OpenCV for seamless video input into the model.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a video capture object to read frames from an input video 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of Op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nCV was stored in a separate CSV file as extracted features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0" y="26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7"/>
              <a:buFont typeface="Arial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Methodology - Object Detection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233050" y="917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pretrained model is used to identify the object with a confidence threshold of 0.7.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coordinates of the bounding box are taken for area calculation.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between the first frame and the last frame is calculated.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000" y="2471050"/>
            <a:ext cx="3639550" cy="25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600" y="2471050"/>
            <a:ext cx="3835074" cy="25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2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38">
                <a:latin typeface="Times New Roman"/>
                <a:ea typeface="Times New Roman"/>
                <a:cs typeface="Times New Roman"/>
                <a:sym typeface="Times New Roman"/>
              </a:rPr>
              <a:t>Methodology - Depth estimation</a:t>
            </a:r>
            <a:endParaRPr sz="2520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417400" y="1130363"/>
            <a:ext cx="8520600" cy="25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3471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67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Midas for depth estimation, further refined with Mask R-CNN.</a:t>
            </a:r>
            <a:endParaRPr sz="267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7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67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Overcame challenges of obtaining accurate depth values due to static backgrounds.</a:t>
            </a:r>
            <a:endParaRPr sz="267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7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67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masked object’s centroid is found and the pixel distance is computed only for the centroid pixel.</a:t>
            </a:r>
            <a:endParaRPr sz="267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650" y="2581775"/>
            <a:ext cx="2389824" cy="11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5">
            <a:alphaModFix/>
          </a:blip>
          <a:srcRect b="0" l="13726" r="0" t="0"/>
          <a:stretch/>
        </p:blipFill>
        <p:spPr>
          <a:xfrm>
            <a:off x="1587825" y="2581775"/>
            <a:ext cx="2076550" cy="11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825" y="3867725"/>
            <a:ext cx="2076551" cy="12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7650" y="3877925"/>
            <a:ext cx="2389825" cy="122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Methodology - Linear Regression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94700" y="1661275"/>
            <a:ext cx="83376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code to extract area, time, and depth information from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respective models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CSV files are formed as output which are merged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further analysis.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OLS is conducted to see the linear relationship among the variables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1: X=[Area, Time], y=[Actual Speed]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2: X=[Area, Time, Diff], y=[Actual Speed]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Methodology - Nonlinear Regression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03200" y="1743475"/>
            <a:ext cx="83376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Degree 3 Non Linear polynomial regression is computed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1: X=[Area, Time], y=[Actual Speed]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2: X=[Area, Time, Diff], y=[Actual Speed]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100600" y="65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Methodology-Model Evaluation and Selection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153450" y="1618075"/>
            <a:ext cx="86424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linear and non-linear regression models, focusing on adjusted R-squared values, MSE and RMSE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YOLOv8 non-linear regression model for superior predictive capabilities.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87800" y="44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Methodology-Speed Prediction and Validation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55325" y="1205400"/>
            <a:ext cx="85206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exported using a joblib file ( </a:t>
            </a: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v8</a:t>
            </a: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non-linear regression model for speed estimation)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datapoints is used to estimate the speed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Validated predictions using front and side angle video datasets.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predicted speeds with known ground truth speeds for accuracy assessment.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SSD and Yolov5</a:t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same process is being used for SSD and YOLOv5, ensuring consistency and comparability across different object detection models</a:t>
            </a:r>
            <a:endParaRPr sz="7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7"/>
              <a:buFont typeface="Arial"/>
              <a:buNone/>
            </a:pPr>
            <a:r>
              <a:t/>
            </a:r>
            <a:endParaRPr b="1"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2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87175" y="220825"/>
            <a:ext cx="3255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56075" y="628200"/>
            <a:ext cx="39390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825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b="1" sz="18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b="1" sz="18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700" y="1026700"/>
            <a:ext cx="6167151" cy="447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32025" y="521375"/>
            <a:ext cx="30771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b="1" lang="en" sz="254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25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76350" y="1315150"/>
            <a:ext cx="8520600" cy="3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	                                                  	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 and Data problem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            	                                                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Contribution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	                                                 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              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Analysis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312" y="1315150"/>
            <a:ext cx="4171263" cy="30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21507" l="0" r="0" t="0"/>
          <a:stretch/>
        </p:blipFill>
        <p:spPr>
          <a:xfrm>
            <a:off x="1560975" y="966175"/>
            <a:ext cx="5877193" cy="382157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587200" y="2334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100"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6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2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Depth on Model Accuracy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"diff" variable (depth) improved speed prediction accuracy in all models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 showed highest accuracy with depth, followed by YOLOv5 and SSD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and nonlinear regression models performed better with depth inclusion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Plotting of actual and predicted speed in linear and non-linear YOLOv8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01" y="3062625"/>
            <a:ext cx="3400351" cy="20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325" y="3090775"/>
            <a:ext cx="3165101" cy="19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204850" y="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7" name="Google Shape;217;p34"/>
          <p:cNvGraphicFramePr/>
          <p:nvPr/>
        </p:nvGraphicFramePr>
        <p:xfrm>
          <a:off x="1151213" y="1001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{0ED6F0E5-AA3C-4E32-86DF-4D5918A472FB}</a:tableStyleId>
              </a:tblPr>
              <a:tblGrid>
                <a:gridCol w="912725"/>
                <a:gridCol w="912725"/>
                <a:gridCol w="1046500"/>
                <a:gridCol w="960475"/>
                <a:gridCol w="848725"/>
                <a:gridCol w="957600"/>
                <a:gridCol w="989125"/>
              </a:tblGrid>
              <a:tr h="901425">
                <a:tc>
                  <a:txBody>
                    <a:bodyPr/>
                    <a:lstStyle/>
                    <a:p>
                      <a:pPr indent="0" lvl="0" marL="91440" marR="9144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Name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9144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Regre-ssion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9909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AdjR</a:t>
                      </a:r>
                      <a:r>
                        <a:rPr b="1" baseline="30000" i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without diff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9144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9909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AdjR</a:t>
                      </a:r>
                      <a:r>
                        <a:rPr b="1" baseline="30000" i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diff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9909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b="1" baseline="30000" i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diff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9909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 with diff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9144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91440" marR="91440" rtl="0" algn="ctr">
                        <a:lnSpc>
                          <a:spcPct val="9909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with diff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9144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91425" marL="91425"/>
                </a:tc>
              </a:tr>
              <a:tr h="355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YOLOv8</a:t>
                      </a:r>
                      <a:endParaRPr b="1"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12.29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462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Linear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5.02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55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YOLOv5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26.82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462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Linear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355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SSD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27.90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5462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Linear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sz="2500"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 title="WhatsApp Video 2024-04-05 at 2.49.03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14500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 title="WhatsApp Video 2024-04-05 at 2.44.01 PM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7025" y="1152475"/>
            <a:ext cx="425527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2358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235875" y="1122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Features: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400" y="1846988"/>
            <a:ext cx="4241148" cy="2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5">
            <a:alphaModFix/>
          </a:blip>
          <a:srcRect b="4789" l="0" r="0" t="-4790"/>
          <a:stretch/>
        </p:blipFill>
        <p:spPr>
          <a:xfrm>
            <a:off x="295075" y="1847005"/>
            <a:ext cx="4241150" cy="264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Results and Analysis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311700" y="137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Performance Comparison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model performance using Adjusted R-squared, Mean Squared Error, and Root Mean Squared Error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linear and nonlinear regression results for each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features in both the regression models (YOLOv8) are obtained.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Concluded with YOLOv8 as the most accurate model for speed prediction when considering depth.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115950" y="37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115950" y="951750"/>
            <a:ext cx="5589000" cy="3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work presents a new way to estimate speed using two Deep Learning algorithms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Non-linear regression showed high adjusted R-squared values, indicating that accurate speed estimation is possible even with a small dataset.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000" y="1483900"/>
            <a:ext cx="3045475" cy="203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232950" y="587350"/>
            <a:ext cx="3583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232950" y="1365875"/>
            <a:ext cx="8678100" cy="28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future we can extend our work in heavier vehicles as well as  smaller ones, aiming to enhance road safety impact.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 include expanding our dataset with a larger number of data points.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expansion aims to improve model fine-tuning, enhancing predictive accuracy and optimization for real-world applications.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/>
        </p:nvSpPr>
        <p:spPr>
          <a:xfrm>
            <a:off x="2327500" y="1937550"/>
            <a:ext cx="57540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9902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road safety is a top priority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and regulating vehicle speeds pose challenges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speed detection methods are costlier and require heavy computation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Urgent need for comprehensive and advanced approach to speed detection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725" y="1228224"/>
            <a:ext cx="3537300" cy="2573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540000"/>
            <a:ext cx="5346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 integrated system that can use AI based model to estimate the speed of a moving vehicle (car)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able to deploy the system in a cheaper </a:t>
            </a: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handheld</a:t>
            </a: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device so that real-time speed detection can be done at any location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476" y="1806100"/>
            <a:ext cx="3322525" cy="20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Data Problem</a:t>
            </a:r>
            <a:endParaRPr sz="252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18275" y="1222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 problems are further broken down to these data problems</a:t>
            </a: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of vehicle within a frame with bounding box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the change in bounding box area as the car is moving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time between the first and last frame, when the vehicle is detected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 the distance between the vehicle and the camera in each frame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extracted features for speed estimation</a:t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5100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8870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Estimation Using Doppler effec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t: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shift measures vehicle speed using radar or lidar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methods rely on concepts related to physics and depends on transducers.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approach is complex and requires specialized equipment.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Lines Algorithm (TLA):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individual uses stopwatch as the vehicle crosses the lines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time between two lines, known distance for accuracy.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Often lacked precision and required manual intervention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ECEC"/>
              </a:solidFill>
              <a:highlight>
                <a:schemeClr val="accent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Contribution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388175"/>
            <a:ext cx="7739400" cy="3509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Proposing a new method by integratin</a:t>
            </a:r>
            <a:r>
              <a:rPr b="1"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two deep learning architectures.</a:t>
            </a:r>
            <a:endParaRPr b="1"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Detection: Precise vehicle classification, bounding box area, and time calculation.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 Estimation: Utilizing MiDaS and Mask R-CNN for getting centroid pixel distance.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 regression model: To understand the relationships among features.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proposing a new method to estimate speed</a:t>
            </a:r>
            <a:endParaRPr sz="7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294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t/>
            </a:r>
            <a:endParaRPr sz="216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38400"/>
            <a:ext cx="52911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YOLOv8 and OpenCV for 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ehicle 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identification, area and time computation</a:t>
            </a: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Depth Estimation 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ntegrate M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along with Mask R-CNN </a:t>
            </a: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speed of the vehicle using linear and nonlinear regression</a:t>
            </a: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omparative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 with SSD and YOLOv5</a:t>
            </a:r>
            <a:endParaRPr sz="18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0725" y="1319850"/>
            <a:ext cx="3060399" cy="22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Pretrained Models Used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YOLO(You Only Look Once):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 Detection Algorithm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Predicts bounding boxes and class probabilities for image grids in one go.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Offers real-time object detection with high accuracy.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SSD (Single Shot MultiBox Detector):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 Detection Algorithm.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Predicts bounding boxes and class probabilities across multiple feature maps.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Ensures efficient object detection with speed and accuracy</a:t>
            </a:r>
            <a:endParaRPr b="1"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325" y="157350"/>
            <a:ext cx="1764225" cy="6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