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8" r:id="rId3"/>
    <p:sldId id="267" r:id="rId4"/>
    <p:sldId id="259" r:id="rId5"/>
    <p:sldId id="268" r:id="rId6"/>
    <p:sldId id="260" r:id="rId7"/>
    <p:sldId id="261" r:id="rId8"/>
    <p:sldId id="269" r:id="rId9"/>
    <p:sldId id="271" r:id="rId10"/>
    <p:sldId id="270" r:id="rId11"/>
    <p:sldId id="262" r:id="rId12"/>
    <p:sldId id="274" r:id="rId13"/>
    <p:sldId id="263" r:id="rId14"/>
    <p:sldId id="273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>
        <p:scale>
          <a:sx n="105" d="100"/>
          <a:sy n="105" d="100"/>
        </p:scale>
        <p:origin x="8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9BADF-43A6-BE40-8C09-9B37B21D678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C556653A-1B6E-E042-9F79-D9126B1FA69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Reduce the complexity of survey data while preserving key insights.</a:t>
          </a:r>
        </a:p>
      </dgm:t>
    </dgm:pt>
    <dgm:pt modelId="{812B42DC-9635-7B40-B966-AD285EC2F5B0}" type="parTrans" cxnId="{32AFE767-D2B1-144D-992F-781C8C6A8C99}">
      <dgm:prSet/>
      <dgm:spPr/>
      <dgm:t>
        <a:bodyPr/>
        <a:lstStyle/>
        <a:p>
          <a:endParaRPr lang="en-GB"/>
        </a:p>
      </dgm:t>
    </dgm:pt>
    <dgm:pt modelId="{F1F3AF93-D23B-694F-92FD-55088C53A523}" type="sibTrans" cxnId="{32AFE767-D2B1-144D-992F-781C8C6A8C99}">
      <dgm:prSet/>
      <dgm:spPr/>
      <dgm:t>
        <a:bodyPr/>
        <a:lstStyle/>
        <a:p>
          <a:endParaRPr lang="en-GB"/>
        </a:p>
      </dgm:t>
    </dgm:pt>
    <dgm:pt modelId="{F611BDB9-64FD-9747-B41E-0D6907448061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Provide clear, actionable findings to inform strategic decisions.</a:t>
          </a:r>
        </a:p>
      </dgm:t>
    </dgm:pt>
    <dgm:pt modelId="{DD0C4FAF-8902-7A46-AA6F-70BEA548B589}" type="parTrans" cxnId="{8E893A28-82C1-454A-A691-A2C46D2FF73D}">
      <dgm:prSet/>
      <dgm:spPr/>
      <dgm:t>
        <a:bodyPr/>
        <a:lstStyle/>
        <a:p>
          <a:endParaRPr lang="en-GB"/>
        </a:p>
      </dgm:t>
    </dgm:pt>
    <dgm:pt modelId="{D978250B-B660-AC47-B580-A131B322F269}" type="sibTrans" cxnId="{8E893A28-82C1-454A-A691-A2C46D2FF73D}">
      <dgm:prSet/>
      <dgm:spPr/>
      <dgm:t>
        <a:bodyPr/>
        <a:lstStyle/>
        <a:p>
          <a:endParaRPr lang="en-GB"/>
        </a:p>
      </dgm:t>
    </dgm:pt>
    <dgm:pt modelId="{BC59CCC5-C191-4947-A416-B9BF89AC3A3E}" type="pres">
      <dgm:prSet presAssocID="{B629BADF-43A6-BE40-8C09-9B37B21D678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0AF7F74-704B-5941-8B63-F7BD56339A16}" type="pres">
      <dgm:prSet presAssocID="{C556653A-1B6E-E042-9F79-D9126B1FA697}" presName="horFlow" presStyleCnt="0"/>
      <dgm:spPr/>
    </dgm:pt>
    <dgm:pt modelId="{01EC5D1F-A6C8-BD42-966D-322CFB571B41}" type="pres">
      <dgm:prSet presAssocID="{C556653A-1B6E-E042-9F79-D9126B1FA697}" presName="bigChev" presStyleLbl="node1" presStyleIdx="0" presStyleCnt="2"/>
      <dgm:spPr/>
    </dgm:pt>
    <dgm:pt modelId="{09AE34E6-B6CC-C04E-8587-2EEBD4B630E5}" type="pres">
      <dgm:prSet presAssocID="{C556653A-1B6E-E042-9F79-D9126B1FA697}" presName="vSp" presStyleCnt="0"/>
      <dgm:spPr/>
    </dgm:pt>
    <dgm:pt modelId="{CD27D8BE-AB6E-CB4C-90F1-74E7CF4509F6}" type="pres">
      <dgm:prSet presAssocID="{F611BDB9-64FD-9747-B41E-0D6907448061}" presName="horFlow" presStyleCnt="0"/>
      <dgm:spPr/>
    </dgm:pt>
    <dgm:pt modelId="{DB7334A0-4D6A-9C4A-B95C-BDE9E4952AAF}" type="pres">
      <dgm:prSet presAssocID="{F611BDB9-64FD-9747-B41E-0D6907448061}" presName="bigChev" presStyleLbl="node1" presStyleIdx="1" presStyleCnt="2"/>
      <dgm:spPr/>
    </dgm:pt>
  </dgm:ptLst>
  <dgm:cxnLst>
    <dgm:cxn modelId="{B9110A19-5FC2-DF4E-8780-45F0F5CF713E}" type="presOf" srcId="{C556653A-1B6E-E042-9F79-D9126B1FA697}" destId="{01EC5D1F-A6C8-BD42-966D-322CFB571B41}" srcOrd="0" destOrd="0" presId="urn:microsoft.com/office/officeart/2005/8/layout/lProcess3"/>
    <dgm:cxn modelId="{8E893A28-82C1-454A-A691-A2C46D2FF73D}" srcId="{B629BADF-43A6-BE40-8C09-9B37B21D6789}" destId="{F611BDB9-64FD-9747-B41E-0D6907448061}" srcOrd="1" destOrd="0" parTransId="{DD0C4FAF-8902-7A46-AA6F-70BEA548B589}" sibTransId="{D978250B-B660-AC47-B580-A131B322F269}"/>
    <dgm:cxn modelId="{52226D3A-3BE9-D743-AEF5-E61979723A37}" type="presOf" srcId="{F611BDB9-64FD-9747-B41E-0D6907448061}" destId="{DB7334A0-4D6A-9C4A-B95C-BDE9E4952AAF}" srcOrd="0" destOrd="0" presId="urn:microsoft.com/office/officeart/2005/8/layout/lProcess3"/>
    <dgm:cxn modelId="{32AFE767-D2B1-144D-992F-781C8C6A8C99}" srcId="{B629BADF-43A6-BE40-8C09-9B37B21D6789}" destId="{C556653A-1B6E-E042-9F79-D9126B1FA697}" srcOrd="0" destOrd="0" parTransId="{812B42DC-9635-7B40-B966-AD285EC2F5B0}" sibTransId="{F1F3AF93-D23B-694F-92FD-55088C53A523}"/>
    <dgm:cxn modelId="{C06D47B8-1B02-E846-BB86-44C7B72D1C47}" type="presOf" srcId="{B629BADF-43A6-BE40-8C09-9B37B21D6789}" destId="{BC59CCC5-C191-4947-A416-B9BF89AC3A3E}" srcOrd="0" destOrd="0" presId="urn:microsoft.com/office/officeart/2005/8/layout/lProcess3"/>
    <dgm:cxn modelId="{A71AEA26-AF7B-1142-BBE1-025F8D2BCC05}" type="presParOf" srcId="{BC59CCC5-C191-4947-A416-B9BF89AC3A3E}" destId="{30AF7F74-704B-5941-8B63-F7BD56339A16}" srcOrd="0" destOrd="0" presId="urn:microsoft.com/office/officeart/2005/8/layout/lProcess3"/>
    <dgm:cxn modelId="{DC521A38-9247-7843-94F5-F894C2CE5E8E}" type="presParOf" srcId="{30AF7F74-704B-5941-8B63-F7BD56339A16}" destId="{01EC5D1F-A6C8-BD42-966D-322CFB571B41}" srcOrd="0" destOrd="0" presId="urn:microsoft.com/office/officeart/2005/8/layout/lProcess3"/>
    <dgm:cxn modelId="{83465C35-2239-B543-BDF2-45B20C9267E9}" type="presParOf" srcId="{BC59CCC5-C191-4947-A416-B9BF89AC3A3E}" destId="{09AE34E6-B6CC-C04E-8587-2EEBD4B630E5}" srcOrd="1" destOrd="0" presId="urn:microsoft.com/office/officeart/2005/8/layout/lProcess3"/>
    <dgm:cxn modelId="{839FBA35-D81A-B549-A7EE-115FF83CBA11}" type="presParOf" srcId="{BC59CCC5-C191-4947-A416-B9BF89AC3A3E}" destId="{CD27D8BE-AB6E-CB4C-90F1-74E7CF4509F6}" srcOrd="2" destOrd="0" presId="urn:microsoft.com/office/officeart/2005/8/layout/lProcess3"/>
    <dgm:cxn modelId="{6E112036-8F88-B742-AA55-287054931643}" type="presParOf" srcId="{CD27D8BE-AB6E-CB4C-90F1-74E7CF4509F6}" destId="{DB7334A0-4D6A-9C4A-B95C-BDE9E4952AA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EB6FF-38CD-264B-A471-22D8A5B469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5AA3057-E1A7-214C-A2E7-6BDA824B3BC8}">
      <dgm:prSet/>
      <dgm:spPr/>
      <dgm:t>
        <a:bodyPr/>
        <a:lstStyle/>
        <a:p>
          <a:r>
            <a:rPr lang="en-IN" b="1" dirty="0"/>
            <a:t>Clustering Analysis</a:t>
          </a:r>
          <a:endParaRPr lang="en-IN" dirty="0"/>
        </a:p>
      </dgm:t>
    </dgm:pt>
    <dgm:pt modelId="{230F0B53-78FC-1445-8EB6-1EDBAA9FCA58}" type="parTrans" cxnId="{C8B34BBD-ED91-2848-B568-67AFD674804D}">
      <dgm:prSet/>
      <dgm:spPr/>
      <dgm:t>
        <a:bodyPr/>
        <a:lstStyle/>
        <a:p>
          <a:endParaRPr lang="en-GB"/>
        </a:p>
      </dgm:t>
    </dgm:pt>
    <dgm:pt modelId="{CE20E5CF-5B77-A34C-AE60-058150DA410F}" type="sibTrans" cxnId="{C8B34BBD-ED91-2848-B568-67AFD674804D}">
      <dgm:prSet/>
      <dgm:spPr/>
      <dgm:t>
        <a:bodyPr/>
        <a:lstStyle/>
        <a:p>
          <a:endParaRPr lang="en-GB"/>
        </a:p>
      </dgm:t>
    </dgm:pt>
    <dgm:pt modelId="{7354C407-A666-464F-A9B4-121232EFE6AF}">
      <dgm:prSet/>
      <dgm:spPr/>
      <dgm:t>
        <a:bodyPr/>
        <a:lstStyle/>
        <a:p>
          <a:r>
            <a:rPr lang="en-IN" b="1" dirty="0"/>
            <a:t>Demographic Analysis</a:t>
          </a:r>
          <a:endParaRPr lang="en-IN" dirty="0"/>
        </a:p>
      </dgm:t>
    </dgm:pt>
    <dgm:pt modelId="{A4795DF0-0D8A-0D42-AF51-CBDA6F8A577D}" type="parTrans" cxnId="{8BDDDB4D-B703-4A45-B881-335D1E8F4919}">
      <dgm:prSet/>
      <dgm:spPr/>
      <dgm:t>
        <a:bodyPr/>
        <a:lstStyle/>
        <a:p>
          <a:endParaRPr lang="en-GB"/>
        </a:p>
      </dgm:t>
    </dgm:pt>
    <dgm:pt modelId="{E5274FEE-9FB3-D741-AD5A-7A1456FC85A2}" type="sibTrans" cxnId="{8BDDDB4D-B703-4A45-B881-335D1E8F4919}">
      <dgm:prSet/>
      <dgm:spPr/>
      <dgm:t>
        <a:bodyPr/>
        <a:lstStyle/>
        <a:p>
          <a:endParaRPr lang="en-GB"/>
        </a:p>
      </dgm:t>
    </dgm:pt>
    <dgm:pt modelId="{F11CC5F1-C4BF-0A4D-83F1-CDBA93838B73}">
      <dgm:prSet/>
      <dgm:spPr/>
      <dgm:t>
        <a:bodyPr/>
        <a:lstStyle/>
        <a:p>
          <a:r>
            <a:rPr lang="en-IN" b="1" dirty="0"/>
            <a:t>Dimensionality Reduction</a:t>
          </a:r>
          <a:endParaRPr lang="en-IN" dirty="0"/>
        </a:p>
      </dgm:t>
    </dgm:pt>
    <dgm:pt modelId="{3212F074-6995-9B46-A023-8A273E7C4BB2}" type="sibTrans" cxnId="{99B17EE8-CBBA-1145-AB6F-40EF14420D87}">
      <dgm:prSet/>
      <dgm:spPr/>
      <dgm:t>
        <a:bodyPr/>
        <a:lstStyle/>
        <a:p>
          <a:endParaRPr lang="en-GB"/>
        </a:p>
      </dgm:t>
    </dgm:pt>
    <dgm:pt modelId="{6BEA43DB-78B1-5447-92E8-A9457AA98490}" type="parTrans" cxnId="{99B17EE8-CBBA-1145-AB6F-40EF14420D87}">
      <dgm:prSet/>
      <dgm:spPr/>
      <dgm:t>
        <a:bodyPr/>
        <a:lstStyle/>
        <a:p>
          <a:endParaRPr lang="en-GB"/>
        </a:p>
      </dgm:t>
    </dgm:pt>
    <dgm:pt modelId="{7292CCBE-9D1C-0B42-851B-9C2E4C5E7ECF}">
      <dgm:prSet/>
      <dgm:spPr/>
      <dgm:t>
        <a:bodyPr/>
        <a:lstStyle/>
        <a:p>
          <a:r>
            <a:rPr lang="en-IN" dirty="0"/>
            <a:t>Identify essential attributes driving preferences.</a:t>
          </a:r>
          <a:endParaRPr lang="en-GB" dirty="0"/>
        </a:p>
      </dgm:t>
    </dgm:pt>
    <dgm:pt modelId="{5A9BD8E6-F9F5-214B-8E97-C335DC7727BF}" type="parTrans" cxnId="{CCCBFB77-1E45-834E-B792-E96B8525625B}">
      <dgm:prSet/>
      <dgm:spPr/>
      <dgm:t>
        <a:bodyPr/>
        <a:lstStyle/>
        <a:p>
          <a:endParaRPr lang="en-GB"/>
        </a:p>
      </dgm:t>
    </dgm:pt>
    <dgm:pt modelId="{BD2FE147-2AD3-AB41-9577-A8791B110100}" type="sibTrans" cxnId="{CCCBFB77-1E45-834E-B792-E96B8525625B}">
      <dgm:prSet/>
      <dgm:spPr/>
      <dgm:t>
        <a:bodyPr/>
        <a:lstStyle/>
        <a:p>
          <a:endParaRPr lang="en-GB"/>
        </a:p>
      </dgm:t>
    </dgm:pt>
    <dgm:pt modelId="{3C7A2077-747C-9D48-A8FA-D09EBE71EBF2}">
      <dgm:prSet/>
      <dgm:spPr/>
      <dgm:t>
        <a:bodyPr/>
        <a:lstStyle/>
        <a:p>
          <a:r>
            <a:rPr lang="en-IN"/>
            <a:t>Group respondents into distinct customer segments.</a:t>
          </a:r>
          <a:endParaRPr lang="en-GB"/>
        </a:p>
      </dgm:t>
    </dgm:pt>
    <dgm:pt modelId="{5CFADD8E-41F1-5949-BA4B-8C461518E74D}" type="parTrans" cxnId="{81315FE6-395C-4842-B06D-B420074C5FF2}">
      <dgm:prSet/>
      <dgm:spPr/>
      <dgm:t>
        <a:bodyPr/>
        <a:lstStyle/>
        <a:p>
          <a:endParaRPr lang="en-GB"/>
        </a:p>
      </dgm:t>
    </dgm:pt>
    <dgm:pt modelId="{E310F9E4-F296-BF49-93C5-7E39F1FF87AF}" type="sibTrans" cxnId="{81315FE6-395C-4842-B06D-B420074C5FF2}">
      <dgm:prSet/>
      <dgm:spPr/>
      <dgm:t>
        <a:bodyPr/>
        <a:lstStyle/>
        <a:p>
          <a:endParaRPr lang="en-GB"/>
        </a:p>
      </dgm:t>
    </dgm:pt>
    <dgm:pt modelId="{746AB009-0A6F-0649-A9A3-9590AD5A9BB3}">
      <dgm:prSet/>
      <dgm:spPr/>
      <dgm:t>
        <a:bodyPr/>
        <a:lstStyle/>
        <a:p>
          <a:r>
            <a:rPr lang="en-IN"/>
            <a:t>Group respondents into distinct customer segments.</a:t>
          </a:r>
          <a:endParaRPr lang="en-GB"/>
        </a:p>
      </dgm:t>
    </dgm:pt>
    <dgm:pt modelId="{5CB5AC06-7E48-B74E-B301-F3A2BBFCC680}" type="parTrans" cxnId="{05F90EB4-ACC0-3D40-81EA-F403C986E866}">
      <dgm:prSet/>
      <dgm:spPr/>
      <dgm:t>
        <a:bodyPr/>
        <a:lstStyle/>
        <a:p>
          <a:endParaRPr lang="en-GB"/>
        </a:p>
      </dgm:t>
    </dgm:pt>
    <dgm:pt modelId="{64DE0251-9CC9-1E4D-8EB2-E815E0C26C41}" type="sibTrans" cxnId="{05F90EB4-ACC0-3D40-81EA-F403C986E866}">
      <dgm:prSet/>
      <dgm:spPr/>
      <dgm:t>
        <a:bodyPr/>
        <a:lstStyle/>
        <a:p>
          <a:endParaRPr lang="en-GB"/>
        </a:p>
      </dgm:t>
    </dgm:pt>
    <dgm:pt modelId="{EAB166C7-A26C-7D40-8C0E-C6A5D2666D8B}" type="pres">
      <dgm:prSet presAssocID="{62DEB6FF-38CD-264B-A471-22D8A5B46962}" presName="Name0" presStyleCnt="0">
        <dgm:presLayoutVars>
          <dgm:dir/>
          <dgm:animLvl val="lvl"/>
          <dgm:resizeHandles val="exact"/>
        </dgm:presLayoutVars>
      </dgm:prSet>
      <dgm:spPr/>
    </dgm:pt>
    <dgm:pt modelId="{03D9AABB-483F-BF45-B42A-0E3CE3CB51D8}" type="pres">
      <dgm:prSet presAssocID="{F11CC5F1-C4BF-0A4D-83F1-CDBA93838B73}" presName="composite" presStyleCnt="0"/>
      <dgm:spPr/>
    </dgm:pt>
    <dgm:pt modelId="{7B6CFC52-8B12-0446-984F-0C80871C220C}" type="pres">
      <dgm:prSet presAssocID="{F11CC5F1-C4BF-0A4D-83F1-CDBA93838B7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2DB4BF8-E5CA-974B-9A9B-140A8600E992}" type="pres">
      <dgm:prSet presAssocID="{F11CC5F1-C4BF-0A4D-83F1-CDBA93838B73}" presName="desTx" presStyleLbl="alignAccFollowNode1" presStyleIdx="0" presStyleCnt="3">
        <dgm:presLayoutVars>
          <dgm:bulletEnabled val="1"/>
        </dgm:presLayoutVars>
      </dgm:prSet>
      <dgm:spPr/>
    </dgm:pt>
    <dgm:pt modelId="{91DB3108-C189-F045-BBF2-AF0CEA8E2ED0}" type="pres">
      <dgm:prSet presAssocID="{3212F074-6995-9B46-A023-8A273E7C4BB2}" presName="space" presStyleCnt="0"/>
      <dgm:spPr/>
    </dgm:pt>
    <dgm:pt modelId="{29DA88EA-D8E8-FB4C-BF8A-2D8CB98B47AE}" type="pres">
      <dgm:prSet presAssocID="{25AA3057-E1A7-214C-A2E7-6BDA824B3BC8}" presName="composite" presStyleCnt="0"/>
      <dgm:spPr/>
    </dgm:pt>
    <dgm:pt modelId="{F72B3BAC-FC23-804A-A8B5-58D114523E98}" type="pres">
      <dgm:prSet presAssocID="{25AA3057-E1A7-214C-A2E7-6BDA824B3B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A0E72CC-E812-F149-8895-F7E05DCE506A}" type="pres">
      <dgm:prSet presAssocID="{25AA3057-E1A7-214C-A2E7-6BDA824B3BC8}" presName="desTx" presStyleLbl="alignAccFollowNode1" presStyleIdx="1" presStyleCnt="3">
        <dgm:presLayoutVars>
          <dgm:bulletEnabled val="1"/>
        </dgm:presLayoutVars>
      </dgm:prSet>
      <dgm:spPr/>
    </dgm:pt>
    <dgm:pt modelId="{5A5761A8-160A-0049-8223-7A1C3F9FB052}" type="pres">
      <dgm:prSet presAssocID="{CE20E5CF-5B77-A34C-AE60-058150DA410F}" presName="space" presStyleCnt="0"/>
      <dgm:spPr/>
    </dgm:pt>
    <dgm:pt modelId="{ED2C3908-2803-2E40-A1B9-488DCF6847DB}" type="pres">
      <dgm:prSet presAssocID="{7354C407-A666-464F-A9B4-121232EFE6AF}" presName="composite" presStyleCnt="0"/>
      <dgm:spPr/>
    </dgm:pt>
    <dgm:pt modelId="{BFE7E723-9B11-7442-B400-6963CBF26C29}" type="pres">
      <dgm:prSet presAssocID="{7354C407-A666-464F-A9B4-121232EFE6A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CB0278B-B67E-4840-96F6-149733D80442}" type="pres">
      <dgm:prSet presAssocID="{7354C407-A666-464F-A9B4-121232EFE6A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B9E2328-47A2-3C4E-B14A-9BB6E88F37C9}" type="presOf" srcId="{7354C407-A666-464F-A9B4-121232EFE6AF}" destId="{BFE7E723-9B11-7442-B400-6963CBF26C29}" srcOrd="0" destOrd="0" presId="urn:microsoft.com/office/officeart/2005/8/layout/hList1"/>
    <dgm:cxn modelId="{DF875137-0A48-854B-9721-244C893B5D52}" type="presOf" srcId="{62DEB6FF-38CD-264B-A471-22D8A5B46962}" destId="{EAB166C7-A26C-7D40-8C0E-C6A5D2666D8B}" srcOrd="0" destOrd="0" presId="urn:microsoft.com/office/officeart/2005/8/layout/hList1"/>
    <dgm:cxn modelId="{259FAC37-A35D-CC46-BA52-4EF0D74AA51E}" type="presOf" srcId="{7292CCBE-9D1C-0B42-851B-9C2E4C5E7ECF}" destId="{32DB4BF8-E5CA-974B-9A9B-140A8600E992}" srcOrd="0" destOrd="0" presId="urn:microsoft.com/office/officeart/2005/8/layout/hList1"/>
    <dgm:cxn modelId="{8BDDDB4D-B703-4A45-B881-335D1E8F4919}" srcId="{62DEB6FF-38CD-264B-A471-22D8A5B46962}" destId="{7354C407-A666-464F-A9B4-121232EFE6AF}" srcOrd="2" destOrd="0" parTransId="{A4795DF0-0D8A-0D42-AF51-CBDA6F8A577D}" sibTransId="{E5274FEE-9FB3-D741-AD5A-7A1456FC85A2}"/>
    <dgm:cxn modelId="{8C39D462-CE3A-9C43-9469-28C30938F46C}" type="presOf" srcId="{3C7A2077-747C-9D48-A8FA-D09EBE71EBF2}" destId="{7A0E72CC-E812-F149-8895-F7E05DCE506A}" srcOrd="0" destOrd="0" presId="urn:microsoft.com/office/officeart/2005/8/layout/hList1"/>
    <dgm:cxn modelId="{CCCBFB77-1E45-834E-B792-E96B8525625B}" srcId="{F11CC5F1-C4BF-0A4D-83F1-CDBA93838B73}" destId="{7292CCBE-9D1C-0B42-851B-9C2E4C5E7ECF}" srcOrd="0" destOrd="0" parTransId="{5A9BD8E6-F9F5-214B-8E97-C335DC7727BF}" sibTransId="{BD2FE147-2AD3-AB41-9577-A8791B110100}"/>
    <dgm:cxn modelId="{21122D9E-C880-DD49-82BD-629F4F1626A2}" type="presOf" srcId="{25AA3057-E1A7-214C-A2E7-6BDA824B3BC8}" destId="{F72B3BAC-FC23-804A-A8B5-58D114523E98}" srcOrd="0" destOrd="0" presId="urn:microsoft.com/office/officeart/2005/8/layout/hList1"/>
    <dgm:cxn modelId="{05F90EB4-ACC0-3D40-81EA-F403C986E866}" srcId="{7354C407-A666-464F-A9B4-121232EFE6AF}" destId="{746AB009-0A6F-0649-A9A3-9590AD5A9BB3}" srcOrd="0" destOrd="0" parTransId="{5CB5AC06-7E48-B74E-B301-F3A2BBFCC680}" sibTransId="{64DE0251-9CC9-1E4D-8EB2-E815E0C26C41}"/>
    <dgm:cxn modelId="{C8B34BBD-ED91-2848-B568-67AFD674804D}" srcId="{62DEB6FF-38CD-264B-A471-22D8A5B46962}" destId="{25AA3057-E1A7-214C-A2E7-6BDA824B3BC8}" srcOrd="1" destOrd="0" parTransId="{230F0B53-78FC-1445-8EB6-1EDBAA9FCA58}" sibTransId="{CE20E5CF-5B77-A34C-AE60-058150DA410F}"/>
    <dgm:cxn modelId="{84706BC4-AC49-E444-A41F-A477E1B9BD09}" type="presOf" srcId="{746AB009-0A6F-0649-A9A3-9590AD5A9BB3}" destId="{FCB0278B-B67E-4840-96F6-149733D80442}" srcOrd="0" destOrd="0" presId="urn:microsoft.com/office/officeart/2005/8/layout/hList1"/>
    <dgm:cxn modelId="{EF64D3D0-DB90-2144-9AD9-E049AB3F2ED6}" type="presOf" srcId="{F11CC5F1-C4BF-0A4D-83F1-CDBA93838B73}" destId="{7B6CFC52-8B12-0446-984F-0C80871C220C}" srcOrd="0" destOrd="0" presId="urn:microsoft.com/office/officeart/2005/8/layout/hList1"/>
    <dgm:cxn modelId="{81315FE6-395C-4842-B06D-B420074C5FF2}" srcId="{25AA3057-E1A7-214C-A2E7-6BDA824B3BC8}" destId="{3C7A2077-747C-9D48-A8FA-D09EBE71EBF2}" srcOrd="0" destOrd="0" parTransId="{5CFADD8E-41F1-5949-BA4B-8C461518E74D}" sibTransId="{E310F9E4-F296-BF49-93C5-7E39F1FF87AF}"/>
    <dgm:cxn modelId="{99B17EE8-CBBA-1145-AB6F-40EF14420D87}" srcId="{62DEB6FF-38CD-264B-A471-22D8A5B46962}" destId="{F11CC5F1-C4BF-0A4D-83F1-CDBA93838B73}" srcOrd="0" destOrd="0" parTransId="{6BEA43DB-78B1-5447-92E8-A9457AA98490}" sibTransId="{3212F074-6995-9B46-A023-8A273E7C4BB2}"/>
    <dgm:cxn modelId="{9622B37C-5BDA-E84C-BC9F-1C533A9E2E38}" type="presParOf" srcId="{EAB166C7-A26C-7D40-8C0E-C6A5D2666D8B}" destId="{03D9AABB-483F-BF45-B42A-0E3CE3CB51D8}" srcOrd="0" destOrd="0" presId="urn:microsoft.com/office/officeart/2005/8/layout/hList1"/>
    <dgm:cxn modelId="{2DC29913-7224-2C47-9A26-898DA90470DD}" type="presParOf" srcId="{03D9AABB-483F-BF45-B42A-0E3CE3CB51D8}" destId="{7B6CFC52-8B12-0446-984F-0C80871C220C}" srcOrd="0" destOrd="0" presId="urn:microsoft.com/office/officeart/2005/8/layout/hList1"/>
    <dgm:cxn modelId="{7A702DC5-C0CE-8C40-A613-84322EF2BB7C}" type="presParOf" srcId="{03D9AABB-483F-BF45-B42A-0E3CE3CB51D8}" destId="{32DB4BF8-E5CA-974B-9A9B-140A8600E992}" srcOrd="1" destOrd="0" presId="urn:microsoft.com/office/officeart/2005/8/layout/hList1"/>
    <dgm:cxn modelId="{96849A72-F737-404A-8CCD-297D59EB6469}" type="presParOf" srcId="{EAB166C7-A26C-7D40-8C0E-C6A5D2666D8B}" destId="{91DB3108-C189-F045-BBF2-AF0CEA8E2ED0}" srcOrd="1" destOrd="0" presId="urn:microsoft.com/office/officeart/2005/8/layout/hList1"/>
    <dgm:cxn modelId="{AFAEED49-AEC2-AB4B-8297-A453F85C0A7C}" type="presParOf" srcId="{EAB166C7-A26C-7D40-8C0E-C6A5D2666D8B}" destId="{29DA88EA-D8E8-FB4C-BF8A-2D8CB98B47AE}" srcOrd="2" destOrd="0" presId="urn:microsoft.com/office/officeart/2005/8/layout/hList1"/>
    <dgm:cxn modelId="{AFB207F9-106E-2F48-AB75-FDD70BBFD50C}" type="presParOf" srcId="{29DA88EA-D8E8-FB4C-BF8A-2D8CB98B47AE}" destId="{F72B3BAC-FC23-804A-A8B5-58D114523E98}" srcOrd="0" destOrd="0" presId="urn:microsoft.com/office/officeart/2005/8/layout/hList1"/>
    <dgm:cxn modelId="{0D24F172-3167-0543-89B8-6F1766253006}" type="presParOf" srcId="{29DA88EA-D8E8-FB4C-BF8A-2D8CB98B47AE}" destId="{7A0E72CC-E812-F149-8895-F7E05DCE506A}" srcOrd="1" destOrd="0" presId="urn:microsoft.com/office/officeart/2005/8/layout/hList1"/>
    <dgm:cxn modelId="{8E3D6C54-3F46-5647-B673-5096D7088269}" type="presParOf" srcId="{EAB166C7-A26C-7D40-8C0E-C6A5D2666D8B}" destId="{5A5761A8-160A-0049-8223-7A1C3F9FB052}" srcOrd="3" destOrd="0" presId="urn:microsoft.com/office/officeart/2005/8/layout/hList1"/>
    <dgm:cxn modelId="{EB5236C1-3ECF-844F-B81F-C44195511104}" type="presParOf" srcId="{EAB166C7-A26C-7D40-8C0E-C6A5D2666D8B}" destId="{ED2C3908-2803-2E40-A1B9-488DCF6847DB}" srcOrd="4" destOrd="0" presId="urn:microsoft.com/office/officeart/2005/8/layout/hList1"/>
    <dgm:cxn modelId="{72EDED49-0A30-EA42-B1AB-B35BBA859DF3}" type="presParOf" srcId="{ED2C3908-2803-2E40-A1B9-488DCF6847DB}" destId="{BFE7E723-9B11-7442-B400-6963CBF26C29}" srcOrd="0" destOrd="0" presId="urn:microsoft.com/office/officeart/2005/8/layout/hList1"/>
    <dgm:cxn modelId="{18952D7D-C308-4D43-936A-CFEB127DDBA9}" type="presParOf" srcId="{ED2C3908-2803-2E40-A1B9-488DCF6847DB}" destId="{FCB0278B-B67E-4840-96F6-149733D804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C5D1F-A6C8-BD42-966D-322CFB571B41}">
      <dsp:nvSpPr>
        <dsp:cNvPr id="0" name=""/>
        <dsp:cNvSpPr/>
      </dsp:nvSpPr>
      <dsp:spPr>
        <a:xfrm>
          <a:off x="798903" y="1621"/>
          <a:ext cx="5394305" cy="2157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the complexity of survey data while preserving key insights.</a:t>
          </a:r>
        </a:p>
      </dsp:txBody>
      <dsp:txXfrm>
        <a:off x="1877764" y="1621"/>
        <a:ext cx="3236583" cy="2157722"/>
      </dsp:txXfrm>
    </dsp:sp>
    <dsp:sp modelId="{DB7334A0-4D6A-9C4A-B95C-BDE9E4952AAF}">
      <dsp:nvSpPr>
        <dsp:cNvPr id="0" name=""/>
        <dsp:cNvSpPr/>
      </dsp:nvSpPr>
      <dsp:spPr>
        <a:xfrm>
          <a:off x="798903" y="2461424"/>
          <a:ext cx="5394305" cy="2157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clear, actionable findings to inform strategic decisions.</a:t>
          </a:r>
        </a:p>
      </dsp:txBody>
      <dsp:txXfrm>
        <a:off x="1877764" y="2461424"/>
        <a:ext cx="3236583" cy="2157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CFC52-8B12-0446-984F-0C80871C220C}">
      <dsp:nvSpPr>
        <dsp:cNvPr id="0" name=""/>
        <dsp:cNvSpPr/>
      </dsp:nvSpPr>
      <dsp:spPr>
        <a:xfrm>
          <a:off x="3249" y="125731"/>
          <a:ext cx="3168681" cy="1051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Dimensionality Reduction</a:t>
          </a:r>
          <a:endParaRPr lang="en-IN" sz="2900" kern="1200" dirty="0"/>
        </a:p>
      </dsp:txBody>
      <dsp:txXfrm>
        <a:off x="3249" y="125731"/>
        <a:ext cx="3168681" cy="1051336"/>
      </dsp:txXfrm>
    </dsp:sp>
    <dsp:sp modelId="{32DB4BF8-E5CA-974B-9A9B-140A8600E992}">
      <dsp:nvSpPr>
        <dsp:cNvPr id="0" name=""/>
        <dsp:cNvSpPr/>
      </dsp:nvSpPr>
      <dsp:spPr>
        <a:xfrm>
          <a:off x="3249" y="1177067"/>
          <a:ext cx="3168681" cy="2427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 dirty="0"/>
            <a:t>Identify essential attributes driving preferences.</a:t>
          </a:r>
          <a:endParaRPr lang="en-GB" sz="2900" kern="1200" dirty="0"/>
        </a:p>
      </dsp:txBody>
      <dsp:txXfrm>
        <a:off x="3249" y="1177067"/>
        <a:ext cx="3168681" cy="2427952"/>
      </dsp:txXfrm>
    </dsp:sp>
    <dsp:sp modelId="{F72B3BAC-FC23-804A-A8B5-58D114523E98}">
      <dsp:nvSpPr>
        <dsp:cNvPr id="0" name=""/>
        <dsp:cNvSpPr/>
      </dsp:nvSpPr>
      <dsp:spPr>
        <a:xfrm>
          <a:off x="3615547" y="125731"/>
          <a:ext cx="3168681" cy="1051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Clustering Analysis</a:t>
          </a:r>
          <a:endParaRPr lang="en-IN" sz="2900" kern="1200" dirty="0"/>
        </a:p>
      </dsp:txBody>
      <dsp:txXfrm>
        <a:off x="3615547" y="125731"/>
        <a:ext cx="3168681" cy="1051336"/>
      </dsp:txXfrm>
    </dsp:sp>
    <dsp:sp modelId="{7A0E72CC-E812-F149-8895-F7E05DCE506A}">
      <dsp:nvSpPr>
        <dsp:cNvPr id="0" name=""/>
        <dsp:cNvSpPr/>
      </dsp:nvSpPr>
      <dsp:spPr>
        <a:xfrm>
          <a:off x="3615547" y="1177067"/>
          <a:ext cx="3168681" cy="2427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/>
            <a:t>Group respondents into distinct customer segments.</a:t>
          </a:r>
          <a:endParaRPr lang="en-GB" sz="2900" kern="1200"/>
        </a:p>
      </dsp:txBody>
      <dsp:txXfrm>
        <a:off x="3615547" y="1177067"/>
        <a:ext cx="3168681" cy="2427952"/>
      </dsp:txXfrm>
    </dsp:sp>
    <dsp:sp modelId="{BFE7E723-9B11-7442-B400-6963CBF26C29}">
      <dsp:nvSpPr>
        <dsp:cNvPr id="0" name=""/>
        <dsp:cNvSpPr/>
      </dsp:nvSpPr>
      <dsp:spPr>
        <a:xfrm>
          <a:off x="7227844" y="125731"/>
          <a:ext cx="3168681" cy="1051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Demographic Analysis</a:t>
          </a:r>
          <a:endParaRPr lang="en-IN" sz="2900" kern="1200" dirty="0"/>
        </a:p>
      </dsp:txBody>
      <dsp:txXfrm>
        <a:off x="7227844" y="125731"/>
        <a:ext cx="3168681" cy="1051336"/>
      </dsp:txXfrm>
    </dsp:sp>
    <dsp:sp modelId="{FCB0278B-B67E-4840-96F6-149733D80442}">
      <dsp:nvSpPr>
        <dsp:cNvPr id="0" name=""/>
        <dsp:cNvSpPr/>
      </dsp:nvSpPr>
      <dsp:spPr>
        <a:xfrm>
          <a:off x="7227844" y="1177067"/>
          <a:ext cx="3168681" cy="24279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/>
            <a:t>Group respondents into distinct customer segments.</a:t>
          </a:r>
          <a:endParaRPr lang="en-GB" sz="2900" kern="1200"/>
        </a:p>
      </dsp:txBody>
      <dsp:txXfrm>
        <a:off x="7227844" y="1177067"/>
        <a:ext cx="3168681" cy="2427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9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 descr="A cartoon of a van with a bicycle on top&#10;&#10;Description automatically generated">
            <a:extLst>
              <a:ext uri="{FF2B5EF4-FFF2-40B4-BE49-F238E27FC236}">
                <a16:creationId xmlns:a16="http://schemas.microsoft.com/office/drawing/2014/main" id="{D02E7C01-E46F-72CF-249C-D6B3CE91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64" r="27058" b="-1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9FFA8-C61F-0BBD-3558-816E2CAF0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831848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Marketing and Modeling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BE5A-3D33-FCF5-CA71-3C8FFA071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84" y="5978647"/>
            <a:ext cx="3956304" cy="1524000"/>
          </a:xfrm>
        </p:spPr>
        <p:txBody>
          <a:bodyPr>
            <a:normAutofit/>
          </a:bodyPr>
          <a:lstStyle/>
          <a:p>
            <a:pPr algn="l"/>
            <a:r>
              <a:rPr lang="en-IN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Arshia Gupta, Elias </a:t>
            </a:r>
            <a:r>
              <a:rPr lang="en-IN" sz="20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Ganal</a:t>
            </a:r>
            <a:r>
              <a:rPr lang="en-IN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Yaonan</a:t>
            </a:r>
            <a:r>
              <a:rPr lang="en-IN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Lyu, </a:t>
            </a:r>
            <a:r>
              <a:rPr lang="en-IN" sz="20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Ziheng</a:t>
            </a:r>
            <a:r>
              <a:rPr lang="en-IN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Qiu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ocument&#10;&#10;Description automatically generated">
            <a:extLst>
              <a:ext uri="{FF2B5EF4-FFF2-40B4-BE49-F238E27FC236}">
                <a16:creationId xmlns:a16="http://schemas.microsoft.com/office/drawing/2014/main" id="{696372E8-1F6A-9B8F-1393-1B8D798C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12750"/>
            <a:ext cx="11533632" cy="60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7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A03F-CD44-1D4B-B3E1-ACD3BBAB5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-88609"/>
            <a:ext cx="10668000" cy="103632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E1EAB-03D0-83D8-7834-13FAE14B397D}"/>
              </a:ext>
            </a:extLst>
          </p:cNvPr>
          <p:cNvSpPr txBox="1"/>
          <p:nvPr/>
        </p:nvSpPr>
        <p:spPr>
          <a:xfrm>
            <a:off x="6096000" y="1563841"/>
            <a:ext cx="6096000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homogeneous customer sub-groups with distinct preferences for the microvan concept.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Hierarchical Clustering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Dendrogram suggests 4–8 clusters as reasonable solutions.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K-Means Clustering (Elbow Method):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solution: 4 clusters.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E4D28-9584-79CB-B767-25E4454CB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7" y="429551"/>
            <a:ext cx="5170043" cy="2901696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7434918E-CAE4-A8CC-0DFC-345563A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6" y="3551798"/>
            <a:ext cx="5170043" cy="28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9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DEE9EC-04D3-76AA-DC9E-6C7F4CC30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72885"/>
              </p:ext>
            </p:extLst>
          </p:nvPr>
        </p:nvGraphicFramePr>
        <p:xfrm>
          <a:off x="658368" y="366732"/>
          <a:ext cx="8644128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128">
                  <a:extLst>
                    <a:ext uri="{9D8B030D-6E8A-4147-A177-3AD203B41FA5}">
                      <a16:colId xmlns:a16="http://schemas.microsoft.com/office/drawing/2014/main" val="436048989"/>
                    </a:ext>
                  </a:extLst>
                </a:gridCol>
              </a:tblGrid>
              <a:tr h="1413786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Young Families (18.25%)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Demographics: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Avg. age: 38, income: $70,000, children: 1.75.</a:t>
                      </a:r>
                    </a:p>
                    <a:p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Characteristics: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Practical, performance-oriented, low focus on quality, eco-friendliness, and innovation.</a:t>
                      </a:r>
                    </a:p>
                    <a:p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Strategy: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Emphasize joyful family moments and trendy, cool design.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 performance capabilities to appeal to younger families.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16048"/>
                  </a:ext>
                </a:extLst>
              </a:tr>
              <a:tr h="1413786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Trendy Parents (22.5%)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Demographics: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Avg. age: 45, income: $85,000, children: 1.9.</a:t>
                      </a: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Characteristics: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Strong focus on quality, eco-friendliness, and innovation; most aligned with the microvan concept.</a:t>
                      </a: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Strategy: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Showcase high-quality craftsmanship, modern design, and eco-friendly features.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Advertise as a stylish, innovative family vehicle for modern parents.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33729"/>
                  </a:ext>
                </a:extLst>
              </a:tr>
              <a:tr h="1413786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Traditionalists (28%)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Demographics: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Avg. age: 47, income: $105,000, children: 1.0.</a:t>
                      </a: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Characteristics: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 value for quality and reliability, preference for traditional designs over innovation.</a:t>
                      </a: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Strategy: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 as a dependable, luxurious product.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 travel and adventure themes for older couples.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37640"/>
                  </a:ext>
                </a:extLst>
              </a:tr>
              <a:tr h="1178155"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Apathetics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(31.25%)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Demographics: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Avg. age: 30, income: $30,000, children: 0.5.</a:t>
                      </a: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Characteristics: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Low interest in quality, eco-friendliness, and innovation.</a:t>
                      </a: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Strategy: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on themes of freedom and independence (optional).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 featuring outdoor activities like camping, but consider deprioritizing this segment.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475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64A344-EFA7-544C-0AF4-BBDBCC3F32AA}"/>
              </a:ext>
            </a:extLst>
          </p:cNvPr>
          <p:cNvSpPr txBox="1"/>
          <p:nvPr/>
        </p:nvSpPr>
        <p:spPr>
          <a:xfrm>
            <a:off x="7632192" y="252247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510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5F966-9097-73ED-F910-81964DF94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B1B7-6127-E255-ABCB-76B477BDA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7248" y="549400"/>
            <a:ext cx="10668000" cy="1036320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DA7E6-48F0-C8B3-10ED-286D8446CB1B}"/>
              </a:ext>
            </a:extLst>
          </p:cNvPr>
          <p:cNvSpPr txBox="1"/>
          <p:nvPr/>
        </p:nvSpPr>
        <p:spPr>
          <a:xfrm>
            <a:off x="4791456" y="0"/>
            <a:ext cx="7400544" cy="6147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ssess how identified factors influence the likelihood of liking the microvan (dependent variable: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mvliking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mvliking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transformed into a Binary Variable using the top 25% of responses (threshold: 7.5).</a:t>
            </a:r>
          </a:p>
          <a:p>
            <a:pPr>
              <a:lnSpc>
                <a:spcPct val="150000"/>
              </a:lnSpc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only an intercept for comparison.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Model: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all variables of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interest.Variables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RC1, RC3, income, 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numkids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recycle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to be statistically insignificant.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Retains variables with high effect sizes (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miles, female, education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despite insignificance at the 10% level.</a:t>
            </a: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 in Final Model: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RC2 (Preference for Compact Cars):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Odds Ratio (OR): 2.863 → Preference for compact cars increases odds of liking the microvan by 186.3%.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RC4 (Concern for Safety):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OR: 0.543 → Greater concern for safety decreases odds by 45.7%.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9F6EEA8E-5D57-65EC-3163-3B2237E7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" y="1858685"/>
            <a:ext cx="4459732" cy="4015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A46319-527D-894C-5C6C-6B4FFD56BC77}"/>
              </a:ext>
            </a:extLst>
          </p:cNvPr>
          <p:cNvSpPr txBox="1"/>
          <p:nvPr/>
        </p:nvSpPr>
        <p:spPr>
          <a:xfrm>
            <a:off x="1225296" y="5908490"/>
            <a:ext cx="176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228964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25F4-223E-80E0-A5D0-9C322CE81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0"/>
            <a:ext cx="10668000" cy="1042416"/>
          </a:xfrm>
        </p:spPr>
        <p:txBody>
          <a:bodyPr/>
          <a:lstStyle/>
          <a:p>
            <a:r>
              <a:rPr lang="en-US" dirty="0"/>
              <a:t>Logistic Regression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5A403-CED8-5C38-E291-5B42F104F792}"/>
              </a:ext>
            </a:extLst>
          </p:cNvPr>
          <p:cNvSpPr txBox="1"/>
          <p:nvPr/>
        </p:nvSpPr>
        <p:spPr>
          <a:xfrm>
            <a:off x="2109216" y="2310813"/>
            <a:ext cx="7973568" cy="4197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Variables: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Older individuals are more likely to like the microvan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= 1.132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Lower odds of liking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= 0.652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but statistically insignificant.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education increases odds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= 1.314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but is insignificant.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Marketing Strategy: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customers who prefer compact cars and are less focused on safety features.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individuals and those with higher education levels may be more inclined toward the microvan concept.</a:t>
            </a: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B3FECEC6-9782-9A46-0C4B-5AECDEB4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1243584"/>
            <a:ext cx="7863840" cy="7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4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1EFBE-0170-4E3B-97E1-9A0F7C93D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6AF7-7793-B111-6029-74D2D1701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-85344"/>
            <a:ext cx="10576560" cy="102412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61E6D-AA8C-578F-1FE7-6AD2F5AA1CB5}"/>
              </a:ext>
            </a:extLst>
          </p:cNvPr>
          <p:cNvSpPr txBox="1"/>
          <p:nvPr/>
        </p:nvSpPr>
        <p:spPr>
          <a:xfrm>
            <a:off x="1133856" y="1060704"/>
            <a:ext cx="11996928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Segments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Trendy Parents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(modern, eco-friendly)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(luxury, reliability).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Families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 secondary target (practical, affordable features).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Positioning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designs with sustainable materials, modular interiors, and smart connectivity.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Tiered pricing to accommodate segment-specific needs and budgets.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family enjoyment, modernity, and eco-consciousness.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advanced safety tech and long-distance comfort to build trust.</a:t>
            </a:r>
          </a:p>
        </p:txBody>
      </p:sp>
      <p:pic>
        <p:nvPicPr>
          <p:cNvPr id="7" name="Graphic 6" descr="Customer review with solid fill">
            <a:extLst>
              <a:ext uri="{FF2B5EF4-FFF2-40B4-BE49-F238E27FC236}">
                <a16:creationId xmlns:a16="http://schemas.microsoft.com/office/drawing/2014/main" id="{AADADDAE-43B3-0F51-7DE8-9AFEE1695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456" y="5261615"/>
            <a:ext cx="914400" cy="914400"/>
          </a:xfrm>
          <a:prstGeom prst="rect">
            <a:avLst/>
          </a:prstGeom>
        </p:spPr>
      </p:pic>
      <p:pic>
        <p:nvPicPr>
          <p:cNvPr id="9" name="Graphic 8" descr="Family with two children outline">
            <a:extLst>
              <a:ext uri="{FF2B5EF4-FFF2-40B4-BE49-F238E27FC236}">
                <a16:creationId xmlns:a16="http://schemas.microsoft.com/office/drawing/2014/main" id="{7503138B-EBBF-8A16-8512-CF75735CB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456" y="1545336"/>
            <a:ext cx="914400" cy="914400"/>
          </a:xfrm>
          <a:prstGeom prst="rect">
            <a:avLst/>
          </a:prstGeom>
        </p:spPr>
      </p:pic>
      <p:pic>
        <p:nvPicPr>
          <p:cNvPr id="11" name="Graphic 10" descr="Van with solid fill">
            <a:extLst>
              <a:ext uri="{FF2B5EF4-FFF2-40B4-BE49-F238E27FC236}">
                <a16:creationId xmlns:a16="http://schemas.microsoft.com/office/drawing/2014/main" id="{50CC8BAE-4649-5E23-0452-8B59AE113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456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2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F9A5-41CE-6205-2F6F-B8E5D91E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31264"/>
            <a:ext cx="10668000" cy="2286000"/>
          </a:xfrm>
        </p:spPr>
        <p:txBody>
          <a:bodyPr>
            <a:norm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2827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7760-F273-FF56-C36F-D0D2EA964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2" y="-243840"/>
            <a:ext cx="10668000" cy="123139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Background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B692-13DC-8339-BE01-C749C18B76EA}"/>
              </a:ext>
            </a:extLst>
          </p:cNvPr>
          <p:cNvSpPr txBox="1"/>
          <p:nvPr/>
        </p:nvSpPr>
        <p:spPr>
          <a:xfrm>
            <a:off x="896112" y="987552"/>
            <a:ext cx="10399776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Industry Challenges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Developing new models involves significant time and financial investments.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Accurate prediction of consumer preferences is critical for success.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Insight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minivan users: Middle- to upper-middle-class families with multiple young children.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Emerging trend: Affluent families with 1–3 children showing interest in minivans.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Identified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Dissatisfaction with bulky “tank-like” models.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Demand for a compact, luxury-oriented alternative</a:t>
            </a:r>
            <a:r>
              <a:rPr lang="en-IN" dirty="0"/>
              <a:t>.</a:t>
            </a:r>
          </a:p>
        </p:txBody>
      </p:sp>
      <p:pic>
        <p:nvPicPr>
          <p:cNvPr id="12" name="Graphic 11" descr="Left Brain outline">
            <a:extLst>
              <a:ext uri="{FF2B5EF4-FFF2-40B4-BE49-F238E27FC236}">
                <a16:creationId xmlns:a16="http://schemas.microsoft.com/office/drawing/2014/main" id="{C272091E-BA9C-A2B3-8A9D-0DC8BD3CB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08" y="3550920"/>
            <a:ext cx="914400" cy="914400"/>
          </a:xfrm>
          <a:prstGeom prst="rect">
            <a:avLst/>
          </a:prstGeom>
        </p:spPr>
      </p:pic>
      <p:pic>
        <p:nvPicPr>
          <p:cNvPr id="14" name="Graphic 13" descr="Bar graph with downward trend with solid fill">
            <a:extLst>
              <a:ext uri="{FF2B5EF4-FFF2-40B4-BE49-F238E27FC236}">
                <a16:creationId xmlns:a16="http://schemas.microsoft.com/office/drawing/2014/main" id="{C210F6B4-E7FF-2D97-7726-C5DEEEB2C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" y="5413248"/>
            <a:ext cx="914400" cy="914400"/>
          </a:xfrm>
          <a:prstGeom prst="rect">
            <a:avLst/>
          </a:prstGeom>
        </p:spPr>
      </p:pic>
      <p:pic>
        <p:nvPicPr>
          <p:cNvPr id="16" name="Graphic 15" descr="Van with solid fill">
            <a:extLst>
              <a:ext uri="{FF2B5EF4-FFF2-40B4-BE49-F238E27FC236}">
                <a16:creationId xmlns:a16="http://schemas.microsoft.com/office/drawing/2014/main" id="{8E2B6704-4842-DC25-E04E-72D5EC192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288" y="15636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C50E7F-B213-464F-7A9C-CF49720F9568}"/>
              </a:ext>
            </a:extLst>
          </p:cNvPr>
          <p:cNvSpPr txBox="1"/>
          <p:nvPr/>
        </p:nvSpPr>
        <p:spPr>
          <a:xfrm>
            <a:off x="6595872" y="1076336"/>
            <a:ext cx="5059680" cy="4705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Stagnation and projected decline of traditional minivans (2015–2029).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due to lack of innovation and evolving consumer preferences.</a:t>
            </a:r>
          </a:p>
          <a:p>
            <a:pPr lvl="1"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Implications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minivans risk becoming obsolete without significant updates.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Urgent need for innovation to drive demand and engage new customer segments.</a:t>
            </a:r>
          </a:p>
        </p:txBody>
      </p:sp>
      <p:pic>
        <p:nvPicPr>
          <p:cNvPr id="11" name="Picture 10" descr="A graph of sales in the us&#10;&#10;Description automatically generated">
            <a:extLst>
              <a:ext uri="{FF2B5EF4-FFF2-40B4-BE49-F238E27FC236}">
                <a16:creationId xmlns:a16="http://schemas.microsoft.com/office/drawing/2014/main" id="{370BADC8-2D3C-F42A-6C40-4A3994A2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" y="1076336"/>
            <a:ext cx="6815328" cy="50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6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D3EC2CC-020F-2DBF-96C0-DFF089939920}"/>
              </a:ext>
            </a:extLst>
          </p:cNvPr>
          <p:cNvSpPr txBox="1"/>
          <p:nvPr/>
        </p:nvSpPr>
        <p:spPr>
          <a:xfrm>
            <a:off x="2273808" y="219456"/>
            <a:ext cx="641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3B1792A3-929A-B9C2-E148-AA2F60B28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55024"/>
              </p:ext>
            </p:extLst>
          </p:nvPr>
        </p:nvGraphicFramePr>
        <p:xfrm>
          <a:off x="2599944" y="1365504"/>
          <a:ext cx="6992112" cy="462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00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EC901F0-520E-8523-7AA7-ADFDF5805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875306"/>
              </p:ext>
            </p:extLst>
          </p:nvPr>
        </p:nvGraphicFramePr>
        <p:xfrm>
          <a:off x="768096" y="1563624"/>
          <a:ext cx="10399776" cy="3730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0E7831C-F74D-8082-5ED5-B06AB1CC6809}"/>
              </a:ext>
            </a:extLst>
          </p:cNvPr>
          <p:cNvSpPr txBox="1"/>
          <p:nvPr/>
        </p:nvSpPr>
        <p:spPr>
          <a:xfrm>
            <a:off x="4120896" y="121920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335141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E127A7-C0B6-B4E8-EC4D-E17BA98CB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F0B3E-E9D3-6FDE-B17F-1860045710B6}"/>
              </a:ext>
            </a:extLst>
          </p:cNvPr>
          <p:cNvSpPr txBox="1"/>
          <p:nvPr/>
        </p:nvSpPr>
        <p:spPr>
          <a:xfrm>
            <a:off x="52357" y="0"/>
            <a:ext cx="6263635" cy="381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Process: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and aligned with research objectives.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Pre-test survey refined questions; embedded in a broader survey to reduce bias.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Sampling:</a:t>
            </a:r>
            <a:endParaRPr lang="en-US" sz="16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U.S. adult panel with demographic representation (age, income, education).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relevant respondents with non-zero car purchase likelihood.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size (400) adequate for exploratory analysis.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Design:</a:t>
            </a:r>
            <a:endParaRPr lang="en-US" sz="16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Clear, unbiased questions based on focus group insights.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1–9 Likert scale enabled robust comparative and factor analyses.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Validity:</a:t>
            </a:r>
            <a:endParaRPr lang="en-US" sz="16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data from standardized panel and psychometric scales.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Validity ensured through pre-testing and grounded question design.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Biases &amp; Ethics:</a:t>
            </a:r>
            <a:endParaRPr lang="en-US" sz="16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minimized selection and attention biases.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self-reporting bias mitigated by cross-referencing variables.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 adhered to; transparency about data usage could improve rigor.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E8607-D50C-9DE5-799D-D192F762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5031" y="-344623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6360A183-131F-311D-2725-F6D187120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771525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048F-CA23-0F0D-5DE6-F03AEA455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8-BAB5-079E-8A1E-48492DE2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0"/>
            <a:ext cx="10668000" cy="99974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</p:txBody>
      </p:sp>
      <p:pic>
        <p:nvPicPr>
          <p:cNvPr id="3" name="Picture 2" descr="A graph with dots and numbers&#10;&#10;Description automatically generated">
            <a:extLst>
              <a:ext uri="{FF2B5EF4-FFF2-40B4-BE49-F238E27FC236}">
                <a16:creationId xmlns:a16="http://schemas.microsoft.com/office/drawing/2014/main" id="{0B843C11-5049-09CB-2E34-AEB5D5C4B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6" y="1466724"/>
            <a:ext cx="5816854" cy="4141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1E09E-FBF8-C0F4-E7C7-F522AF17E0A3}"/>
              </a:ext>
            </a:extLst>
          </p:cNvPr>
          <p:cNvSpPr txBox="1"/>
          <p:nvPr/>
        </p:nvSpPr>
        <p:spPr>
          <a:xfrm>
            <a:off x="6096000" y="1503366"/>
            <a:ext cx="6096000" cy="438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factor analysis: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variables while preserving insights.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similar patterns in responses.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17D3E-5221-9A38-A253-C5B84AD79EF9}"/>
              </a:ext>
            </a:extLst>
          </p:cNvPr>
          <p:cNvSpPr txBox="1"/>
          <p:nvPr/>
        </p:nvSpPr>
        <p:spPr>
          <a:xfrm>
            <a:off x="279146" y="5981862"/>
            <a:ext cx="5621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 Plot shows eigenvalues dropping sharply after 4 factors.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5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1940ECD-BBC1-3BAD-0977-D8D4F5494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" y="1024128"/>
            <a:ext cx="5389499" cy="4133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7C412F-A231-080A-1CFE-9BA96AF974AB}"/>
              </a:ext>
            </a:extLst>
          </p:cNvPr>
          <p:cNvSpPr txBox="1"/>
          <p:nvPr/>
        </p:nvSpPr>
        <p:spPr>
          <a:xfrm>
            <a:off x="499871" y="5233707"/>
            <a:ext cx="5389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Variance Plot highlights retained factors explaining &gt;60% of variance.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6D22C-65DE-887E-4777-B513E3809031}"/>
              </a:ext>
            </a:extLst>
          </p:cNvPr>
          <p:cNvSpPr txBox="1"/>
          <p:nvPr/>
        </p:nvSpPr>
        <p:spPr>
          <a:xfrm>
            <a:off x="6096000" y="763849"/>
            <a:ext cx="6096000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Pre-Analysis Steps: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variables highly correlated.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Bartlett’s Test of Sphericity: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&lt; 0.05, confirming data suitability.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KMO Measure: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MSA = 0.92, indicating the dataset is 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marvelous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for factor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 &gt; 1: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Retained 4 factors.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Explained: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63.6% of total variance retained.</a:t>
            </a:r>
          </a:p>
        </p:txBody>
      </p:sp>
    </p:spTree>
    <p:extLst>
      <p:ext uri="{BB962C8B-B14F-4D97-AF65-F5344CB8AC3E}">
        <p14:creationId xmlns:p14="http://schemas.microsoft.com/office/powerpoint/2010/main" val="381561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9D26-7323-A4F5-F1A4-9EC9EB45A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024" y="51817"/>
            <a:ext cx="10668000" cy="710184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PCA-Based Factor Extraction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8249A-C278-A4DB-1E15-BD1EAE2E4C98}"/>
              </a:ext>
            </a:extLst>
          </p:cNvPr>
          <p:cNvSpPr txBox="1"/>
          <p:nvPr/>
        </p:nvSpPr>
        <p:spPr>
          <a:xfrm>
            <a:off x="6010656" y="1261002"/>
            <a:ext cx="6096000" cy="433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and Their Interpretations: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1: Quality &amp; Eco-Friendliness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 variables)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 for high quality and environmentally friendly features.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2: Novelty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 variables)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 for innovation and new launches in the market.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3: Family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 variables)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family needs, especially children.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4: Safety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 variables)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vehicle safety.</a:t>
            </a:r>
          </a:p>
        </p:txBody>
      </p:sp>
      <p:pic>
        <p:nvPicPr>
          <p:cNvPr id="6" name="Picture 5" descr="A diagram of components analysis&#10;&#10;Description automatically generated">
            <a:extLst>
              <a:ext uri="{FF2B5EF4-FFF2-40B4-BE49-F238E27FC236}">
                <a16:creationId xmlns:a16="http://schemas.microsoft.com/office/drawing/2014/main" id="{0A26B187-E2E5-84CC-19FF-410C3580C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" y="762001"/>
            <a:ext cx="5731510" cy="58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1501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1129</Words>
  <Application>Microsoft Macintosh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 Next LT Pro Light</vt:lpstr>
      <vt:lpstr>Sitka Subheading</vt:lpstr>
      <vt:lpstr>Times New Roman</vt:lpstr>
      <vt:lpstr>PebbleVTI</vt:lpstr>
      <vt:lpstr>Advanced Marketing and Modeling </vt:lpstr>
      <vt:lpstr> Story Background </vt:lpstr>
      <vt:lpstr>PowerPoint Presentation</vt:lpstr>
      <vt:lpstr>PowerPoint Presentation</vt:lpstr>
      <vt:lpstr>PowerPoint Presentation</vt:lpstr>
      <vt:lpstr>Data Quality</vt:lpstr>
      <vt:lpstr>Dimensionality Reduction</vt:lpstr>
      <vt:lpstr>PowerPoint Presentation</vt:lpstr>
      <vt:lpstr>PCA-Based Factor Extraction</vt:lpstr>
      <vt:lpstr>PowerPoint Presentation</vt:lpstr>
      <vt:lpstr>Clustering</vt:lpstr>
      <vt:lpstr>PowerPoint Presentation</vt:lpstr>
      <vt:lpstr>Logistic  Regression</vt:lpstr>
      <vt:lpstr>Logistic Regression Analysis</vt:lpstr>
      <vt:lpstr>Conclusions and Recommendations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arshiagupta0660@gmail.com</dc:creator>
  <cp:lastModifiedBy>arshiagupta0660@gmail.com</cp:lastModifiedBy>
  <cp:revision>5</cp:revision>
  <dcterms:created xsi:type="dcterms:W3CDTF">2025-01-22T17:09:43Z</dcterms:created>
  <dcterms:modified xsi:type="dcterms:W3CDTF">2025-01-22T20:25:35Z</dcterms:modified>
</cp:coreProperties>
</file>