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2" r:id="rId16"/>
    <p:sldId id="2146847063"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ia Bagchi" userId="b1ea2c994043f4b6" providerId="LiveId" clId="{EC6FC42B-5135-40DE-A886-B6C05FE4EA50}"/>
    <pc:docChg chg="modSld">
      <pc:chgData name="Arshia Bagchi" userId="b1ea2c994043f4b6" providerId="LiveId" clId="{EC6FC42B-5135-40DE-A886-B6C05FE4EA50}" dt="2025-07-31T11:59:05.152" v="5" actId="113"/>
      <pc:docMkLst>
        <pc:docMk/>
      </pc:docMkLst>
      <pc:sldChg chg="modSp mod">
        <pc:chgData name="Arshia Bagchi" userId="b1ea2c994043f4b6" providerId="LiveId" clId="{EC6FC42B-5135-40DE-A886-B6C05FE4EA50}" dt="2025-07-31T11:59:05.152" v="5" actId="113"/>
        <pc:sldMkLst>
          <pc:docMk/>
          <pc:sldMk cId="4154508776" sldId="266"/>
        </pc:sldMkLst>
        <pc:spChg chg="mod">
          <ac:chgData name="Arshia Bagchi" userId="b1ea2c994043f4b6" providerId="LiveId" clId="{EC6FC42B-5135-40DE-A886-B6C05FE4EA50}" dt="2025-07-31T11:59:05.152" v="5" actId="113"/>
          <ac:spMkLst>
            <pc:docMk/>
            <pc:sldMk cId="4154508776" sldId="266"/>
            <ac:spMk id="2" creationId="{F7F0871F-2198-9E37-C96F-3611AA199B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005.11401" TargetMode="External"/><Relationship Id="rId2" Type="http://schemas.openxmlformats.org/officeDocument/2006/relationships/hyperlink" Target="https://www.ibm.com/docs/en/watson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Startup Blueprint Generator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Arshia Bagchi-Thapar Institute of Engineering and Technology-Computer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2837313E-648D-FC9C-D303-05FD0CD4C90E}"/>
              </a:ext>
            </a:extLst>
          </p:cNvPr>
          <p:cNvSpPr>
            <a:spLocks noGrp="1" noChangeArrowheads="1"/>
          </p:cNvSpPr>
          <p:nvPr>
            <p:ph idx="1"/>
          </p:nvPr>
        </p:nvSpPr>
        <p:spPr bwMode="auto">
          <a:xfrm>
            <a:off x="581191" y="2165403"/>
            <a:ext cx="112636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https://www.ibm.com/docs/en/watsonx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Lewis, P. et al. (2020).</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Retrieval-Augmented Generation for Knowledge-Intensive NLP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NeurIPS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https://arxiv.org/abs/2005.11401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Osterwalder, A. &amp; Pigneur, Y. (2010).</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Business Model Generation.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Framework source for structuring startup blueprints using Business Model Canvas.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Startup India Portal – Government Schemes &amp;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https://www.startupindia.gov.in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Central hub for Indian startup policies, schemes, and funding programs referenced by the agent.</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5F368197-4C70-9C17-E0C3-02CF1B1E37B9}"/>
              </a:ext>
            </a:extLst>
          </p:cNvPr>
          <p:cNvPicPr>
            <a:picLocks noChangeAspect="1"/>
          </p:cNvPicPr>
          <p:nvPr/>
        </p:nvPicPr>
        <p:blipFill>
          <a:blip r:embed="rId2"/>
          <a:stretch>
            <a:fillRect/>
          </a:stretch>
        </p:blipFill>
        <p:spPr>
          <a:xfrm>
            <a:off x="681865" y="1323281"/>
            <a:ext cx="6921202" cy="519605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4D165-4938-6BCA-A321-DFCE15DD5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B7DC3D-645A-C4C1-7ED4-91D16D6887E4}"/>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81649FF0-67D0-833C-7AEA-AA92AD55609E}"/>
              </a:ext>
            </a:extLst>
          </p:cNvPr>
          <p:cNvPicPr>
            <a:picLocks noChangeAspect="1"/>
          </p:cNvPicPr>
          <p:nvPr/>
        </p:nvPicPr>
        <p:blipFill>
          <a:blip r:embed="rId2"/>
          <a:stretch>
            <a:fillRect/>
          </a:stretch>
        </p:blipFill>
        <p:spPr>
          <a:xfrm>
            <a:off x="682792" y="1323656"/>
            <a:ext cx="6937208" cy="5177097"/>
          </a:xfrm>
          <a:prstGeom prst="rect">
            <a:avLst/>
          </a:prstGeom>
        </p:spPr>
      </p:pic>
    </p:spTree>
    <p:extLst>
      <p:ext uri="{BB962C8B-B14F-4D97-AF65-F5344CB8AC3E}">
        <p14:creationId xmlns:p14="http://schemas.microsoft.com/office/powerpoint/2010/main" val="34288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0D941-CCE4-B8FB-569A-4C4361C3B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A27FE-0F37-3B52-3198-CBAC386E1AEA}"/>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CC647C0A-3C19-BAA7-62B7-BFF1A3E07C24}"/>
              </a:ext>
            </a:extLst>
          </p:cNvPr>
          <p:cNvPicPr>
            <a:picLocks noChangeAspect="1"/>
          </p:cNvPicPr>
          <p:nvPr/>
        </p:nvPicPr>
        <p:blipFill>
          <a:blip r:embed="rId2"/>
          <a:stretch>
            <a:fillRect/>
          </a:stretch>
        </p:blipFill>
        <p:spPr>
          <a:xfrm>
            <a:off x="691260" y="1312968"/>
            <a:ext cx="8207208" cy="5121698"/>
          </a:xfrm>
          <a:prstGeom prst="rect">
            <a:avLst/>
          </a:prstGeom>
        </p:spPr>
      </p:pic>
    </p:spTree>
    <p:extLst>
      <p:ext uri="{BB962C8B-B14F-4D97-AF65-F5344CB8AC3E}">
        <p14:creationId xmlns:p14="http://schemas.microsoft.com/office/powerpoint/2010/main" val="337582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A Startup Blueprint Generator Agent, powered by RAG (Retrieval-Augmented Generation), transforms raw startup ideas into complete, actionable business blueprints. It retrieves relevant data on market research, funding options, competitor analysis, revenue models, government schemes, and legal requirements from startup portals, incubator databases, and policy documents. Users can describe their idea in simple terms, and the agent provides a structured plan including business model canvas, estimated budget, go-to-market strategy, and potential investor connections. The agent eliminates ambiguity and accelerates the journey from idea to implementation. This AI-driven assistant empowers aspiring entrepreneurs with clarity, resources, and direction to launch their ventures successfully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2598" y="1423685"/>
            <a:ext cx="12192000" cy="5249119"/>
          </a:xfrm>
        </p:spPr>
        <p:txBody>
          <a:bodyPr vert="horz" lIns="91440" tIns="45720" rIns="91440" bIns="45720" rtlCol="0" anchor="ctr">
            <a:noAutofit/>
          </a:bodyPr>
          <a:lstStyle/>
          <a:p>
            <a:pPr marL="0" indent="0">
              <a:buNone/>
            </a:pPr>
            <a:r>
              <a:rPr lang="en-US" sz="1200" dirty="0"/>
              <a:t>The proposed solution addresses the challenge of transforming vague startup ideas into structured, investor-ready blueprints. Using IBM watsonx.ai and Retrieval-Augmented Generation (RAG), the agent delivers intelligent, personalized startup planning support. The solution comprises the following components:</a:t>
            </a:r>
          </a:p>
          <a:p>
            <a:r>
              <a:rPr lang="en-US" sz="1200" b="1" dirty="0"/>
              <a:t>Input Understanding</a:t>
            </a:r>
            <a:br>
              <a:rPr lang="en-US" sz="1200" dirty="0"/>
            </a:br>
            <a:r>
              <a:rPr lang="en-US" sz="1200" dirty="0"/>
              <a:t>Users provide startup ideas in natural language. The agent identifies key themes (sector, goals, pain points) and infers missing context where needed.</a:t>
            </a:r>
          </a:p>
          <a:p>
            <a:r>
              <a:rPr lang="en-US" sz="1200" b="1" dirty="0"/>
              <a:t>Real-Time Information Retrieval</a:t>
            </a:r>
            <a:br>
              <a:rPr lang="en-US" sz="1200" dirty="0"/>
            </a:br>
            <a:r>
              <a:rPr lang="en-US" sz="1200" dirty="0"/>
              <a:t>Leveraging tools like Wikipedia Search (and optionally Google or Document Search), the agent pulls contextual data on market trends, competitors, funding schemes, and legal regulations to enrich its responses.</a:t>
            </a:r>
          </a:p>
          <a:p>
            <a:r>
              <a:rPr lang="en-US" sz="1200" b="1" dirty="0"/>
              <a:t>Blueprint Generation</a:t>
            </a:r>
            <a:br>
              <a:rPr lang="en-US" sz="1200" dirty="0"/>
            </a:br>
            <a:r>
              <a:rPr lang="en-US" sz="1200" dirty="0"/>
              <a:t>The agent synthesizes retrieved data to generate a complete startup plan, including:</a:t>
            </a:r>
            <a:br>
              <a:rPr lang="en-US" sz="1200" dirty="0"/>
            </a:br>
            <a:r>
              <a:rPr lang="en-US" sz="1200" dirty="0"/>
              <a:t>– Startup Summary</a:t>
            </a:r>
            <a:br>
              <a:rPr lang="en-US" sz="1200" dirty="0"/>
            </a:br>
            <a:r>
              <a:rPr lang="en-US" sz="1200" dirty="0"/>
              <a:t>– Unique value proposition</a:t>
            </a:r>
            <a:br>
              <a:rPr lang="en-US" sz="1200" dirty="0"/>
            </a:br>
            <a:r>
              <a:rPr lang="en-US" sz="1200" dirty="0"/>
              <a:t>– Market &amp; competitor analysis</a:t>
            </a:r>
            <a:br>
              <a:rPr lang="en-US" sz="1200" dirty="0"/>
            </a:br>
            <a:r>
              <a:rPr lang="en-US" sz="1200" dirty="0"/>
              <a:t>– Target Users</a:t>
            </a:r>
            <a:br>
              <a:rPr lang="en-US" sz="1200" dirty="0"/>
            </a:br>
            <a:r>
              <a:rPr lang="en-US" sz="1200" dirty="0"/>
              <a:t>– Budget estimates </a:t>
            </a:r>
            <a:br>
              <a:rPr lang="en-US" sz="1200" dirty="0"/>
            </a:br>
            <a:r>
              <a:rPr lang="en-US" sz="1200" dirty="0"/>
              <a:t>– Legal/regulatory compliance</a:t>
            </a:r>
            <a:br>
              <a:rPr lang="en-US" sz="1200" dirty="0"/>
            </a:br>
            <a:r>
              <a:rPr lang="en-US" sz="1200" dirty="0"/>
              <a:t>– Go-to-market strategy</a:t>
            </a:r>
            <a:br>
              <a:rPr lang="en-US" sz="1200" dirty="0"/>
            </a:br>
            <a:r>
              <a:rPr lang="en-US" sz="1200" dirty="0"/>
              <a:t>– Investor and incubator suggestions</a:t>
            </a:r>
          </a:p>
          <a:p>
            <a:r>
              <a:rPr lang="en-US" sz="1200" b="1" dirty="0"/>
              <a:t>Tool Integration</a:t>
            </a:r>
            <a:br>
              <a:rPr lang="en-US" sz="1200" dirty="0"/>
            </a:br>
            <a:r>
              <a:rPr lang="en-US" sz="1200" dirty="0"/>
              <a:t>Retrieval tools for real-time grounding, and IBM </a:t>
            </a:r>
            <a:r>
              <a:rPr lang="en-US" sz="1200" dirty="0" err="1"/>
              <a:t>watsonx.ai's</a:t>
            </a:r>
            <a:r>
              <a:rPr lang="en-US" sz="1200" dirty="0"/>
              <a:t> built-in scalability for consistent deployment.</a:t>
            </a:r>
          </a:p>
          <a:p>
            <a:r>
              <a:rPr lang="en-US" sz="1200" b="1" dirty="0"/>
              <a:t>Deployment &amp; Usability</a:t>
            </a:r>
            <a:br>
              <a:rPr lang="en-US" sz="1200" dirty="0"/>
            </a:br>
            <a:r>
              <a:rPr lang="en-US" sz="1200" dirty="0"/>
              <a:t>Hosted within IBM Cloud, the agent features a clean chat interface, configurable prompt instructions, and scalable backend support for real-time user interaction.</a:t>
            </a:r>
          </a:p>
          <a:p>
            <a:pPr marL="0" indent="0">
              <a:buNone/>
            </a:pPr>
            <a:endParaRPr lang="en-US"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920092"/>
            <a:ext cx="11029615" cy="4673324"/>
          </a:xfrm>
        </p:spPr>
        <p:txBody>
          <a:bodyPr>
            <a:normAutofit/>
          </a:bodyPr>
          <a:lstStyle/>
          <a:p>
            <a:pPr marL="0" indent="0">
              <a:buNone/>
            </a:pPr>
            <a:r>
              <a:rPr lang="en-US" sz="1600" dirty="0"/>
              <a:t>The system leverages IBM watsonx.ai to build an AI-powered agent that converts user-submitted startup ideas into structured business blueprints using Retrieval-Augmented Generation (RAG). The approach includes:</a:t>
            </a:r>
          </a:p>
          <a:p>
            <a:pPr marL="0" indent="0">
              <a:buNone/>
            </a:pPr>
            <a:r>
              <a:rPr lang="en-IN" sz="1600" b="1" dirty="0"/>
              <a:t>System Requirements</a:t>
            </a:r>
            <a:endParaRPr lang="en-IN" sz="1600" dirty="0"/>
          </a:p>
          <a:p>
            <a:r>
              <a:rPr lang="en-IN" sz="1600" dirty="0"/>
              <a:t>IBM watsonx.ai Studio (cloud-based environment)</a:t>
            </a:r>
          </a:p>
          <a:p>
            <a:r>
              <a:rPr lang="en-IN" sz="1600" dirty="0"/>
              <a:t>IBM Cloud account with access to Mistral foundation model</a:t>
            </a:r>
          </a:p>
          <a:p>
            <a:r>
              <a:rPr lang="en-IN" sz="1600" dirty="0"/>
              <a:t>Internet connectivity for tool functionality</a:t>
            </a:r>
          </a:p>
          <a:p>
            <a:pPr marL="0" indent="0">
              <a:buNone/>
            </a:pPr>
            <a:r>
              <a:rPr lang="en-US" sz="1600" b="1" dirty="0"/>
              <a:t>Tools and Libraries Used</a:t>
            </a:r>
          </a:p>
          <a:p>
            <a:r>
              <a:rPr lang="en-IN" sz="1600" dirty="0"/>
              <a:t>Google Search Tool</a:t>
            </a:r>
          </a:p>
          <a:p>
            <a:r>
              <a:rPr lang="en-IN" sz="1600" dirty="0"/>
              <a:t>DuckDuckGo Search Tool</a:t>
            </a:r>
          </a:p>
          <a:p>
            <a:r>
              <a:rPr lang="en-IN" sz="1600" dirty="0"/>
              <a:t>Wikipedia Search Tool</a:t>
            </a:r>
          </a:p>
          <a:p>
            <a:r>
              <a:rPr lang="en-US" sz="1600" dirty="0"/>
              <a:t>No external Python libraries; all logic executed within </a:t>
            </a:r>
            <a:r>
              <a:rPr lang="en-US" sz="1600" dirty="0" err="1"/>
              <a:t>watsonx</a:t>
            </a:r>
            <a:r>
              <a:rPr lang="en-US" sz="1600" dirty="0"/>
              <a:t> built-in tools</a:t>
            </a:r>
          </a:p>
          <a:p>
            <a:endParaRPr lang="en-IN" sz="1600" dirty="0"/>
          </a:p>
          <a:p>
            <a:pPr marL="0" indent="0">
              <a:buNone/>
            </a:pPr>
            <a:endParaRPr lang="en-IN" sz="1600" dirty="0"/>
          </a:p>
          <a:p>
            <a:pPr marL="0" indent="0">
              <a:buNone/>
            </a:pP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01559"/>
            <a:ext cx="11029615" cy="4673324"/>
          </a:xfrm>
        </p:spPr>
        <p:txBody>
          <a:bodyPr>
            <a:normAutofit/>
          </a:bodyPr>
          <a:lstStyle/>
          <a:p>
            <a:pPr marL="0" indent="0">
              <a:buNone/>
            </a:pPr>
            <a:r>
              <a:rPr lang="en-US" dirty="0"/>
              <a:t>The agent uses IBM foundation models Mistral in a prompt-driven setup. Outputs are generated based on user input, internal reasoning, and tool-augmented retrieval.</a:t>
            </a:r>
          </a:p>
          <a:p>
            <a:pPr marL="0" indent="0">
              <a:buNone/>
            </a:pPr>
            <a:r>
              <a:rPr lang="en-IN" b="1" dirty="0"/>
              <a:t>Input Handling</a:t>
            </a:r>
            <a:endParaRPr lang="en-IN" dirty="0"/>
          </a:p>
          <a:p>
            <a:r>
              <a:rPr lang="en-IN" dirty="0"/>
              <a:t>Natural language startup idea from the user</a:t>
            </a:r>
          </a:p>
          <a:p>
            <a:r>
              <a:rPr lang="en-IN" dirty="0"/>
              <a:t>Real-time data via Google Search, DuckDuckGo Search, Wikipedia Search,</a:t>
            </a:r>
          </a:p>
          <a:p>
            <a:pPr marL="0" indent="0">
              <a:buNone/>
            </a:pPr>
            <a:r>
              <a:rPr lang="en-IN" b="1" dirty="0"/>
              <a:t>Deployment Strategy</a:t>
            </a:r>
            <a:endParaRPr lang="en-IN" dirty="0"/>
          </a:p>
          <a:p>
            <a:r>
              <a:rPr lang="en-IN" dirty="0"/>
              <a:t>Built and deployed directly in IBM watsonx.ai Studio</a:t>
            </a:r>
          </a:p>
          <a:p>
            <a:r>
              <a:rPr lang="en-IN" dirty="0"/>
              <a:t>No external libraries or training pipeline</a:t>
            </a:r>
          </a:p>
          <a:p>
            <a:r>
              <a:rPr lang="en-IN" dirty="0"/>
              <a:t>Fully cloud-hosted with built-in scalability</a:t>
            </a:r>
          </a:p>
          <a:p>
            <a:r>
              <a:rPr lang="en-IN" dirty="0"/>
              <a:t>Chat-based interface, usable via browser — no extra infrastructure needed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Picture 12">
            <a:extLst>
              <a:ext uri="{FF2B5EF4-FFF2-40B4-BE49-F238E27FC236}">
                <a16:creationId xmlns:a16="http://schemas.microsoft.com/office/drawing/2014/main" id="{9358F965-44E2-F292-FD7A-3526CA63FC2F}"/>
              </a:ext>
            </a:extLst>
          </p:cNvPr>
          <p:cNvPicPr>
            <a:picLocks noChangeAspect="1"/>
          </p:cNvPicPr>
          <p:nvPr/>
        </p:nvPicPr>
        <p:blipFill>
          <a:blip r:embed="rId2"/>
          <a:stretch>
            <a:fillRect/>
          </a:stretch>
        </p:blipFill>
        <p:spPr>
          <a:xfrm>
            <a:off x="69345" y="1204679"/>
            <a:ext cx="4065735" cy="2224319"/>
          </a:xfrm>
          <a:prstGeom prst="rect">
            <a:avLst/>
          </a:prstGeom>
        </p:spPr>
      </p:pic>
      <p:pic>
        <p:nvPicPr>
          <p:cNvPr id="15" name="Picture 14">
            <a:extLst>
              <a:ext uri="{FF2B5EF4-FFF2-40B4-BE49-F238E27FC236}">
                <a16:creationId xmlns:a16="http://schemas.microsoft.com/office/drawing/2014/main" id="{934E34BA-6309-333B-BC7C-3457F0204045}"/>
              </a:ext>
            </a:extLst>
          </p:cNvPr>
          <p:cNvPicPr>
            <a:picLocks noChangeAspect="1"/>
          </p:cNvPicPr>
          <p:nvPr/>
        </p:nvPicPr>
        <p:blipFill>
          <a:blip r:embed="rId3"/>
          <a:stretch>
            <a:fillRect/>
          </a:stretch>
        </p:blipFill>
        <p:spPr>
          <a:xfrm>
            <a:off x="4135080" y="1204680"/>
            <a:ext cx="3790099" cy="2224319"/>
          </a:xfrm>
          <a:prstGeom prst="rect">
            <a:avLst/>
          </a:prstGeom>
        </p:spPr>
      </p:pic>
      <p:pic>
        <p:nvPicPr>
          <p:cNvPr id="17" name="Picture 16">
            <a:extLst>
              <a:ext uri="{FF2B5EF4-FFF2-40B4-BE49-F238E27FC236}">
                <a16:creationId xmlns:a16="http://schemas.microsoft.com/office/drawing/2014/main" id="{6135B10C-DD2C-20B8-BA67-67FA8294E860}"/>
              </a:ext>
            </a:extLst>
          </p:cNvPr>
          <p:cNvPicPr>
            <a:picLocks noChangeAspect="1"/>
          </p:cNvPicPr>
          <p:nvPr/>
        </p:nvPicPr>
        <p:blipFill>
          <a:blip r:embed="rId4"/>
          <a:stretch>
            <a:fillRect/>
          </a:stretch>
        </p:blipFill>
        <p:spPr>
          <a:xfrm>
            <a:off x="7855834" y="1204680"/>
            <a:ext cx="4275164" cy="2513157"/>
          </a:xfrm>
          <a:prstGeom prst="rect">
            <a:avLst/>
          </a:prstGeom>
        </p:spPr>
      </p:pic>
      <p:pic>
        <p:nvPicPr>
          <p:cNvPr id="19" name="Picture 18">
            <a:extLst>
              <a:ext uri="{FF2B5EF4-FFF2-40B4-BE49-F238E27FC236}">
                <a16:creationId xmlns:a16="http://schemas.microsoft.com/office/drawing/2014/main" id="{6842ECFA-5A4E-CD4F-3C95-7798F521E74F}"/>
              </a:ext>
            </a:extLst>
          </p:cNvPr>
          <p:cNvPicPr>
            <a:picLocks noChangeAspect="1"/>
          </p:cNvPicPr>
          <p:nvPr/>
        </p:nvPicPr>
        <p:blipFill>
          <a:blip r:embed="rId5"/>
          <a:stretch>
            <a:fillRect/>
          </a:stretch>
        </p:blipFill>
        <p:spPr>
          <a:xfrm>
            <a:off x="69345" y="3827315"/>
            <a:ext cx="4135080" cy="2423476"/>
          </a:xfrm>
          <a:prstGeom prst="rect">
            <a:avLst/>
          </a:prstGeom>
        </p:spPr>
      </p:pic>
      <p:pic>
        <p:nvPicPr>
          <p:cNvPr id="21" name="Picture 20">
            <a:extLst>
              <a:ext uri="{FF2B5EF4-FFF2-40B4-BE49-F238E27FC236}">
                <a16:creationId xmlns:a16="http://schemas.microsoft.com/office/drawing/2014/main" id="{B717A6E4-1E95-51C5-F10C-B9EF4582BCC8}"/>
              </a:ext>
            </a:extLst>
          </p:cNvPr>
          <p:cNvPicPr>
            <a:picLocks noChangeAspect="1"/>
          </p:cNvPicPr>
          <p:nvPr/>
        </p:nvPicPr>
        <p:blipFill>
          <a:blip r:embed="rId6"/>
          <a:stretch>
            <a:fillRect/>
          </a:stretch>
        </p:blipFill>
        <p:spPr>
          <a:xfrm>
            <a:off x="4156310" y="3827315"/>
            <a:ext cx="4087469" cy="2423476"/>
          </a:xfrm>
          <a:prstGeom prst="rect">
            <a:avLst/>
          </a:prstGeom>
        </p:spPr>
      </p:pic>
      <p:pic>
        <p:nvPicPr>
          <p:cNvPr id="23" name="Picture 22">
            <a:extLst>
              <a:ext uri="{FF2B5EF4-FFF2-40B4-BE49-F238E27FC236}">
                <a16:creationId xmlns:a16="http://schemas.microsoft.com/office/drawing/2014/main" id="{520050F7-0616-43DA-2733-D0ECA62AF024}"/>
              </a:ext>
            </a:extLst>
          </p:cNvPr>
          <p:cNvPicPr>
            <a:picLocks noChangeAspect="1"/>
          </p:cNvPicPr>
          <p:nvPr/>
        </p:nvPicPr>
        <p:blipFill>
          <a:blip r:embed="rId7"/>
          <a:stretch>
            <a:fillRect/>
          </a:stretch>
        </p:blipFill>
        <p:spPr>
          <a:xfrm>
            <a:off x="8195663" y="3827315"/>
            <a:ext cx="3935335" cy="242347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Startup Blueprint Generator Agent successfully demonstrates how IBM watsonx.ai can be leveraged to transform vague startup ideas into actionable, structured business plans using foundation models and retrieval tools. The agent offers a scalable, no-code solution that enables aspiring entrepreneurs to access market research, funding schemes, legal insights, and go-to-market strategies through a simple chat interface.</a:t>
            </a:r>
          </a:p>
          <a:p>
            <a:pPr marL="0" indent="0">
              <a:buNone/>
            </a:pPr>
            <a:r>
              <a:rPr lang="en-US" sz="2000" b="1" dirty="0"/>
              <a:t>Key Takeaways:</a:t>
            </a:r>
            <a:endParaRPr lang="en-IN" sz="2000" b="1" dirty="0"/>
          </a:p>
          <a:p>
            <a:r>
              <a:rPr lang="en-US" sz="2000" dirty="0"/>
              <a:t>Search tools made the agent’s responses more relevant and grounded in real context.</a:t>
            </a:r>
          </a:p>
          <a:p>
            <a:r>
              <a:rPr lang="en-US" sz="2000" dirty="0"/>
              <a:t>No custom model training or backend setup was needed — the prompt-driven system worked straight out of the box.</a:t>
            </a:r>
          </a:p>
          <a:p>
            <a:r>
              <a:rPr lang="en-US" sz="2000" dirty="0"/>
              <a:t>The chatbot interface makes it easy for users to get clear, actionable startup plans in real time.</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270000"/>
            <a:ext cx="11306008" cy="5035550"/>
          </a:xfrm>
        </p:spPr>
        <p:txBody>
          <a:bodyPr>
            <a:normAutofit/>
          </a:bodyPr>
          <a:lstStyle/>
          <a:p>
            <a:pPr marL="0" indent="0">
              <a:buNone/>
            </a:pPr>
            <a:r>
              <a:rPr lang="en-IN" b="1" dirty="0"/>
              <a:t>Expanded Data Integration</a:t>
            </a:r>
            <a:endParaRPr lang="en-IN" dirty="0"/>
          </a:p>
          <a:p>
            <a:r>
              <a:rPr lang="en-IN" dirty="0"/>
              <a:t>Add more retrieval tools like Google Search or custom startup policy documents</a:t>
            </a:r>
          </a:p>
          <a:p>
            <a:r>
              <a:rPr lang="en-IN" dirty="0"/>
              <a:t>Integrate live databases for investors, incubators, and startup funding schemes</a:t>
            </a:r>
          </a:p>
          <a:p>
            <a:pPr marL="0" indent="0">
              <a:buNone/>
            </a:pPr>
            <a:r>
              <a:rPr lang="en-IN" b="1" dirty="0"/>
              <a:t>Agent Optimization</a:t>
            </a:r>
            <a:endParaRPr lang="en-IN" dirty="0"/>
          </a:p>
          <a:p>
            <a:r>
              <a:rPr lang="en-IN" dirty="0"/>
              <a:t>Fine-tune prompts to better handle niche or domain-specific startup ideas (e.g., biotech, climate tech)</a:t>
            </a:r>
          </a:p>
          <a:p>
            <a:r>
              <a:rPr lang="en-IN" dirty="0"/>
              <a:t>Enable memory or context chaining for multi-turn refinement</a:t>
            </a:r>
          </a:p>
          <a:p>
            <a:pPr marL="0" indent="0">
              <a:buNone/>
            </a:pPr>
            <a:r>
              <a:rPr lang="en-US" b="1" dirty="0"/>
              <a:t>Advanced Capabilities</a:t>
            </a:r>
            <a:endParaRPr lang="en-US" dirty="0"/>
          </a:p>
          <a:p>
            <a:r>
              <a:rPr lang="en-US" dirty="0"/>
              <a:t>Integrate with external APIs for real-time funding or legal updates</a:t>
            </a:r>
          </a:p>
          <a:p>
            <a:r>
              <a:rPr lang="en-US" dirty="0"/>
              <a:t>Explore RAG enhancements using private document ingestion</a:t>
            </a:r>
          </a:p>
          <a:p>
            <a:r>
              <a:rPr lang="en-US" dirty="0"/>
              <a:t>Optionally add basic analytics or visual tools to represent budget and market segments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896</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Startup Blueprint Generator Agent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Arshia Bagchi</cp:lastModifiedBy>
  <cp:revision>25</cp:revision>
  <dcterms:created xsi:type="dcterms:W3CDTF">2021-05-26T16:50:10Z</dcterms:created>
  <dcterms:modified xsi:type="dcterms:W3CDTF">2025-07-31T11:59:06Z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