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3"/>
  </p:notesMasterIdLst>
  <p:sldIdLst>
    <p:sldId id="256" r:id="rId2"/>
    <p:sldId id="258" r:id="rId3"/>
    <p:sldId id="307" r:id="rId4"/>
    <p:sldId id="295" r:id="rId5"/>
    <p:sldId id="296" r:id="rId6"/>
    <p:sldId id="298" r:id="rId7"/>
    <p:sldId id="265" r:id="rId8"/>
    <p:sldId id="299" r:id="rId9"/>
    <p:sldId id="300" r:id="rId10"/>
    <p:sldId id="301" r:id="rId11"/>
    <p:sldId id="302" r:id="rId12"/>
    <p:sldId id="303" r:id="rId13"/>
    <p:sldId id="304" r:id="rId14"/>
    <p:sldId id="305" r:id="rId15"/>
    <p:sldId id="264" r:id="rId16"/>
    <p:sldId id="263" r:id="rId17"/>
    <p:sldId id="306" r:id="rId18"/>
    <p:sldId id="285" r:id="rId19"/>
    <p:sldId id="289" r:id="rId20"/>
    <p:sldId id="280" r:id="rId21"/>
    <p:sldId id="308" r:id="rId22"/>
  </p:sldIdLst>
  <p:sldSz cx="9144000" cy="5143500" type="screen16x9"/>
  <p:notesSz cx="6858000" cy="9144000"/>
  <p:embeddedFontLst>
    <p:embeddedFont>
      <p:font typeface="Oswald" panose="00000500000000000000" pitchFamily="2" charset="0"/>
      <p:regular r:id="rId24"/>
      <p:bold r:id="rId25"/>
    </p:embeddedFont>
    <p:embeddedFont>
      <p:font typeface="Raleway"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B6A1"/>
    <a:srgbClr val="E99674"/>
    <a:srgbClr val="F2F2F2"/>
    <a:srgbClr val="9896B1"/>
    <a:srgbClr val="DEDEDE"/>
    <a:srgbClr val="6765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97CDC55-7BC5-4C43-AB3E-80B4A389DF22}">
  <a:tblStyle styleId="{A97CDC55-7BC5-4C43-AB3E-80B4A389DF2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5204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5843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723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4764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282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93be0b746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93be0b746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8"/>
        <p:cNvGrpSpPr/>
        <p:nvPr/>
      </p:nvGrpSpPr>
      <p:grpSpPr>
        <a:xfrm>
          <a:off x="0" y="0"/>
          <a:ext cx="0" cy="0"/>
          <a:chOff x="0" y="0"/>
          <a:chExt cx="0" cy="0"/>
        </a:xfrm>
      </p:grpSpPr>
      <p:sp>
        <p:nvSpPr>
          <p:cNvPr id="2699" name="Google Shape;2699;g8c2221473c_0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0" name="Google Shape;2700;g8c2221473c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8383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9"/>
        <p:cNvGrpSpPr/>
        <p:nvPr/>
      </p:nvGrpSpPr>
      <p:grpSpPr>
        <a:xfrm>
          <a:off x="0" y="0"/>
          <a:ext cx="0" cy="0"/>
          <a:chOff x="0" y="0"/>
          <a:chExt cx="0" cy="0"/>
        </a:xfrm>
      </p:grpSpPr>
      <p:sp>
        <p:nvSpPr>
          <p:cNvPr id="2500" name="Google Shape;2500;g8c1997cbfd_0_6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1" name="Google Shape;2501;g8c1997cbfd_0_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8"/>
        <p:cNvGrpSpPr/>
        <p:nvPr/>
      </p:nvGrpSpPr>
      <p:grpSpPr>
        <a:xfrm>
          <a:off x="0" y="0"/>
          <a:ext cx="0" cy="0"/>
          <a:chOff x="0" y="0"/>
          <a:chExt cx="0" cy="0"/>
        </a:xfrm>
      </p:grpSpPr>
      <p:sp>
        <p:nvSpPr>
          <p:cNvPr id="2889" name="Google Shape;2889;g8c1997cbfd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0" name="Google Shape;2890;g8c1997cbfd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Google Shape;1999;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0" name="Google Shape;2000;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5378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g8c2221473c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6" name="Google Shape;1126;g8c2221473c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2352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3507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8c1997cb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8c1997cb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6203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7590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9134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21126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887750" y="948175"/>
            <a:ext cx="53685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861875" y="3193650"/>
            <a:ext cx="34203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 and subtitle">
  <p:cSld name="CUSTOM_3">
    <p:spTree>
      <p:nvGrpSpPr>
        <p:cNvPr id="1" name="Shape 133"/>
        <p:cNvGrpSpPr/>
        <p:nvPr/>
      </p:nvGrpSpPr>
      <p:grpSpPr>
        <a:xfrm>
          <a:off x="0" y="0"/>
          <a:ext cx="0" cy="0"/>
          <a:chOff x="0" y="0"/>
          <a:chExt cx="0" cy="0"/>
        </a:xfrm>
      </p:grpSpPr>
      <p:sp>
        <p:nvSpPr>
          <p:cNvPr id="134" name="Google Shape;134;p22"/>
          <p:cNvSpPr txBox="1">
            <a:spLocks noGrp="1"/>
          </p:cNvSpPr>
          <p:nvPr>
            <p:ph type="title" hasCustomPrompt="1"/>
          </p:nvPr>
        </p:nvSpPr>
        <p:spPr>
          <a:xfrm>
            <a:off x="3389825" y="1356150"/>
            <a:ext cx="1172400" cy="128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5" name="Google Shape;135;p22"/>
          <p:cNvSpPr txBox="1">
            <a:spLocks noGrp="1"/>
          </p:cNvSpPr>
          <p:nvPr>
            <p:ph type="title" idx="2"/>
          </p:nvPr>
        </p:nvSpPr>
        <p:spPr>
          <a:xfrm>
            <a:off x="3507400" y="2586993"/>
            <a:ext cx="3852000" cy="653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 and subtitle 6">
  <p:cSld name="CUSTOM_6_1_1_1_1">
    <p:spTree>
      <p:nvGrpSpPr>
        <p:cNvPr id="1" name="Shape 148"/>
        <p:cNvGrpSpPr/>
        <p:nvPr/>
      </p:nvGrpSpPr>
      <p:grpSpPr>
        <a:xfrm>
          <a:off x="0" y="0"/>
          <a:ext cx="0" cy="0"/>
          <a:chOff x="0" y="0"/>
          <a:chExt cx="0" cy="0"/>
        </a:xfrm>
      </p:grpSpPr>
      <p:sp>
        <p:nvSpPr>
          <p:cNvPr id="149" name="Google Shape;149;p27"/>
          <p:cNvSpPr txBox="1">
            <a:spLocks noGrp="1"/>
          </p:cNvSpPr>
          <p:nvPr>
            <p:ph type="title" hasCustomPrompt="1"/>
          </p:nvPr>
        </p:nvSpPr>
        <p:spPr>
          <a:xfrm>
            <a:off x="3894750" y="2751750"/>
            <a:ext cx="1354500" cy="94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0" name="Google Shape;150;p27"/>
          <p:cNvSpPr txBox="1">
            <a:spLocks noGrp="1"/>
          </p:cNvSpPr>
          <p:nvPr>
            <p:ph type="title" idx="2"/>
          </p:nvPr>
        </p:nvSpPr>
        <p:spPr>
          <a:xfrm>
            <a:off x="2646000" y="1855999"/>
            <a:ext cx="3852000" cy="51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CUSTOM_4">
    <p:spTree>
      <p:nvGrpSpPr>
        <p:cNvPr id="1" name="Shape 151"/>
        <p:cNvGrpSpPr/>
        <p:nvPr/>
      </p:nvGrpSpPr>
      <p:grpSpPr>
        <a:xfrm>
          <a:off x="0" y="0"/>
          <a:ext cx="0" cy="0"/>
          <a:chOff x="0" y="0"/>
          <a:chExt cx="0" cy="0"/>
        </a:xfrm>
      </p:grpSpPr>
      <p:sp>
        <p:nvSpPr>
          <p:cNvPr id="152" name="Google Shape;152;p2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3">
  <p:cSld name="CUSTOM_4_1">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720000" y="540000"/>
            <a:ext cx="3852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4">
  <p:cSld name="CUSTOM_4_1_1">
    <p:spTree>
      <p:nvGrpSpPr>
        <p:cNvPr id="1" name="Shape 155"/>
        <p:cNvGrpSpPr/>
        <p:nvPr/>
      </p:nvGrpSpPr>
      <p:grpSpPr>
        <a:xfrm>
          <a:off x="0" y="0"/>
          <a:ext cx="0" cy="0"/>
          <a:chOff x="0" y="0"/>
          <a:chExt cx="0" cy="0"/>
        </a:xfrm>
      </p:grpSpPr>
      <p:sp>
        <p:nvSpPr>
          <p:cNvPr id="156" name="Google Shape;156;p3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720000" y="1570025"/>
            <a:ext cx="6387900" cy="1968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
        <p:cNvGrpSpPr/>
        <p:nvPr/>
      </p:nvGrpSpPr>
      <p:grpSpPr>
        <a:xfrm>
          <a:off x="0" y="0"/>
          <a:ext cx="0" cy="0"/>
          <a:chOff x="0" y="0"/>
          <a:chExt cx="0" cy="0"/>
        </a:xfrm>
      </p:grpSpPr>
      <p:sp>
        <p:nvSpPr>
          <p:cNvPr id="31" name="Google Shape;31;p9"/>
          <p:cNvSpPr txBox="1">
            <a:spLocks noGrp="1"/>
          </p:cNvSpPr>
          <p:nvPr>
            <p:ph type="title"/>
          </p:nvPr>
        </p:nvSpPr>
        <p:spPr>
          <a:xfrm>
            <a:off x="1205200" y="1689450"/>
            <a:ext cx="2617200" cy="8775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2" name="Google Shape;32;p9"/>
          <p:cNvSpPr txBox="1">
            <a:spLocks noGrp="1"/>
          </p:cNvSpPr>
          <p:nvPr>
            <p:ph type="subTitle" idx="1"/>
          </p:nvPr>
        </p:nvSpPr>
        <p:spPr>
          <a:xfrm>
            <a:off x="1205200" y="2658641"/>
            <a:ext cx="2617200" cy="6627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306275" y="1613250"/>
            <a:ext cx="3852000" cy="1917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3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4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99"/>
        <p:cNvGrpSpPr/>
        <p:nvPr/>
      </p:nvGrpSpPr>
      <p:grpSpPr>
        <a:xfrm>
          <a:off x="0" y="0"/>
          <a:ext cx="0" cy="0"/>
          <a:chOff x="0" y="0"/>
          <a:chExt cx="0" cy="0"/>
        </a:xfrm>
      </p:grpSpPr>
      <p:sp>
        <p:nvSpPr>
          <p:cNvPr id="100" name="Google Shape;100;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Font typeface="Oswald"/>
              <a:buNone/>
              <a:defRPr sz="1800">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01" name="Google Shape;101;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2" name="Google Shape;102;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03" name="Google Shape;103;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5" name="Google Shape;105;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06" name="Google Shape;106;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8" name="Google Shape;108;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09" name="Google Shape;109;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 name="Google Shape;110;p20"/>
          <p:cNvSpPr txBox="1">
            <a:spLocks noGrp="1"/>
          </p:cNvSpPr>
          <p:nvPr>
            <p:ph type="subTitle" idx="13"/>
          </p:nvPr>
        </p:nvSpPr>
        <p:spPr>
          <a:xfrm>
            <a:off x="719600" y="3519302"/>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1" name="Google Shape;111;p20"/>
          <p:cNvSpPr txBox="1">
            <a:spLocks noGrp="1"/>
          </p:cNvSpPr>
          <p:nvPr>
            <p:ph type="title" idx="14" hasCustomPrompt="1"/>
          </p:nvPr>
        </p:nvSpPr>
        <p:spPr>
          <a:xfrm>
            <a:off x="1329200" y="3067011"/>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12" name="Google Shape;112;p20"/>
          <p:cNvSpPr txBox="1">
            <a:spLocks noGrp="1"/>
          </p:cNvSpPr>
          <p:nvPr>
            <p:ph type="subTitle" idx="15"/>
          </p:nvPr>
        </p:nvSpPr>
        <p:spPr>
          <a:xfrm>
            <a:off x="720100" y="3895402"/>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20"/>
          <p:cNvSpPr txBox="1">
            <a:spLocks noGrp="1"/>
          </p:cNvSpPr>
          <p:nvPr>
            <p:ph type="subTitle" idx="16"/>
          </p:nvPr>
        </p:nvSpPr>
        <p:spPr>
          <a:xfrm>
            <a:off x="3413400" y="3519302"/>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4" name="Google Shape;114;p20"/>
          <p:cNvSpPr txBox="1">
            <a:spLocks noGrp="1"/>
          </p:cNvSpPr>
          <p:nvPr>
            <p:ph type="title" idx="17" hasCustomPrompt="1"/>
          </p:nvPr>
        </p:nvSpPr>
        <p:spPr>
          <a:xfrm>
            <a:off x="4023025" y="3067011"/>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15" name="Google Shape;115;p20"/>
          <p:cNvSpPr txBox="1">
            <a:spLocks noGrp="1"/>
          </p:cNvSpPr>
          <p:nvPr>
            <p:ph type="subTitle" idx="18"/>
          </p:nvPr>
        </p:nvSpPr>
        <p:spPr>
          <a:xfrm>
            <a:off x="3413738" y="3895402"/>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 name="Google Shape;116;p20"/>
          <p:cNvSpPr txBox="1">
            <a:spLocks noGrp="1"/>
          </p:cNvSpPr>
          <p:nvPr>
            <p:ph type="subTitle" idx="19"/>
          </p:nvPr>
        </p:nvSpPr>
        <p:spPr>
          <a:xfrm>
            <a:off x="6107050" y="3519300"/>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7" name="Google Shape;117;p20"/>
          <p:cNvSpPr txBox="1">
            <a:spLocks noGrp="1"/>
          </p:cNvSpPr>
          <p:nvPr>
            <p:ph type="title" idx="20" hasCustomPrompt="1"/>
          </p:nvPr>
        </p:nvSpPr>
        <p:spPr>
          <a:xfrm>
            <a:off x="6716550" y="3067011"/>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18" name="Google Shape;118;p20"/>
          <p:cNvSpPr txBox="1">
            <a:spLocks noGrp="1"/>
          </p:cNvSpPr>
          <p:nvPr>
            <p:ph type="subTitle" idx="21"/>
          </p:nvPr>
        </p:nvSpPr>
        <p:spPr>
          <a:xfrm>
            <a:off x="6107101" y="3895402"/>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Six columns">
  <p:cSld name="CUSTOM_2_1">
    <p:spTree>
      <p:nvGrpSpPr>
        <p:cNvPr id="1" name="Shape 119"/>
        <p:cNvGrpSpPr/>
        <p:nvPr/>
      </p:nvGrpSpPr>
      <p:grpSpPr>
        <a:xfrm>
          <a:off x="0" y="0"/>
          <a:ext cx="0" cy="0"/>
          <a:chOff x="0" y="0"/>
          <a:chExt cx="0" cy="0"/>
        </a:xfrm>
      </p:grpSpPr>
      <p:sp>
        <p:nvSpPr>
          <p:cNvPr id="120" name="Google Shape;120;p21"/>
          <p:cNvSpPr txBox="1">
            <a:spLocks noGrp="1"/>
          </p:cNvSpPr>
          <p:nvPr>
            <p:ph type="subTitle" idx="1"/>
          </p:nvPr>
        </p:nvSpPr>
        <p:spPr>
          <a:xfrm>
            <a:off x="1944363" y="1542025"/>
            <a:ext cx="23172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1" name="Google Shape;121;p2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2" name="Google Shape;122;p21"/>
          <p:cNvSpPr txBox="1">
            <a:spLocks noGrp="1"/>
          </p:cNvSpPr>
          <p:nvPr>
            <p:ph type="subTitle" idx="2"/>
          </p:nvPr>
        </p:nvSpPr>
        <p:spPr>
          <a:xfrm>
            <a:off x="1944863" y="1918116"/>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21"/>
          <p:cNvSpPr txBox="1">
            <a:spLocks noGrp="1"/>
          </p:cNvSpPr>
          <p:nvPr>
            <p:ph type="subTitle" idx="3"/>
          </p:nvPr>
        </p:nvSpPr>
        <p:spPr>
          <a:xfrm>
            <a:off x="1944388" y="2492563"/>
            <a:ext cx="23169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4" name="Google Shape;124;p21"/>
          <p:cNvSpPr txBox="1">
            <a:spLocks noGrp="1"/>
          </p:cNvSpPr>
          <p:nvPr>
            <p:ph type="subTitle" idx="4"/>
          </p:nvPr>
        </p:nvSpPr>
        <p:spPr>
          <a:xfrm>
            <a:off x="1944625" y="2868653"/>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21"/>
          <p:cNvSpPr txBox="1">
            <a:spLocks noGrp="1"/>
          </p:cNvSpPr>
          <p:nvPr>
            <p:ph type="subTitle" idx="5"/>
          </p:nvPr>
        </p:nvSpPr>
        <p:spPr>
          <a:xfrm>
            <a:off x="4882563" y="1542025"/>
            <a:ext cx="23169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6" name="Google Shape;126;p21"/>
          <p:cNvSpPr txBox="1">
            <a:spLocks noGrp="1"/>
          </p:cNvSpPr>
          <p:nvPr>
            <p:ph type="subTitle" idx="6"/>
          </p:nvPr>
        </p:nvSpPr>
        <p:spPr>
          <a:xfrm>
            <a:off x="4882613" y="1918116"/>
            <a:ext cx="2316900" cy="629100"/>
          </a:xfrm>
          <a:prstGeom prst="rect">
            <a:avLst/>
          </a:prstGeom>
        </p:spPr>
        <p:txBody>
          <a:bodyPr spcFirstLastPara="1" wrap="square" lIns="91425" tIns="91425" rIns="91425" bIns="91425" anchor="t" anchorCtr="0">
            <a:noAutofit/>
          </a:bodyPr>
          <a:lstStyle>
            <a:lvl1pPr marR="332101"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21"/>
          <p:cNvSpPr txBox="1">
            <a:spLocks noGrp="1"/>
          </p:cNvSpPr>
          <p:nvPr>
            <p:ph type="subTitle" idx="7"/>
          </p:nvPr>
        </p:nvSpPr>
        <p:spPr>
          <a:xfrm>
            <a:off x="1944363" y="3443102"/>
            <a:ext cx="23172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8" name="Google Shape;128;p21"/>
          <p:cNvSpPr txBox="1">
            <a:spLocks noGrp="1"/>
          </p:cNvSpPr>
          <p:nvPr>
            <p:ph type="subTitle" idx="8"/>
          </p:nvPr>
        </p:nvSpPr>
        <p:spPr>
          <a:xfrm>
            <a:off x="1944863" y="3819202"/>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21"/>
          <p:cNvSpPr txBox="1">
            <a:spLocks noGrp="1"/>
          </p:cNvSpPr>
          <p:nvPr>
            <p:ph type="subTitle" idx="9"/>
          </p:nvPr>
        </p:nvSpPr>
        <p:spPr>
          <a:xfrm>
            <a:off x="4882388" y="2492565"/>
            <a:ext cx="2317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0" name="Google Shape;130;p21"/>
          <p:cNvSpPr txBox="1">
            <a:spLocks noGrp="1"/>
          </p:cNvSpPr>
          <p:nvPr>
            <p:ph type="subTitle" idx="13"/>
          </p:nvPr>
        </p:nvSpPr>
        <p:spPr>
          <a:xfrm>
            <a:off x="4882725" y="2868665"/>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21"/>
          <p:cNvSpPr txBox="1">
            <a:spLocks noGrp="1"/>
          </p:cNvSpPr>
          <p:nvPr>
            <p:ph type="subTitle" idx="14"/>
          </p:nvPr>
        </p:nvSpPr>
        <p:spPr>
          <a:xfrm>
            <a:off x="4882563" y="3443100"/>
            <a:ext cx="23169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2" name="Google Shape;132;p21"/>
          <p:cNvSpPr txBox="1">
            <a:spLocks noGrp="1"/>
          </p:cNvSpPr>
          <p:nvPr>
            <p:ph type="subTitle" idx="15"/>
          </p:nvPr>
        </p:nvSpPr>
        <p:spPr>
          <a:xfrm>
            <a:off x="4882613" y="3819202"/>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swald"/>
              <a:buNone/>
              <a:defRPr sz="2800">
                <a:solidFill>
                  <a:schemeClr val="lt1"/>
                </a:solidFill>
                <a:latin typeface="Oswald"/>
                <a:ea typeface="Oswald"/>
                <a:cs typeface="Oswald"/>
                <a:sym typeface="Oswald"/>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Raleway"/>
              <a:buChar char="●"/>
              <a:defRPr>
                <a:solidFill>
                  <a:schemeClr val="lt1"/>
                </a:solidFill>
                <a:latin typeface="Raleway"/>
                <a:ea typeface="Raleway"/>
                <a:cs typeface="Raleway"/>
                <a:sym typeface="Raleway"/>
              </a:defRPr>
            </a:lvl1pPr>
            <a:lvl2pPr marL="914400" lvl="1"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2pPr>
            <a:lvl3pPr marL="1371600" lvl="2"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3pPr>
            <a:lvl4pPr marL="1828800" lvl="3"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4pPr>
            <a:lvl5pPr marL="2286000" lvl="4"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5pPr>
            <a:lvl6pPr marL="2743200" lvl="5"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6pPr>
            <a:lvl7pPr marL="3200400" lvl="6"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7pPr>
            <a:lvl8pPr marL="3657600" lvl="7"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8pPr>
            <a:lvl9pPr marL="4114800" lvl="8" indent="-317500">
              <a:lnSpc>
                <a:spcPct val="100000"/>
              </a:lnSpc>
              <a:spcBef>
                <a:spcPts val="1600"/>
              </a:spcBef>
              <a:spcAft>
                <a:spcPts val="1600"/>
              </a:spcAft>
              <a:buClr>
                <a:schemeClr val="lt1"/>
              </a:buClr>
              <a:buSzPts val="1400"/>
              <a:buFont typeface="Raleway"/>
              <a:buChar char="■"/>
              <a:defRPr>
                <a:solidFill>
                  <a:schemeClr val="lt1"/>
                </a:solidFill>
                <a:latin typeface="Raleway"/>
                <a:ea typeface="Raleway"/>
                <a:cs typeface="Raleway"/>
                <a:sym typeface="Raleway"/>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4" r:id="rId4"/>
    <p:sldLayoutId id="2147483655" r:id="rId5"/>
    <p:sldLayoutId id="2147483658" r:id="rId6"/>
    <p:sldLayoutId id="2147483659" r:id="rId7"/>
    <p:sldLayoutId id="2147483666" r:id="rId8"/>
    <p:sldLayoutId id="2147483667" r:id="rId9"/>
    <p:sldLayoutId id="2147483668" r:id="rId10"/>
    <p:sldLayoutId id="2147483673" r:id="rId11"/>
    <p:sldLayoutId id="2147483674" r:id="rId12"/>
    <p:sldLayoutId id="2147483675" r:id="rId13"/>
    <p:sldLayoutId id="214748367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1"/>
        <p:cNvGrpSpPr/>
        <p:nvPr/>
      </p:nvGrpSpPr>
      <p:grpSpPr>
        <a:xfrm>
          <a:off x="0" y="0"/>
          <a:ext cx="0" cy="0"/>
          <a:chOff x="0" y="0"/>
          <a:chExt cx="0" cy="0"/>
        </a:xfrm>
      </p:grpSpPr>
      <p:grpSp>
        <p:nvGrpSpPr>
          <p:cNvPr id="179" name="Google Shape;179;p35"/>
          <p:cNvGrpSpPr/>
          <p:nvPr/>
        </p:nvGrpSpPr>
        <p:grpSpPr>
          <a:xfrm>
            <a:off x="2278754" y="3912467"/>
            <a:ext cx="543432" cy="741197"/>
            <a:chOff x="2278754" y="3912467"/>
            <a:chExt cx="543432" cy="741197"/>
          </a:xfrm>
        </p:grpSpPr>
        <p:sp>
          <p:nvSpPr>
            <p:cNvPr id="180" name="Google Shape;180;p35"/>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5"/>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5"/>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5"/>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5"/>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5"/>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5"/>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5"/>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5"/>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5"/>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5"/>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5"/>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5"/>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5"/>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5"/>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5"/>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5"/>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5"/>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5"/>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5"/>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5"/>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5"/>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5"/>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5"/>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04;p35"/>
          <p:cNvGrpSpPr/>
          <p:nvPr/>
        </p:nvGrpSpPr>
        <p:grpSpPr>
          <a:xfrm>
            <a:off x="548547" y="2097130"/>
            <a:ext cx="541000" cy="741197"/>
            <a:chOff x="548547" y="2097130"/>
            <a:chExt cx="541000" cy="741197"/>
          </a:xfrm>
        </p:grpSpPr>
        <p:sp>
          <p:nvSpPr>
            <p:cNvPr id="205" name="Google Shape;205;p35"/>
            <p:cNvSpPr/>
            <p:nvPr/>
          </p:nvSpPr>
          <p:spPr>
            <a:xfrm>
              <a:off x="548547" y="2097130"/>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5"/>
            <p:cNvSpPr/>
            <p:nvPr/>
          </p:nvSpPr>
          <p:spPr>
            <a:xfrm>
              <a:off x="726386" y="2097130"/>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5"/>
            <p:cNvSpPr/>
            <p:nvPr/>
          </p:nvSpPr>
          <p:spPr>
            <a:xfrm>
              <a:off x="901605" y="2097130"/>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5"/>
            <p:cNvSpPr/>
            <p:nvPr/>
          </p:nvSpPr>
          <p:spPr>
            <a:xfrm>
              <a:off x="1069340" y="2097130"/>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5"/>
            <p:cNvSpPr/>
            <p:nvPr/>
          </p:nvSpPr>
          <p:spPr>
            <a:xfrm>
              <a:off x="548547" y="2242319"/>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5"/>
            <p:cNvSpPr/>
            <p:nvPr/>
          </p:nvSpPr>
          <p:spPr>
            <a:xfrm>
              <a:off x="726386" y="2242319"/>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5"/>
            <p:cNvSpPr/>
            <p:nvPr/>
          </p:nvSpPr>
          <p:spPr>
            <a:xfrm>
              <a:off x="901605" y="2242319"/>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5"/>
            <p:cNvSpPr/>
            <p:nvPr/>
          </p:nvSpPr>
          <p:spPr>
            <a:xfrm>
              <a:off x="1069340" y="2242319"/>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5"/>
            <p:cNvSpPr/>
            <p:nvPr/>
          </p:nvSpPr>
          <p:spPr>
            <a:xfrm>
              <a:off x="548547" y="2390035"/>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5"/>
            <p:cNvSpPr/>
            <p:nvPr/>
          </p:nvSpPr>
          <p:spPr>
            <a:xfrm>
              <a:off x="726386" y="2390035"/>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5"/>
            <p:cNvSpPr/>
            <p:nvPr/>
          </p:nvSpPr>
          <p:spPr>
            <a:xfrm>
              <a:off x="901605" y="2390035"/>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5"/>
            <p:cNvSpPr/>
            <p:nvPr/>
          </p:nvSpPr>
          <p:spPr>
            <a:xfrm>
              <a:off x="1069340" y="2390035"/>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5"/>
            <p:cNvSpPr/>
            <p:nvPr/>
          </p:nvSpPr>
          <p:spPr>
            <a:xfrm>
              <a:off x="548547" y="2535318"/>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5"/>
            <p:cNvSpPr/>
            <p:nvPr/>
          </p:nvSpPr>
          <p:spPr>
            <a:xfrm>
              <a:off x="726386" y="2535318"/>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5"/>
            <p:cNvSpPr/>
            <p:nvPr/>
          </p:nvSpPr>
          <p:spPr>
            <a:xfrm>
              <a:off x="901605" y="2535318"/>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5"/>
            <p:cNvSpPr/>
            <p:nvPr/>
          </p:nvSpPr>
          <p:spPr>
            <a:xfrm>
              <a:off x="1069340" y="2535318"/>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5"/>
            <p:cNvSpPr/>
            <p:nvPr/>
          </p:nvSpPr>
          <p:spPr>
            <a:xfrm>
              <a:off x="548547" y="2676391"/>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5"/>
            <p:cNvSpPr/>
            <p:nvPr/>
          </p:nvSpPr>
          <p:spPr>
            <a:xfrm>
              <a:off x="726386" y="2676391"/>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5"/>
            <p:cNvSpPr/>
            <p:nvPr/>
          </p:nvSpPr>
          <p:spPr>
            <a:xfrm>
              <a:off x="901605" y="2680507"/>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5"/>
            <p:cNvSpPr/>
            <p:nvPr/>
          </p:nvSpPr>
          <p:spPr>
            <a:xfrm>
              <a:off x="1069340" y="2676391"/>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5"/>
            <p:cNvSpPr/>
            <p:nvPr/>
          </p:nvSpPr>
          <p:spPr>
            <a:xfrm>
              <a:off x="548547" y="2815687"/>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5"/>
            <p:cNvSpPr/>
            <p:nvPr/>
          </p:nvSpPr>
          <p:spPr>
            <a:xfrm>
              <a:off x="726386" y="2815687"/>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5"/>
            <p:cNvSpPr/>
            <p:nvPr/>
          </p:nvSpPr>
          <p:spPr>
            <a:xfrm>
              <a:off x="901605" y="2815687"/>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5"/>
            <p:cNvSpPr/>
            <p:nvPr/>
          </p:nvSpPr>
          <p:spPr>
            <a:xfrm>
              <a:off x="1069340" y="2815687"/>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35"/>
          <p:cNvGrpSpPr/>
          <p:nvPr/>
        </p:nvGrpSpPr>
        <p:grpSpPr>
          <a:xfrm>
            <a:off x="3195818" y="841369"/>
            <a:ext cx="5171654" cy="2620431"/>
            <a:chOff x="2729182" y="1660105"/>
            <a:chExt cx="1331768" cy="674795"/>
          </a:xfrm>
        </p:grpSpPr>
        <p:sp>
          <p:nvSpPr>
            <p:cNvPr id="230" name="Google Shape;230;p35"/>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5"/>
            <p:cNvSpPr/>
            <p:nvPr/>
          </p:nvSpPr>
          <p:spPr>
            <a:xfrm>
              <a:off x="3884925" y="2312800"/>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5"/>
            <p:cNvSpPr/>
            <p:nvPr/>
          </p:nvSpPr>
          <p:spPr>
            <a:xfrm>
              <a:off x="2729182" y="1660105"/>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a:extLst>
              <a:ext uri="{FF2B5EF4-FFF2-40B4-BE49-F238E27FC236}">
                <a16:creationId xmlns:a16="http://schemas.microsoft.com/office/drawing/2014/main" id="{2A660D7D-8627-436A-A90E-692AAD31DE5A}"/>
              </a:ext>
            </a:extLst>
          </p:cNvPr>
          <p:cNvPicPr>
            <a:picLocks noChangeAspect="1"/>
          </p:cNvPicPr>
          <p:nvPr/>
        </p:nvPicPr>
        <p:blipFill>
          <a:blip r:embed="rId4"/>
          <a:stretch>
            <a:fillRect/>
          </a:stretch>
        </p:blipFill>
        <p:spPr>
          <a:xfrm>
            <a:off x="1029917" y="1105682"/>
            <a:ext cx="7084166" cy="285927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5"/>
        <p:cNvGrpSpPr/>
        <p:nvPr/>
      </p:nvGrpSpPr>
      <p:grpSpPr>
        <a:xfrm>
          <a:off x="0" y="0"/>
          <a:ext cx="0" cy="0"/>
          <a:chOff x="0" y="0"/>
          <a:chExt cx="0" cy="0"/>
        </a:xfrm>
      </p:grpSpPr>
      <p:pic>
        <p:nvPicPr>
          <p:cNvPr id="21" name="Picture 20">
            <a:extLst>
              <a:ext uri="{FF2B5EF4-FFF2-40B4-BE49-F238E27FC236}">
                <a16:creationId xmlns:a16="http://schemas.microsoft.com/office/drawing/2014/main" id="{A20A8AFA-BBF7-48F4-AC6A-5CB7CF5947F9}"/>
              </a:ext>
            </a:extLst>
          </p:cNvPr>
          <p:cNvPicPr>
            <a:picLocks noChangeAspect="1"/>
          </p:cNvPicPr>
          <p:nvPr/>
        </p:nvPicPr>
        <p:blipFill>
          <a:blip r:embed="rId4"/>
          <a:stretch>
            <a:fillRect/>
          </a:stretch>
        </p:blipFill>
        <p:spPr>
          <a:xfrm>
            <a:off x="169622" y="1002590"/>
            <a:ext cx="3626603" cy="2028341"/>
          </a:xfrm>
          <a:prstGeom prst="rect">
            <a:avLst/>
          </a:prstGeom>
        </p:spPr>
      </p:pic>
      <p:sp>
        <p:nvSpPr>
          <p:cNvPr id="666" name="Google Shape;666;p44"/>
          <p:cNvSpPr txBox="1">
            <a:spLocks noGrp="1"/>
          </p:cNvSpPr>
          <p:nvPr>
            <p:ph type="title"/>
          </p:nvPr>
        </p:nvSpPr>
        <p:spPr>
          <a:xfrm>
            <a:off x="379461" y="529810"/>
            <a:ext cx="732987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Distribution of different Transmission types</a:t>
            </a:r>
            <a:endParaRPr sz="2400" dirty="0"/>
          </a:p>
        </p:txBody>
      </p:sp>
      <p:sp>
        <p:nvSpPr>
          <p:cNvPr id="668" name="Google Shape;668;p44"/>
          <p:cNvSpPr txBox="1"/>
          <p:nvPr/>
        </p:nvSpPr>
        <p:spPr>
          <a:xfrm>
            <a:off x="426192" y="3252019"/>
            <a:ext cx="3928832" cy="168465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lt1"/>
                </a:solidFill>
                <a:latin typeface="Raleway"/>
                <a:ea typeface="Raleway"/>
                <a:cs typeface="Raleway"/>
                <a:sym typeface="Raleway"/>
              </a:rPr>
              <a:t>The bar chart illustrates that auto transmission constitutes </a:t>
            </a:r>
            <a:r>
              <a:rPr lang="en-US" sz="1200" b="1" dirty="0">
                <a:solidFill>
                  <a:schemeClr val="lt1"/>
                </a:solidFill>
                <a:latin typeface="Raleway"/>
                <a:ea typeface="Raleway"/>
                <a:cs typeface="Raleway"/>
                <a:sym typeface="Raleway"/>
              </a:rPr>
              <a:t>52.76%, </a:t>
            </a:r>
            <a:r>
              <a:rPr lang="en-US" sz="1200" dirty="0">
                <a:solidFill>
                  <a:schemeClr val="lt1"/>
                </a:solidFill>
                <a:latin typeface="Raleway"/>
                <a:ea typeface="Raleway"/>
                <a:cs typeface="Raleway"/>
                <a:sym typeface="Raleway"/>
              </a:rPr>
              <a:t>while manual transmission comprises </a:t>
            </a:r>
            <a:r>
              <a:rPr lang="en-US" sz="1200" b="1" dirty="0">
                <a:solidFill>
                  <a:schemeClr val="lt1"/>
                </a:solidFill>
                <a:latin typeface="Raleway"/>
                <a:ea typeface="Raleway"/>
                <a:cs typeface="Raleway"/>
                <a:sym typeface="Raleway"/>
              </a:rPr>
              <a:t>47.24%</a:t>
            </a:r>
            <a:r>
              <a:rPr lang="en-US" sz="1200" dirty="0">
                <a:solidFill>
                  <a:schemeClr val="lt1"/>
                </a:solidFill>
                <a:latin typeface="Raleway"/>
                <a:ea typeface="Raleway"/>
                <a:cs typeface="Raleway"/>
                <a:sym typeface="Raleway"/>
              </a:rPr>
              <a:t> of the dataset. </a:t>
            </a:r>
          </a:p>
          <a:p>
            <a:pPr marL="0" lvl="0" indent="0" algn="l" rtl="0">
              <a:spcBef>
                <a:spcPts val="0"/>
              </a:spcBef>
              <a:spcAft>
                <a:spcPts val="0"/>
              </a:spcAft>
              <a:buNone/>
            </a:pPr>
            <a:endParaRPr lang="en-US" sz="1200" dirty="0">
              <a:solidFill>
                <a:schemeClr val="lt1"/>
              </a:solidFill>
              <a:latin typeface="Raleway"/>
              <a:ea typeface="Raleway"/>
              <a:cs typeface="Raleway"/>
              <a:sym typeface="Raleway"/>
            </a:endParaRPr>
          </a:p>
          <a:p>
            <a:pPr marL="0" lvl="0" indent="0" algn="l" rtl="0">
              <a:spcBef>
                <a:spcPts val="0"/>
              </a:spcBef>
              <a:spcAft>
                <a:spcPts val="0"/>
              </a:spcAft>
              <a:buNone/>
            </a:pPr>
            <a:r>
              <a:rPr lang="en-US" sz="1200" dirty="0">
                <a:solidFill>
                  <a:schemeClr val="lt1"/>
                </a:solidFill>
                <a:latin typeface="Raleway"/>
                <a:ea typeface="Raleway"/>
                <a:cs typeface="Raleway"/>
                <a:sym typeface="Raleway"/>
              </a:rPr>
              <a:t>Additionally, the gender-related trend, indicating that the majority of customers, especially </a:t>
            </a:r>
            <a:r>
              <a:rPr lang="en-US" sz="1200" b="1" dirty="0">
                <a:solidFill>
                  <a:schemeClr val="lt1"/>
                </a:solidFill>
                <a:latin typeface="Raleway"/>
                <a:ea typeface="Raleway"/>
                <a:cs typeface="Raleway"/>
                <a:sym typeface="Raleway"/>
              </a:rPr>
              <a:t>males,</a:t>
            </a:r>
            <a:r>
              <a:rPr lang="en-US" sz="1200" dirty="0">
                <a:solidFill>
                  <a:schemeClr val="lt1"/>
                </a:solidFill>
                <a:latin typeface="Raleway"/>
                <a:ea typeface="Raleway"/>
                <a:cs typeface="Raleway"/>
                <a:sym typeface="Raleway"/>
              </a:rPr>
              <a:t> prefer a particular transmission type.</a:t>
            </a:r>
          </a:p>
        </p:txBody>
      </p:sp>
      <p:sp>
        <p:nvSpPr>
          <p:cNvPr id="9" name="Google Shape;670;p44">
            <a:extLst>
              <a:ext uri="{FF2B5EF4-FFF2-40B4-BE49-F238E27FC236}">
                <a16:creationId xmlns:a16="http://schemas.microsoft.com/office/drawing/2014/main" id="{AB875B4D-F85E-4C9C-BE53-CAC509FBF1EE}"/>
              </a:ext>
            </a:extLst>
          </p:cNvPr>
          <p:cNvSpPr txBox="1"/>
          <p:nvPr/>
        </p:nvSpPr>
        <p:spPr>
          <a:xfrm>
            <a:off x="1107197" y="2963305"/>
            <a:ext cx="535859" cy="34753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000" dirty="0">
                <a:solidFill>
                  <a:schemeClr val="lt1"/>
                </a:solidFill>
                <a:latin typeface="Raleway"/>
                <a:ea typeface="Raleway"/>
                <a:cs typeface="Raleway"/>
                <a:sym typeface="Raleway"/>
              </a:rPr>
              <a:t>Auto</a:t>
            </a:r>
            <a:endParaRPr sz="1000" dirty="0">
              <a:solidFill>
                <a:schemeClr val="lt1"/>
              </a:solidFill>
              <a:latin typeface="Raleway"/>
              <a:ea typeface="Raleway"/>
              <a:cs typeface="Raleway"/>
              <a:sym typeface="Raleway"/>
            </a:endParaRPr>
          </a:p>
          <a:p>
            <a:pPr marL="0" lvl="0" indent="0" algn="l" rtl="0">
              <a:lnSpc>
                <a:spcPct val="100000"/>
              </a:lnSpc>
              <a:spcBef>
                <a:spcPts val="0"/>
              </a:spcBef>
              <a:spcAft>
                <a:spcPts val="0"/>
              </a:spcAft>
              <a:buNone/>
            </a:pPr>
            <a:endParaRPr dirty="0">
              <a:solidFill>
                <a:schemeClr val="lt1"/>
              </a:solidFill>
              <a:latin typeface="Raleway"/>
              <a:ea typeface="Raleway"/>
              <a:cs typeface="Raleway"/>
              <a:sym typeface="Raleway"/>
            </a:endParaRPr>
          </a:p>
        </p:txBody>
      </p:sp>
      <p:sp>
        <p:nvSpPr>
          <p:cNvPr id="15" name="Google Shape;670;p44">
            <a:extLst>
              <a:ext uri="{FF2B5EF4-FFF2-40B4-BE49-F238E27FC236}">
                <a16:creationId xmlns:a16="http://schemas.microsoft.com/office/drawing/2014/main" id="{D978E2BC-F857-42B1-AF4D-7E04BD3989BB}"/>
              </a:ext>
            </a:extLst>
          </p:cNvPr>
          <p:cNvSpPr txBox="1"/>
          <p:nvPr/>
        </p:nvSpPr>
        <p:spPr>
          <a:xfrm>
            <a:off x="2589173" y="2940058"/>
            <a:ext cx="759416" cy="34753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000" dirty="0">
                <a:solidFill>
                  <a:schemeClr val="lt1"/>
                </a:solidFill>
                <a:latin typeface="Raleway"/>
                <a:ea typeface="Raleway"/>
                <a:cs typeface="Raleway"/>
                <a:sym typeface="Raleway"/>
              </a:rPr>
              <a:t>Manual</a:t>
            </a:r>
            <a:endParaRPr sz="1000" dirty="0">
              <a:solidFill>
                <a:schemeClr val="lt1"/>
              </a:solidFill>
              <a:latin typeface="Raleway"/>
              <a:ea typeface="Raleway"/>
              <a:cs typeface="Raleway"/>
              <a:sym typeface="Raleway"/>
            </a:endParaRPr>
          </a:p>
        </p:txBody>
      </p:sp>
      <p:sp>
        <p:nvSpPr>
          <p:cNvPr id="16" name="Google Shape;670;p44">
            <a:extLst>
              <a:ext uri="{FF2B5EF4-FFF2-40B4-BE49-F238E27FC236}">
                <a16:creationId xmlns:a16="http://schemas.microsoft.com/office/drawing/2014/main" id="{76A2D1EF-6803-4B8B-9673-9A67BC5C8C17}"/>
              </a:ext>
            </a:extLst>
          </p:cNvPr>
          <p:cNvSpPr txBox="1"/>
          <p:nvPr/>
        </p:nvSpPr>
        <p:spPr>
          <a:xfrm>
            <a:off x="1070551" y="1808772"/>
            <a:ext cx="637193" cy="34753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050" b="1" dirty="0">
                <a:solidFill>
                  <a:schemeClr val="tx1"/>
                </a:solidFill>
                <a:latin typeface="Raleway"/>
                <a:ea typeface="Raleway"/>
                <a:cs typeface="Raleway"/>
                <a:sym typeface="Raleway"/>
              </a:rPr>
              <a:t>52.76%</a:t>
            </a:r>
            <a:endParaRPr sz="1050" b="1" dirty="0">
              <a:solidFill>
                <a:schemeClr val="tx1"/>
              </a:solidFill>
              <a:latin typeface="Raleway"/>
              <a:ea typeface="Raleway"/>
              <a:cs typeface="Raleway"/>
              <a:sym typeface="Raleway"/>
            </a:endParaRPr>
          </a:p>
          <a:p>
            <a:pPr marL="0" lvl="0" indent="0" algn="l" rtl="0">
              <a:lnSpc>
                <a:spcPct val="100000"/>
              </a:lnSpc>
              <a:spcBef>
                <a:spcPts val="0"/>
              </a:spcBef>
              <a:spcAft>
                <a:spcPts val="0"/>
              </a:spcAft>
              <a:buNone/>
            </a:pPr>
            <a:endParaRPr dirty="0">
              <a:solidFill>
                <a:schemeClr val="lt1"/>
              </a:solidFill>
              <a:latin typeface="Raleway"/>
              <a:ea typeface="Raleway"/>
              <a:cs typeface="Raleway"/>
              <a:sym typeface="Raleway"/>
            </a:endParaRPr>
          </a:p>
        </p:txBody>
      </p:sp>
      <p:sp>
        <p:nvSpPr>
          <p:cNvPr id="17" name="Google Shape;670;p44">
            <a:extLst>
              <a:ext uri="{FF2B5EF4-FFF2-40B4-BE49-F238E27FC236}">
                <a16:creationId xmlns:a16="http://schemas.microsoft.com/office/drawing/2014/main" id="{0170C6F6-4244-45F8-A0C3-717BCC9ACBDF}"/>
              </a:ext>
            </a:extLst>
          </p:cNvPr>
          <p:cNvSpPr txBox="1"/>
          <p:nvPr/>
        </p:nvSpPr>
        <p:spPr>
          <a:xfrm>
            <a:off x="2546963" y="1822353"/>
            <a:ext cx="637193" cy="34753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050" b="1" dirty="0">
                <a:solidFill>
                  <a:schemeClr val="tx1"/>
                </a:solidFill>
                <a:latin typeface="Raleway"/>
                <a:ea typeface="Raleway"/>
                <a:cs typeface="Raleway"/>
                <a:sym typeface="Raleway"/>
              </a:rPr>
              <a:t>47.24%</a:t>
            </a:r>
            <a:endParaRPr sz="1050" b="1" dirty="0">
              <a:solidFill>
                <a:schemeClr val="tx1"/>
              </a:solidFill>
              <a:latin typeface="Raleway"/>
              <a:ea typeface="Raleway"/>
              <a:cs typeface="Raleway"/>
              <a:sym typeface="Raleway"/>
            </a:endParaRPr>
          </a:p>
          <a:p>
            <a:pPr marL="0" lvl="0" indent="0" algn="l" rtl="0">
              <a:lnSpc>
                <a:spcPct val="100000"/>
              </a:lnSpc>
              <a:spcBef>
                <a:spcPts val="0"/>
              </a:spcBef>
              <a:spcAft>
                <a:spcPts val="0"/>
              </a:spcAft>
              <a:buNone/>
            </a:pPr>
            <a:endParaRPr dirty="0">
              <a:solidFill>
                <a:schemeClr val="lt1"/>
              </a:solidFill>
              <a:latin typeface="Raleway"/>
              <a:ea typeface="Raleway"/>
              <a:cs typeface="Raleway"/>
              <a:sym typeface="Raleway"/>
            </a:endParaRPr>
          </a:p>
        </p:txBody>
      </p:sp>
      <p:sp>
        <p:nvSpPr>
          <p:cNvPr id="22" name="Google Shape;670;p44">
            <a:extLst>
              <a:ext uri="{FF2B5EF4-FFF2-40B4-BE49-F238E27FC236}">
                <a16:creationId xmlns:a16="http://schemas.microsoft.com/office/drawing/2014/main" id="{EFF12B1E-5A4B-421C-BF4B-67D55B081EDC}"/>
              </a:ext>
            </a:extLst>
          </p:cNvPr>
          <p:cNvSpPr txBox="1"/>
          <p:nvPr/>
        </p:nvSpPr>
        <p:spPr>
          <a:xfrm>
            <a:off x="5126949" y="4085350"/>
            <a:ext cx="695076" cy="34753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000" dirty="0">
                <a:solidFill>
                  <a:schemeClr val="lt1"/>
                </a:solidFill>
                <a:latin typeface="Raleway"/>
                <a:ea typeface="Raleway"/>
                <a:cs typeface="Raleway"/>
                <a:sym typeface="Raleway"/>
              </a:rPr>
              <a:t>Female</a:t>
            </a:r>
            <a:endParaRPr sz="1000" dirty="0">
              <a:solidFill>
                <a:schemeClr val="lt1"/>
              </a:solidFill>
              <a:latin typeface="Raleway"/>
              <a:ea typeface="Raleway"/>
              <a:cs typeface="Raleway"/>
              <a:sym typeface="Raleway"/>
            </a:endParaRPr>
          </a:p>
          <a:p>
            <a:pPr marL="0" lvl="0" indent="0" algn="l" rtl="0">
              <a:lnSpc>
                <a:spcPct val="100000"/>
              </a:lnSpc>
              <a:spcBef>
                <a:spcPts val="0"/>
              </a:spcBef>
              <a:spcAft>
                <a:spcPts val="0"/>
              </a:spcAft>
              <a:buNone/>
            </a:pPr>
            <a:endParaRPr dirty="0">
              <a:solidFill>
                <a:schemeClr val="lt1"/>
              </a:solidFill>
              <a:latin typeface="Raleway"/>
              <a:ea typeface="Raleway"/>
              <a:cs typeface="Raleway"/>
              <a:sym typeface="Raleway"/>
            </a:endParaRPr>
          </a:p>
        </p:txBody>
      </p:sp>
      <p:sp>
        <p:nvSpPr>
          <p:cNvPr id="23" name="Google Shape;670;p44">
            <a:extLst>
              <a:ext uri="{FF2B5EF4-FFF2-40B4-BE49-F238E27FC236}">
                <a16:creationId xmlns:a16="http://schemas.microsoft.com/office/drawing/2014/main" id="{939288D4-FF7B-4255-9DC4-34A5ABF6D836}"/>
              </a:ext>
            </a:extLst>
          </p:cNvPr>
          <p:cNvSpPr txBox="1"/>
          <p:nvPr/>
        </p:nvSpPr>
        <p:spPr>
          <a:xfrm>
            <a:off x="7433359" y="4060249"/>
            <a:ext cx="695076" cy="34753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000" dirty="0">
                <a:solidFill>
                  <a:schemeClr val="lt1"/>
                </a:solidFill>
                <a:latin typeface="Raleway"/>
                <a:ea typeface="Raleway"/>
                <a:cs typeface="Raleway"/>
                <a:sym typeface="Raleway"/>
              </a:rPr>
              <a:t>Male</a:t>
            </a:r>
            <a:endParaRPr sz="1000" dirty="0">
              <a:solidFill>
                <a:schemeClr val="lt1"/>
              </a:solidFill>
              <a:latin typeface="Raleway"/>
              <a:ea typeface="Raleway"/>
              <a:cs typeface="Raleway"/>
              <a:sym typeface="Raleway"/>
            </a:endParaRPr>
          </a:p>
          <a:p>
            <a:pPr marL="0" lvl="0" indent="0" algn="l" rtl="0">
              <a:lnSpc>
                <a:spcPct val="100000"/>
              </a:lnSpc>
              <a:spcBef>
                <a:spcPts val="0"/>
              </a:spcBef>
              <a:spcAft>
                <a:spcPts val="0"/>
              </a:spcAft>
              <a:buNone/>
            </a:pPr>
            <a:endParaRPr dirty="0">
              <a:solidFill>
                <a:schemeClr val="lt1"/>
              </a:solidFill>
              <a:latin typeface="Raleway"/>
              <a:ea typeface="Raleway"/>
              <a:cs typeface="Raleway"/>
              <a:sym typeface="Raleway"/>
            </a:endParaRPr>
          </a:p>
        </p:txBody>
      </p:sp>
      <p:pic>
        <p:nvPicPr>
          <p:cNvPr id="25" name="Picture 24">
            <a:extLst>
              <a:ext uri="{FF2B5EF4-FFF2-40B4-BE49-F238E27FC236}">
                <a16:creationId xmlns:a16="http://schemas.microsoft.com/office/drawing/2014/main" id="{E259CE40-52C8-47C1-9D28-BB84BD6784AF}"/>
              </a:ext>
            </a:extLst>
          </p:cNvPr>
          <p:cNvPicPr>
            <a:picLocks noChangeAspect="1"/>
          </p:cNvPicPr>
          <p:nvPr/>
        </p:nvPicPr>
        <p:blipFill>
          <a:blip r:embed="rId5"/>
          <a:stretch>
            <a:fillRect/>
          </a:stretch>
        </p:blipFill>
        <p:spPr>
          <a:xfrm>
            <a:off x="4020397" y="1176276"/>
            <a:ext cx="4671873" cy="2953398"/>
          </a:xfrm>
          <a:prstGeom prst="rect">
            <a:avLst/>
          </a:prstGeom>
        </p:spPr>
      </p:pic>
    </p:spTree>
    <p:extLst>
      <p:ext uri="{BB962C8B-B14F-4D97-AF65-F5344CB8AC3E}">
        <p14:creationId xmlns:p14="http://schemas.microsoft.com/office/powerpoint/2010/main" val="935929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5"/>
        <p:cNvGrpSpPr/>
        <p:nvPr/>
      </p:nvGrpSpPr>
      <p:grpSpPr>
        <a:xfrm>
          <a:off x="0" y="0"/>
          <a:ext cx="0" cy="0"/>
          <a:chOff x="0" y="0"/>
          <a:chExt cx="0" cy="0"/>
        </a:xfrm>
      </p:grpSpPr>
      <p:pic>
        <p:nvPicPr>
          <p:cNvPr id="13" name="Picture 12">
            <a:extLst>
              <a:ext uri="{FF2B5EF4-FFF2-40B4-BE49-F238E27FC236}">
                <a16:creationId xmlns:a16="http://schemas.microsoft.com/office/drawing/2014/main" id="{11D04183-D01D-47A1-90F2-EEC2C7BE22F8}"/>
              </a:ext>
            </a:extLst>
          </p:cNvPr>
          <p:cNvPicPr>
            <a:picLocks noChangeAspect="1"/>
          </p:cNvPicPr>
          <p:nvPr/>
        </p:nvPicPr>
        <p:blipFill>
          <a:blip r:embed="rId4"/>
          <a:stretch>
            <a:fillRect/>
          </a:stretch>
        </p:blipFill>
        <p:spPr>
          <a:xfrm>
            <a:off x="-23527" y="1079263"/>
            <a:ext cx="3979013" cy="2117963"/>
          </a:xfrm>
          <a:prstGeom prst="rect">
            <a:avLst/>
          </a:prstGeom>
        </p:spPr>
      </p:pic>
      <p:sp>
        <p:nvSpPr>
          <p:cNvPr id="666" name="Google Shape;666;p44"/>
          <p:cNvSpPr txBox="1">
            <a:spLocks noGrp="1"/>
          </p:cNvSpPr>
          <p:nvPr>
            <p:ph type="title"/>
          </p:nvPr>
        </p:nvSpPr>
        <p:spPr>
          <a:xfrm>
            <a:off x="379461" y="529810"/>
            <a:ext cx="732987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Popularity of different Car colors</a:t>
            </a:r>
            <a:endParaRPr sz="2400" dirty="0"/>
          </a:p>
        </p:txBody>
      </p:sp>
      <p:sp>
        <p:nvSpPr>
          <p:cNvPr id="668" name="Google Shape;668;p44"/>
          <p:cNvSpPr txBox="1"/>
          <p:nvPr/>
        </p:nvSpPr>
        <p:spPr>
          <a:xfrm>
            <a:off x="379461" y="3968975"/>
            <a:ext cx="7904469" cy="99751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lt1"/>
                </a:solidFill>
                <a:latin typeface="Raleway"/>
                <a:ea typeface="Raleway"/>
                <a:cs typeface="Raleway"/>
                <a:sym typeface="Raleway"/>
              </a:rPr>
              <a:t>The bar chart indicates that </a:t>
            </a:r>
            <a:r>
              <a:rPr lang="en-US" sz="1200" b="1" dirty="0">
                <a:solidFill>
                  <a:schemeClr val="lt1"/>
                </a:solidFill>
                <a:latin typeface="Raleway"/>
                <a:ea typeface="Raleway"/>
                <a:cs typeface="Raleway"/>
                <a:sym typeface="Raleway"/>
              </a:rPr>
              <a:t>pale white </a:t>
            </a:r>
            <a:r>
              <a:rPr lang="en-US" sz="1200" dirty="0">
                <a:solidFill>
                  <a:schemeClr val="lt1"/>
                </a:solidFill>
                <a:latin typeface="Raleway"/>
                <a:ea typeface="Raleway"/>
                <a:cs typeface="Raleway"/>
                <a:sym typeface="Raleway"/>
              </a:rPr>
              <a:t>is the most popular color, constituting </a:t>
            </a:r>
            <a:r>
              <a:rPr lang="en-US" sz="1200" b="1" dirty="0">
                <a:solidFill>
                  <a:schemeClr val="lt1"/>
                </a:solidFill>
                <a:latin typeface="Raleway"/>
                <a:ea typeface="Raleway"/>
                <a:cs typeface="Raleway"/>
                <a:sym typeface="Raleway"/>
              </a:rPr>
              <a:t>47.81%</a:t>
            </a:r>
            <a:r>
              <a:rPr lang="en-US" sz="1200" dirty="0">
                <a:solidFill>
                  <a:schemeClr val="lt1"/>
                </a:solidFill>
                <a:latin typeface="Raleway"/>
                <a:ea typeface="Raleway"/>
                <a:cs typeface="Raleway"/>
                <a:sym typeface="Raleway"/>
              </a:rPr>
              <a:t> , followed by </a:t>
            </a:r>
            <a:r>
              <a:rPr lang="en-US" sz="1200" b="1" dirty="0">
                <a:solidFill>
                  <a:schemeClr val="lt1"/>
                </a:solidFill>
                <a:latin typeface="Raleway"/>
                <a:ea typeface="Raleway"/>
                <a:cs typeface="Raleway"/>
                <a:sym typeface="Raleway"/>
              </a:rPr>
              <a:t>black</a:t>
            </a:r>
            <a:r>
              <a:rPr lang="en-US" sz="1200" dirty="0">
                <a:solidFill>
                  <a:schemeClr val="lt1"/>
                </a:solidFill>
                <a:latin typeface="Raleway"/>
                <a:ea typeface="Raleway"/>
                <a:cs typeface="Raleway"/>
                <a:sym typeface="Raleway"/>
              </a:rPr>
              <a:t> at </a:t>
            </a:r>
            <a:r>
              <a:rPr lang="en-US" sz="1200" b="1" dirty="0">
                <a:solidFill>
                  <a:schemeClr val="lt1"/>
                </a:solidFill>
                <a:latin typeface="Raleway"/>
                <a:ea typeface="Raleway"/>
                <a:cs typeface="Raleway"/>
                <a:sym typeface="Raleway"/>
              </a:rPr>
              <a:t>32.29%</a:t>
            </a:r>
            <a:r>
              <a:rPr lang="en-US" sz="1200" dirty="0">
                <a:solidFill>
                  <a:schemeClr val="lt1"/>
                </a:solidFill>
                <a:latin typeface="Raleway"/>
                <a:ea typeface="Raleway"/>
                <a:cs typeface="Raleway"/>
                <a:sym typeface="Raleway"/>
              </a:rPr>
              <a:t>. Red comprises 19.56%, and blue has a minimal presence at </a:t>
            </a:r>
            <a:r>
              <a:rPr lang="en-US" sz="1200" b="1" dirty="0">
                <a:solidFill>
                  <a:schemeClr val="lt1"/>
                </a:solidFill>
                <a:latin typeface="Raleway"/>
                <a:ea typeface="Raleway"/>
                <a:cs typeface="Raleway"/>
                <a:sym typeface="Raleway"/>
              </a:rPr>
              <a:t>0.30%</a:t>
            </a:r>
            <a:r>
              <a:rPr lang="en-US" sz="1200" dirty="0">
                <a:solidFill>
                  <a:schemeClr val="lt1"/>
                </a:solidFill>
                <a:latin typeface="Raleway"/>
                <a:ea typeface="Raleway"/>
                <a:cs typeface="Raleway"/>
                <a:sym typeface="Raleway"/>
              </a:rPr>
              <a:t>.</a:t>
            </a:r>
          </a:p>
          <a:p>
            <a:pPr marL="0" lvl="0" indent="0" algn="l" rtl="0">
              <a:spcBef>
                <a:spcPts val="0"/>
              </a:spcBef>
              <a:spcAft>
                <a:spcPts val="0"/>
              </a:spcAft>
              <a:buNone/>
            </a:pPr>
            <a:endParaRPr lang="en-US" sz="1200" dirty="0">
              <a:solidFill>
                <a:schemeClr val="lt1"/>
              </a:solidFill>
              <a:latin typeface="Raleway"/>
              <a:ea typeface="Raleway"/>
              <a:cs typeface="Raleway"/>
              <a:sym typeface="Raleway"/>
            </a:endParaRPr>
          </a:p>
          <a:p>
            <a:pPr marL="0" lvl="0" indent="0" algn="l" rtl="0">
              <a:spcBef>
                <a:spcPts val="0"/>
              </a:spcBef>
              <a:spcAft>
                <a:spcPts val="0"/>
              </a:spcAft>
              <a:buNone/>
            </a:pPr>
            <a:r>
              <a:rPr lang="en-US" sz="1200" dirty="0">
                <a:solidFill>
                  <a:schemeClr val="lt1"/>
                </a:solidFill>
                <a:latin typeface="Raleway"/>
                <a:ea typeface="Raleway"/>
                <a:cs typeface="Raleway"/>
                <a:sym typeface="Raleway"/>
              </a:rPr>
              <a:t>This information is </a:t>
            </a:r>
            <a:r>
              <a:rPr lang="en-US" sz="1200" b="1" dirty="0">
                <a:solidFill>
                  <a:schemeClr val="lt1"/>
                </a:solidFill>
                <a:latin typeface="Raleway"/>
                <a:ea typeface="Raleway"/>
                <a:cs typeface="Raleway"/>
                <a:sym typeface="Raleway"/>
              </a:rPr>
              <a:t>valuable</a:t>
            </a:r>
            <a:r>
              <a:rPr lang="en-US" sz="1200" dirty="0">
                <a:solidFill>
                  <a:schemeClr val="lt1"/>
                </a:solidFill>
                <a:latin typeface="Raleway"/>
                <a:ea typeface="Raleway"/>
                <a:cs typeface="Raleway"/>
                <a:sym typeface="Raleway"/>
              </a:rPr>
              <a:t> for </a:t>
            </a:r>
            <a:r>
              <a:rPr lang="en-US" sz="1200" b="1" dirty="0">
                <a:solidFill>
                  <a:schemeClr val="lt1"/>
                </a:solidFill>
                <a:latin typeface="Raleway"/>
                <a:ea typeface="Raleway"/>
                <a:cs typeface="Raleway"/>
                <a:sym typeface="Raleway"/>
              </a:rPr>
              <a:t>manufacturers and dealerships </a:t>
            </a:r>
            <a:r>
              <a:rPr lang="en-US" sz="1200" dirty="0">
                <a:solidFill>
                  <a:schemeClr val="lt1"/>
                </a:solidFill>
                <a:latin typeface="Raleway"/>
                <a:ea typeface="Raleway"/>
                <a:cs typeface="Raleway"/>
                <a:sym typeface="Raleway"/>
              </a:rPr>
              <a:t>in aligning their inventory with customer preferences</a:t>
            </a:r>
          </a:p>
        </p:txBody>
      </p:sp>
      <p:sp>
        <p:nvSpPr>
          <p:cNvPr id="9" name="Google Shape;670;p44">
            <a:extLst>
              <a:ext uri="{FF2B5EF4-FFF2-40B4-BE49-F238E27FC236}">
                <a16:creationId xmlns:a16="http://schemas.microsoft.com/office/drawing/2014/main" id="{AB875B4D-F85E-4C9C-BE53-CAC509FBF1EE}"/>
              </a:ext>
            </a:extLst>
          </p:cNvPr>
          <p:cNvSpPr txBox="1"/>
          <p:nvPr/>
        </p:nvSpPr>
        <p:spPr>
          <a:xfrm>
            <a:off x="542440" y="3070461"/>
            <a:ext cx="922385" cy="34753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000" dirty="0">
                <a:solidFill>
                  <a:schemeClr val="lt1"/>
                </a:solidFill>
                <a:latin typeface="Raleway"/>
                <a:ea typeface="Raleway"/>
                <a:cs typeface="Raleway"/>
                <a:sym typeface="Raleway"/>
              </a:rPr>
              <a:t>Pale White</a:t>
            </a:r>
            <a:endParaRPr sz="1000" dirty="0">
              <a:solidFill>
                <a:schemeClr val="lt1"/>
              </a:solidFill>
              <a:latin typeface="Raleway"/>
              <a:ea typeface="Raleway"/>
              <a:cs typeface="Raleway"/>
              <a:sym typeface="Raleway"/>
            </a:endParaRPr>
          </a:p>
          <a:p>
            <a:pPr marL="0" lvl="0" indent="0" algn="l" rtl="0">
              <a:lnSpc>
                <a:spcPct val="100000"/>
              </a:lnSpc>
              <a:spcBef>
                <a:spcPts val="0"/>
              </a:spcBef>
              <a:spcAft>
                <a:spcPts val="0"/>
              </a:spcAft>
              <a:buNone/>
            </a:pPr>
            <a:endParaRPr dirty="0">
              <a:solidFill>
                <a:schemeClr val="lt1"/>
              </a:solidFill>
              <a:latin typeface="Raleway"/>
              <a:ea typeface="Raleway"/>
              <a:cs typeface="Raleway"/>
              <a:sym typeface="Raleway"/>
            </a:endParaRPr>
          </a:p>
        </p:txBody>
      </p:sp>
      <p:sp>
        <p:nvSpPr>
          <p:cNvPr id="15" name="Google Shape;670;p44">
            <a:extLst>
              <a:ext uri="{FF2B5EF4-FFF2-40B4-BE49-F238E27FC236}">
                <a16:creationId xmlns:a16="http://schemas.microsoft.com/office/drawing/2014/main" id="{D978E2BC-F857-42B1-AF4D-7E04BD3989BB}"/>
              </a:ext>
            </a:extLst>
          </p:cNvPr>
          <p:cNvSpPr txBox="1"/>
          <p:nvPr/>
        </p:nvSpPr>
        <p:spPr>
          <a:xfrm>
            <a:off x="1457795" y="3069745"/>
            <a:ext cx="556982" cy="34753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000" dirty="0">
                <a:solidFill>
                  <a:schemeClr val="lt1"/>
                </a:solidFill>
                <a:latin typeface="Raleway"/>
                <a:ea typeface="Raleway"/>
                <a:cs typeface="Raleway"/>
                <a:sym typeface="Raleway"/>
              </a:rPr>
              <a:t>Black</a:t>
            </a:r>
            <a:endParaRPr sz="1000" dirty="0">
              <a:solidFill>
                <a:schemeClr val="lt1"/>
              </a:solidFill>
              <a:latin typeface="Raleway"/>
              <a:ea typeface="Raleway"/>
              <a:cs typeface="Raleway"/>
              <a:sym typeface="Raleway"/>
            </a:endParaRPr>
          </a:p>
          <a:p>
            <a:pPr marL="0" lvl="0" indent="0" algn="l" rtl="0">
              <a:lnSpc>
                <a:spcPct val="100000"/>
              </a:lnSpc>
              <a:spcBef>
                <a:spcPts val="0"/>
              </a:spcBef>
              <a:spcAft>
                <a:spcPts val="0"/>
              </a:spcAft>
              <a:buNone/>
            </a:pPr>
            <a:endParaRPr dirty="0">
              <a:solidFill>
                <a:schemeClr val="lt1"/>
              </a:solidFill>
              <a:latin typeface="Raleway"/>
              <a:ea typeface="Raleway"/>
              <a:cs typeface="Raleway"/>
              <a:sym typeface="Raleway"/>
            </a:endParaRPr>
          </a:p>
        </p:txBody>
      </p:sp>
      <p:sp>
        <p:nvSpPr>
          <p:cNvPr id="22" name="Google Shape;670;p44">
            <a:extLst>
              <a:ext uri="{FF2B5EF4-FFF2-40B4-BE49-F238E27FC236}">
                <a16:creationId xmlns:a16="http://schemas.microsoft.com/office/drawing/2014/main" id="{EFF12B1E-5A4B-421C-BF4B-67D55B081EDC}"/>
              </a:ext>
            </a:extLst>
          </p:cNvPr>
          <p:cNvSpPr txBox="1"/>
          <p:nvPr/>
        </p:nvSpPr>
        <p:spPr>
          <a:xfrm>
            <a:off x="5257468" y="3741213"/>
            <a:ext cx="695076" cy="34753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000" dirty="0">
                <a:solidFill>
                  <a:schemeClr val="lt1"/>
                </a:solidFill>
                <a:latin typeface="Raleway"/>
                <a:ea typeface="Raleway"/>
                <a:cs typeface="Raleway"/>
                <a:sym typeface="Raleway"/>
              </a:rPr>
              <a:t>Female</a:t>
            </a:r>
            <a:endParaRPr sz="1000" dirty="0">
              <a:solidFill>
                <a:schemeClr val="lt1"/>
              </a:solidFill>
              <a:latin typeface="Raleway"/>
              <a:ea typeface="Raleway"/>
              <a:cs typeface="Raleway"/>
              <a:sym typeface="Raleway"/>
            </a:endParaRPr>
          </a:p>
          <a:p>
            <a:pPr marL="0" lvl="0" indent="0" algn="l" rtl="0">
              <a:lnSpc>
                <a:spcPct val="100000"/>
              </a:lnSpc>
              <a:spcBef>
                <a:spcPts val="0"/>
              </a:spcBef>
              <a:spcAft>
                <a:spcPts val="0"/>
              </a:spcAft>
              <a:buNone/>
            </a:pPr>
            <a:endParaRPr dirty="0">
              <a:solidFill>
                <a:schemeClr val="lt1"/>
              </a:solidFill>
              <a:latin typeface="Raleway"/>
              <a:ea typeface="Raleway"/>
              <a:cs typeface="Raleway"/>
              <a:sym typeface="Raleway"/>
            </a:endParaRPr>
          </a:p>
        </p:txBody>
      </p:sp>
      <p:sp>
        <p:nvSpPr>
          <p:cNvPr id="23" name="Google Shape;670;p44">
            <a:extLst>
              <a:ext uri="{FF2B5EF4-FFF2-40B4-BE49-F238E27FC236}">
                <a16:creationId xmlns:a16="http://schemas.microsoft.com/office/drawing/2014/main" id="{939288D4-FF7B-4255-9DC4-34A5ABF6D836}"/>
              </a:ext>
            </a:extLst>
          </p:cNvPr>
          <p:cNvSpPr txBox="1"/>
          <p:nvPr/>
        </p:nvSpPr>
        <p:spPr>
          <a:xfrm>
            <a:off x="7588854" y="3741213"/>
            <a:ext cx="695076" cy="34753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000" dirty="0">
                <a:solidFill>
                  <a:schemeClr val="lt1"/>
                </a:solidFill>
                <a:latin typeface="Raleway"/>
                <a:ea typeface="Raleway"/>
                <a:cs typeface="Raleway"/>
                <a:sym typeface="Raleway"/>
              </a:rPr>
              <a:t>Male</a:t>
            </a:r>
            <a:endParaRPr sz="1000" dirty="0">
              <a:solidFill>
                <a:schemeClr val="lt1"/>
              </a:solidFill>
              <a:latin typeface="Raleway"/>
              <a:ea typeface="Raleway"/>
              <a:cs typeface="Raleway"/>
              <a:sym typeface="Raleway"/>
            </a:endParaRPr>
          </a:p>
          <a:p>
            <a:pPr marL="0" lvl="0" indent="0" algn="l" rtl="0">
              <a:lnSpc>
                <a:spcPct val="100000"/>
              </a:lnSpc>
              <a:spcBef>
                <a:spcPts val="0"/>
              </a:spcBef>
              <a:spcAft>
                <a:spcPts val="0"/>
              </a:spcAft>
              <a:buNone/>
            </a:pPr>
            <a:endParaRPr dirty="0">
              <a:solidFill>
                <a:schemeClr val="lt1"/>
              </a:solidFill>
              <a:latin typeface="Raleway"/>
              <a:ea typeface="Raleway"/>
              <a:cs typeface="Raleway"/>
              <a:sym typeface="Raleway"/>
            </a:endParaRPr>
          </a:p>
        </p:txBody>
      </p:sp>
      <p:sp>
        <p:nvSpPr>
          <p:cNvPr id="18" name="Google Shape;670;p44">
            <a:extLst>
              <a:ext uri="{FF2B5EF4-FFF2-40B4-BE49-F238E27FC236}">
                <a16:creationId xmlns:a16="http://schemas.microsoft.com/office/drawing/2014/main" id="{1359E6C0-F80A-4805-8200-BAFB98B94ABF}"/>
              </a:ext>
            </a:extLst>
          </p:cNvPr>
          <p:cNvSpPr txBox="1"/>
          <p:nvPr/>
        </p:nvSpPr>
        <p:spPr>
          <a:xfrm>
            <a:off x="2237876" y="3065331"/>
            <a:ext cx="505324" cy="34753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000" dirty="0">
                <a:solidFill>
                  <a:schemeClr val="lt1"/>
                </a:solidFill>
                <a:latin typeface="Raleway"/>
                <a:ea typeface="Raleway"/>
                <a:cs typeface="Raleway"/>
                <a:sym typeface="Raleway"/>
              </a:rPr>
              <a:t>Red</a:t>
            </a:r>
            <a:endParaRPr sz="1000" dirty="0">
              <a:solidFill>
                <a:schemeClr val="lt1"/>
              </a:solidFill>
              <a:latin typeface="Raleway"/>
              <a:ea typeface="Raleway"/>
              <a:cs typeface="Raleway"/>
              <a:sym typeface="Raleway"/>
            </a:endParaRPr>
          </a:p>
          <a:p>
            <a:pPr marL="0" lvl="0" indent="0" algn="l" rtl="0">
              <a:lnSpc>
                <a:spcPct val="100000"/>
              </a:lnSpc>
              <a:spcBef>
                <a:spcPts val="0"/>
              </a:spcBef>
              <a:spcAft>
                <a:spcPts val="0"/>
              </a:spcAft>
              <a:buNone/>
            </a:pPr>
            <a:endParaRPr dirty="0">
              <a:solidFill>
                <a:schemeClr val="lt1"/>
              </a:solidFill>
              <a:latin typeface="Raleway"/>
              <a:ea typeface="Raleway"/>
              <a:cs typeface="Raleway"/>
              <a:sym typeface="Raleway"/>
            </a:endParaRPr>
          </a:p>
        </p:txBody>
      </p:sp>
      <p:sp>
        <p:nvSpPr>
          <p:cNvPr id="20" name="Google Shape;670;p44">
            <a:extLst>
              <a:ext uri="{FF2B5EF4-FFF2-40B4-BE49-F238E27FC236}">
                <a16:creationId xmlns:a16="http://schemas.microsoft.com/office/drawing/2014/main" id="{E6DAE7A8-EC24-4633-A98B-19F5AC3C4533}"/>
              </a:ext>
            </a:extLst>
          </p:cNvPr>
          <p:cNvSpPr txBox="1"/>
          <p:nvPr/>
        </p:nvSpPr>
        <p:spPr>
          <a:xfrm>
            <a:off x="3057838" y="3069745"/>
            <a:ext cx="505324" cy="34753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000" dirty="0">
                <a:solidFill>
                  <a:schemeClr val="lt1"/>
                </a:solidFill>
                <a:latin typeface="Raleway"/>
                <a:ea typeface="Raleway"/>
                <a:cs typeface="Raleway"/>
                <a:sym typeface="Raleway"/>
              </a:rPr>
              <a:t>Blue</a:t>
            </a:r>
            <a:endParaRPr sz="1000" dirty="0">
              <a:solidFill>
                <a:schemeClr val="lt1"/>
              </a:solidFill>
              <a:latin typeface="Raleway"/>
              <a:ea typeface="Raleway"/>
              <a:cs typeface="Raleway"/>
              <a:sym typeface="Raleway"/>
            </a:endParaRPr>
          </a:p>
        </p:txBody>
      </p:sp>
      <p:sp>
        <p:nvSpPr>
          <p:cNvPr id="21" name="Google Shape;670;p44">
            <a:extLst>
              <a:ext uri="{FF2B5EF4-FFF2-40B4-BE49-F238E27FC236}">
                <a16:creationId xmlns:a16="http://schemas.microsoft.com/office/drawing/2014/main" id="{46EFC057-4CA4-485C-8E5C-6E9692559309}"/>
              </a:ext>
            </a:extLst>
          </p:cNvPr>
          <p:cNvSpPr txBox="1"/>
          <p:nvPr/>
        </p:nvSpPr>
        <p:spPr>
          <a:xfrm>
            <a:off x="665730" y="1725505"/>
            <a:ext cx="650126" cy="34753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000" b="1" dirty="0">
                <a:solidFill>
                  <a:schemeClr val="tx1"/>
                </a:solidFill>
                <a:latin typeface="Raleway"/>
                <a:ea typeface="Raleway"/>
                <a:cs typeface="Raleway"/>
                <a:sym typeface="Raleway"/>
              </a:rPr>
              <a:t>10371</a:t>
            </a:r>
            <a:endParaRPr sz="1000" b="1" dirty="0">
              <a:solidFill>
                <a:schemeClr val="tx1"/>
              </a:solidFill>
              <a:latin typeface="Raleway"/>
              <a:ea typeface="Raleway"/>
              <a:cs typeface="Raleway"/>
              <a:sym typeface="Raleway"/>
            </a:endParaRPr>
          </a:p>
        </p:txBody>
      </p:sp>
      <p:sp>
        <p:nvSpPr>
          <p:cNvPr id="24" name="Google Shape;670;p44">
            <a:extLst>
              <a:ext uri="{FF2B5EF4-FFF2-40B4-BE49-F238E27FC236}">
                <a16:creationId xmlns:a16="http://schemas.microsoft.com/office/drawing/2014/main" id="{837AAE10-85AD-4C64-9CB2-8433CDEA031C}"/>
              </a:ext>
            </a:extLst>
          </p:cNvPr>
          <p:cNvSpPr txBox="1"/>
          <p:nvPr/>
        </p:nvSpPr>
        <p:spPr>
          <a:xfrm>
            <a:off x="1515450" y="2107770"/>
            <a:ext cx="650126" cy="34753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000" b="1" dirty="0">
                <a:solidFill>
                  <a:schemeClr val="tx1"/>
                </a:solidFill>
                <a:latin typeface="Raleway"/>
                <a:ea typeface="Raleway"/>
                <a:cs typeface="Raleway"/>
                <a:sym typeface="Raleway"/>
              </a:rPr>
              <a:t>7007</a:t>
            </a:r>
            <a:endParaRPr sz="1000" b="1" dirty="0">
              <a:solidFill>
                <a:schemeClr val="tx1"/>
              </a:solidFill>
              <a:latin typeface="Raleway"/>
              <a:ea typeface="Raleway"/>
              <a:cs typeface="Raleway"/>
              <a:sym typeface="Raleway"/>
            </a:endParaRPr>
          </a:p>
        </p:txBody>
      </p:sp>
      <p:sp>
        <p:nvSpPr>
          <p:cNvPr id="25" name="Google Shape;670;p44">
            <a:extLst>
              <a:ext uri="{FF2B5EF4-FFF2-40B4-BE49-F238E27FC236}">
                <a16:creationId xmlns:a16="http://schemas.microsoft.com/office/drawing/2014/main" id="{74A6FAB3-1F3E-46BB-B4D2-A3C13CAE1215}"/>
              </a:ext>
            </a:extLst>
          </p:cNvPr>
          <p:cNvSpPr txBox="1"/>
          <p:nvPr/>
        </p:nvSpPr>
        <p:spPr>
          <a:xfrm>
            <a:off x="2334174" y="2490035"/>
            <a:ext cx="650126" cy="34753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000" b="1" dirty="0">
                <a:solidFill>
                  <a:schemeClr val="tx1"/>
                </a:solidFill>
                <a:latin typeface="Raleway"/>
                <a:ea typeface="Raleway"/>
                <a:cs typeface="Raleway"/>
                <a:sym typeface="Raleway"/>
              </a:rPr>
              <a:t>4251</a:t>
            </a:r>
            <a:endParaRPr sz="1000" b="1" dirty="0">
              <a:solidFill>
                <a:schemeClr val="tx1"/>
              </a:solidFill>
              <a:latin typeface="Raleway"/>
              <a:ea typeface="Raleway"/>
              <a:cs typeface="Raleway"/>
              <a:sym typeface="Raleway"/>
            </a:endParaRPr>
          </a:p>
        </p:txBody>
      </p:sp>
      <p:sp>
        <p:nvSpPr>
          <p:cNvPr id="26" name="Google Shape;670;p44">
            <a:extLst>
              <a:ext uri="{FF2B5EF4-FFF2-40B4-BE49-F238E27FC236}">
                <a16:creationId xmlns:a16="http://schemas.microsoft.com/office/drawing/2014/main" id="{BE301BEF-BE17-42E8-B233-C6A90941BA0E}"/>
              </a:ext>
            </a:extLst>
          </p:cNvPr>
          <p:cNvSpPr txBox="1"/>
          <p:nvPr/>
        </p:nvSpPr>
        <p:spPr>
          <a:xfrm>
            <a:off x="3125389" y="2762084"/>
            <a:ext cx="650126" cy="34753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000" b="1" dirty="0">
                <a:solidFill>
                  <a:schemeClr val="bg1"/>
                </a:solidFill>
                <a:latin typeface="Raleway"/>
                <a:ea typeface="Raleway"/>
                <a:cs typeface="Raleway"/>
                <a:sym typeface="Raleway"/>
              </a:rPr>
              <a:t>66</a:t>
            </a:r>
            <a:endParaRPr sz="1000" b="1" dirty="0">
              <a:solidFill>
                <a:schemeClr val="bg1"/>
              </a:solidFill>
              <a:latin typeface="Raleway"/>
              <a:ea typeface="Raleway"/>
              <a:cs typeface="Raleway"/>
              <a:sym typeface="Raleway"/>
            </a:endParaRPr>
          </a:p>
        </p:txBody>
      </p:sp>
      <p:sp>
        <p:nvSpPr>
          <p:cNvPr id="27" name="Google Shape;670;p44">
            <a:extLst>
              <a:ext uri="{FF2B5EF4-FFF2-40B4-BE49-F238E27FC236}">
                <a16:creationId xmlns:a16="http://schemas.microsoft.com/office/drawing/2014/main" id="{0CF11542-B95F-4B54-919D-9C7D89872BC9}"/>
              </a:ext>
            </a:extLst>
          </p:cNvPr>
          <p:cNvSpPr txBox="1"/>
          <p:nvPr/>
        </p:nvSpPr>
        <p:spPr>
          <a:xfrm>
            <a:off x="684744" y="3215480"/>
            <a:ext cx="650126" cy="34753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000" b="1" dirty="0">
                <a:solidFill>
                  <a:schemeClr val="bg1"/>
                </a:solidFill>
                <a:latin typeface="Raleway"/>
                <a:ea typeface="Raleway"/>
                <a:cs typeface="Raleway"/>
                <a:sym typeface="Raleway"/>
              </a:rPr>
              <a:t>47.81%</a:t>
            </a:r>
            <a:endParaRPr sz="1000" b="1" dirty="0">
              <a:solidFill>
                <a:schemeClr val="bg1"/>
              </a:solidFill>
              <a:latin typeface="Raleway"/>
              <a:ea typeface="Raleway"/>
              <a:cs typeface="Raleway"/>
              <a:sym typeface="Raleway"/>
            </a:endParaRPr>
          </a:p>
        </p:txBody>
      </p:sp>
      <p:sp>
        <p:nvSpPr>
          <p:cNvPr id="28" name="Google Shape;670;p44">
            <a:extLst>
              <a:ext uri="{FF2B5EF4-FFF2-40B4-BE49-F238E27FC236}">
                <a16:creationId xmlns:a16="http://schemas.microsoft.com/office/drawing/2014/main" id="{D5235FFB-183B-4346-9636-BC35C2EF6EE5}"/>
              </a:ext>
            </a:extLst>
          </p:cNvPr>
          <p:cNvSpPr txBox="1"/>
          <p:nvPr/>
        </p:nvSpPr>
        <p:spPr>
          <a:xfrm>
            <a:off x="1434433" y="3215480"/>
            <a:ext cx="650126" cy="34753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000" b="1" dirty="0">
                <a:solidFill>
                  <a:schemeClr val="bg1"/>
                </a:solidFill>
                <a:latin typeface="Raleway"/>
                <a:ea typeface="Raleway"/>
                <a:cs typeface="Raleway"/>
                <a:sym typeface="Raleway"/>
              </a:rPr>
              <a:t>32.29%</a:t>
            </a:r>
            <a:endParaRPr sz="1000" b="1" dirty="0">
              <a:solidFill>
                <a:schemeClr val="bg1"/>
              </a:solidFill>
              <a:latin typeface="Raleway"/>
              <a:ea typeface="Raleway"/>
              <a:cs typeface="Raleway"/>
              <a:sym typeface="Raleway"/>
            </a:endParaRPr>
          </a:p>
        </p:txBody>
      </p:sp>
      <p:sp>
        <p:nvSpPr>
          <p:cNvPr id="29" name="Google Shape;670;p44">
            <a:extLst>
              <a:ext uri="{FF2B5EF4-FFF2-40B4-BE49-F238E27FC236}">
                <a16:creationId xmlns:a16="http://schemas.microsoft.com/office/drawing/2014/main" id="{E464D2B6-04CE-4BA8-B594-95F619BE1218}"/>
              </a:ext>
            </a:extLst>
          </p:cNvPr>
          <p:cNvSpPr txBox="1"/>
          <p:nvPr/>
        </p:nvSpPr>
        <p:spPr>
          <a:xfrm>
            <a:off x="2184122" y="3207683"/>
            <a:ext cx="650126" cy="34753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000" b="1" dirty="0">
                <a:solidFill>
                  <a:schemeClr val="bg1"/>
                </a:solidFill>
                <a:latin typeface="Raleway"/>
                <a:ea typeface="Raleway"/>
                <a:cs typeface="Raleway"/>
                <a:sym typeface="Raleway"/>
              </a:rPr>
              <a:t>19.56%</a:t>
            </a:r>
            <a:endParaRPr sz="1000" b="1" dirty="0">
              <a:solidFill>
                <a:schemeClr val="bg1"/>
              </a:solidFill>
              <a:latin typeface="Raleway"/>
              <a:ea typeface="Raleway"/>
              <a:cs typeface="Raleway"/>
              <a:sym typeface="Raleway"/>
            </a:endParaRPr>
          </a:p>
        </p:txBody>
      </p:sp>
      <p:sp>
        <p:nvSpPr>
          <p:cNvPr id="30" name="Google Shape;670;p44">
            <a:extLst>
              <a:ext uri="{FF2B5EF4-FFF2-40B4-BE49-F238E27FC236}">
                <a16:creationId xmlns:a16="http://schemas.microsoft.com/office/drawing/2014/main" id="{731F554C-367D-4085-BDA4-F688A256144E}"/>
              </a:ext>
            </a:extLst>
          </p:cNvPr>
          <p:cNvSpPr txBox="1"/>
          <p:nvPr/>
        </p:nvSpPr>
        <p:spPr>
          <a:xfrm>
            <a:off x="2987565" y="3200304"/>
            <a:ext cx="650126" cy="34753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000" b="1" dirty="0">
                <a:solidFill>
                  <a:schemeClr val="bg1"/>
                </a:solidFill>
                <a:latin typeface="Raleway"/>
                <a:ea typeface="Raleway"/>
                <a:cs typeface="Raleway"/>
                <a:sym typeface="Raleway"/>
              </a:rPr>
              <a:t>0.30%</a:t>
            </a:r>
            <a:endParaRPr sz="1000" b="1" dirty="0">
              <a:solidFill>
                <a:schemeClr val="bg1"/>
              </a:solidFill>
              <a:latin typeface="Raleway"/>
              <a:ea typeface="Raleway"/>
              <a:cs typeface="Raleway"/>
              <a:sym typeface="Raleway"/>
            </a:endParaRPr>
          </a:p>
        </p:txBody>
      </p:sp>
      <p:pic>
        <p:nvPicPr>
          <p:cNvPr id="31" name="Picture 30">
            <a:extLst>
              <a:ext uri="{FF2B5EF4-FFF2-40B4-BE49-F238E27FC236}">
                <a16:creationId xmlns:a16="http://schemas.microsoft.com/office/drawing/2014/main" id="{6D287F99-A41B-41E8-A8CF-1266F30014C3}"/>
              </a:ext>
            </a:extLst>
          </p:cNvPr>
          <p:cNvPicPr>
            <a:picLocks noChangeAspect="1"/>
          </p:cNvPicPr>
          <p:nvPr/>
        </p:nvPicPr>
        <p:blipFill>
          <a:blip r:embed="rId5"/>
          <a:stretch>
            <a:fillRect/>
          </a:stretch>
        </p:blipFill>
        <p:spPr>
          <a:xfrm>
            <a:off x="4068407" y="1026996"/>
            <a:ext cx="4932851" cy="2714217"/>
          </a:xfrm>
          <a:prstGeom prst="rect">
            <a:avLst/>
          </a:prstGeom>
        </p:spPr>
      </p:pic>
    </p:spTree>
    <p:extLst>
      <p:ext uri="{BB962C8B-B14F-4D97-AF65-F5344CB8AC3E}">
        <p14:creationId xmlns:p14="http://schemas.microsoft.com/office/powerpoint/2010/main" val="3760884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5"/>
        <p:cNvGrpSpPr/>
        <p:nvPr/>
      </p:nvGrpSpPr>
      <p:grpSpPr>
        <a:xfrm>
          <a:off x="0" y="0"/>
          <a:ext cx="0" cy="0"/>
          <a:chOff x="0" y="0"/>
          <a:chExt cx="0" cy="0"/>
        </a:xfrm>
      </p:grpSpPr>
      <p:sp>
        <p:nvSpPr>
          <p:cNvPr id="666" name="Google Shape;666;p44"/>
          <p:cNvSpPr txBox="1">
            <a:spLocks noGrp="1"/>
          </p:cNvSpPr>
          <p:nvPr>
            <p:ph type="title"/>
          </p:nvPr>
        </p:nvSpPr>
        <p:spPr>
          <a:xfrm>
            <a:off x="379461" y="529810"/>
            <a:ext cx="732987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Which dealer regions have the highest count of car sales</a:t>
            </a:r>
            <a:endParaRPr sz="2400" dirty="0"/>
          </a:p>
        </p:txBody>
      </p:sp>
      <p:sp>
        <p:nvSpPr>
          <p:cNvPr id="668" name="Google Shape;668;p44"/>
          <p:cNvSpPr txBox="1"/>
          <p:nvPr/>
        </p:nvSpPr>
        <p:spPr>
          <a:xfrm>
            <a:off x="5453242" y="1900673"/>
            <a:ext cx="3466032" cy="206588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solidFill>
                  <a:schemeClr val="lt1"/>
                </a:solidFill>
                <a:latin typeface="Raleway"/>
                <a:ea typeface="Raleway"/>
                <a:cs typeface="Raleway"/>
                <a:sym typeface="Raleway"/>
              </a:rPr>
              <a:t>Austin</a:t>
            </a:r>
            <a:r>
              <a:rPr lang="en-US" sz="1200" dirty="0">
                <a:solidFill>
                  <a:schemeClr val="lt1"/>
                </a:solidFill>
                <a:latin typeface="Raleway"/>
                <a:ea typeface="Raleway"/>
                <a:cs typeface="Raleway"/>
                <a:sym typeface="Raleway"/>
              </a:rPr>
              <a:t> leads the sales count, followed by </a:t>
            </a:r>
            <a:r>
              <a:rPr lang="en-US" sz="1200" b="1" dirty="0">
                <a:solidFill>
                  <a:schemeClr val="lt1"/>
                </a:solidFill>
                <a:latin typeface="Raleway"/>
                <a:ea typeface="Raleway"/>
                <a:cs typeface="Raleway"/>
                <a:sym typeface="Raleway"/>
              </a:rPr>
              <a:t>Janesville </a:t>
            </a:r>
            <a:r>
              <a:rPr lang="en-US" sz="1200" dirty="0">
                <a:solidFill>
                  <a:schemeClr val="lt1"/>
                </a:solidFill>
                <a:latin typeface="Raleway"/>
                <a:ea typeface="Raleway"/>
                <a:cs typeface="Raleway"/>
                <a:sym typeface="Raleway"/>
              </a:rPr>
              <a:t>and </a:t>
            </a:r>
            <a:r>
              <a:rPr lang="en-US" sz="1200" b="1" dirty="0">
                <a:solidFill>
                  <a:schemeClr val="lt1"/>
                </a:solidFill>
                <a:latin typeface="Raleway"/>
                <a:ea typeface="Raleway"/>
                <a:cs typeface="Raleway"/>
                <a:sym typeface="Raleway"/>
              </a:rPr>
              <a:t>Scottsdale,</a:t>
            </a:r>
            <a:r>
              <a:rPr lang="en-US" sz="1200" dirty="0">
                <a:solidFill>
                  <a:schemeClr val="lt1"/>
                </a:solidFill>
                <a:latin typeface="Raleway"/>
                <a:ea typeface="Raleway"/>
                <a:cs typeface="Raleway"/>
                <a:sym typeface="Raleway"/>
              </a:rPr>
              <a:t> while </a:t>
            </a:r>
            <a:r>
              <a:rPr lang="en-US" sz="1200" b="1" dirty="0">
                <a:solidFill>
                  <a:schemeClr val="lt1"/>
                </a:solidFill>
                <a:latin typeface="Raleway"/>
                <a:ea typeface="Raleway"/>
                <a:cs typeface="Raleway"/>
                <a:sym typeface="Raleway"/>
              </a:rPr>
              <a:t>Aurora </a:t>
            </a:r>
            <a:r>
              <a:rPr lang="en-US" sz="1200" dirty="0">
                <a:solidFill>
                  <a:schemeClr val="lt1"/>
                </a:solidFill>
                <a:latin typeface="Raleway"/>
                <a:ea typeface="Raleway"/>
                <a:cs typeface="Raleway"/>
                <a:sym typeface="Raleway"/>
              </a:rPr>
              <a:t>has the </a:t>
            </a:r>
            <a:r>
              <a:rPr lang="en-US" sz="1200" b="1" dirty="0">
                <a:solidFill>
                  <a:schemeClr val="lt1"/>
                </a:solidFill>
                <a:latin typeface="Raleway"/>
                <a:ea typeface="Raleway"/>
                <a:cs typeface="Raleway"/>
                <a:sym typeface="Raleway"/>
              </a:rPr>
              <a:t>least count</a:t>
            </a:r>
            <a:r>
              <a:rPr lang="en-US" sz="1200" dirty="0">
                <a:solidFill>
                  <a:schemeClr val="lt1"/>
                </a:solidFill>
                <a:latin typeface="Raleway"/>
                <a:ea typeface="Raleway"/>
                <a:cs typeface="Raleway"/>
                <a:sym typeface="Raleway"/>
              </a:rPr>
              <a:t>. </a:t>
            </a:r>
          </a:p>
          <a:p>
            <a:pPr marL="0" lvl="0" indent="0" algn="l" rtl="0">
              <a:spcBef>
                <a:spcPts val="0"/>
              </a:spcBef>
              <a:spcAft>
                <a:spcPts val="0"/>
              </a:spcAft>
              <a:buNone/>
            </a:pPr>
            <a:r>
              <a:rPr lang="en-US" sz="1200" dirty="0">
                <a:solidFill>
                  <a:schemeClr val="lt1"/>
                </a:solidFill>
                <a:latin typeface="Raleway"/>
                <a:ea typeface="Raleway"/>
                <a:cs typeface="Raleway"/>
                <a:sym typeface="Raleway"/>
              </a:rPr>
              <a:t>This insight into regional sales distribution provides valuable information for dealerships and manufacturers in optimizing their strategies and focusing on regions with higher demand.</a:t>
            </a:r>
            <a:endParaRPr lang="en-IN" sz="1200" dirty="0">
              <a:solidFill>
                <a:schemeClr val="lt1"/>
              </a:solidFill>
              <a:latin typeface="Raleway"/>
              <a:ea typeface="Raleway"/>
              <a:cs typeface="Raleway"/>
              <a:sym typeface="Raleway"/>
            </a:endParaRPr>
          </a:p>
        </p:txBody>
      </p:sp>
      <p:sp>
        <p:nvSpPr>
          <p:cNvPr id="9" name="Google Shape;670;p44">
            <a:extLst>
              <a:ext uri="{FF2B5EF4-FFF2-40B4-BE49-F238E27FC236}">
                <a16:creationId xmlns:a16="http://schemas.microsoft.com/office/drawing/2014/main" id="{AB875B4D-F85E-4C9C-BE53-CAC509FBF1EE}"/>
              </a:ext>
            </a:extLst>
          </p:cNvPr>
          <p:cNvSpPr txBox="1"/>
          <p:nvPr/>
        </p:nvSpPr>
        <p:spPr>
          <a:xfrm rot="16200000">
            <a:off x="403538" y="4271268"/>
            <a:ext cx="666675" cy="34753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000" dirty="0">
                <a:solidFill>
                  <a:schemeClr val="lt1"/>
                </a:solidFill>
                <a:latin typeface="Raleway"/>
                <a:ea typeface="Raleway"/>
                <a:cs typeface="Raleway"/>
                <a:sym typeface="Raleway"/>
              </a:rPr>
              <a:t>Austin</a:t>
            </a:r>
            <a:endParaRPr sz="1000" dirty="0">
              <a:solidFill>
                <a:schemeClr val="lt1"/>
              </a:solidFill>
              <a:latin typeface="Raleway"/>
              <a:ea typeface="Raleway"/>
              <a:cs typeface="Raleway"/>
              <a:sym typeface="Raleway"/>
            </a:endParaRPr>
          </a:p>
          <a:p>
            <a:pPr marL="0" lvl="0" indent="0" algn="l" rtl="0">
              <a:lnSpc>
                <a:spcPct val="100000"/>
              </a:lnSpc>
              <a:spcBef>
                <a:spcPts val="0"/>
              </a:spcBef>
              <a:spcAft>
                <a:spcPts val="0"/>
              </a:spcAft>
              <a:buNone/>
            </a:pPr>
            <a:endParaRPr dirty="0">
              <a:solidFill>
                <a:schemeClr val="lt1"/>
              </a:solidFill>
              <a:latin typeface="Raleway"/>
              <a:ea typeface="Raleway"/>
              <a:cs typeface="Raleway"/>
              <a:sym typeface="Raleway"/>
            </a:endParaRPr>
          </a:p>
        </p:txBody>
      </p:sp>
      <p:pic>
        <p:nvPicPr>
          <p:cNvPr id="3" name="Picture 2">
            <a:extLst>
              <a:ext uri="{FF2B5EF4-FFF2-40B4-BE49-F238E27FC236}">
                <a16:creationId xmlns:a16="http://schemas.microsoft.com/office/drawing/2014/main" id="{1E3D9291-64AA-49F4-9C8C-5C6EC655E9C0}"/>
              </a:ext>
            </a:extLst>
          </p:cNvPr>
          <p:cNvPicPr>
            <a:picLocks noChangeAspect="1"/>
          </p:cNvPicPr>
          <p:nvPr/>
        </p:nvPicPr>
        <p:blipFill>
          <a:blip r:embed="rId4"/>
          <a:stretch>
            <a:fillRect/>
          </a:stretch>
        </p:blipFill>
        <p:spPr>
          <a:xfrm>
            <a:off x="-93712" y="953146"/>
            <a:ext cx="5477212" cy="3332135"/>
          </a:xfrm>
          <a:prstGeom prst="rect">
            <a:avLst/>
          </a:prstGeom>
        </p:spPr>
      </p:pic>
      <p:sp>
        <p:nvSpPr>
          <p:cNvPr id="31" name="Google Shape;670;p44">
            <a:extLst>
              <a:ext uri="{FF2B5EF4-FFF2-40B4-BE49-F238E27FC236}">
                <a16:creationId xmlns:a16="http://schemas.microsoft.com/office/drawing/2014/main" id="{CA0CEB19-E282-4348-85B0-26C24DF0CDE1}"/>
              </a:ext>
            </a:extLst>
          </p:cNvPr>
          <p:cNvSpPr txBox="1"/>
          <p:nvPr/>
        </p:nvSpPr>
        <p:spPr>
          <a:xfrm rot="16200000">
            <a:off x="1066571" y="4373269"/>
            <a:ext cx="780372" cy="34753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000" dirty="0">
                <a:solidFill>
                  <a:schemeClr val="lt1"/>
                </a:solidFill>
                <a:latin typeface="Raleway"/>
                <a:ea typeface="Raleway"/>
                <a:cs typeface="Raleway"/>
                <a:sym typeface="Raleway"/>
              </a:rPr>
              <a:t>Janesville</a:t>
            </a:r>
            <a:endParaRPr sz="1000" dirty="0">
              <a:solidFill>
                <a:schemeClr val="lt1"/>
              </a:solidFill>
              <a:latin typeface="Raleway"/>
              <a:ea typeface="Raleway"/>
              <a:cs typeface="Raleway"/>
              <a:sym typeface="Raleway"/>
            </a:endParaRPr>
          </a:p>
          <a:p>
            <a:pPr marL="0" lvl="0" indent="0" algn="l" rtl="0">
              <a:lnSpc>
                <a:spcPct val="100000"/>
              </a:lnSpc>
              <a:spcBef>
                <a:spcPts val="0"/>
              </a:spcBef>
              <a:spcAft>
                <a:spcPts val="0"/>
              </a:spcAft>
              <a:buNone/>
            </a:pPr>
            <a:endParaRPr dirty="0">
              <a:solidFill>
                <a:schemeClr val="lt1"/>
              </a:solidFill>
              <a:latin typeface="Raleway"/>
              <a:ea typeface="Raleway"/>
              <a:cs typeface="Raleway"/>
              <a:sym typeface="Raleway"/>
            </a:endParaRPr>
          </a:p>
        </p:txBody>
      </p:sp>
      <p:sp>
        <p:nvSpPr>
          <p:cNvPr id="32" name="Google Shape;670;p44">
            <a:extLst>
              <a:ext uri="{FF2B5EF4-FFF2-40B4-BE49-F238E27FC236}">
                <a16:creationId xmlns:a16="http://schemas.microsoft.com/office/drawing/2014/main" id="{DD826B48-8ED7-46A5-BACB-F6E3910D11FE}"/>
              </a:ext>
            </a:extLst>
          </p:cNvPr>
          <p:cNvSpPr txBox="1"/>
          <p:nvPr/>
        </p:nvSpPr>
        <p:spPr>
          <a:xfrm rot="16200000">
            <a:off x="1722333" y="4371500"/>
            <a:ext cx="867138" cy="34753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000" dirty="0">
                <a:solidFill>
                  <a:schemeClr val="lt1"/>
                </a:solidFill>
                <a:latin typeface="Raleway"/>
                <a:ea typeface="Raleway"/>
                <a:cs typeface="Raleway"/>
                <a:sym typeface="Raleway"/>
              </a:rPr>
              <a:t>Scottsdale</a:t>
            </a:r>
            <a:endParaRPr sz="1000" dirty="0">
              <a:solidFill>
                <a:schemeClr val="lt1"/>
              </a:solidFill>
              <a:latin typeface="Raleway"/>
              <a:ea typeface="Raleway"/>
              <a:cs typeface="Raleway"/>
              <a:sym typeface="Raleway"/>
            </a:endParaRPr>
          </a:p>
          <a:p>
            <a:pPr marL="0" lvl="0" indent="0" algn="l" rtl="0">
              <a:lnSpc>
                <a:spcPct val="100000"/>
              </a:lnSpc>
              <a:spcBef>
                <a:spcPts val="0"/>
              </a:spcBef>
              <a:spcAft>
                <a:spcPts val="0"/>
              </a:spcAft>
              <a:buNone/>
            </a:pPr>
            <a:endParaRPr dirty="0">
              <a:solidFill>
                <a:schemeClr val="lt1"/>
              </a:solidFill>
              <a:latin typeface="Raleway"/>
              <a:ea typeface="Raleway"/>
              <a:cs typeface="Raleway"/>
              <a:sym typeface="Raleway"/>
            </a:endParaRPr>
          </a:p>
        </p:txBody>
      </p:sp>
      <p:sp>
        <p:nvSpPr>
          <p:cNvPr id="33" name="Google Shape;670;p44">
            <a:extLst>
              <a:ext uri="{FF2B5EF4-FFF2-40B4-BE49-F238E27FC236}">
                <a16:creationId xmlns:a16="http://schemas.microsoft.com/office/drawing/2014/main" id="{AEFD8D0A-ED76-4788-B846-31CF738518CA}"/>
              </a:ext>
            </a:extLst>
          </p:cNvPr>
          <p:cNvSpPr txBox="1"/>
          <p:nvPr/>
        </p:nvSpPr>
        <p:spPr>
          <a:xfrm rot="16200000">
            <a:off x="2348910" y="4362252"/>
            <a:ext cx="1012273" cy="34753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000" dirty="0">
                <a:solidFill>
                  <a:schemeClr val="lt1"/>
                </a:solidFill>
                <a:latin typeface="Raleway"/>
                <a:ea typeface="Raleway"/>
                <a:cs typeface="Raleway"/>
                <a:sym typeface="Raleway"/>
              </a:rPr>
              <a:t>Middletown</a:t>
            </a:r>
            <a:endParaRPr sz="1000" dirty="0">
              <a:solidFill>
                <a:schemeClr val="lt1"/>
              </a:solidFill>
              <a:latin typeface="Raleway"/>
              <a:ea typeface="Raleway"/>
              <a:cs typeface="Raleway"/>
              <a:sym typeface="Raleway"/>
            </a:endParaRPr>
          </a:p>
          <a:p>
            <a:pPr marL="0" lvl="0" indent="0" algn="l" rtl="0">
              <a:lnSpc>
                <a:spcPct val="100000"/>
              </a:lnSpc>
              <a:spcBef>
                <a:spcPts val="0"/>
              </a:spcBef>
              <a:spcAft>
                <a:spcPts val="0"/>
              </a:spcAft>
              <a:buNone/>
            </a:pPr>
            <a:endParaRPr dirty="0">
              <a:solidFill>
                <a:schemeClr val="lt1"/>
              </a:solidFill>
              <a:latin typeface="Raleway"/>
              <a:ea typeface="Raleway"/>
              <a:cs typeface="Raleway"/>
              <a:sym typeface="Raleway"/>
            </a:endParaRPr>
          </a:p>
        </p:txBody>
      </p:sp>
      <p:sp>
        <p:nvSpPr>
          <p:cNvPr id="34" name="Google Shape;670;p44">
            <a:extLst>
              <a:ext uri="{FF2B5EF4-FFF2-40B4-BE49-F238E27FC236}">
                <a16:creationId xmlns:a16="http://schemas.microsoft.com/office/drawing/2014/main" id="{03CAEA14-C969-441F-9A25-79CD22816163}"/>
              </a:ext>
            </a:extLst>
          </p:cNvPr>
          <p:cNvSpPr txBox="1"/>
          <p:nvPr/>
        </p:nvSpPr>
        <p:spPr>
          <a:xfrm rot="16200000">
            <a:off x="3261407" y="4251934"/>
            <a:ext cx="585569" cy="34753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000" dirty="0">
                <a:solidFill>
                  <a:schemeClr val="lt1"/>
                </a:solidFill>
                <a:latin typeface="Raleway"/>
                <a:ea typeface="Raleway"/>
                <a:cs typeface="Raleway"/>
                <a:sym typeface="Raleway"/>
              </a:rPr>
              <a:t>Pasco</a:t>
            </a:r>
            <a:endParaRPr sz="1000" dirty="0">
              <a:solidFill>
                <a:schemeClr val="lt1"/>
              </a:solidFill>
              <a:latin typeface="Raleway"/>
              <a:ea typeface="Raleway"/>
              <a:cs typeface="Raleway"/>
              <a:sym typeface="Raleway"/>
            </a:endParaRPr>
          </a:p>
          <a:p>
            <a:pPr marL="0" lvl="0" indent="0" algn="l" rtl="0">
              <a:lnSpc>
                <a:spcPct val="100000"/>
              </a:lnSpc>
              <a:spcBef>
                <a:spcPts val="0"/>
              </a:spcBef>
              <a:spcAft>
                <a:spcPts val="0"/>
              </a:spcAft>
              <a:buNone/>
            </a:pPr>
            <a:endParaRPr dirty="0">
              <a:solidFill>
                <a:schemeClr val="lt1"/>
              </a:solidFill>
              <a:latin typeface="Raleway"/>
              <a:ea typeface="Raleway"/>
              <a:cs typeface="Raleway"/>
              <a:sym typeface="Raleway"/>
            </a:endParaRPr>
          </a:p>
        </p:txBody>
      </p:sp>
      <p:sp>
        <p:nvSpPr>
          <p:cNvPr id="35" name="Google Shape;670;p44">
            <a:extLst>
              <a:ext uri="{FF2B5EF4-FFF2-40B4-BE49-F238E27FC236}">
                <a16:creationId xmlns:a16="http://schemas.microsoft.com/office/drawing/2014/main" id="{2766590C-A881-46A2-84F9-DEB33B5C664E}"/>
              </a:ext>
            </a:extLst>
          </p:cNvPr>
          <p:cNvSpPr txBox="1"/>
          <p:nvPr/>
        </p:nvSpPr>
        <p:spPr>
          <a:xfrm rot="16200000">
            <a:off x="3788677" y="4298932"/>
            <a:ext cx="1012273" cy="34753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000" dirty="0">
                <a:solidFill>
                  <a:schemeClr val="lt1"/>
                </a:solidFill>
                <a:latin typeface="Raleway"/>
                <a:ea typeface="Raleway"/>
                <a:cs typeface="Raleway"/>
                <a:sym typeface="Raleway"/>
              </a:rPr>
              <a:t>Green Ville</a:t>
            </a:r>
            <a:endParaRPr sz="1000" dirty="0">
              <a:solidFill>
                <a:schemeClr val="lt1"/>
              </a:solidFill>
              <a:latin typeface="Raleway"/>
              <a:ea typeface="Raleway"/>
              <a:cs typeface="Raleway"/>
              <a:sym typeface="Raleway"/>
            </a:endParaRPr>
          </a:p>
          <a:p>
            <a:pPr marL="0" lvl="0" indent="0" algn="l" rtl="0">
              <a:lnSpc>
                <a:spcPct val="100000"/>
              </a:lnSpc>
              <a:spcBef>
                <a:spcPts val="0"/>
              </a:spcBef>
              <a:spcAft>
                <a:spcPts val="0"/>
              </a:spcAft>
              <a:buNone/>
            </a:pPr>
            <a:endParaRPr dirty="0">
              <a:solidFill>
                <a:schemeClr val="lt1"/>
              </a:solidFill>
              <a:latin typeface="Raleway"/>
              <a:ea typeface="Raleway"/>
              <a:cs typeface="Raleway"/>
              <a:sym typeface="Raleway"/>
            </a:endParaRPr>
          </a:p>
        </p:txBody>
      </p:sp>
      <p:sp>
        <p:nvSpPr>
          <p:cNvPr id="36" name="Google Shape;670;p44">
            <a:extLst>
              <a:ext uri="{FF2B5EF4-FFF2-40B4-BE49-F238E27FC236}">
                <a16:creationId xmlns:a16="http://schemas.microsoft.com/office/drawing/2014/main" id="{CC1348B1-E9BA-45BE-9268-4B780865DF1F}"/>
              </a:ext>
            </a:extLst>
          </p:cNvPr>
          <p:cNvSpPr txBox="1"/>
          <p:nvPr/>
        </p:nvSpPr>
        <p:spPr>
          <a:xfrm rot="16200000">
            <a:off x="4661295" y="4292684"/>
            <a:ext cx="623844" cy="34753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000" dirty="0">
                <a:solidFill>
                  <a:schemeClr val="lt1"/>
                </a:solidFill>
                <a:latin typeface="Raleway"/>
                <a:ea typeface="Raleway"/>
                <a:cs typeface="Raleway"/>
                <a:sym typeface="Raleway"/>
              </a:rPr>
              <a:t>Aurora</a:t>
            </a:r>
            <a:endParaRPr sz="1000" dirty="0">
              <a:solidFill>
                <a:schemeClr val="lt1"/>
              </a:solidFill>
              <a:latin typeface="Raleway"/>
              <a:ea typeface="Raleway"/>
              <a:cs typeface="Raleway"/>
              <a:sym typeface="Raleway"/>
            </a:endParaRPr>
          </a:p>
          <a:p>
            <a:pPr marL="0" lvl="0" indent="0" algn="l" rtl="0">
              <a:lnSpc>
                <a:spcPct val="100000"/>
              </a:lnSpc>
              <a:spcBef>
                <a:spcPts val="0"/>
              </a:spcBef>
              <a:spcAft>
                <a:spcPts val="0"/>
              </a:spcAft>
              <a:buNone/>
            </a:pPr>
            <a:endParaRPr dirty="0">
              <a:solidFill>
                <a:schemeClr val="lt1"/>
              </a:solidFill>
              <a:latin typeface="Raleway"/>
              <a:ea typeface="Raleway"/>
              <a:cs typeface="Raleway"/>
              <a:sym typeface="Raleway"/>
            </a:endParaRPr>
          </a:p>
        </p:txBody>
      </p:sp>
    </p:spTree>
    <p:extLst>
      <p:ext uri="{BB962C8B-B14F-4D97-AF65-F5344CB8AC3E}">
        <p14:creationId xmlns:p14="http://schemas.microsoft.com/office/powerpoint/2010/main" val="1779015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5"/>
        <p:cNvGrpSpPr/>
        <p:nvPr/>
      </p:nvGrpSpPr>
      <p:grpSpPr>
        <a:xfrm>
          <a:off x="0" y="0"/>
          <a:ext cx="0" cy="0"/>
          <a:chOff x="0" y="0"/>
          <a:chExt cx="0" cy="0"/>
        </a:xfrm>
      </p:grpSpPr>
      <p:sp>
        <p:nvSpPr>
          <p:cNvPr id="666" name="Google Shape;666;p44"/>
          <p:cNvSpPr txBox="1">
            <a:spLocks noGrp="1"/>
          </p:cNvSpPr>
          <p:nvPr>
            <p:ph type="title"/>
          </p:nvPr>
        </p:nvSpPr>
        <p:spPr>
          <a:xfrm>
            <a:off x="379461" y="529810"/>
            <a:ext cx="732987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Preferred body styles of cars among customers</a:t>
            </a:r>
            <a:endParaRPr sz="2400" dirty="0"/>
          </a:p>
        </p:txBody>
      </p:sp>
      <p:sp>
        <p:nvSpPr>
          <p:cNvPr id="668" name="Google Shape;668;p44"/>
          <p:cNvSpPr txBox="1"/>
          <p:nvPr/>
        </p:nvSpPr>
        <p:spPr>
          <a:xfrm>
            <a:off x="257883" y="2026532"/>
            <a:ext cx="3105250" cy="212701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lt1"/>
                </a:solidFill>
                <a:latin typeface="Raleway"/>
                <a:ea typeface="Raleway"/>
                <a:cs typeface="Raleway"/>
                <a:sym typeface="Raleway"/>
              </a:rPr>
              <a:t>Here indicates that </a:t>
            </a:r>
            <a:r>
              <a:rPr lang="en-US" sz="1200" b="1" dirty="0">
                <a:solidFill>
                  <a:schemeClr val="lt1"/>
                </a:solidFill>
                <a:latin typeface="Raleway"/>
                <a:ea typeface="Raleway"/>
                <a:cs typeface="Raleway"/>
                <a:sym typeface="Raleway"/>
              </a:rPr>
              <a:t>SUVs</a:t>
            </a:r>
            <a:r>
              <a:rPr lang="en-US" sz="1200" dirty="0">
                <a:solidFill>
                  <a:schemeClr val="lt1"/>
                </a:solidFill>
                <a:latin typeface="Raleway"/>
                <a:ea typeface="Raleway"/>
                <a:cs typeface="Raleway"/>
                <a:sym typeface="Raleway"/>
              </a:rPr>
              <a:t> are the most preferred body style, followed by hatchbacks, sedans, passengers, and </a:t>
            </a:r>
            <a:r>
              <a:rPr lang="en-US" sz="1200" b="1" dirty="0">
                <a:solidFill>
                  <a:schemeClr val="lt1"/>
                </a:solidFill>
                <a:latin typeface="Raleway"/>
                <a:ea typeface="Raleway"/>
                <a:cs typeface="Raleway"/>
                <a:sym typeface="Raleway"/>
              </a:rPr>
              <a:t>hardtops. </a:t>
            </a:r>
          </a:p>
          <a:p>
            <a:pPr marL="0" lvl="0" indent="0" algn="l" rtl="0">
              <a:spcBef>
                <a:spcPts val="0"/>
              </a:spcBef>
              <a:spcAft>
                <a:spcPts val="0"/>
              </a:spcAft>
              <a:buNone/>
            </a:pPr>
            <a:r>
              <a:rPr lang="en-US" sz="1200" dirty="0">
                <a:solidFill>
                  <a:schemeClr val="lt1"/>
                </a:solidFill>
                <a:latin typeface="Raleway"/>
                <a:ea typeface="Raleway"/>
                <a:cs typeface="Raleway"/>
                <a:sym typeface="Raleway"/>
              </a:rPr>
              <a:t>Understanding these preferences can guide manufacturers and dealerships in tailoring their offerings to align with customer choices.</a:t>
            </a:r>
            <a:endParaRPr lang="en-IN" sz="1200" dirty="0">
              <a:solidFill>
                <a:schemeClr val="lt1"/>
              </a:solidFill>
              <a:latin typeface="Raleway"/>
              <a:ea typeface="Raleway"/>
              <a:cs typeface="Raleway"/>
              <a:sym typeface="Raleway"/>
            </a:endParaRPr>
          </a:p>
        </p:txBody>
      </p:sp>
      <p:sp>
        <p:nvSpPr>
          <p:cNvPr id="35" name="Google Shape;670;p44">
            <a:extLst>
              <a:ext uri="{FF2B5EF4-FFF2-40B4-BE49-F238E27FC236}">
                <a16:creationId xmlns:a16="http://schemas.microsoft.com/office/drawing/2014/main" id="{2766590C-A881-46A2-84F9-DEB33B5C664E}"/>
              </a:ext>
            </a:extLst>
          </p:cNvPr>
          <p:cNvSpPr txBox="1"/>
          <p:nvPr/>
        </p:nvSpPr>
        <p:spPr>
          <a:xfrm>
            <a:off x="4064274" y="4450545"/>
            <a:ext cx="461079" cy="34753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000" dirty="0">
                <a:solidFill>
                  <a:schemeClr val="lt1"/>
                </a:solidFill>
                <a:latin typeface="Raleway"/>
                <a:ea typeface="Raleway"/>
                <a:cs typeface="Raleway"/>
                <a:sym typeface="Raleway"/>
              </a:rPr>
              <a:t>SUV</a:t>
            </a:r>
            <a:endParaRPr sz="1000" dirty="0">
              <a:solidFill>
                <a:schemeClr val="lt1"/>
              </a:solidFill>
              <a:latin typeface="Raleway"/>
              <a:ea typeface="Raleway"/>
              <a:cs typeface="Raleway"/>
              <a:sym typeface="Raleway"/>
            </a:endParaRPr>
          </a:p>
          <a:p>
            <a:pPr marL="0" lvl="0" indent="0" algn="l" rtl="0">
              <a:lnSpc>
                <a:spcPct val="100000"/>
              </a:lnSpc>
              <a:spcBef>
                <a:spcPts val="0"/>
              </a:spcBef>
              <a:spcAft>
                <a:spcPts val="0"/>
              </a:spcAft>
              <a:buNone/>
            </a:pPr>
            <a:endParaRPr dirty="0">
              <a:solidFill>
                <a:schemeClr val="lt1"/>
              </a:solidFill>
              <a:latin typeface="Raleway"/>
              <a:ea typeface="Raleway"/>
              <a:cs typeface="Raleway"/>
              <a:sym typeface="Raleway"/>
            </a:endParaRPr>
          </a:p>
        </p:txBody>
      </p:sp>
      <p:pic>
        <p:nvPicPr>
          <p:cNvPr id="4" name="Picture 3">
            <a:extLst>
              <a:ext uri="{FF2B5EF4-FFF2-40B4-BE49-F238E27FC236}">
                <a16:creationId xmlns:a16="http://schemas.microsoft.com/office/drawing/2014/main" id="{695F7359-F364-4B7F-9A27-A0D6D1516667}"/>
              </a:ext>
            </a:extLst>
          </p:cNvPr>
          <p:cNvPicPr>
            <a:picLocks noChangeAspect="1"/>
          </p:cNvPicPr>
          <p:nvPr/>
        </p:nvPicPr>
        <p:blipFill>
          <a:blip r:embed="rId4"/>
          <a:stretch>
            <a:fillRect/>
          </a:stretch>
        </p:blipFill>
        <p:spPr>
          <a:xfrm>
            <a:off x="3486014" y="1362637"/>
            <a:ext cx="5400103" cy="3155119"/>
          </a:xfrm>
          <a:prstGeom prst="rect">
            <a:avLst/>
          </a:prstGeom>
        </p:spPr>
      </p:pic>
      <p:sp>
        <p:nvSpPr>
          <p:cNvPr id="14" name="Google Shape;670;p44">
            <a:extLst>
              <a:ext uri="{FF2B5EF4-FFF2-40B4-BE49-F238E27FC236}">
                <a16:creationId xmlns:a16="http://schemas.microsoft.com/office/drawing/2014/main" id="{EDF9FF01-D744-4D90-A83D-94541330DB68}"/>
              </a:ext>
            </a:extLst>
          </p:cNvPr>
          <p:cNvSpPr txBox="1"/>
          <p:nvPr/>
        </p:nvSpPr>
        <p:spPr>
          <a:xfrm>
            <a:off x="4861668" y="4450545"/>
            <a:ext cx="998506" cy="34753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000" dirty="0">
                <a:solidFill>
                  <a:schemeClr val="lt1"/>
                </a:solidFill>
                <a:latin typeface="Raleway"/>
                <a:ea typeface="Raleway"/>
                <a:cs typeface="Raleway"/>
                <a:sym typeface="Raleway"/>
              </a:rPr>
              <a:t>Hatchback</a:t>
            </a:r>
            <a:endParaRPr sz="1000" dirty="0">
              <a:solidFill>
                <a:schemeClr val="lt1"/>
              </a:solidFill>
              <a:latin typeface="Raleway"/>
              <a:ea typeface="Raleway"/>
              <a:cs typeface="Raleway"/>
              <a:sym typeface="Raleway"/>
            </a:endParaRPr>
          </a:p>
          <a:p>
            <a:pPr marL="0" lvl="0" indent="0" algn="l" rtl="0">
              <a:lnSpc>
                <a:spcPct val="100000"/>
              </a:lnSpc>
              <a:spcBef>
                <a:spcPts val="0"/>
              </a:spcBef>
              <a:spcAft>
                <a:spcPts val="0"/>
              </a:spcAft>
              <a:buNone/>
            </a:pPr>
            <a:endParaRPr dirty="0">
              <a:solidFill>
                <a:schemeClr val="lt1"/>
              </a:solidFill>
              <a:latin typeface="Raleway"/>
              <a:ea typeface="Raleway"/>
              <a:cs typeface="Raleway"/>
              <a:sym typeface="Raleway"/>
            </a:endParaRPr>
          </a:p>
        </p:txBody>
      </p:sp>
      <p:sp>
        <p:nvSpPr>
          <p:cNvPr id="15" name="Google Shape;670;p44">
            <a:extLst>
              <a:ext uri="{FF2B5EF4-FFF2-40B4-BE49-F238E27FC236}">
                <a16:creationId xmlns:a16="http://schemas.microsoft.com/office/drawing/2014/main" id="{3D3F98C7-9DE0-4ED0-8FE7-2BCFA9B785D3}"/>
              </a:ext>
            </a:extLst>
          </p:cNvPr>
          <p:cNvSpPr txBox="1"/>
          <p:nvPr/>
        </p:nvSpPr>
        <p:spPr>
          <a:xfrm>
            <a:off x="6098950" y="4442796"/>
            <a:ext cx="704807" cy="34753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000" dirty="0">
                <a:solidFill>
                  <a:schemeClr val="lt1"/>
                </a:solidFill>
                <a:latin typeface="Raleway"/>
                <a:ea typeface="Raleway"/>
                <a:cs typeface="Raleway"/>
                <a:sym typeface="Raleway"/>
              </a:rPr>
              <a:t>Sedan</a:t>
            </a:r>
            <a:endParaRPr sz="1000" dirty="0">
              <a:solidFill>
                <a:schemeClr val="lt1"/>
              </a:solidFill>
              <a:latin typeface="Raleway"/>
              <a:ea typeface="Raleway"/>
              <a:cs typeface="Raleway"/>
              <a:sym typeface="Raleway"/>
            </a:endParaRPr>
          </a:p>
          <a:p>
            <a:pPr marL="0" lvl="0" indent="0" algn="l" rtl="0">
              <a:lnSpc>
                <a:spcPct val="100000"/>
              </a:lnSpc>
              <a:spcBef>
                <a:spcPts val="0"/>
              </a:spcBef>
              <a:spcAft>
                <a:spcPts val="0"/>
              </a:spcAft>
              <a:buNone/>
            </a:pPr>
            <a:endParaRPr dirty="0">
              <a:solidFill>
                <a:schemeClr val="lt1"/>
              </a:solidFill>
              <a:latin typeface="Raleway"/>
              <a:ea typeface="Raleway"/>
              <a:cs typeface="Raleway"/>
              <a:sym typeface="Raleway"/>
            </a:endParaRPr>
          </a:p>
        </p:txBody>
      </p:sp>
      <p:sp>
        <p:nvSpPr>
          <p:cNvPr id="16" name="Google Shape;670;p44">
            <a:extLst>
              <a:ext uri="{FF2B5EF4-FFF2-40B4-BE49-F238E27FC236}">
                <a16:creationId xmlns:a16="http://schemas.microsoft.com/office/drawing/2014/main" id="{E4F483DD-DB56-4C18-B6F8-CFF3FF5AE1EF}"/>
              </a:ext>
            </a:extLst>
          </p:cNvPr>
          <p:cNvSpPr txBox="1"/>
          <p:nvPr/>
        </p:nvSpPr>
        <p:spPr>
          <a:xfrm>
            <a:off x="6949354" y="4430349"/>
            <a:ext cx="968833" cy="34753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000" dirty="0">
                <a:solidFill>
                  <a:schemeClr val="lt1"/>
                </a:solidFill>
                <a:latin typeface="Raleway"/>
                <a:ea typeface="Raleway"/>
                <a:cs typeface="Raleway"/>
                <a:sym typeface="Raleway"/>
              </a:rPr>
              <a:t>Passenger</a:t>
            </a:r>
            <a:endParaRPr sz="1000" dirty="0">
              <a:solidFill>
                <a:schemeClr val="lt1"/>
              </a:solidFill>
              <a:latin typeface="Raleway"/>
              <a:ea typeface="Raleway"/>
              <a:cs typeface="Raleway"/>
              <a:sym typeface="Raleway"/>
            </a:endParaRPr>
          </a:p>
          <a:p>
            <a:pPr marL="0" lvl="0" indent="0" algn="l" rtl="0">
              <a:lnSpc>
                <a:spcPct val="100000"/>
              </a:lnSpc>
              <a:spcBef>
                <a:spcPts val="0"/>
              </a:spcBef>
              <a:spcAft>
                <a:spcPts val="0"/>
              </a:spcAft>
              <a:buNone/>
            </a:pPr>
            <a:endParaRPr dirty="0">
              <a:solidFill>
                <a:schemeClr val="lt1"/>
              </a:solidFill>
              <a:latin typeface="Raleway"/>
              <a:ea typeface="Raleway"/>
              <a:cs typeface="Raleway"/>
              <a:sym typeface="Raleway"/>
            </a:endParaRPr>
          </a:p>
        </p:txBody>
      </p:sp>
      <p:sp>
        <p:nvSpPr>
          <p:cNvPr id="17" name="Google Shape;670;p44">
            <a:extLst>
              <a:ext uri="{FF2B5EF4-FFF2-40B4-BE49-F238E27FC236}">
                <a16:creationId xmlns:a16="http://schemas.microsoft.com/office/drawing/2014/main" id="{287E6880-F3D2-46C4-B46B-6ACEC7240C18}"/>
              </a:ext>
            </a:extLst>
          </p:cNvPr>
          <p:cNvSpPr txBox="1"/>
          <p:nvPr/>
        </p:nvSpPr>
        <p:spPr>
          <a:xfrm>
            <a:off x="8011367" y="4444726"/>
            <a:ext cx="801801" cy="34753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000" dirty="0">
                <a:solidFill>
                  <a:schemeClr val="lt1"/>
                </a:solidFill>
                <a:latin typeface="Raleway"/>
                <a:ea typeface="Raleway"/>
                <a:cs typeface="Raleway"/>
                <a:sym typeface="Raleway"/>
              </a:rPr>
              <a:t>Hardtop</a:t>
            </a:r>
            <a:endParaRPr sz="1000" dirty="0">
              <a:solidFill>
                <a:schemeClr val="lt1"/>
              </a:solidFill>
              <a:latin typeface="Raleway"/>
              <a:ea typeface="Raleway"/>
              <a:cs typeface="Raleway"/>
              <a:sym typeface="Raleway"/>
            </a:endParaRPr>
          </a:p>
          <a:p>
            <a:pPr marL="0" lvl="0" indent="0" algn="l" rtl="0">
              <a:lnSpc>
                <a:spcPct val="100000"/>
              </a:lnSpc>
              <a:spcBef>
                <a:spcPts val="0"/>
              </a:spcBef>
              <a:spcAft>
                <a:spcPts val="0"/>
              </a:spcAft>
              <a:buNone/>
            </a:pPr>
            <a:endParaRPr dirty="0">
              <a:solidFill>
                <a:schemeClr val="lt1"/>
              </a:solidFill>
              <a:latin typeface="Raleway"/>
              <a:ea typeface="Raleway"/>
              <a:cs typeface="Raleway"/>
              <a:sym typeface="Raleway"/>
            </a:endParaRPr>
          </a:p>
        </p:txBody>
      </p:sp>
    </p:spTree>
    <p:extLst>
      <p:ext uri="{BB962C8B-B14F-4D97-AF65-F5344CB8AC3E}">
        <p14:creationId xmlns:p14="http://schemas.microsoft.com/office/powerpoint/2010/main" val="1437805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5"/>
        <p:cNvGrpSpPr/>
        <p:nvPr/>
      </p:nvGrpSpPr>
      <p:grpSpPr>
        <a:xfrm>
          <a:off x="0" y="0"/>
          <a:ext cx="0" cy="0"/>
          <a:chOff x="0" y="0"/>
          <a:chExt cx="0" cy="0"/>
        </a:xfrm>
      </p:grpSpPr>
      <p:sp>
        <p:nvSpPr>
          <p:cNvPr id="666" name="Google Shape;666;p44"/>
          <p:cNvSpPr txBox="1">
            <a:spLocks noGrp="1"/>
          </p:cNvSpPr>
          <p:nvPr>
            <p:ph type="title"/>
          </p:nvPr>
        </p:nvSpPr>
        <p:spPr>
          <a:xfrm>
            <a:off x="445181" y="265925"/>
            <a:ext cx="732987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Distribution of preferred price ranges among customers</a:t>
            </a:r>
            <a:endParaRPr sz="2400" dirty="0"/>
          </a:p>
        </p:txBody>
      </p:sp>
      <p:sp>
        <p:nvSpPr>
          <p:cNvPr id="668" name="Google Shape;668;p44"/>
          <p:cNvSpPr txBox="1"/>
          <p:nvPr/>
        </p:nvSpPr>
        <p:spPr>
          <a:xfrm>
            <a:off x="356105" y="3958361"/>
            <a:ext cx="8152464" cy="99751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lt1"/>
                </a:solidFill>
                <a:latin typeface="Raleway"/>
                <a:ea typeface="Raleway"/>
                <a:cs typeface="Raleway"/>
                <a:sym typeface="Raleway"/>
              </a:rPr>
              <a:t>The distribution of preferred price ranges among customers, considering the average prices and visualizing it through histograms, KDE, and box plots, provides a comprehensive understanding of the dataset. The peak around $23,000</a:t>
            </a:r>
            <a:endParaRPr lang="en-IN" sz="1200" dirty="0">
              <a:solidFill>
                <a:schemeClr val="lt1"/>
              </a:solidFill>
              <a:latin typeface="Raleway"/>
              <a:ea typeface="Raleway"/>
              <a:cs typeface="Raleway"/>
              <a:sym typeface="Raleway"/>
            </a:endParaRPr>
          </a:p>
        </p:txBody>
      </p:sp>
      <p:pic>
        <p:nvPicPr>
          <p:cNvPr id="3" name="Picture 2">
            <a:extLst>
              <a:ext uri="{FF2B5EF4-FFF2-40B4-BE49-F238E27FC236}">
                <a16:creationId xmlns:a16="http://schemas.microsoft.com/office/drawing/2014/main" id="{430C451D-742C-4981-914F-1983E4007123}"/>
              </a:ext>
            </a:extLst>
          </p:cNvPr>
          <p:cNvPicPr>
            <a:picLocks noChangeAspect="1"/>
          </p:cNvPicPr>
          <p:nvPr/>
        </p:nvPicPr>
        <p:blipFill>
          <a:blip r:embed="rId4"/>
          <a:stretch>
            <a:fillRect/>
          </a:stretch>
        </p:blipFill>
        <p:spPr>
          <a:xfrm>
            <a:off x="171341" y="917521"/>
            <a:ext cx="8801318" cy="2883048"/>
          </a:xfrm>
          <a:prstGeom prst="rect">
            <a:avLst/>
          </a:prstGeom>
          <a:noFill/>
          <a:ln>
            <a:noFill/>
          </a:ln>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2552432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74"/>
        <p:cNvGrpSpPr/>
        <p:nvPr/>
      </p:nvGrpSpPr>
      <p:grpSpPr>
        <a:xfrm>
          <a:off x="0" y="0"/>
          <a:ext cx="0" cy="0"/>
          <a:chOff x="0" y="0"/>
          <a:chExt cx="0" cy="0"/>
        </a:xfrm>
      </p:grpSpPr>
      <p:sp>
        <p:nvSpPr>
          <p:cNvPr id="575" name="Google Shape;575;p43"/>
          <p:cNvSpPr txBox="1">
            <a:spLocks noGrp="1"/>
          </p:cNvSpPr>
          <p:nvPr>
            <p:ph type="title"/>
          </p:nvPr>
        </p:nvSpPr>
        <p:spPr>
          <a:xfrm>
            <a:off x="3389825" y="1356150"/>
            <a:ext cx="1172400" cy="128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576" name="Google Shape;576;p43"/>
          <p:cNvSpPr txBox="1">
            <a:spLocks noGrp="1"/>
          </p:cNvSpPr>
          <p:nvPr>
            <p:ph type="title" idx="2"/>
          </p:nvPr>
        </p:nvSpPr>
        <p:spPr>
          <a:xfrm>
            <a:off x="3507400" y="2586993"/>
            <a:ext cx="3852000" cy="653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a:t>TABLEAU DASHBOARD</a:t>
            </a:r>
          </a:p>
        </p:txBody>
      </p:sp>
      <p:grpSp>
        <p:nvGrpSpPr>
          <p:cNvPr id="577" name="Google Shape;577;p43"/>
          <p:cNvGrpSpPr/>
          <p:nvPr/>
        </p:nvGrpSpPr>
        <p:grpSpPr>
          <a:xfrm>
            <a:off x="3276999" y="1528625"/>
            <a:ext cx="80672" cy="1487545"/>
            <a:chOff x="240800" y="2580554"/>
            <a:chExt cx="14075" cy="276346"/>
          </a:xfrm>
        </p:grpSpPr>
        <p:sp>
          <p:nvSpPr>
            <p:cNvPr id="578" name="Google Shape;578;p43"/>
            <p:cNvSpPr/>
            <p:nvPr/>
          </p:nvSpPr>
          <p:spPr>
            <a:xfrm>
              <a:off x="241878" y="2580554"/>
              <a:ext cx="11398" cy="169956"/>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3"/>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3"/>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3"/>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2" name="Google Shape;582;p43"/>
          <p:cNvGrpSpPr/>
          <p:nvPr/>
        </p:nvGrpSpPr>
        <p:grpSpPr>
          <a:xfrm>
            <a:off x="1535093" y="442532"/>
            <a:ext cx="7287904" cy="3610038"/>
            <a:chOff x="1535093" y="442532"/>
            <a:chExt cx="7287904" cy="3610038"/>
          </a:xfrm>
        </p:grpSpPr>
        <p:sp>
          <p:nvSpPr>
            <p:cNvPr id="583" name="Google Shape;583;p43"/>
            <p:cNvSpPr/>
            <p:nvPr/>
          </p:nvSpPr>
          <p:spPr>
            <a:xfrm>
              <a:off x="8734554" y="1228088"/>
              <a:ext cx="88442" cy="88442"/>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3"/>
            <p:cNvSpPr/>
            <p:nvPr/>
          </p:nvSpPr>
          <p:spPr>
            <a:xfrm>
              <a:off x="6118493" y="3964199"/>
              <a:ext cx="88449" cy="88371"/>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3"/>
            <p:cNvSpPr/>
            <p:nvPr/>
          </p:nvSpPr>
          <p:spPr>
            <a:xfrm>
              <a:off x="1535093" y="3265257"/>
              <a:ext cx="205329" cy="194942"/>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3"/>
            <p:cNvSpPr/>
            <p:nvPr/>
          </p:nvSpPr>
          <p:spPr>
            <a:xfrm>
              <a:off x="1667943" y="442532"/>
              <a:ext cx="205329" cy="194942"/>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43"/>
          <p:cNvGrpSpPr/>
          <p:nvPr/>
        </p:nvGrpSpPr>
        <p:grpSpPr>
          <a:xfrm flipH="1">
            <a:off x="7880579" y="2059155"/>
            <a:ext cx="543432" cy="741197"/>
            <a:chOff x="2278754" y="3912467"/>
            <a:chExt cx="543432" cy="741197"/>
          </a:xfrm>
        </p:grpSpPr>
        <p:sp>
          <p:nvSpPr>
            <p:cNvPr id="588" name="Google Shape;588;p43"/>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3"/>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3"/>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3"/>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3"/>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3"/>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3"/>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3"/>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3"/>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3"/>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3"/>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3"/>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3"/>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3"/>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3"/>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3"/>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3"/>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3"/>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3"/>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3"/>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3"/>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3"/>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3"/>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3"/>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 name="Google Shape;612;p43"/>
          <p:cNvGrpSpPr/>
          <p:nvPr/>
        </p:nvGrpSpPr>
        <p:grpSpPr>
          <a:xfrm flipH="1">
            <a:off x="1412772" y="4130692"/>
            <a:ext cx="541000" cy="741197"/>
            <a:chOff x="548547" y="2097130"/>
            <a:chExt cx="541000" cy="741197"/>
          </a:xfrm>
        </p:grpSpPr>
        <p:sp>
          <p:nvSpPr>
            <p:cNvPr id="613" name="Google Shape;613;p43"/>
            <p:cNvSpPr/>
            <p:nvPr/>
          </p:nvSpPr>
          <p:spPr>
            <a:xfrm>
              <a:off x="548547" y="2097130"/>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3"/>
            <p:cNvSpPr/>
            <p:nvPr/>
          </p:nvSpPr>
          <p:spPr>
            <a:xfrm>
              <a:off x="726386" y="2097130"/>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3"/>
            <p:cNvSpPr/>
            <p:nvPr/>
          </p:nvSpPr>
          <p:spPr>
            <a:xfrm>
              <a:off x="901605" y="2097130"/>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3"/>
            <p:cNvSpPr/>
            <p:nvPr/>
          </p:nvSpPr>
          <p:spPr>
            <a:xfrm>
              <a:off x="1069340" y="2097130"/>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3"/>
            <p:cNvSpPr/>
            <p:nvPr/>
          </p:nvSpPr>
          <p:spPr>
            <a:xfrm>
              <a:off x="548547" y="2242319"/>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3"/>
            <p:cNvSpPr/>
            <p:nvPr/>
          </p:nvSpPr>
          <p:spPr>
            <a:xfrm>
              <a:off x="726386" y="2242319"/>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901605" y="2242319"/>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1069340" y="2242319"/>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548547" y="2390035"/>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726386" y="2390035"/>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901605" y="2390035"/>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1069340" y="2390035"/>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548547" y="2535318"/>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726386" y="2535318"/>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901605" y="2535318"/>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1069340" y="2535318"/>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548547" y="2676391"/>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726386" y="2676391"/>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901605" y="2680507"/>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1069340" y="2676391"/>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548547" y="2815687"/>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726386" y="2815687"/>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901605" y="2815687"/>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1069340" y="2815687"/>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43"/>
          <p:cNvGrpSpPr/>
          <p:nvPr/>
        </p:nvGrpSpPr>
        <p:grpSpPr>
          <a:xfrm flipH="1">
            <a:off x="5726954" y="313580"/>
            <a:ext cx="543432" cy="741197"/>
            <a:chOff x="2278754" y="3912467"/>
            <a:chExt cx="543432" cy="741197"/>
          </a:xfrm>
        </p:grpSpPr>
        <p:sp>
          <p:nvSpPr>
            <p:cNvPr id="638" name="Google Shape;638;p43"/>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42"/>
          <p:cNvSpPr txBox="1">
            <a:spLocks noGrp="1"/>
          </p:cNvSpPr>
          <p:nvPr>
            <p:ph type="subTitle" idx="1"/>
          </p:nvPr>
        </p:nvSpPr>
        <p:spPr>
          <a:xfrm>
            <a:off x="-23929" y="1549774"/>
            <a:ext cx="2317200" cy="389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400" dirty="0"/>
              <a:t>Sales Overview</a:t>
            </a:r>
            <a:endParaRPr sz="1400" dirty="0"/>
          </a:p>
        </p:txBody>
      </p:sp>
      <p:sp>
        <p:nvSpPr>
          <p:cNvPr id="501" name="Google Shape;501;p42"/>
          <p:cNvSpPr txBox="1">
            <a:spLocks noGrp="1"/>
          </p:cNvSpPr>
          <p:nvPr>
            <p:ph type="title"/>
          </p:nvPr>
        </p:nvSpPr>
        <p:spPr>
          <a:xfrm>
            <a:off x="533519" y="291690"/>
            <a:ext cx="7704000" cy="5039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Problem Statement:</a:t>
            </a:r>
            <a:endParaRPr sz="2400" dirty="0"/>
          </a:p>
        </p:txBody>
      </p:sp>
      <p:sp>
        <p:nvSpPr>
          <p:cNvPr id="502" name="Google Shape;502;p42"/>
          <p:cNvSpPr txBox="1">
            <a:spLocks noGrp="1"/>
          </p:cNvSpPr>
          <p:nvPr>
            <p:ph type="subTitle" idx="2"/>
          </p:nvPr>
        </p:nvSpPr>
        <p:spPr>
          <a:xfrm>
            <a:off x="-15670" y="1918116"/>
            <a:ext cx="2316900" cy="629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200" dirty="0"/>
              <a:t>YTD Total sales</a:t>
            </a:r>
          </a:p>
          <a:p>
            <a:pPr marL="0" lvl="0" indent="0" algn="r" rtl="0">
              <a:spcBef>
                <a:spcPts val="0"/>
              </a:spcBef>
              <a:spcAft>
                <a:spcPts val="0"/>
              </a:spcAft>
              <a:buNone/>
            </a:pPr>
            <a:r>
              <a:rPr lang="en" sz="1200" dirty="0"/>
              <a:t>YOY Growth in total sales</a:t>
            </a:r>
          </a:p>
        </p:txBody>
      </p:sp>
      <p:sp>
        <p:nvSpPr>
          <p:cNvPr id="503" name="Google Shape;503;p42"/>
          <p:cNvSpPr txBox="1">
            <a:spLocks noGrp="1"/>
          </p:cNvSpPr>
          <p:nvPr>
            <p:ph type="subTitle" idx="3"/>
          </p:nvPr>
        </p:nvSpPr>
        <p:spPr>
          <a:xfrm>
            <a:off x="-16145" y="2492563"/>
            <a:ext cx="2316900" cy="389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400" dirty="0"/>
              <a:t>Average Price Analysis</a:t>
            </a:r>
            <a:endParaRPr sz="1400" dirty="0"/>
          </a:p>
        </p:txBody>
      </p:sp>
      <p:sp>
        <p:nvSpPr>
          <p:cNvPr id="504" name="Google Shape;504;p42"/>
          <p:cNvSpPr txBox="1">
            <a:spLocks noGrp="1"/>
          </p:cNvSpPr>
          <p:nvPr>
            <p:ph type="subTitle" idx="4"/>
          </p:nvPr>
        </p:nvSpPr>
        <p:spPr>
          <a:xfrm>
            <a:off x="-319399" y="2868653"/>
            <a:ext cx="2620392" cy="629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sz="1200" dirty="0"/>
              <a:t>YTD Average price </a:t>
            </a:r>
            <a:endParaRPr sz="1200" dirty="0"/>
          </a:p>
          <a:p>
            <a:pPr marL="0" lvl="0" indent="0" algn="r" rtl="0">
              <a:spcBef>
                <a:spcPts val="0"/>
              </a:spcBef>
              <a:spcAft>
                <a:spcPts val="0"/>
              </a:spcAft>
              <a:buNone/>
            </a:pPr>
            <a:r>
              <a:rPr lang="en" sz="1200" dirty="0"/>
              <a:t>YOY Growth in average price</a:t>
            </a:r>
            <a:endParaRPr sz="1200" dirty="0"/>
          </a:p>
        </p:txBody>
      </p:sp>
      <p:sp>
        <p:nvSpPr>
          <p:cNvPr id="505" name="Google Shape;505;p42"/>
          <p:cNvSpPr txBox="1">
            <a:spLocks noGrp="1"/>
          </p:cNvSpPr>
          <p:nvPr>
            <p:ph type="subTitle" idx="5"/>
          </p:nvPr>
        </p:nvSpPr>
        <p:spPr>
          <a:xfrm>
            <a:off x="2650808" y="1542025"/>
            <a:ext cx="6357895" cy="38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YTD Sales weekly trend</a:t>
            </a:r>
            <a:endParaRPr sz="1400" dirty="0"/>
          </a:p>
        </p:txBody>
      </p:sp>
      <p:sp>
        <p:nvSpPr>
          <p:cNvPr id="506" name="Google Shape;506;p42"/>
          <p:cNvSpPr txBox="1">
            <a:spLocks noGrp="1"/>
          </p:cNvSpPr>
          <p:nvPr>
            <p:ph type="subTitle" idx="6"/>
          </p:nvPr>
        </p:nvSpPr>
        <p:spPr>
          <a:xfrm>
            <a:off x="2650858" y="1801881"/>
            <a:ext cx="6357895" cy="3613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Display a line chart illustrating the weekly trend of YTD sales.</a:t>
            </a:r>
            <a:endParaRPr sz="1200" dirty="0"/>
          </a:p>
        </p:txBody>
      </p:sp>
      <p:sp>
        <p:nvSpPr>
          <p:cNvPr id="507" name="Google Shape;507;p42"/>
          <p:cNvSpPr txBox="1">
            <a:spLocks noGrp="1"/>
          </p:cNvSpPr>
          <p:nvPr>
            <p:ph type="subTitle" idx="7"/>
          </p:nvPr>
        </p:nvSpPr>
        <p:spPr>
          <a:xfrm>
            <a:off x="-16170" y="3443102"/>
            <a:ext cx="2317200" cy="389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400" dirty="0"/>
              <a:t>Car Sold Metrics</a:t>
            </a:r>
            <a:endParaRPr sz="1400" dirty="0"/>
          </a:p>
        </p:txBody>
      </p:sp>
      <p:sp>
        <p:nvSpPr>
          <p:cNvPr id="508" name="Google Shape;508;p42"/>
          <p:cNvSpPr txBox="1">
            <a:spLocks noGrp="1"/>
          </p:cNvSpPr>
          <p:nvPr>
            <p:ph type="subTitle" idx="8"/>
          </p:nvPr>
        </p:nvSpPr>
        <p:spPr>
          <a:xfrm>
            <a:off x="-15670" y="3819202"/>
            <a:ext cx="2316900" cy="629100"/>
          </a:xfrm>
          <a:prstGeom prst="rect">
            <a:avLst/>
          </a:prstGeom>
        </p:spPr>
        <p:txBody>
          <a:bodyPr spcFirstLastPara="1" wrap="square" lIns="91425" tIns="91425" rIns="91425" bIns="91425" anchor="t" anchorCtr="0">
            <a:noAutofit/>
          </a:bodyPr>
          <a:lstStyle/>
          <a:p>
            <a:pPr marL="89999" lvl="0" indent="-89999" algn="r" rtl="0">
              <a:spcBef>
                <a:spcPts val="0"/>
              </a:spcBef>
              <a:spcAft>
                <a:spcPts val="0"/>
              </a:spcAft>
              <a:buNone/>
            </a:pPr>
            <a:r>
              <a:rPr lang="en" sz="1200" dirty="0"/>
              <a:t>YTD Cars Sold</a:t>
            </a:r>
          </a:p>
          <a:p>
            <a:pPr marL="89999" lvl="0" indent="-89999" algn="r" rtl="0">
              <a:spcBef>
                <a:spcPts val="0"/>
              </a:spcBef>
              <a:spcAft>
                <a:spcPts val="0"/>
              </a:spcAft>
              <a:buNone/>
            </a:pPr>
            <a:r>
              <a:rPr lang="en" sz="1200" dirty="0"/>
              <a:t>YOY Growth in Cars Sold</a:t>
            </a:r>
            <a:endParaRPr sz="1200" dirty="0"/>
          </a:p>
        </p:txBody>
      </p:sp>
      <p:sp>
        <p:nvSpPr>
          <p:cNvPr id="509" name="Google Shape;509;p42"/>
          <p:cNvSpPr txBox="1">
            <a:spLocks noGrp="1"/>
          </p:cNvSpPr>
          <p:nvPr>
            <p:ph type="subTitle" idx="9"/>
          </p:nvPr>
        </p:nvSpPr>
        <p:spPr>
          <a:xfrm>
            <a:off x="2650634" y="2105109"/>
            <a:ext cx="6358718" cy="38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YTD total sales by car body style</a:t>
            </a:r>
            <a:endParaRPr sz="1400" dirty="0"/>
          </a:p>
        </p:txBody>
      </p:sp>
      <p:sp>
        <p:nvSpPr>
          <p:cNvPr id="510" name="Google Shape;510;p42"/>
          <p:cNvSpPr txBox="1">
            <a:spLocks noGrp="1"/>
          </p:cNvSpPr>
          <p:nvPr>
            <p:ph type="subTitle" idx="13"/>
          </p:nvPr>
        </p:nvSpPr>
        <p:spPr>
          <a:xfrm>
            <a:off x="2650970" y="2364975"/>
            <a:ext cx="6357895" cy="62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Visualising the distrivution of YTD total sales across different car body styles using a pie chart</a:t>
            </a:r>
            <a:endParaRPr sz="1200" dirty="0"/>
          </a:p>
        </p:txBody>
      </p:sp>
      <p:sp>
        <p:nvSpPr>
          <p:cNvPr id="511" name="Google Shape;511;p42"/>
          <p:cNvSpPr txBox="1">
            <a:spLocks noGrp="1"/>
          </p:cNvSpPr>
          <p:nvPr>
            <p:ph type="subTitle" idx="14"/>
          </p:nvPr>
        </p:nvSpPr>
        <p:spPr>
          <a:xfrm>
            <a:off x="2650808" y="2776674"/>
            <a:ext cx="6357895" cy="38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YTD total sales by color</a:t>
            </a:r>
            <a:endParaRPr sz="1400" dirty="0"/>
          </a:p>
        </p:txBody>
      </p:sp>
      <p:sp>
        <p:nvSpPr>
          <p:cNvPr id="512" name="Google Shape;512;p42"/>
          <p:cNvSpPr txBox="1">
            <a:spLocks noGrp="1"/>
          </p:cNvSpPr>
          <p:nvPr>
            <p:ph type="subTitle" idx="15"/>
          </p:nvPr>
        </p:nvSpPr>
        <p:spPr>
          <a:xfrm>
            <a:off x="2650858" y="3036539"/>
            <a:ext cx="6357895" cy="389700"/>
          </a:xfrm>
          <a:prstGeom prst="rect">
            <a:avLst/>
          </a:prstGeom>
        </p:spPr>
        <p:txBody>
          <a:bodyPr spcFirstLastPara="1" wrap="square" lIns="91425" tIns="91425" rIns="91425" bIns="91425" anchor="t" anchorCtr="0">
            <a:noAutofit/>
          </a:bodyPr>
          <a:lstStyle/>
          <a:p>
            <a:pPr marL="0" marR="62101" lvl="0" indent="0" algn="l" rtl="0">
              <a:spcBef>
                <a:spcPts val="0"/>
              </a:spcBef>
              <a:spcAft>
                <a:spcPts val="0"/>
              </a:spcAft>
              <a:buNone/>
            </a:pPr>
            <a:r>
              <a:rPr lang="en-US" sz="1200" dirty="0"/>
              <a:t>Donut chart representing the total cars sold on various colors</a:t>
            </a:r>
            <a:endParaRPr sz="1200" dirty="0"/>
          </a:p>
          <a:p>
            <a:pPr marL="0" lvl="0" indent="0" algn="l" rtl="0">
              <a:spcBef>
                <a:spcPts val="0"/>
              </a:spcBef>
              <a:spcAft>
                <a:spcPts val="0"/>
              </a:spcAft>
              <a:buNone/>
            </a:pPr>
            <a:endParaRPr sz="1200" dirty="0"/>
          </a:p>
        </p:txBody>
      </p:sp>
      <p:grpSp>
        <p:nvGrpSpPr>
          <p:cNvPr id="513" name="Google Shape;513;p42"/>
          <p:cNvGrpSpPr/>
          <p:nvPr/>
        </p:nvGrpSpPr>
        <p:grpSpPr>
          <a:xfrm>
            <a:off x="2462642" y="1602500"/>
            <a:ext cx="80672" cy="2727962"/>
            <a:chOff x="240800" y="2387710"/>
            <a:chExt cx="14075" cy="469190"/>
          </a:xfrm>
        </p:grpSpPr>
        <p:sp>
          <p:nvSpPr>
            <p:cNvPr id="514" name="Google Shape;514;p42"/>
            <p:cNvSpPr/>
            <p:nvPr/>
          </p:nvSpPr>
          <p:spPr>
            <a:xfrm>
              <a:off x="240802" y="2387710"/>
              <a:ext cx="11398" cy="362762"/>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2"/>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2"/>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2"/>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42"/>
          <p:cNvSpPr/>
          <p:nvPr/>
        </p:nvSpPr>
        <p:spPr>
          <a:xfrm>
            <a:off x="8112937" y="795625"/>
            <a:ext cx="105963" cy="105963"/>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2"/>
          <p:cNvSpPr/>
          <p:nvPr/>
        </p:nvSpPr>
        <p:spPr>
          <a:xfrm>
            <a:off x="7399928" y="3236375"/>
            <a:ext cx="102939" cy="102822"/>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2"/>
          <p:cNvSpPr/>
          <p:nvPr/>
        </p:nvSpPr>
        <p:spPr>
          <a:xfrm>
            <a:off x="505201" y="4553566"/>
            <a:ext cx="246006" cy="233561"/>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1" name="Google Shape;521;p42"/>
          <p:cNvGrpSpPr/>
          <p:nvPr/>
        </p:nvGrpSpPr>
        <p:grpSpPr>
          <a:xfrm>
            <a:off x="-220382" y="1620078"/>
            <a:ext cx="543432" cy="741197"/>
            <a:chOff x="2878829" y="3023092"/>
            <a:chExt cx="543432" cy="741197"/>
          </a:xfrm>
        </p:grpSpPr>
        <p:sp>
          <p:nvSpPr>
            <p:cNvPr id="522" name="Google Shape;522;p42"/>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2"/>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2"/>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2"/>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2"/>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2"/>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2"/>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2"/>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2"/>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2"/>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2"/>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2"/>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2"/>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2"/>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2"/>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2"/>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2"/>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2"/>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2"/>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2"/>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2"/>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2"/>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2"/>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2"/>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6" name="Google Shape;546;p42"/>
          <p:cNvGrpSpPr/>
          <p:nvPr/>
        </p:nvGrpSpPr>
        <p:grpSpPr>
          <a:xfrm>
            <a:off x="7820379" y="4045930"/>
            <a:ext cx="543432" cy="741197"/>
            <a:chOff x="2878829" y="3023092"/>
            <a:chExt cx="543432" cy="741197"/>
          </a:xfrm>
        </p:grpSpPr>
        <p:sp>
          <p:nvSpPr>
            <p:cNvPr id="547" name="Google Shape;547;p42"/>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2"/>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2"/>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2"/>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2"/>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2"/>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2"/>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2"/>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2"/>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2"/>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2"/>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2"/>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2"/>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2"/>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2"/>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2"/>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2"/>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2"/>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2"/>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2"/>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2"/>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2"/>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2"/>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2"/>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502;p42">
            <a:extLst>
              <a:ext uri="{FF2B5EF4-FFF2-40B4-BE49-F238E27FC236}">
                <a16:creationId xmlns:a16="http://schemas.microsoft.com/office/drawing/2014/main" id="{ABC0A1DC-78BE-4807-95C2-F690D3D3A46F}"/>
              </a:ext>
            </a:extLst>
          </p:cNvPr>
          <p:cNvSpPr txBox="1">
            <a:spLocks/>
          </p:cNvSpPr>
          <p:nvPr/>
        </p:nvSpPr>
        <p:spPr>
          <a:xfrm>
            <a:off x="505201" y="721069"/>
            <a:ext cx="8321081" cy="629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1pPr>
            <a:lvl2pPr marL="914400" marR="0" lvl="1"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9pPr>
          </a:lstStyle>
          <a:p>
            <a:pPr marL="0" indent="0" algn="l"/>
            <a:r>
              <a:rPr lang="en-US" sz="1200" dirty="0"/>
              <a:t>The dashboard will provide real-time insights into KPI’s related to our sales data. This will enable us to make informed decisions, monitor our progress and identify trends and opportunities of growth.</a:t>
            </a:r>
          </a:p>
        </p:txBody>
      </p:sp>
      <p:sp>
        <p:nvSpPr>
          <p:cNvPr id="74" name="Google Shape;511;p42">
            <a:extLst>
              <a:ext uri="{FF2B5EF4-FFF2-40B4-BE49-F238E27FC236}">
                <a16:creationId xmlns:a16="http://schemas.microsoft.com/office/drawing/2014/main" id="{C9A55FFC-0AC9-4CCF-82D3-C2558790657E}"/>
              </a:ext>
            </a:extLst>
          </p:cNvPr>
          <p:cNvSpPr txBox="1">
            <a:spLocks/>
          </p:cNvSpPr>
          <p:nvPr/>
        </p:nvSpPr>
        <p:spPr>
          <a:xfrm>
            <a:off x="2663726" y="3308781"/>
            <a:ext cx="6357895"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800"/>
              <a:buFont typeface="Oswald"/>
              <a:buNone/>
              <a:defRPr sz="1800" b="0" i="0" u="none" strike="noStrike" cap="none">
                <a:solidFill>
                  <a:schemeClr val="lt1"/>
                </a:solidFill>
                <a:latin typeface="Oswald"/>
                <a:ea typeface="Oswald"/>
                <a:cs typeface="Oswald"/>
                <a:sym typeface="Oswald"/>
              </a:defRPr>
            </a:lvl1pPr>
            <a:lvl2pPr marL="914400" marR="0" lvl="1" indent="-317500" algn="l"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2pPr>
            <a:lvl3pPr marL="1371600" marR="0" lvl="2"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3pPr>
            <a:lvl4pPr marL="1828800" marR="0" lvl="3"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4pPr>
            <a:lvl5pPr marL="2286000" marR="0" lvl="4"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5pPr>
            <a:lvl6pPr marL="2743200" marR="0" lvl="5"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6pPr>
            <a:lvl7pPr marL="3200400" marR="0" lvl="6"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7pPr>
            <a:lvl8pPr marL="3657600" marR="0" lvl="7"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8pPr>
            <a:lvl9pPr marL="4114800" marR="0" lvl="8" indent="-317500" algn="l" rtl="0">
              <a:lnSpc>
                <a:spcPct val="100000"/>
              </a:lnSpc>
              <a:spcBef>
                <a:spcPts val="1600"/>
              </a:spcBef>
              <a:spcAft>
                <a:spcPts val="1600"/>
              </a:spcAft>
              <a:buClr>
                <a:schemeClr val="lt1"/>
              </a:buClr>
              <a:buSzPts val="1400"/>
              <a:buFont typeface="Raleway"/>
              <a:buNone/>
              <a:defRPr sz="1400" b="0" i="0" u="none" strike="noStrike" cap="none">
                <a:solidFill>
                  <a:schemeClr val="lt1"/>
                </a:solidFill>
                <a:latin typeface="Raleway"/>
                <a:ea typeface="Raleway"/>
                <a:cs typeface="Raleway"/>
                <a:sym typeface="Raleway"/>
              </a:defRPr>
            </a:lvl9pPr>
          </a:lstStyle>
          <a:p>
            <a:pPr marL="0" indent="0"/>
            <a:r>
              <a:rPr lang="en-US" sz="1400" dirty="0"/>
              <a:t>YTD cars sold by dealer region</a:t>
            </a:r>
          </a:p>
        </p:txBody>
      </p:sp>
      <p:sp>
        <p:nvSpPr>
          <p:cNvPr id="75" name="Google Shape;512;p42">
            <a:extLst>
              <a:ext uri="{FF2B5EF4-FFF2-40B4-BE49-F238E27FC236}">
                <a16:creationId xmlns:a16="http://schemas.microsoft.com/office/drawing/2014/main" id="{44247C33-220C-4353-A980-09CCC8C9CC44}"/>
              </a:ext>
            </a:extLst>
          </p:cNvPr>
          <p:cNvSpPr txBox="1">
            <a:spLocks/>
          </p:cNvSpPr>
          <p:nvPr/>
        </p:nvSpPr>
        <p:spPr>
          <a:xfrm>
            <a:off x="2663776" y="3568646"/>
            <a:ext cx="6357895" cy="38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1pPr>
            <a:lvl2pPr marL="914400" marR="0" lvl="1"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9pPr>
          </a:lstStyle>
          <a:p>
            <a:pPr marL="0" marR="62101" indent="0"/>
            <a:r>
              <a:rPr lang="en-US" sz="1200" dirty="0"/>
              <a:t>Showcasing the YTD sales based on different dealer region, using a bar chart.</a:t>
            </a:r>
          </a:p>
          <a:p>
            <a:pPr marL="0" indent="0"/>
            <a:endParaRPr lang="en-US" sz="1200" dirty="0"/>
          </a:p>
        </p:txBody>
      </p:sp>
      <p:sp>
        <p:nvSpPr>
          <p:cNvPr id="76" name="Google Shape;511;p42">
            <a:extLst>
              <a:ext uri="{FF2B5EF4-FFF2-40B4-BE49-F238E27FC236}">
                <a16:creationId xmlns:a16="http://schemas.microsoft.com/office/drawing/2014/main" id="{A4B920AB-1413-495A-92D2-9BAD56D75DD5}"/>
              </a:ext>
            </a:extLst>
          </p:cNvPr>
          <p:cNvSpPr txBox="1">
            <a:spLocks/>
          </p:cNvSpPr>
          <p:nvPr/>
        </p:nvSpPr>
        <p:spPr>
          <a:xfrm>
            <a:off x="2692142" y="3840892"/>
            <a:ext cx="6357895"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800"/>
              <a:buFont typeface="Oswald"/>
              <a:buNone/>
              <a:defRPr sz="1800" b="0" i="0" u="none" strike="noStrike" cap="none">
                <a:solidFill>
                  <a:schemeClr val="lt1"/>
                </a:solidFill>
                <a:latin typeface="Oswald"/>
                <a:ea typeface="Oswald"/>
                <a:cs typeface="Oswald"/>
                <a:sym typeface="Oswald"/>
              </a:defRPr>
            </a:lvl1pPr>
            <a:lvl2pPr marL="914400" marR="0" lvl="1" indent="-317500" algn="l"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2pPr>
            <a:lvl3pPr marL="1371600" marR="0" lvl="2"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3pPr>
            <a:lvl4pPr marL="1828800" marR="0" lvl="3"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4pPr>
            <a:lvl5pPr marL="2286000" marR="0" lvl="4"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5pPr>
            <a:lvl6pPr marL="2743200" marR="0" lvl="5"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6pPr>
            <a:lvl7pPr marL="3200400" marR="0" lvl="6"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7pPr>
            <a:lvl8pPr marL="3657600" marR="0" lvl="7"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8pPr>
            <a:lvl9pPr marL="4114800" marR="0" lvl="8" indent="-317500" algn="l" rtl="0">
              <a:lnSpc>
                <a:spcPct val="100000"/>
              </a:lnSpc>
              <a:spcBef>
                <a:spcPts val="1600"/>
              </a:spcBef>
              <a:spcAft>
                <a:spcPts val="1600"/>
              </a:spcAft>
              <a:buClr>
                <a:schemeClr val="lt1"/>
              </a:buClr>
              <a:buSzPts val="1400"/>
              <a:buFont typeface="Raleway"/>
              <a:buNone/>
              <a:defRPr sz="1400" b="0" i="0" u="none" strike="noStrike" cap="none">
                <a:solidFill>
                  <a:schemeClr val="lt1"/>
                </a:solidFill>
                <a:latin typeface="Raleway"/>
                <a:ea typeface="Raleway"/>
                <a:cs typeface="Raleway"/>
                <a:sym typeface="Raleway"/>
              </a:defRPr>
            </a:lvl9pPr>
          </a:lstStyle>
          <a:p>
            <a:pPr marL="0" indent="0"/>
            <a:r>
              <a:rPr lang="en-US" sz="1400" dirty="0"/>
              <a:t>Company wise sales trend in Grid form</a:t>
            </a:r>
          </a:p>
        </p:txBody>
      </p:sp>
      <p:sp>
        <p:nvSpPr>
          <p:cNvPr id="77" name="Google Shape;512;p42">
            <a:extLst>
              <a:ext uri="{FF2B5EF4-FFF2-40B4-BE49-F238E27FC236}">
                <a16:creationId xmlns:a16="http://schemas.microsoft.com/office/drawing/2014/main" id="{0E5F45A5-7EAF-44BC-A36B-A00347725C24}"/>
              </a:ext>
            </a:extLst>
          </p:cNvPr>
          <p:cNvSpPr txBox="1">
            <a:spLocks/>
          </p:cNvSpPr>
          <p:nvPr/>
        </p:nvSpPr>
        <p:spPr>
          <a:xfrm>
            <a:off x="2692192" y="4100757"/>
            <a:ext cx="6357895" cy="38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1pPr>
            <a:lvl2pPr marL="914400" marR="0" lvl="1"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9pPr>
          </a:lstStyle>
          <a:p>
            <a:pPr marL="0" marR="62101" indent="0"/>
            <a:r>
              <a:rPr lang="en-US" sz="1200" dirty="0"/>
              <a:t>A tabular grid to display the sales trend for each company. </a:t>
            </a:r>
          </a:p>
          <a:p>
            <a:pPr marL="0" indent="0"/>
            <a:endParaRPr lang="en-US" sz="1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01"/>
        <p:cNvGrpSpPr/>
        <p:nvPr/>
      </p:nvGrpSpPr>
      <p:grpSpPr>
        <a:xfrm>
          <a:off x="0" y="0"/>
          <a:ext cx="0" cy="0"/>
          <a:chOff x="0" y="0"/>
          <a:chExt cx="0" cy="0"/>
        </a:xfrm>
      </p:grpSpPr>
      <p:pic>
        <p:nvPicPr>
          <p:cNvPr id="14" name="Picture 13">
            <a:extLst>
              <a:ext uri="{FF2B5EF4-FFF2-40B4-BE49-F238E27FC236}">
                <a16:creationId xmlns:a16="http://schemas.microsoft.com/office/drawing/2014/main" id="{A0B7729C-DFCF-4698-9CBE-5FEBEDBEC939}"/>
              </a:ext>
            </a:extLst>
          </p:cNvPr>
          <p:cNvPicPr>
            <a:picLocks noChangeAspect="1"/>
          </p:cNvPicPr>
          <p:nvPr/>
        </p:nvPicPr>
        <p:blipFill>
          <a:blip r:embed="rId3"/>
          <a:stretch>
            <a:fillRect/>
          </a:stretch>
        </p:blipFill>
        <p:spPr>
          <a:xfrm>
            <a:off x="1134681" y="0"/>
            <a:ext cx="7800092" cy="5410610"/>
          </a:xfrm>
          <a:prstGeom prst="rect">
            <a:avLst/>
          </a:prstGeom>
        </p:spPr>
      </p:pic>
      <p:grpSp>
        <p:nvGrpSpPr>
          <p:cNvPr id="2715" name="Google Shape;2715;p66"/>
          <p:cNvGrpSpPr/>
          <p:nvPr/>
        </p:nvGrpSpPr>
        <p:grpSpPr>
          <a:xfrm rot="10800000">
            <a:off x="7800979" y="4115805"/>
            <a:ext cx="543432" cy="741197"/>
            <a:chOff x="2878829" y="3023092"/>
            <a:chExt cx="543432" cy="741197"/>
          </a:xfrm>
        </p:grpSpPr>
        <p:sp>
          <p:nvSpPr>
            <p:cNvPr id="2716" name="Google Shape;2716;p66"/>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66"/>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66"/>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66"/>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66"/>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66"/>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66"/>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66"/>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66"/>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6"/>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66"/>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66"/>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66"/>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66"/>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6"/>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66"/>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66"/>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66"/>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66"/>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66"/>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66"/>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66"/>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66"/>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66"/>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0" name="Google Shape;2740;p66"/>
          <p:cNvGrpSpPr/>
          <p:nvPr/>
        </p:nvGrpSpPr>
        <p:grpSpPr>
          <a:xfrm rot="10800000">
            <a:off x="385717" y="1745517"/>
            <a:ext cx="543432" cy="741197"/>
            <a:chOff x="2878829" y="3023092"/>
            <a:chExt cx="543432" cy="741197"/>
          </a:xfrm>
        </p:grpSpPr>
        <p:sp>
          <p:nvSpPr>
            <p:cNvPr id="2741" name="Google Shape;2741;p66"/>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66"/>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66"/>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66"/>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66"/>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66"/>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66"/>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66"/>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66"/>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66"/>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66"/>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66"/>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66"/>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66"/>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66"/>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66"/>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66"/>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66"/>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66"/>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66"/>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66"/>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66"/>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66"/>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66"/>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5" name="Google Shape;2765;p66"/>
          <p:cNvGrpSpPr/>
          <p:nvPr/>
        </p:nvGrpSpPr>
        <p:grpSpPr>
          <a:xfrm>
            <a:off x="350893" y="345057"/>
            <a:ext cx="8225504" cy="4106844"/>
            <a:chOff x="350893" y="345057"/>
            <a:chExt cx="8225504" cy="4106844"/>
          </a:xfrm>
        </p:grpSpPr>
        <p:grpSp>
          <p:nvGrpSpPr>
            <p:cNvPr id="2766" name="Google Shape;2766;p66"/>
            <p:cNvGrpSpPr/>
            <p:nvPr/>
          </p:nvGrpSpPr>
          <p:grpSpPr>
            <a:xfrm>
              <a:off x="350893" y="345057"/>
              <a:ext cx="8225504" cy="344536"/>
              <a:chOff x="1942776" y="1722253"/>
              <a:chExt cx="2118174" cy="88722"/>
            </a:xfrm>
          </p:grpSpPr>
          <p:sp>
            <p:nvSpPr>
              <p:cNvPr id="2767" name="Google Shape;2767;p66"/>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66"/>
              <p:cNvSpPr/>
              <p:nvPr/>
            </p:nvSpPr>
            <p:spPr>
              <a:xfrm>
                <a:off x="1942776" y="1722253"/>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69" name="Google Shape;2769;p66"/>
            <p:cNvSpPr/>
            <p:nvPr/>
          </p:nvSpPr>
          <p:spPr>
            <a:xfrm>
              <a:off x="6799876" y="4337825"/>
              <a:ext cx="114178" cy="114076"/>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9" name="Picture 68">
            <a:extLst>
              <a:ext uri="{FF2B5EF4-FFF2-40B4-BE49-F238E27FC236}">
                <a16:creationId xmlns:a16="http://schemas.microsoft.com/office/drawing/2014/main" id="{562EA40B-4ABD-4366-8F60-EAD8E624901B}"/>
              </a:ext>
            </a:extLst>
          </p:cNvPr>
          <p:cNvPicPr>
            <a:picLocks noChangeAspect="1"/>
          </p:cNvPicPr>
          <p:nvPr/>
        </p:nvPicPr>
        <p:blipFill>
          <a:blip r:embed="rId4"/>
          <a:stretch>
            <a:fillRect/>
          </a:stretch>
        </p:blipFill>
        <p:spPr>
          <a:xfrm>
            <a:off x="1586937" y="441358"/>
            <a:ext cx="6901018" cy="3691754"/>
          </a:xfrm>
          <a:prstGeom prst="rect">
            <a:avLst/>
          </a:prstGeom>
        </p:spPr>
      </p:pic>
      <p:sp>
        <p:nvSpPr>
          <p:cNvPr id="76" name="Google Shape;1817;p57">
            <a:extLst>
              <a:ext uri="{FF2B5EF4-FFF2-40B4-BE49-F238E27FC236}">
                <a16:creationId xmlns:a16="http://schemas.microsoft.com/office/drawing/2014/main" id="{7E84FD70-AD4A-4260-B241-337FC2D2D181}"/>
              </a:ext>
            </a:extLst>
          </p:cNvPr>
          <p:cNvSpPr txBox="1">
            <a:spLocks noGrp="1"/>
          </p:cNvSpPr>
          <p:nvPr>
            <p:ph type="title"/>
          </p:nvPr>
        </p:nvSpPr>
        <p:spPr>
          <a:xfrm rot="16200000">
            <a:off x="-944206" y="2299813"/>
            <a:ext cx="337492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Year To Year Sales</a:t>
            </a:r>
            <a:endParaRPr dirty="0"/>
          </a:p>
        </p:txBody>
      </p:sp>
    </p:spTree>
    <p:extLst>
      <p:ext uri="{BB962C8B-B14F-4D97-AF65-F5344CB8AC3E}">
        <p14:creationId xmlns:p14="http://schemas.microsoft.com/office/powerpoint/2010/main" val="3157732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02"/>
        <p:cNvGrpSpPr/>
        <p:nvPr/>
      </p:nvGrpSpPr>
      <p:grpSpPr>
        <a:xfrm>
          <a:off x="0" y="0"/>
          <a:ext cx="0" cy="0"/>
          <a:chOff x="0" y="0"/>
          <a:chExt cx="0" cy="0"/>
        </a:xfrm>
      </p:grpSpPr>
      <p:cxnSp>
        <p:nvCxnSpPr>
          <p:cNvPr id="2503" name="Google Shape;2503;p64"/>
          <p:cNvCxnSpPr>
            <a:stCxn id="2504" idx="0"/>
            <a:endCxn id="2505" idx="2"/>
          </p:cNvCxnSpPr>
          <p:nvPr/>
        </p:nvCxnSpPr>
        <p:spPr>
          <a:xfrm>
            <a:off x="4523792" y="871979"/>
            <a:ext cx="0" cy="3335283"/>
          </a:xfrm>
          <a:prstGeom prst="straightConnector1">
            <a:avLst/>
          </a:prstGeom>
          <a:noFill/>
          <a:ln w="9525" cap="flat" cmpd="sng">
            <a:solidFill>
              <a:schemeClr val="lt1"/>
            </a:solidFill>
            <a:prstDash val="solid"/>
            <a:round/>
            <a:headEnd type="none" w="med" len="med"/>
            <a:tailEnd type="none" w="med" len="med"/>
          </a:ln>
        </p:spPr>
      </p:cxnSp>
      <p:sp>
        <p:nvSpPr>
          <p:cNvPr id="2506" name="Google Shape;2506;p64"/>
          <p:cNvSpPr txBox="1">
            <a:spLocks noGrp="1"/>
          </p:cNvSpPr>
          <p:nvPr>
            <p:ph type="title"/>
          </p:nvPr>
        </p:nvSpPr>
        <p:spPr>
          <a:xfrm>
            <a:off x="671791" y="35309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Company Solutions</a:t>
            </a:r>
            <a:endParaRPr dirty="0"/>
          </a:p>
        </p:txBody>
      </p:sp>
      <p:sp>
        <p:nvSpPr>
          <p:cNvPr id="2507" name="Google Shape;2507;p64"/>
          <p:cNvSpPr txBox="1">
            <a:spLocks noGrp="1"/>
          </p:cNvSpPr>
          <p:nvPr>
            <p:ph type="subTitle" idx="4294967295"/>
          </p:nvPr>
        </p:nvSpPr>
        <p:spPr>
          <a:xfrm>
            <a:off x="5122462" y="799041"/>
            <a:ext cx="3766367" cy="38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1" i="0" dirty="0">
                <a:effectLst/>
                <a:latin typeface="Raleway" pitchFamily="2" charset="0"/>
              </a:rPr>
              <a:t>Declining Sales in Certain Dealer Regions</a:t>
            </a:r>
            <a:endParaRPr dirty="0">
              <a:latin typeface="Raleway" pitchFamily="2" charset="0"/>
              <a:ea typeface="Oswald"/>
              <a:cs typeface="Oswald"/>
              <a:sym typeface="Oswald"/>
            </a:endParaRPr>
          </a:p>
        </p:txBody>
      </p:sp>
      <p:sp>
        <p:nvSpPr>
          <p:cNvPr id="2508" name="Google Shape;2508;p64"/>
          <p:cNvSpPr txBox="1">
            <a:spLocks noGrp="1"/>
          </p:cNvSpPr>
          <p:nvPr>
            <p:ph type="subTitle" idx="4294967295"/>
          </p:nvPr>
        </p:nvSpPr>
        <p:spPr>
          <a:xfrm>
            <a:off x="5102801" y="1015805"/>
            <a:ext cx="3975360" cy="6625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 </a:t>
            </a:r>
            <a:r>
              <a:rPr lang="en-US" sz="1200" dirty="0"/>
              <a:t>Implement targeted marketing strategies in regions with lower sales, offering promotions or exclusive deals to attract more customers</a:t>
            </a:r>
          </a:p>
        </p:txBody>
      </p:sp>
      <p:sp>
        <p:nvSpPr>
          <p:cNvPr id="2509" name="Google Shape;2509;p64"/>
          <p:cNvSpPr txBox="1">
            <a:spLocks noGrp="1"/>
          </p:cNvSpPr>
          <p:nvPr>
            <p:ph type="subTitle" idx="4294967295"/>
          </p:nvPr>
        </p:nvSpPr>
        <p:spPr>
          <a:xfrm>
            <a:off x="5176127" y="2287810"/>
            <a:ext cx="3878785" cy="38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b="1" dirty="0">
                <a:latin typeface="Raleway" pitchFamily="2" charset="0"/>
                <a:ea typeface="Oswald"/>
                <a:cs typeface="Oswald"/>
                <a:sym typeface="Oswald"/>
              </a:rPr>
              <a:t>Limited Female Customer Engagement</a:t>
            </a:r>
            <a:endParaRPr b="1" dirty="0">
              <a:latin typeface="Raleway" pitchFamily="2" charset="0"/>
              <a:ea typeface="Oswald"/>
              <a:cs typeface="Oswald"/>
              <a:sym typeface="Oswald"/>
            </a:endParaRPr>
          </a:p>
        </p:txBody>
      </p:sp>
      <p:sp>
        <p:nvSpPr>
          <p:cNvPr id="2510" name="Google Shape;2510;p64"/>
          <p:cNvSpPr txBox="1">
            <a:spLocks noGrp="1"/>
          </p:cNvSpPr>
          <p:nvPr>
            <p:ph type="subTitle" idx="4294967295"/>
          </p:nvPr>
        </p:nvSpPr>
        <p:spPr>
          <a:xfrm>
            <a:off x="5168427" y="2544320"/>
            <a:ext cx="384589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Develop marketing campaigns specifically designed to attract female customers, events</a:t>
            </a:r>
          </a:p>
        </p:txBody>
      </p:sp>
      <p:sp>
        <p:nvSpPr>
          <p:cNvPr id="2511" name="Google Shape;2511;p64"/>
          <p:cNvSpPr txBox="1">
            <a:spLocks noGrp="1"/>
          </p:cNvSpPr>
          <p:nvPr>
            <p:ph type="subTitle" idx="4294967295"/>
          </p:nvPr>
        </p:nvSpPr>
        <p:spPr>
          <a:xfrm>
            <a:off x="5199374" y="3412620"/>
            <a:ext cx="3975359" cy="38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b="1" i="0" dirty="0">
                <a:effectLst/>
                <a:latin typeface="Raleway" pitchFamily="2" charset="0"/>
              </a:rPr>
              <a:t>Overrepresentation of Certain Car </a:t>
            </a:r>
            <a:r>
              <a:rPr lang="en-IN" b="1" dirty="0">
                <a:latin typeface="Raleway" pitchFamily="2" charset="0"/>
              </a:rPr>
              <a:t>c</a:t>
            </a:r>
            <a:r>
              <a:rPr lang="en-IN" b="1" i="0" dirty="0">
                <a:effectLst/>
                <a:latin typeface="Raleway" pitchFamily="2" charset="0"/>
              </a:rPr>
              <a:t>olour</a:t>
            </a:r>
            <a:endParaRPr dirty="0">
              <a:latin typeface="Raleway" pitchFamily="2" charset="0"/>
              <a:ea typeface="Oswald"/>
              <a:cs typeface="Oswald"/>
              <a:sym typeface="Oswald"/>
            </a:endParaRPr>
          </a:p>
        </p:txBody>
      </p:sp>
      <p:sp>
        <p:nvSpPr>
          <p:cNvPr id="2512" name="Google Shape;2512;p64"/>
          <p:cNvSpPr txBox="1">
            <a:spLocks noGrp="1"/>
          </p:cNvSpPr>
          <p:nvPr>
            <p:ph type="subTitle" idx="4294967295"/>
          </p:nvPr>
        </p:nvSpPr>
        <p:spPr>
          <a:xfrm>
            <a:off x="5199424" y="3731124"/>
            <a:ext cx="3855485"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US" sz="1200" dirty="0"/>
              <a:t>Exploring options to diversify the color palette in your inventory. Consider customer surveys or trends in the automotive industry to identify popular and emerging color preferences</a:t>
            </a:r>
          </a:p>
        </p:txBody>
      </p:sp>
      <p:sp>
        <p:nvSpPr>
          <p:cNvPr id="2513" name="Google Shape;2513;p64"/>
          <p:cNvSpPr txBox="1">
            <a:spLocks noGrp="1"/>
          </p:cNvSpPr>
          <p:nvPr>
            <p:ph type="subTitle" idx="4294967295"/>
          </p:nvPr>
        </p:nvSpPr>
        <p:spPr>
          <a:xfrm>
            <a:off x="113383" y="1537540"/>
            <a:ext cx="3790084" cy="389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b="1" i="0" dirty="0">
                <a:effectLst/>
                <a:latin typeface="Raleway" pitchFamily="2" charset="0"/>
              </a:rPr>
              <a:t>Low Sales for Specific Body Styles</a:t>
            </a:r>
            <a:endParaRPr dirty="0">
              <a:latin typeface="Raleway" pitchFamily="2" charset="0"/>
              <a:ea typeface="Oswald"/>
              <a:cs typeface="Oswald"/>
              <a:sym typeface="Oswald"/>
            </a:endParaRPr>
          </a:p>
        </p:txBody>
      </p:sp>
      <p:sp>
        <p:nvSpPr>
          <p:cNvPr id="2514" name="Google Shape;2514;p64"/>
          <p:cNvSpPr txBox="1">
            <a:spLocks noGrp="1"/>
          </p:cNvSpPr>
          <p:nvPr>
            <p:ph type="subTitle" idx="4294967295"/>
          </p:nvPr>
        </p:nvSpPr>
        <p:spPr>
          <a:xfrm>
            <a:off x="154541" y="1770614"/>
            <a:ext cx="3790084" cy="759851"/>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sz="1200" dirty="0"/>
              <a:t>Analyzing customer preferences &amp; feedback to understand why certain body styles have lower sales. Introducing promotional or discounts for less popular styles</a:t>
            </a:r>
          </a:p>
        </p:txBody>
      </p:sp>
      <p:sp>
        <p:nvSpPr>
          <p:cNvPr id="2515" name="Google Shape;2515;p64"/>
          <p:cNvSpPr txBox="1">
            <a:spLocks noGrp="1"/>
          </p:cNvSpPr>
          <p:nvPr>
            <p:ph type="subTitle" idx="4294967295"/>
          </p:nvPr>
        </p:nvSpPr>
        <p:spPr>
          <a:xfrm>
            <a:off x="-139480" y="3056895"/>
            <a:ext cx="4084106" cy="389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b="1" i="0" dirty="0">
                <a:effectLst/>
                <a:latin typeface="Raleway" pitchFamily="2" charset="0"/>
              </a:rPr>
              <a:t>Varied Price Preferences Among Customers</a:t>
            </a:r>
            <a:endParaRPr dirty="0">
              <a:latin typeface="Raleway" pitchFamily="2" charset="0"/>
              <a:ea typeface="Oswald"/>
              <a:cs typeface="Oswald"/>
              <a:sym typeface="Oswald"/>
            </a:endParaRPr>
          </a:p>
        </p:txBody>
      </p:sp>
      <p:sp>
        <p:nvSpPr>
          <p:cNvPr id="2516" name="Google Shape;2516;p64"/>
          <p:cNvSpPr txBox="1">
            <a:spLocks noGrp="1"/>
          </p:cNvSpPr>
          <p:nvPr>
            <p:ph type="subTitle" idx="4294967295"/>
          </p:nvPr>
        </p:nvSpPr>
        <p:spPr>
          <a:xfrm>
            <a:off x="0" y="3313403"/>
            <a:ext cx="3944725" cy="572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Clr>
                <a:schemeClr val="dk1"/>
              </a:buClr>
              <a:buSzPts val="1100"/>
              <a:buFont typeface="Arial"/>
              <a:buNone/>
            </a:pPr>
            <a:r>
              <a:rPr lang="en-US" sz="1200" dirty="0"/>
              <a:t>Implement dynamic pricing strategies or personalized offers based on customer profiles</a:t>
            </a:r>
          </a:p>
        </p:txBody>
      </p:sp>
      <p:grpSp>
        <p:nvGrpSpPr>
          <p:cNvPr id="2517" name="Google Shape;2517;p64"/>
          <p:cNvGrpSpPr/>
          <p:nvPr/>
        </p:nvGrpSpPr>
        <p:grpSpPr>
          <a:xfrm>
            <a:off x="3910036" y="871979"/>
            <a:ext cx="1227510" cy="3335283"/>
            <a:chOff x="3772800" y="1308388"/>
            <a:chExt cx="1598400" cy="2422731"/>
          </a:xfrm>
        </p:grpSpPr>
        <p:sp>
          <p:nvSpPr>
            <p:cNvPr id="2504" name="Google Shape;2504;p64"/>
            <p:cNvSpPr/>
            <p:nvPr/>
          </p:nvSpPr>
          <p:spPr>
            <a:xfrm>
              <a:off x="4048200" y="1308388"/>
              <a:ext cx="1047600" cy="214500"/>
            </a:xfrm>
            <a:prstGeom prst="roundRect">
              <a:avLst>
                <a:gd name="adj" fmla="val 16667"/>
              </a:avLst>
            </a:prstGeom>
            <a:gradFill>
              <a:gsLst>
                <a:gs pos="0">
                  <a:srgbClr val="20124D"/>
                </a:gs>
                <a:gs pos="100000">
                  <a:srgbClr val="EA9999"/>
                </a:gs>
              </a:gsLst>
              <a:lin ang="10800025"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64"/>
            <p:cNvSpPr/>
            <p:nvPr/>
          </p:nvSpPr>
          <p:spPr>
            <a:xfrm rot="10800000">
              <a:off x="4048200" y="2964561"/>
              <a:ext cx="1047600" cy="214500"/>
            </a:xfrm>
            <a:prstGeom prst="roundRect">
              <a:avLst>
                <a:gd name="adj" fmla="val 16667"/>
              </a:avLst>
            </a:prstGeom>
            <a:gradFill>
              <a:gsLst>
                <a:gs pos="0">
                  <a:srgbClr val="20124D"/>
                </a:gs>
                <a:gs pos="100000">
                  <a:srgbClr val="EA9999"/>
                </a:gs>
              </a:gsLst>
              <a:lin ang="10800025"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64"/>
            <p:cNvSpPr/>
            <p:nvPr/>
          </p:nvSpPr>
          <p:spPr>
            <a:xfrm>
              <a:off x="4048200" y="2412503"/>
              <a:ext cx="1047600" cy="214500"/>
            </a:xfrm>
            <a:prstGeom prst="roundRect">
              <a:avLst>
                <a:gd name="adj" fmla="val 16667"/>
              </a:avLst>
            </a:prstGeom>
            <a:gradFill>
              <a:gsLst>
                <a:gs pos="0">
                  <a:srgbClr val="20124D"/>
                </a:gs>
                <a:gs pos="100000">
                  <a:srgbClr val="EA9999"/>
                </a:gs>
              </a:gsLst>
              <a:lin ang="10800025"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64"/>
            <p:cNvSpPr/>
            <p:nvPr/>
          </p:nvSpPr>
          <p:spPr>
            <a:xfrm rot="10800000">
              <a:off x="4048200" y="1860445"/>
              <a:ext cx="1047600" cy="214500"/>
            </a:xfrm>
            <a:prstGeom prst="roundRect">
              <a:avLst>
                <a:gd name="adj" fmla="val 16667"/>
              </a:avLst>
            </a:prstGeom>
            <a:gradFill>
              <a:gsLst>
                <a:gs pos="0">
                  <a:srgbClr val="20124D"/>
                </a:gs>
                <a:gs pos="100000">
                  <a:srgbClr val="EA9999"/>
                </a:gs>
              </a:gsLst>
              <a:lin ang="10800025"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64"/>
            <p:cNvSpPr/>
            <p:nvPr/>
          </p:nvSpPr>
          <p:spPr>
            <a:xfrm>
              <a:off x="4048200" y="3516619"/>
              <a:ext cx="1047600" cy="214500"/>
            </a:xfrm>
            <a:prstGeom prst="roundRect">
              <a:avLst>
                <a:gd name="adj" fmla="val 16667"/>
              </a:avLst>
            </a:prstGeom>
            <a:gradFill>
              <a:gsLst>
                <a:gs pos="0">
                  <a:srgbClr val="20124D"/>
                </a:gs>
                <a:gs pos="100000">
                  <a:srgbClr val="EA9999"/>
                </a:gs>
              </a:gsLst>
              <a:lin ang="10800025"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21" name="Google Shape;2521;p64"/>
            <p:cNvCxnSpPr>
              <a:stCxn id="2504" idx="3"/>
            </p:cNvCxnSpPr>
            <p:nvPr/>
          </p:nvCxnSpPr>
          <p:spPr>
            <a:xfrm>
              <a:off x="5095800" y="1415638"/>
              <a:ext cx="275400" cy="0"/>
            </a:xfrm>
            <a:prstGeom prst="straightConnector1">
              <a:avLst/>
            </a:prstGeom>
            <a:noFill/>
            <a:ln w="9525" cap="flat" cmpd="sng">
              <a:solidFill>
                <a:schemeClr val="lt1"/>
              </a:solidFill>
              <a:prstDash val="solid"/>
              <a:round/>
              <a:headEnd type="none" w="med" len="med"/>
              <a:tailEnd type="oval" w="med" len="med"/>
            </a:ln>
          </p:spPr>
        </p:cxnSp>
        <p:cxnSp>
          <p:nvCxnSpPr>
            <p:cNvPr id="2522" name="Google Shape;2522;p64"/>
            <p:cNvCxnSpPr/>
            <p:nvPr/>
          </p:nvCxnSpPr>
          <p:spPr>
            <a:xfrm>
              <a:off x="5095800" y="2519738"/>
              <a:ext cx="275400" cy="0"/>
            </a:xfrm>
            <a:prstGeom prst="straightConnector1">
              <a:avLst/>
            </a:prstGeom>
            <a:noFill/>
            <a:ln w="9525" cap="flat" cmpd="sng">
              <a:solidFill>
                <a:schemeClr val="lt1"/>
              </a:solidFill>
              <a:prstDash val="solid"/>
              <a:round/>
              <a:headEnd type="none" w="med" len="med"/>
              <a:tailEnd type="oval" w="med" len="med"/>
            </a:ln>
          </p:spPr>
        </p:cxnSp>
        <p:cxnSp>
          <p:nvCxnSpPr>
            <p:cNvPr id="2523" name="Google Shape;2523;p64"/>
            <p:cNvCxnSpPr/>
            <p:nvPr/>
          </p:nvCxnSpPr>
          <p:spPr>
            <a:xfrm>
              <a:off x="5095800" y="3623863"/>
              <a:ext cx="275400" cy="0"/>
            </a:xfrm>
            <a:prstGeom prst="straightConnector1">
              <a:avLst/>
            </a:prstGeom>
            <a:noFill/>
            <a:ln w="9525" cap="flat" cmpd="sng">
              <a:solidFill>
                <a:schemeClr val="lt1"/>
              </a:solidFill>
              <a:prstDash val="solid"/>
              <a:round/>
              <a:headEnd type="none" w="med" len="med"/>
              <a:tailEnd type="oval" w="med" len="med"/>
            </a:ln>
          </p:spPr>
        </p:cxnSp>
        <p:cxnSp>
          <p:nvCxnSpPr>
            <p:cNvPr id="2524" name="Google Shape;2524;p64"/>
            <p:cNvCxnSpPr/>
            <p:nvPr/>
          </p:nvCxnSpPr>
          <p:spPr>
            <a:xfrm rot="10800000">
              <a:off x="3772800" y="3071788"/>
              <a:ext cx="275400" cy="0"/>
            </a:xfrm>
            <a:prstGeom prst="straightConnector1">
              <a:avLst/>
            </a:prstGeom>
            <a:noFill/>
            <a:ln w="9525" cap="flat" cmpd="sng">
              <a:solidFill>
                <a:schemeClr val="lt1"/>
              </a:solidFill>
              <a:prstDash val="solid"/>
              <a:round/>
              <a:headEnd type="none" w="med" len="med"/>
              <a:tailEnd type="oval" w="med" len="med"/>
            </a:ln>
          </p:spPr>
        </p:cxnSp>
        <p:cxnSp>
          <p:nvCxnSpPr>
            <p:cNvPr id="2525" name="Google Shape;2525;p64"/>
            <p:cNvCxnSpPr/>
            <p:nvPr/>
          </p:nvCxnSpPr>
          <p:spPr>
            <a:xfrm rot="10800000">
              <a:off x="3772800" y="1967688"/>
              <a:ext cx="275400" cy="0"/>
            </a:xfrm>
            <a:prstGeom prst="straightConnector1">
              <a:avLst/>
            </a:prstGeom>
            <a:noFill/>
            <a:ln w="9525" cap="flat" cmpd="sng">
              <a:solidFill>
                <a:schemeClr val="lt1"/>
              </a:solidFill>
              <a:prstDash val="solid"/>
              <a:round/>
              <a:headEnd type="none" w="med" len="med"/>
              <a:tailEnd type="oval" w="med" len="med"/>
            </a:ln>
          </p:spPr>
        </p:cxnSp>
      </p:grpSp>
      <p:grpSp>
        <p:nvGrpSpPr>
          <p:cNvPr id="2526" name="Google Shape;2526;p64"/>
          <p:cNvGrpSpPr/>
          <p:nvPr/>
        </p:nvGrpSpPr>
        <p:grpSpPr>
          <a:xfrm>
            <a:off x="6817704" y="321305"/>
            <a:ext cx="543432" cy="741197"/>
            <a:chOff x="2878829" y="3023092"/>
            <a:chExt cx="543432" cy="741197"/>
          </a:xfrm>
        </p:grpSpPr>
        <p:sp>
          <p:nvSpPr>
            <p:cNvPr id="2527" name="Google Shape;2527;p64"/>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64"/>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64"/>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64"/>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64"/>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64"/>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64"/>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64"/>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64"/>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64"/>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64"/>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64"/>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64"/>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64"/>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64"/>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64"/>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64"/>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64"/>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64"/>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64"/>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64"/>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64"/>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64"/>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64"/>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1" name="Google Shape;2551;p64"/>
          <p:cNvGrpSpPr/>
          <p:nvPr/>
        </p:nvGrpSpPr>
        <p:grpSpPr>
          <a:xfrm>
            <a:off x="8153509" y="3884130"/>
            <a:ext cx="541000" cy="741197"/>
            <a:chOff x="1148622" y="1207755"/>
            <a:chExt cx="541000" cy="741197"/>
          </a:xfrm>
        </p:grpSpPr>
        <p:sp>
          <p:nvSpPr>
            <p:cNvPr id="2552" name="Google Shape;2552;p64"/>
            <p:cNvSpPr/>
            <p:nvPr/>
          </p:nvSpPr>
          <p:spPr>
            <a:xfrm>
              <a:off x="1148622" y="1207755"/>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64"/>
            <p:cNvSpPr/>
            <p:nvPr/>
          </p:nvSpPr>
          <p:spPr>
            <a:xfrm>
              <a:off x="1326461" y="1207755"/>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64"/>
            <p:cNvSpPr/>
            <p:nvPr/>
          </p:nvSpPr>
          <p:spPr>
            <a:xfrm>
              <a:off x="1501680" y="1207755"/>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64"/>
            <p:cNvSpPr/>
            <p:nvPr/>
          </p:nvSpPr>
          <p:spPr>
            <a:xfrm>
              <a:off x="1669415" y="1207755"/>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64"/>
            <p:cNvSpPr/>
            <p:nvPr/>
          </p:nvSpPr>
          <p:spPr>
            <a:xfrm>
              <a:off x="1148622" y="1352944"/>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64"/>
            <p:cNvSpPr/>
            <p:nvPr/>
          </p:nvSpPr>
          <p:spPr>
            <a:xfrm>
              <a:off x="1326461" y="1352944"/>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64"/>
            <p:cNvSpPr/>
            <p:nvPr/>
          </p:nvSpPr>
          <p:spPr>
            <a:xfrm>
              <a:off x="1501680" y="1352944"/>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64"/>
            <p:cNvSpPr/>
            <p:nvPr/>
          </p:nvSpPr>
          <p:spPr>
            <a:xfrm>
              <a:off x="1669415" y="1352944"/>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64"/>
            <p:cNvSpPr/>
            <p:nvPr/>
          </p:nvSpPr>
          <p:spPr>
            <a:xfrm>
              <a:off x="1148622" y="1500660"/>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64"/>
            <p:cNvSpPr/>
            <p:nvPr/>
          </p:nvSpPr>
          <p:spPr>
            <a:xfrm>
              <a:off x="1326461" y="1500660"/>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64"/>
            <p:cNvSpPr/>
            <p:nvPr/>
          </p:nvSpPr>
          <p:spPr>
            <a:xfrm>
              <a:off x="1501680" y="1500660"/>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64"/>
            <p:cNvSpPr/>
            <p:nvPr/>
          </p:nvSpPr>
          <p:spPr>
            <a:xfrm>
              <a:off x="1669415" y="1500660"/>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64"/>
            <p:cNvSpPr/>
            <p:nvPr/>
          </p:nvSpPr>
          <p:spPr>
            <a:xfrm>
              <a:off x="1148622" y="1645943"/>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64"/>
            <p:cNvSpPr/>
            <p:nvPr/>
          </p:nvSpPr>
          <p:spPr>
            <a:xfrm>
              <a:off x="1326461" y="1645943"/>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64"/>
            <p:cNvSpPr/>
            <p:nvPr/>
          </p:nvSpPr>
          <p:spPr>
            <a:xfrm>
              <a:off x="1501680" y="1645943"/>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64"/>
            <p:cNvSpPr/>
            <p:nvPr/>
          </p:nvSpPr>
          <p:spPr>
            <a:xfrm>
              <a:off x="1669415" y="1645943"/>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64"/>
            <p:cNvSpPr/>
            <p:nvPr/>
          </p:nvSpPr>
          <p:spPr>
            <a:xfrm>
              <a:off x="1148622" y="1787016"/>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64"/>
            <p:cNvSpPr/>
            <p:nvPr/>
          </p:nvSpPr>
          <p:spPr>
            <a:xfrm>
              <a:off x="1326461" y="1787016"/>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64"/>
            <p:cNvSpPr/>
            <p:nvPr/>
          </p:nvSpPr>
          <p:spPr>
            <a:xfrm>
              <a:off x="1501680" y="1791132"/>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64"/>
            <p:cNvSpPr/>
            <p:nvPr/>
          </p:nvSpPr>
          <p:spPr>
            <a:xfrm>
              <a:off x="1669415" y="1787016"/>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64"/>
            <p:cNvSpPr/>
            <p:nvPr/>
          </p:nvSpPr>
          <p:spPr>
            <a:xfrm>
              <a:off x="1148622" y="1926312"/>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64"/>
            <p:cNvSpPr/>
            <p:nvPr/>
          </p:nvSpPr>
          <p:spPr>
            <a:xfrm>
              <a:off x="1326461" y="1926312"/>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64"/>
            <p:cNvSpPr/>
            <p:nvPr/>
          </p:nvSpPr>
          <p:spPr>
            <a:xfrm>
              <a:off x="1501680" y="1926312"/>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64"/>
            <p:cNvSpPr/>
            <p:nvPr/>
          </p:nvSpPr>
          <p:spPr>
            <a:xfrm>
              <a:off x="1669415" y="1926312"/>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6" name="Google Shape;2576;p64"/>
          <p:cNvGrpSpPr/>
          <p:nvPr/>
        </p:nvGrpSpPr>
        <p:grpSpPr>
          <a:xfrm>
            <a:off x="984079" y="4198280"/>
            <a:ext cx="543432" cy="741197"/>
            <a:chOff x="2878829" y="3023092"/>
            <a:chExt cx="543432" cy="741197"/>
          </a:xfrm>
        </p:grpSpPr>
        <p:sp>
          <p:nvSpPr>
            <p:cNvPr id="2577" name="Google Shape;2577;p64"/>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64"/>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64"/>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64"/>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64"/>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64"/>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64"/>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64"/>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64"/>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64"/>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64"/>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64"/>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64"/>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64"/>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64"/>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64"/>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64"/>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64"/>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64"/>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64"/>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64"/>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64"/>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64"/>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64"/>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1" name="Google Shape;2601;p64"/>
          <p:cNvGrpSpPr/>
          <p:nvPr/>
        </p:nvGrpSpPr>
        <p:grpSpPr>
          <a:xfrm flipH="1">
            <a:off x="2179342" y="285902"/>
            <a:ext cx="5932078" cy="4468002"/>
            <a:chOff x="4479125" y="1041049"/>
            <a:chExt cx="1877656" cy="1414283"/>
          </a:xfrm>
        </p:grpSpPr>
        <p:sp>
          <p:nvSpPr>
            <p:cNvPr id="2602" name="Google Shape;2602;p64"/>
            <p:cNvSpPr/>
            <p:nvPr/>
          </p:nvSpPr>
          <p:spPr>
            <a:xfrm>
              <a:off x="6274625" y="2374162"/>
              <a:ext cx="82156" cy="81170"/>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64"/>
            <p:cNvSpPr/>
            <p:nvPr/>
          </p:nvSpPr>
          <p:spPr>
            <a:xfrm>
              <a:off x="4640400" y="2418525"/>
              <a:ext cx="22775" cy="22100"/>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64"/>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64"/>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685;p45">
            <a:extLst>
              <a:ext uri="{FF2B5EF4-FFF2-40B4-BE49-F238E27FC236}">
                <a16:creationId xmlns:a16="http://schemas.microsoft.com/office/drawing/2014/main" id="{C771179B-0D45-41A7-BF5E-D45E68499AC3}"/>
              </a:ext>
            </a:extLst>
          </p:cNvPr>
          <p:cNvSpPr txBox="1">
            <a:spLocks/>
          </p:cNvSpPr>
          <p:nvPr/>
        </p:nvSpPr>
        <p:spPr>
          <a:xfrm>
            <a:off x="4218991" y="804091"/>
            <a:ext cx="576417" cy="30539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r>
              <a:rPr lang="en-US" b="1" dirty="0">
                <a:solidFill>
                  <a:schemeClr val="bg1"/>
                </a:solidFill>
              </a:rPr>
              <a:t>1</a:t>
            </a:r>
            <a:endParaRPr lang="en-IN" b="1" dirty="0">
              <a:solidFill>
                <a:schemeClr val="bg1"/>
              </a:solidFill>
            </a:endParaRPr>
          </a:p>
        </p:txBody>
      </p:sp>
      <p:sp>
        <p:nvSpPr>
          <p:cNvPr id="106" name="Google Shape;685;p45">
            <a:extLst>
              <a:ext uri="{FF2B5EF4-FFF2-40B4-BE49-F238E27FC236}">
                <a16:creationId xmlns:a16="http://schemas.microsoft.com/office/drawing/2014/main" id="{522BA22F-63CA-49B2-8029-600A034D5E57}"/>
              </a:ext>
            </a:extLst>
          </p:cNvPr>
          <p:cNvSpPr txBox="1">
            <a:spLocks/>
          </p:cNvSpPr>
          <p:nvPr/>
        </p:nvSpPr>
        <p:spPr>
          <a:xfrm>
            <a:off x="4239658" y="1591923"/>
            <a:ext cx="576417" cy="30539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r>
              <a:rPr lang="en-US" b="1" dirty="0">
                <a:solidFill>
                  <a:schemeClr val="bg1"/>
                </a:solidFill>
              </a:rPr>
              <a:t>2</a:t>
            </a:r>
            <a:endParaRPr lang="en-IN" b="1" dirty="0">
              <a:solidFill>
                <a:schemeClr val="bg1"/>
              </a:solidFill>
            </a:endParaRPr>
          </a:p>
        </p:txBody>
      </p:sp>
      <p:sp>
        <p:nvSpPr>
          <p:cNvPr id="107" name="Google Shape;685;p45">
            <a:extLst>
              <a:ext uri="{FF2B5EF4-FFF2-40B4-BE49-F238E27FC236}">
                <a16:creationId xmlns:a16="http://schemas.microsoft.com/office/drawing/2014/main" id="{7F99B5D7-FA61-4C7A-B26F-246005E85E70}"/>
              </a:ext>
            </a:extLst>
          </p:cNvPr>
          <p:cNvSpPr txBox="1">
            <a:spLocks/>
          </p:cNvSpPr>
          <p:nvPr/>
        </p:nvSpPr>
        <p:spPr>
          <a:xfrm>
            <a:off x="4237078" y="2341010"/>
            <a:ext cx="576417" cy="30539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r>
              <a:rPr lang="en-US" b="1" dirty="0">
                <a:solidFill>
                  <a:schemeClr val="bg1"/>
                </a:solidFill>
              </a:rPr>
              <a:t>3</a:t>
            </a:r>
            <a:endParaRPr lang="en-IN" b="1" dirty="0">
              <a:solidFill>
                <a:schemeClr val="bg1"/>
              </a:solidFill>
            </a:endParaRPr>
          </a:p>
        </p:txBody>
      </p:sp>
      <p:sp>
        <p:nvSpPr>
          <p:cNvPr id="108" name="Google Shape;685;p45">
            <a:extLst>
              <a:ext uri="{FF2B5EF4-FFF2-40B4-BE49-F238E27FC236}">
                <a16:creationId xmlns:a16="http://schemas.microsoft.com/office/drawing/2014/main" id="{499DFC50-E865-4F93-B007-D2ED9CF4B182}"/>
              </a:ext>
            </a:extLst>
          </p:cNvPr>
          <p:cNvSpPr txBox="1">
            <a:spLocks/>
          </p:cNvSpPr>
          <p:nvPr/>
        </p:nvSpPr>
        <p:spPr>
          <a:xfrm>
            <a:off x="4234498" y="3136591"/>
            <a:ext cx="576417" cy="30539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r>
              <a:rPr lang="en-US" b="1" dirty="0">
                <a:solidFill>
                  <a:schemeClr val="bg1"/>
                </a:solidFill>
              </a:rPr>
              <a:t>4</a:t>
            </a:r>
            <a:endParaRPr lang="en-IN" b="1" dirty="0">
              <a:solidFill>
                <a:schemeClr val="bg1"/>
              </a:solidFill>
            </a:endParaRPr>
          </a:p>
        </p:txBody>
      </p:sp>
      <p:sp>
        <p:nvSpPr>
          <p:cNvPr id="109" name="Google Shape;685;p45">
            <a:extLst>
              <a:ext uri="{FF2B5EF4-FFF2-40B4-BE49-F238E27FC236}">
                <a16:creationId xmlns:a16="http://schemas.microsoft.com/office/drawing/2014/main" id="{AE863110-2EAF-4BB5-A04B-57832A42BE79}"/>
              </a:ext>
            </a:extLst>
          </p:cNvPr>
          <p:cNvSpPr txBox="1">
            <a:spLocks/>
          </p:cNvSpPr>
          <p:nvPr/>
        </p:nvSpPr>
        <p:spPr>
          <a:xfrm>
            <a:off x="4231918" y="3901176"/>
            <a:ext cx="576417" cy="30539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r>
              <a:rPr lang="en-US" b="1" dirty="0">
                <a:solidFill>
                  <a:schemeClr val="bg1"/>
                </a:solidFill>
              </a:rPr>
              <a:t>5</a:t>
            </a:r>
            <a:endParaRPr lang="en-IN" b="1"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91"/>
        <p:cNvGrpSpPr/>
        <p:nvPr/>
      </p:nvGrpSpPr>
      <p:grpSpPr>
        <a:xfrm>
          <a:off x="0" y="0"/>
          <a:ext cx="0" cy="0"/>
          <a:chOff x="0" y="0"/>
          <a:chExt cx="0" cy="0"/>
        </a:xfrm>
      </p:grpSpPr>
      <p:sp>
        <p:nvSpPr>
          <p:cNvPr id="2892" name="Google Shape;2892;p68"/>
          <p:cNvSpPr txBox="1">
            <a:spLocks noGrp="1"/>
          </p:cNvSpPr>
          <p:nvPr>
            <p:ph type="title"/>
          </p:nvPr>
        </p:nvSpPr>
        <p:spPr>
          <a:xfrm>
            <a:off x="3894750" y="2751750"/>
            <a:ext cx="1354500" cy="94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893" name="Google Shape;2893;p68"/>
          <p:cNvSpPr txBox="1">
            <a:spLocks noGrp="1"/>
          </p:cNvSpPr>
          <p:nvPr>
            <p:ph type="title" idx="2"/>
          </p:nvPr>
        </p:nvSpPr>
        <p:spPr>
          <a:xfrm>
            <a:off x="2646000" y="1855999"/>
            <a:ext cx="3852000" cy="51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p>
        </p:txBody>
      </p:sp>
      <p:grpSp>
        <p:nvGrpSpPr>
          <p:cNvPr id="2894" name="Google Shape;2894;p68"/>
          <p:cNvGrpSpPr/>
          <p:nvPr/>
        </p:nvGrpSpPr>
        <p:grpSpPr>
          <a:xfrm rot="-5400000">
            <a:off x="4547304" y="1438194"/>
            <a:ext cx="80672" cy="2114732"/>
            <a:chOff x="240800" y="2464039"/>
            <a:chExt cx="14075" cy="392861"/>
          </a:xfrm>
        </p:grpSpPr>
        <p:sp>
          <p:nvSpPr>
            <p:cNvPr id="2895" name="Google Shape;2895;p68"/>
            <p:cNvSpPr/>
            <p:nvPr/>
          </p:nvSpPr>
          <p:spPr>
            <a:xfrm>
              <a:off x="241877" y="2464039"/>
              <a:ext cx="11398" cy="286460"/>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68"/>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68"/>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68"/>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9" name="Google Shape;2899;p68"/>
          <p:cNvGrpSpPr/>
          <p:nvPr/>
        </p:nvGrpSpPr>
        <p:grpSpPr>
          <a:xfrm rot="10800000">
            <a:off x="7376654" y="4068330"/>
            <a:ext cx="543432" cy="741197"/>
            <a:chOff x="2878829" y="3023092"/>
            <a:chExt cx="543432" cy="741197"/>
          </a:xfrm>
        </p:grpSpPr>
        <p:sp>
          <p:nvSpPr>
            <p:cNvPr id="2900" name="Google Shape;2900;p68"/>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68"/>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68"/>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68"/>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68"/>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68"/>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68"/>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68"/>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68"/>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68"/>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68"/>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68"/>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68"/>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68"/>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68"/>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68"/>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68"/>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68"/>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68"/>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68"/>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68"/>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68"/>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68"/>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68"/>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4" name="Google Shape;2924;p68"/>
          <p:cNvGrpSpPr/>
          <p:nvPr/>
        </p:nvGrpSpPr>
        <p:grpSpPr>
          <a:xfrm rot="10800000">
            <a:off x="1239817" y="2482080"/>
            <a:ext cx="543432" cy="741197"/>
            <a:chOff x="2878829" y="3023092"/>
            <a:chExt cx="543432" cy="741197"/>
          </a:xfrm>
        </p:grpSpPr>
        <p:sp>
          <p:nvSpPr>
            <p:cNvPr id="2925" name="Google Shape;2925;p68"/>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68"/>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68"/>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68"/>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68"/>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68"/>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68"/>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68"/>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68"/>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68"/>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68"/>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68"/>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68"/>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68"/>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68"/>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68"/>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68"/>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68"/>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68"/>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68"/>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68"/>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68"/>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68"/>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68"/>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9" name="Google Shape;2949;p68"/>
          <p:cNvGrpSpPr/>
          <p:nvPr/>
        </p:nvGrpSpPr>
        <p:grpSpPr>
          <a:xfrm rot="10800000">
            <a:off x="5508492" y="210877"/>
            <a:ext cx="2956954" cy="4721744"/>
            <a:chOff x="4479125" y="1041049"/>
            <a:chExt cx="935952" cy="1494601"/>
          </a:xfrm>
        </p:grpSpPr>
        <p:sp>
          <p:nvSpPr>
            <p:cNvPr id="2950" name="Google Shape;2950;p68"/>
            <p:cNvSpPr/>
            <p:nvPr/>
          </p:nvSpPr>
          <p:spPr>
            <a:xfrm>
              <a:off x="4810350" y="2482750"/>
              <a:ext cx="53550" cy="52900"/>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68"/>
            <p:cNvSpPr/>
            <p:nvPr/>
          </p:nvSpPr>
          <p:spPr>
            <a:xfrm>
              <a:off x="4640400" y="2418525"/>
              <a:ext cx="22775" cy="22100"/>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68"/>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68"/>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4" name="Google Shape;2954;p68"/>
          <p:cNvGrpSpPr/>
          <p:nvPr/>
        </p:nvGrpSpPr>
        <p:grpSpPr>
          <a:xfrm rot="5400000">
            <a:off x="324423" y="1692067"/>
            <a:ext cx="3136243" cy="1938564"/>
            <a:chOff x="4479125" y="1922025"/>
            <a:chExt cx="992671" cy="613625"/>
          </a:xfrm>
        </p:grpSpPr>
        <p:sp>
          <p:nvSpPr>
            <p:cNvPr id="2955" name="Google Shape;2955;p68"/>
            <p:cNvSpPr/>
            <p:nvPr/>
          </p:nvSpPr>
          <p:spPr>
            <a:xfrm>
              <a:off x="4810350" y="2482750"/>
              <a:ext cx="53550" cy="52900"/>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68"/>
            <p:cNvSpPr/>
            <p:nvPr/>
          </p:nvSpPr>
          <p:spPr>
            <a:xfrm>
              <a:off x="4640400" y="2418525"/>
              <a:ext cx="22775" cy="22100"/>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68"/>
            <p:cNvSpPr/>
            <p:nvPr/>
          </p:nvSpPr>
          <p:spPr>
            <a:xfrm>
              <a:off x="5436703" y="1983702"/>
              <a:ext cx="35093" cy="36164"/>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68"/>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9" name="Google Shape;2959;p68"/>
          <p:cNvGrpSpPr/>
          <p:nvPr/>
        </p:nvGrpSpPr>
        <p:grpSpPr>
          <a:xfrm rot="10800000">
            <a:off x="6221992" y="352030"/>
            <a:ext cx="543432" cy="741197"/>
            <a:chOff x="2878829" y="3023092"/>
            <a:chExt cx="543432" cy="741197"/>
          </a:xfrm>
        </p:grpSpPr>
        <p:sp>
          <p:nvSpPr>
            <p:cNvPr id="2960" name="Google Shape;2960;p68"/>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68"/>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68"/>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68"/>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68"/>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68"/>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68"/>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68"/>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68"/>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68"/>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68"/>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68"/>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68"/>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68"/>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68"/>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68"/>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68"/>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68"/>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68"/>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68"/>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68"/>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68"/>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68"/>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68"/>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6"/>
        <p:cNvGrpSpPr/>
        <p:nvPr/>
      </p:nvGrpSpPr>
      <p:grpSpPr>
        <a:xfrm>
          <a:off x="0" y="0"/>
          <a:ext cx="0" cy="0"/>
          <a:chOff x="0" y="0"/>
          <a:chExt cx="0" cy="0"/>
        </a:xfrm>
      </p:grpSpPr>
      <p:sp>
        <p:nvSpPr>
          <p:cNvPr id="247" name="Google Shape;247;p3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51" name="Google Shape;251;p37"/>
          <p:cNvSpPr txBox="1">
            <a:spLocks noGrp="1"/>
          </p:cNvSpPr>
          <p:nvPr>
            <p:ph type="subTitle" idx="4"/>
          </p:nvPr>
        </p:nvSpPr>
        <p:spPr>
          <a:xfrm>
            <a:off x="1588576" y="1795142"/>
            <a:ext cx="3389822"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INTRODUCTION / DATA OVERVIEW</a:t>
            </a:r>
          </a:p>
        </p:txBody>
      </p:sp>
      <p:sp>
        <p:nvSpPr>
          <p:cNvPr id="252" name="Google Shape;252;p37"/>
          <p:cNvSpPr txBox="1">
            <a:spLocks noGrp="1"/>
          </p:cNvSpPr>
          <p:nvPr>
            <p:ph type="title" idx="5"/>
          </p:nvPr>
        </p:nvSpPr>
        <p:spPr>
          <a:xfrm>
            <a:off x="2584566" y="142564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53" name="Google Shape;253;p37"/>
          <p:cNvSpPr txBox="1">
            <a:spLocks noGrp="1"/>
          </p:cNvSpPr>
          <p:nvPr>
            <p:ph type="subTitle" idx="6"/>
          </p:nvPr>
        </p:nvSpPr>
        <p:spPr>
          <a:xfrm>
            <a:off x="2080312" y="2128290"/>
            <a:ext cx="2564969"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Description</a:t>
            </a:r>
          </a:p>
          <a:p>
            <a:pPr marL="0" lvl="0" indent="0" algn="ctr" rtl="0">
              <a:spcBef>
                <a:spcPts val="0"/>
              </a:spcBef>
              <a:spcAft>
                <a:spcPts val="0"/>
              </a:spcAft>
              <a:buNone/>
            </a:pPr>
            <a:r>
              <a:rPr lang="en" dirty="0"/>
              <a:t>Data Cleaning &amp; Processing</a:t>
            </a:r>
            <a:endParaRPr dirty="0"/>
          </a:p>
        </p:txBody>
      </p:sp>
      <p:sp>
        <p:nvSpPr>
          <p:cNvPr id="254" name="Google Shape;254;p37"/>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DATA VISUALIZATION</a:t>
            </a:r>
          </a:p>
        </p:txBody>
      </p:sp>
      <p:sp>
        <p:nvSpPr>
          <p:cNvPr id="255" name="Google Shape;255;p37"/>
          <p:cNvSpPr txBox="1">
            <a:spLocks noGrp="1"/>
          </p:cNvSpPr>
          <p:nvPr>
            <p:ph type="title" idx="8"/>
          </p:nvPr>
        </p:nvSpPr>
        <p:spPr>
          <a:xfrm>
            <a:off x="671655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56" name="Google Shape;256;p37"/>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Histogram &amp; Boxplot</a:t>
            </a:r>
            <a:endParaRPr dirty="0"/>
          </a:p>
        </p:txBody>
      </p:sp>
      <p:sp>
        <p:nvSpPr>
          <p:cNvPr id="257" name="Google Shape;257;p37"/>
          <p:cNvSpPr txBox="1">
            <a:spLocks noGrp="1"/>
          </p:cNvSpPr>
          <p:nvPr>
            <p:ph type="subTitle" idx="13"/>
          </p:nvPr>
        </p:nvSpPr>
        <p:spPr>
          <a:xfrm>
            <a:off x="1974966" y="3519302"/>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TABLEAU DASHBOARD</a:t>
            </a:r>
            <a:endParaRPr dirty="0"/>
          </a:p>
        </p:txBody>
      </p:sp>
      <p:sp>
        <p:nvSpPr>
          <p:cNvPr id="258" name="Google Shape;258;p37"/>
          <p:cNvSpPr txBox="1">
            <a:spLocks noGrp="1"/>
          </p:cNvSpPr>
          <p:nvPr>
            <p:ph type="title" idx="14"/>
          </p:nvPr>
        </p:nvSpPr>
        <p:spPr>
          <a:xfrm>
            <a:off x="2584566" y="3067011"/>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59" name="Google Shape;259;p37"/>
          <p:cNvSpPr txBox="1">
            <a:spLocks noGrp="1"/>
          </p:cNvSpPr>
          <p:nvPr>
            <p:ph type="subTitle" idx="15"/>
          </p:nvPr>
        </p:nvSpPr>
        <p:spPr>
          <a:xfrm>
            <a:off x="1975466" y="3895402"/>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Dashboard</a:t>
            </a:r>
            <a:endParaRPr dirty="0"/>
          </a:p>
        </p:txBody>
      </p:sp>
      <p:sp>
        <p:nvSpPr>
          <p:cNvPr id="263" name="Google Shape;263;p37"/>
          <p:cNvSpPr txBox="1">
            <a:spLocks noGrp="1"/>
          </p:cNvSpPr>
          <p:nvPr>
            <p:ph type="subTitle" idx="19"/>
          </p:nvPr>
        </p:nvSpPr>
        <p:spPr>
          <a:xfrm>
            <a:off x="6188150" y="3429068"/>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endParaRPr dirty="0"/>
          </a:p>
        </p:txBody>
      </p:sp>
      <p:sp>
        <p:nvSpPr>
          <p:cNvPr id="264" name="Google Shape;264;p37"/>
          <p:cNvSpPr txBox="1">
            <a:spLocks noGrp="1"/>
          </p:cNvSpPr>
          <p:nvPr>
            <p:ph type="title" idx="20"/>
          </p:nvPr>
        </p:nvSpPr>
        <p:spPr>
          <a:xfrm>
            <a:off x="6716550" y="2999491"/>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65" name="Google Shape;265;p37"/>
          <p:cNvSpPr txBox="1">
            <a:spLocks noGrp="1"/>
          </p:cNvSpPr>
          <p:nvPr>
            <p:ph type="subTitle" idx="21"/>
          </p:nvPr>
        </p:nvSpPr>
        <p:spPr>
          <a:xfrm>
            <a:off x="6144991" y="3794509"/>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p>
        </p:txBody>
      </p:sp>
      <p:grpSp>
        <p:nvGrpSpPr>
          <p:cNvPr id="266" name="Google Shape;266;p37"/>
          <p:cNvGrpSpPr/>
          <p:nvPr/>
        </p:nvGrpSpPr>
        <p:grpSpPr>
          <a:xfrm>
            <a:off x="105579" y="4273092"/>
            <a:ext cx="543432" cy="741197"/>
            <a:chOff x="2278754" y="3912467"/>
            <a:chExt cx="543432" cy="741197"/>
          </a:xfrm>
        </p:grpSpPr>
        <p:sp>
          <p:nvSpPr>
            <p:cNvPr id="267" name="Google Shape;267;p37"/>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7"/>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7"/>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7"/>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7"/>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7"/>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7"/>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7"/>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7"/>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7"/>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7"/>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7"/>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7"/>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7"/>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7"/>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7"/>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7"/>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7"/>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7"/>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7"/>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7"/>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7"/>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7"/>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7"/>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37"/>
          <p:cNvGrpSpPr/>
          <p:nvPr/>
        </p:nvGrpSpPr>
        <p:grpSpPr>
          <a:xfrm>
            <a:off x="396318" y="1228088"/>
            <a:ext cx="8426679" cy="2929625"/>
            <a:chOff x="1890971" y="1788200"/>
            <a:chExt cx="2169979" cy="754416"/>
          </a:xfrm>
        </p:grpSpPr>
        <p:sp>
          <p:nvSpPr>
            <p:cNvPr id="292" name="Google Shape;292;p37"/>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7"/>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7"/>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1"/>
        <p:cNvGrpSpPr/>
        <p:nvPr/>
      </p:nvGrpSpPr>
      <p:grpSpPr>
        <a:xfrm>
          <a:off x="0" y="0"/>
          <a:ext cx="0" cy="0"/>
          <a:chOff x="0" y="0"/>
          <a:chExt cx="0" cy="0"/>
        </a:xfrm>
      </p:grpSpPr>
      <p:grpSp>
        <p:nvGrpSpPr>
          <p:cNvPr id="2002" name="Google Shape;2002;p59"/>
          <p:cNvGrpSpPr/>
          <p:nvPr/>
        </p:nvGrpSpPr>
        <p:grpSpPr>
          <a:xfrm>
            <a:off x="975831" y="2198541"/>
            <a:ext cx="1549685" cy="585900"/>
            <a:chOff x="4571999" y="2944750"/>
            <a:chExt cx="828000" cy="585900"/>
          </a:xfrm>
        </p:grpSpPr>
        <p:sp>
          <p:nvSpPr>
            <p:cNvPr id="2003" name="Google Shape;2003;p59"/>
            <p:cNvSpPr/>
            <p:nvPr/>
          </p:nvSpPr>
          <p:spPr>
            <a:xfrm>
              <a:off x="4571999" y="2944750"/>
              <a:ext cx="828000" cy="585900"/>
            </a:xfrm>
            <a:prstGeom prst="round2DiagRect">
              <a:avLst>
                <a:gd name="adj1" fmla="val 16667"/>
                <a:gd name="adj2" fmla="val 0"/>
              </a:avLst>
            </a:prstGeom>
            <a:solidFill>
              <a:srgbClr val="FFFFFF">
                <a:alpha val="12950"/>
              </a:srgbClr>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59"/>
            <p:cNvSpPr/>
            <p:nvPr/>
          </p:nvSpPr>
          <p:spPr>
            <a:xfrm>
              <a:off x="4612163" y="3015209"/>
              <a:ext cx="747900" cy="449700"/>
            </a:xfrm>
            <a:prstGeom prst="round2DiagRect">
              <a:avLst>
                <a:gd name="adj1" fmla="val 16667"/>
                <a:gd name="adj2" fmla="val 0"/>
              </a:avLst>
            </a:prstGeom>
            <a:gradFill>
              <a:gsLst>
                <a:gs pos="0">
                  <a:srgbClr val="20124D"/>
                </a:gs>
                <a:gs pos="58999">
                  <a:srgbClr val="855673"/>
                </a:gs>
                <a:gs pos="100000">
                  <a:srgbClr val="EA9999"/>
                </a:gs>
              </a:gsLst>
              <a:lin ang="2700006"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5" name="Google Shape;2005;p59"/>
          <p:cNvGrpSpPr/>
          <p:nvPr/>
        </p:nvGrpSpPr>
        <p:grpSpPr>
          <a:xfrm>
            <a:off x="975831" y="1476004"/>
            <a:ext cx="1549685" cy="585900"/>
            <a:chOff x="4571999" y="2944750"/>
            <a:chExt cx="828000" cy="585900"/>
          </a:xfrm>
        </p:grpSpPr>
        <p:sp>
          <p:nvSpPr>
            <p:cNvPr id="2006" name="Google Shape;2006;p59"/>
            <p:cNvSpPr/>
            <p:nvPr/>
          </p:nvSpPr>
          <p:spPr>
            <a:xfrm>
              <a:off x="4571999" y="2944750"/>
              <a:ext cx="828000" cy="585900"/>
            </a:xfrm>
            <a:prstGeom prst="round2DiagRect">
              <a:avLst>
                <a:gd name="adj1" fmla="val 16667"/>
                <a:gd name="adj2" fmla="val 0"/>
              </a:avLst>
            </a:prstGeom>
            <a:solidFill>
              <a:srgbClr val="FFFFFF">
                <a:alpha val="12950"/>
              </a:srgbClr>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59"/>
            <p:cNvSpPr/>
            <p:nvPr/>
          </p:nvSpPr>
          <p:spPr>
            <a:xfrm>
              <a:off x="4612163" y="3015209"/>
              <a:ext cx="747900" cy="449700"/>
            </a:xfrm>
            <a:prstGeom prst="round2DiagRect">
              <a:avLst>
                <a:gd name="adj1" fmla="val 16667"/>
                <a:gd name="adj2" fmla="val 0"/>
              </a:avLst>
            </a:prstGeom>
            <a:gradFill>
              <a:gsLst>
                <a:gs pos="0">
                  <a:srgbClr val="20124D"/>
                </a:gs>
                <a:gs pos="58999">
                  <a:srgbClr val="855673"/>
                </a:gs>
                <a:gs pos="100000">
                  <a:srgbClr val="EA9999"/>
                </a:gs>
              </a:gsLst>
              <a:lin ang="2700006"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8" name="Google Shape;2008;p59"/>
          <p:cNvGrpSpPr/>
          <p:nvPr/>
        </p:nvGrpSpPr>
        <p:grpSpPr>
          <a:xfrm>
            <a:off x="975831" y="2921079"/>
            <a:ext cx="1549685" cy="585900"/>
            <a:chOff x="4571999" y="2944750"/>
            <a:chExt cx="828000" cy="585900"/>
          </a:xfrm>
        </p:grpSpPr>
        <p:sp>
          <p:nvSpPr>
            <p:cNvPr id="2009" name="Google Shape;2009;p59"/>
            <p:cNvSpPr/>
            <p:nvPr/>
          </p:nvSpPr>
          <p:spPr>
            <a:xfrm>
              <a:off x="4571999" y="2944750"/>
              <a:ext cx="828000" cy="585900"/>
            </a:xfrm>
            <a:prstGeom prst="round2DiagRect">
              <a:avLst>
                <a:gd name="adj1" fmla="val 16667"/>
                <a:gd name="adj2" fmla="val 0"/>
              </a:avLst>
            </a:prstGeom>
            <a:solidFill>
              <a:srgbClr val="FFFFFF">
                <a:alpha val="12950"/>
              </a:srgbClr>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59"/>
            <p:cNvSpPr/>
            <p:nvPr/>
          </p:nvSpPr>
          <p:spPr>
            <a:xfrm>
              <a:off x="4612163" y="3015209"/>
              <a:ext cx="747900" cy="449700"/>
            </a:xfrm>
            <a:prstGeom prst="round2DiagRect">
              <a:avLst>
                <a:gd name="adj1" fmla="val 16667"/>
                <a:gd name="adj2" fmla="val 0"/>
              </a:avLst>
            </a:prstGeom>
            <a:gradFill>
              <a:gsLst>
                <a:gs pos="0">
                  <a:srgbClr val="20124D"/>
                </a:gs>
                <a:gs pos="58999">
                  <a:srgbClr val="855673"/>
                </a:gs>
                <a:gs pos="100000">
                  <a:srgbClr val="EA9999"/>
                </a:gs>
              </a:gsLst>
              <a:lin ang="2700006"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1" name="Google Shape;2011;p59"/>
          <p:cNvGrpSpPr/>
          <p:nvPr/>
        </p:nvGrpSpPr>
        <p:grpSpPr>
          <a:xfrm>
            <a:off x="975831" y="3643616"/>
            <a:ext cx="1549722" cy="585829"/>
            <a:chOff x="4571999" y="2944750"/>
            <a:chExt cx="828020" cy="585829"/>
          </a:xfrm>
        </p:grpSpPr>
        <p:sp>
          <p:nvSpPr>
            <p:cNvPr id="2012" name="Google Shape;2012;p59"/>
            <p:cNvSpPr/>
            <p:nvPr/>
          </p:nvSpPr>
          <p:spPr>
            <a:xfrm>
              <a:off x="4571999" y="2944750"/>
              <a:ext cx="828020" cy="585829"/>
            </a:xfrm>
            <a:prstGeom prst="round2DiagRect">
              <a:avLst>
                <a:gd name="adj1" fmla="val 16667"/>
                <a:gd name="adj2" fmla="val 0"/>
              </a:avLst>
            </a:prstGeom>
            <a:solidFill>
              <a:srgbClr val="FFFFFF">
                <a:alpha val="12950"/>
              </a:srgbClr>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59"/>
            <p:cNvSpPr/>
            <p:nvPr/>
          </p:nvSpPr>
          <p:spPr>
            <a:xfrm>
              <a:off x="4612163" y="3015209"/>
              <a:ext cx="747900" cy="449700"/>
            </a:xfrm>
            <a:prstGeom prst="round2DiagRect">
              <a:avLst>
                <a:gd name="adj1" fmla="val 16667"/>
                <a:gd name="adj2" fmla="val 0"/>
              </a:avLst>
            </a:prstGeom>
            <a:gradFill>
              <a:gsLst>
                <a:gs pos="0">
                  <a:srgbClr val="20124D"/>
                </a:gs>
                <a:gs pos="58999">
                  <a:srgbClr val="855673"/>
                </a:gs>
                <a:gs pos="100000">
                  <a:srgbClr val="EA9999"/>
                </a:gs>
              </a:gsLst>
              <a:lin ang="2700006"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4" name="Google Shape;2014;p59"/>
          <p:cNvGrpSpPr/>
          <p:nvPr/>
        </p:nvGrpSpPr>
        <p:grpSpPr>
          <a:xfrm>
            <a:off x="350893" y="345057"/>
            <a:ext cx="8225504" cy="4542219"/>
            <a:chOff x="350893" y="345057"/>
            <a:chExt cx="8225504" cy="4542219"/>
          </a:xfrm>
        </p:grpSpPr>
        <p:grpSp>
          <p:nvGrpSpPr>
            <p:cNvPr id="2015" name="Google Shape;2015;p59"/>
            <p:cNvGrpSpPr/>
            <p:nvPr/>
          </p:nvGrpSpPr>
          <p:grpSpPr>
            <a:xfrm>
              <a:off x="350893" y="345057"/>
              <a:ext cx="8225504" cy="344536"/>
              <a:chOff x="1942776" y="1722253"/>
              <a:chExt cx="2118174" cy="88722"/>
            </a:xfrm>
          </p:grpSpPr>
          <p:sp>
            <p:nvSpPr>
              <p:cNvPr id="2016" name="Google Shape;2016;p59"/>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59"/>
              <p:cNvSpPr/>
              <p:nvPr/>
            </p:nvSpPr>
            <p:spPr>
              <a:xfrm>
                <a:off x="1942776" y="1722253"/>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8" name="Google Shape;2018;p59"/>
            <p:cNvSpPr/>
            <p:nvPr/>
          </p:nvSpPr>
          <p:spPr>
            <a:xfrm>
              <a:off x="5780399" y="4749726"/>
              <a:ext cx="137651" cy="13755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9" name="Google Shape;2019;p5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SALES AND DISTRIBUTION</a:t>
            </a:r>
            <a:endParaRPr/>
          </a:p>
        </p:txBody>
      </p:sp>
      <p:sp>
        <p:nvSpPr>
          <p:cNvPr id="2020" name="Google Shape;2020;p59"/>
          <p:cNvSpPr txBox="1">
            <a:spLocks noGrp="1"/>
          </p:cNvSpPr>
          <p:nvPr>
            <p:ph type="subTitle" idx="4294967295"/>
          </p:nvPr>
        </p:nvSpPr>
        <p:spPr>
          <a:xfrm>
            <a:off x="1000194" y="1574125"/>
            <a:ext cx="1549684" cy="38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N" sz="1300" b="1" i="0" dirty="0">
                <a:effectLst/>
                <a:latin typeface="Oswald" panose="00000500000000000000" pitchFamily="2" charset="0"/>
              </a:rPr>
              <a:t>Market Trends</a:t>
            </a:r>
            <a:endParaRPr sz="1300" dirty="0">
              <a:latin typeface="Oswald" panose="00000500000000000000" pitchFamily="2" charset="0"/>
              <a:ea typeface="Oswald"/>
              <a:cs typeface="Oswald"/>
              <a:sym typeface="Oswald"/>
            </a:endParaRPr>
          </a:p>
        </p:txBody>
      </p:sp>
      <p:sp>
        <p:nvSpPr>
          <p:cNvPr id="2021" name="Google Shape;2021;p59"/>
          <p:cNvSpPr txBox="1">
            <a:spLocks noGrp="1"/>
          </p:cNvSpPr>
          <p:nvPr>
            <p:ph type="subTitle" idx="4294967295"/>
          </p:nvPr>
        </p:nvSpPr>
        <p:spPr>
          <a:xfrm>
            <a:off x="779734" y="2288893"/>
            <a:ext cx="1965696" cy="38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N" sz="1300" b="1" i="0" dirty="0">
                <a:effectLst/>
                <a:latin typeface="Oswald" panose="00000500000000000000" pitchFamily="2" charset="0"/>
              </a:rPr>
              <a:t>Brand Performance</a:t>
            </a:r>
            <a:endParaRPr sz="1300" dirty="0">
              <a:latin typeface="Oswald" panose="00000500000000000000" pitchFamily="2" charset="0"/>
              <a:ea typeface="Oswald"/>
              <a:cs typeface="Oswald"/>
              <a:sym typeface="Oswald"/>
            </a:endParaRPr>
          </a:p>
        </p:txBody>
      </p:sp>
      <p:sp>
        <p:nvSpPr>
          <p:cNvPr id="2022" name="Google Shape;2022;p59"/>
          <p:cNvSpPr txBox="1">
            <a:spLocks noGrp="1"/>
          </p:cNvSpPr>
          <p:nvPr>
            <p:ph type="subTitle" idx="4294967295"/>
          </p:nvPr>
        </p:nvSpPr>
        <p:spPr>
          <a:xfrm>
            <a:off x="1069935" y="3019158"/>
            <a:ext cx="1358952" cy="38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N" sz="1300" b="1" i="0" dirty="0">
                <a:effectLst/>
                <a:latin typeface="Oswald" panose="00000500000000000000" pitchFamily="2" charset="0"/>
              </a:rPr>
              <a:t>Color Popularity</a:t>
            </a:r>
            <a:endParaRPr sz="1300" dirty="0">
              <a:latin typeface="Oswald" panose="00000500000000000000" pitchFamily="2" charset="0"/>
              <a:ea typeface="Oswald"/>
              <a:cs typeface="Oswald"/>
              <a:sym typeface="Oswald"/>
            </a:endParaRPr>
          </a:p>
        </p:txBody>
      </p:sp>
      <p:sp>
        <p:nvSpPr>
          <p:cNvPr id="2023" name="Google Shape;2023;p59"/>
          <p:cNvSpPr txBox="1">
            <a:spLocks noGrp="1"/>
          </p:cNvSpPr>
          <p:nvPr>
            <p:ph type="subTitle" idx="4294967295"/>
          </p:nvPr>
        </p:nvSpPr>
        <p:spPr>
          <a:xfrm>
            <a:off x="1014464" y="3741675"/>
            <a:ext cx="1495807" cy="38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N" sz="1300" b="1" i="0" dirty="0">
                <a:effectLst/>
                <a:latin typeface="Oswald" panose="00000500000000000000" pitchFamily="2" charset="0"/>
              </a:rPr>
              <a:t>Gender Influence</a:t>
            </a:r>
            <a:endParaRPr sz="1300" dirty="0">
              <a:latin typeface="Oswald" panose="00000500000000000000" pitchFamily="2" charset="0"/>
              <a:ea typeface="Oswald"/>
              <a:cs typeface="Oswald"/>
              <a:sym typeface="Oswald"/>
            </a:endParaRPr>
          </a:p>
        </p:txBody>
      </p:sp>
      <p:grpSp>
        <p:nvGrpSpPr>
          <p:cNvPr id="2052" name="Google Shape;2052;p59"/>
          <p:cNvGrpSpPr/>
          <p:nvPr/>
        </p:nvGrpSpPr>
        <p:grpSpPr>
          <a:xfrm rot="10800000">
            <a:off x="8191604" y="4059605"/>
            <a:ext cx="543432" cy="741197"/>
            <a:chOff x="2878829" y="3023092"/>
            <a:chExt cx="543432" cy="741197"/>
          </a:xfrm>
        </p:grpSpPr>
        <p:sp>
          <p:nvSpPr>
            <p:cNvPr id="2053" name="Google Shape;2053;p59"/>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59"/>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59"/>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59"/>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59"/>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59"/>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59"/>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59"/>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59"/>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59"/>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9"/>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9"/>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59"/>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59"/>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59"/>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59"/>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59"/>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59"/>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59"/>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59"/>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59"/>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59"/>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59"/>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59"/>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7" name="Google Shape;2077;p59"/>
          <p:cNvGrpSpPr/>
          <p:nvPr/>
        </p:nvGrpSpPr>
        <p:grpSpPr>
          <a:xfrm rot="10800000">
            <a:off x="-187444" y="4341636"/>
            <a:ext cx="543432" cy="741197"/>
            <a:chOff x="2878829" y="3023092"/>
            <a:chExt cx="543432" cy="741197"/>
          </a:xfrm>
        </p:grpSpPr>
        <p:sp>
          <p:nvSpPr>
            <p:cNvPr id="2078" name="Google Shape;2078;p59"/>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59"/>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59"/>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59"/>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9"/>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9"/>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9"/>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9"/>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9"/>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9"/>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9"/>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9"/>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9"/>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9"/>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9"/>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9"/>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9"/>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9"/>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9"/>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9"/>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9"/>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9"/>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9"/>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9"/>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2" name="Google Shape;2102;p59"/>
          <p:cNvSpPr/>
          <p:nvPr/>
        </p:nvSpPr>
        <p:spPr>
          <a:xfrm>
            <a:off x="3218054" y="1476275"/>
            <a:ext cx="5512891" cy="585300"/>
          </a:xfrm>
          <a:prstGeom prst="rect">
            <a:avLst/>
          </a:prstGeom>
          <a:noFill/>
          <a:ln>
            <a:noFill/>
          </a:ln>
        </p:spPr>
        <p:txBody>
          <a:bodyPr spcFirstLastPara="1" wrap="square" lIns="270000" tIns="91425" rIns="274300" bIns="91425" anchor="ctr" anchorCtr="0">
            <a:noAutofit/>
          </a:bodyPr>
          <a:lstStyle/>
          <a:p>
            <a:pPr marL="0" marR="0" lvl="0" indent="0" algn="l" rtl="0">
              <a:spcBef>
                <a:spcPts val="0"/>
              </a:spcBef>
              <a:spcAft>
                <a:spcPts val="0"/>
              </a:spcAft>
              <a:buClr>
                <a:srgbClr val="000000"/>
              </a:buClr>
              <a:buSzPts val="1100"/>
              <a:buFont typeface="Arial"/>
              <a:buNone/>
            </a:pPr>
            <a:r>
              <a:rPr lang="en-US" sz="1100" dirty="0">
                <a:solidFill>
                  <a:schemeClr val="lt1"/>
                </a:solidFill>
                <a:latin typeface="Raleway"/>
                <a:ea typeface="Raleway"/>
                <a:cs typeface="Raleway"/>
                <a:sym typeface="Raleway"/>
              </a:rPr>
              <a:t>The market trend suggests a preference for SUVs, with the majority of sales falling under this body style, followed by hatchbacks, sedans, passengers, and hardtops</a:t>
            </a:r>
          </a:p>
        </p:txBody>
      </p:sp>
      <p:sp>
        <p:nvSpPr>
          <p:cNvPr id="2103" name="Google Shape;2103;p59"/>
          <p:cNvSpPr/>
          <p:nvPr/>
        </p:nvSpPr>
        <p:spPr>
          <a:xfrm>
            <a:off x="3285644" y="2921342"/>
            <a:ext cx="5286579" cy="585300"/>
          </a:xfrm>
          <a:prstGeom prst="rect">
            <a:avLst/>
          </a:prstGeom>
          <a:noFill/>
          <a:ln>
            <a:noFill/>
          </a:ln>
        </p:spPr>
        <p:txBody>
          <a:bodyPr spcFirstLastPara="1" wrap="square" lIns="274300" tIns="91425" rIns="274300" bIns="91425" anchor="ctr" anchorCtr="0">
            <a:noAutofit/>
          </a:bodyPr>
          <a:lstStyle/>
          <a:p>
            <a:pPr marL="0" marR="0" lvl="0" indent="0" algn="l" rtl="0">
              <a:spcBef>
                <a:spcPts val="0"/>
              </a:spcBef>
              <a:spcAft>
                <a:spcPts val="0"/>
              </a:spcAft>
              <a:buClr>
                <a:srgbClr val="000000"/>
              </a:buClr>
              <a:buSzPts val="1100"/>
              <a:buFont typeface="Arial"/>
              <a:buNone/>
            </a:pPr>
            <a:r>
              <a:rPr lang="en-US" sz="1100" dirty="0">
                <a:solidFill>
                  <a:schemeClr val="lt1"/>
                </a:solidFill>
                <a:latin typeface="Raleway"/>
                <a:ea typeface="Raleway"/>
                <a:cs typeface="Raleway"/>
                <a:sym typeface="Raleway"/>
              </a:rPr>
              <a:t>Pale white stands out as the most popular car color, attracting 47.81% of customers. Black and red also have significant shares, while blue remains less preferred.</a:t>
            </a:r>
          </a:p>
        </p:txBody>
      </p:sp>
      <p:sp>
        <p:nvSpPr>
          <p:cNvPr id="2104" name="Google Shape;2104;p59"/>
          <p:cNvSpPr/>
          <p:nvPr/>
        </p:nvSpPr>
        <p:spPr>
          <a:xfrm>
            <a:off x="3459390" y="2198808"/>
            <a:ext cx="5333548" cy="585300"/>
          </a:xfrm>
          <a:prstGeom prst="rect">
            <a:avLst/>
          </a:prstGeom>
          <a:noFill/>
          <a:ln>
            <a:noFill/>
          </a:ln>
        </p:spPr>
        <p:txBody>
          <a:bodyPr spcFirstLastPara="1" wrap="square" lIns="90000" tIns="91425" rIns="274300" bIns="91425" anchor="ctr" anchorCtr="0">
            <a:noAutofit/>
          </a:bodyPr>
          <a:lstStyle/>
          <a:p>
            <a:pPr marL="0" marR="0" lvl="0" indent="0" algn="l" rtl="0">
              <a:spcBef>
                <a:spcPts val="0"/>
              </a:spcBef>
              <a:spcAft>
                <a:spcPts val="0"/>
              </a:spcAft>
              <a:buClr>
                <a:srgbClr val="000000"/>
              </a:buClr>
              <a:buSzPts val="1100"/>
              <a:buFont typeface="Arial"/>
              <a:buNone/>
            </a:pPr>
            <a:r>
              <a:rPr lang="en-US" sz="1100" dirty="0">
                <a:solidFill>
                  <a:schemeClr val="lt1"/>
                </a:solidFill>
                <a:latin typeface="Raleway"/>
                <a:ea typeface="Raleway"/>
                <a:cs typeface="Raleway"/>
                <a:sym typeface="Raleway"/>
              </a:rPr>
              <a:t>Chevrolet emerged as the top-selling brand, with strong sales figures, while Jaguar and Saab experienced lower sales</a:t>
            </a:r>
            <a:r>
              <a:rPr lang="en-US" sz="1200" dirty="0">
                <a:solidFill>
                  <a:schemeClr val="lt1"/>
                </a:solidFill>
                <a:latin typeface="Raleway"/>
                <a:ea typeface="Raleway"/>
                <a:cs typeface="Raleway"/>
                <a:sym typeface="Raleway"/>
              </a:rPr>
              <a:t>.</a:t>
            </a:r>
          </a:p>
        </p:txBody>
      </p:sp>
      <p:sp>
        <p:nvSpPr>
          <p:cNvPr id="2105" name="Google Shape;2105;p59"/>
          <p:cNvSpPr/>
          <p:nvPr/>
        </p:nvSpPr>
        <p:spPr>
          <a:xfrm>
            <a:off x="3278111" y="3643875"/>
            <a:ext cx="5628085" cy="585300"/>
          </a:xfrm>
          <a:prstGeom prst="rect">
            <a:avLst/>
          </a:prstGeom>
          <a:noFill/>
          <a:ln>
            <a:noFill/>
          </a:ln>
        </p:spPr>
        <p:txBody>
          <a:bodyPr spcFirstLastPara="1" wrap="square" lIns="274300" tIns="91425" rIns="274300" bIns="91425" anchor="ctr" anchorCtr="0">
            <a:noAutofit/>
          </a:bodyPr>
          <a:lstStyle/>
          <a:p>
            <a:pPr marL="0" marR="0" lvl="0" indent="0" algn="l" rtl="0">
              <a:spcBef>
                <a:spcPts val="0"/>
              </a:spcBef>
              <a:spcAft>
                <a:spcPts val="0"/>
              </a:spcAft>
              <a:buClr>
                <a:srgbClr val="000000"/>
              </a:buClr>
              <a:buSzPts val="1100"/>
              <a:buFont typeface="Arial"/>
              <a:buNone/>
            </a:pPr>
            <a:r>
              <a:rPr lang="en-US" sz="1100" dirty="0">
                <a:solidFill>
                  <a:schemeClr val="lt1"/>
                </a:solidFill>
                <a:latin typeface="Raleway"/>
                <a:ea typeface="Raleway"/>
                <a:cs typeface="Raleway"/>
                <a:sym typeface="Raleway"/>
              </a:rPr>
              <a:t>The dataset reflects a predominantly male customer base, indicating potential opportunities to engage and attract more female customers through targeted marketing and promotions</a:t>
            </a:r>
          </a:p>
        </p:txBody>
      </p:sp>
      <p:cxnSp>
        <p:nvCxnSpPr>
          <p:cNvPr id="2106" name="Google Shape;2106;p59"/>
          <p:cNvCxnSpPr>
            <a:cxnSpLocks/>
          </p:cNvCxnSpPr>
          <p:nvPr/>
        </p:nvCxnSpPr>
        <p:spPr>
          <a:xfrm>
            <a:off x="2696047" y="1768925"/>
            <a:ext cx="685800" cy="0"/>
          </a:xfrm>
          <a:prstGeom prst="straightConnector1">
            <a:avLst/>
          </a:prstGeom>
          <a:noFill/>
          <a:ln w="19050" cap="flat" cmpd="sng">
            <a:solidFill>
              <a:schemeClr val="lt1"/>
            </a:solidFill>
            <a:prstDash val="solid"/>
            <a:round/>
            <a:headEnd type="none" w="med" len="med"/>
            <a:tailEnd type="oval" w="med" len="med"/>
          </a:ln>
        </p:spPr>
      </p:cxnSp>
      <p:cxnSp>
        <p:nvCxnSpPr>
          <p:cNvPr id="2107" name="Google Shape;2107;p59"/>
          <p:cNvCxnSpPr/>
          <p:nvPr/>
        </p:nvCxnSpPr>
        <p:spPr>
          <a:xfrm>
            <a:off x="2696047" y="2491500"/>
            <a:ext cx="685800" cy="0"/>
          </a:xfrm>
          <a:prstGeom prst="straightConnector1">
            <a:avLst/>
          </a:prstGeom>
          <a:noFill/>
          <a:ln w="19050" cap="flat" cmpd="sng">
            <a:solidFill>
              <a:schemeClr val="lt1"/>
            </a:solidFill>
            <a:prstDash val="solid"/>
            <a:round/>
            <a:headEnd type="none" w="med" len="med"/>
            <a:tailEnd type="oval" w="med" len="med"/>
          </a:ln>
        </p:spPr>
      </p:cxnSp>
      <p:cxnSp>
        <p:nvCxnSpPr>
          <p:cNvPr id="2108" name="Google Shape;2108;p59"/>
          <p:cNvCxnSpPr/>
          <p:nvPr/>
        </p:nvCxnSpPr>
        <p:spPr>
          <a:xfrm>
            <a:off x="2696047" y="3214025"/>
            <a:ext cx="685800" cy="0"/>
          </a:xfrm>
          <a:prstGeom prst="straightConnector1">
            <a:avLst/>
          </a:prstGeom>
          <a:noFill/>
          <a:ln w="19050" cap="flat" cmpd="sng">
            <a:solidFill>
              <a:schemeClr val="lt1"/>
            </a:solidFill>
            <a:prstDash val="solid"/>
            <a:round/>
            <a:headEnd type="none" w="med" len="med"/>
            <a:tailEnd type="oval" w="med" len="med"/>
          </a:ln>
        </p:spPr>
      </p:cxnSp>
      <p:cxnSp>
        <p:nvCxnSpPr>
          <p:cNvPr id="2109" name="Google Shape;2109;p59"/>
          <p:cNvCxnSpPr/>
          <p:nvPr/>
        </p:nvCxnSpPr>
        <p:spPr>
          <a:xfrm>
            <a:off x="2696047" y="3936538"/>
            <a:ext cx="685800" cy="0"/>
          </a:xfrm>
          <a:prstGeom prst="straightConnector1">
            <a:avLst/>
          </a:prstGeom>
          <a:noFill/>
          <a:ln w="19050" cap="flat" cmpd="sng">
            <a:solidFill>
              <a:schemeClr val="lt1"/>
            </a:solidFill>
            <a:prstDash val="solid"/>
            <a:round/>
            <a:headEnd type="none" w="med" len="med"/>
            <a:tailEnd type="oval" w="med" len="med"/>
          </a:ln>
        </p:spPr>
      </p:cxnSp>
      <p:grpSp>
        <p:nvGrpSpPr>
          <p:cNvPr id="110" name="Google Shape;15140;p89">
            <a:extLst>
              <a:ext uri="{FF2B5EF4-FFF2-40B4-BE49-F238E27FC236}">
                <a16:creationId xmlns:a16="http://schemas.microsoft.com/office/drawing/2014/main" id="{62C8E510-F558-4B62-AC76-52BEEDCF0C92}"/>
              </a:ext>
            </a:extLst>
          </p:cNvPr>
          <p:cNvGrpSpPr/>
          <p:nvPr/>
        </p:nvGrpSpPr>
        <p:grpSpPr>
          <a:xfrm>
            <a:off x="378052" y="1567804"/>
            <a:ext cx="322151" cy="322374"/>
            <a:chOff x="4206763" y="2450951"/>
            <a:chExt cx="322151" cy="322374"/>
          </a:xfrm>
          <a:solidFill>
            <a:schemeClr val="bg1">
              <a:lumMod val="95000"/>
            </a:schemeClr>
          </a:solidFill>
        </p:grpSpPr>
        <p:sp>
          <p:nvSpPr>
            <p:cNvPr id="111" name="Google Shape;15141;p89">
              <a:extLst>
                <a:ext uri="{FF2B5EF4-FFF2-40B4-BE49-F238E27FC236}">
                  <a16:creationId xmlns:a16="http://schemas.microsoft.com/office/drawing/2014/main" id="{C05D5493-F41A-4CAF-B2AA-E341A88F64A7}"/>
                </a:ext>
              </a:extLst>
            </p:cNvPr>
            <p:cNvSpPr/>
            <p:nvPr/>
          </p:nvSpPr>
          <p:spPr>
            <a:xfrm>
              <a:off x="4206763" y="2571650"/>
              <a:ext cx="322151" cy="201675"/>
            </a:xfrm>
            <a:custGeom>
              <a:avLst/>
              <a:gdLst/>
              <a:ahLst/>
              <a:cxnLst/>
              <a:rect l="l" t="t" r="r" b="b"/>
              <a:pathLst>
                <a:path w="10121" h="6336" extrusionOk="0">
                  <a:moveTo>
                    <a:pt x="2691" y="2847"/>
                  </a:moveTo>
                  <a:lnTo>
                    <a:pt x="2691" y="6037"/>
                  </a:lnTo>
                  <a:lnTo>
                    <a:pt x="1393" y="6037"/>
                  </a:lnTo>
                  <a:lnTo>
                    <a:pt x="1393" y="2847"/>
                  </a:lnTo>
                  <a:close/>
                  <a:moveTo>
                    <a:pt x="5703" y="2049"/>
                  </a:moveTo>
                  <a:lnTo>
                    <a:pt x="5703" y="6037"/>
                  </a:lnTo>
                  <a:lnTo>
                    <a:pt x="4406" y="6037"/>
                  </a:lnTo>
                  <a:lnTo>
                    <a:pt x="4406" y="2049"/>
                  </a:lnTo>
                  <a:close/>
                  <a:moveTo>
                    <a:pt x="8704" y="299"/>
                  </a:moveTo>
                  <a:lnTo>
                    <a:pt x="8704" y="6037"/>
                  </a:lnTo>
                  <a:lnTo>
                    <a:pt x="7406" y="6037"/>
                  </a:lnTo>
                  <a:lnTo>
                    <a:pt x="7406" y="299"/>
                  </a:lnTo>
                  <a:close/>
                  <a:moveTo>
                    <a:pt x="7275" y="1"/>
                  </a:moveTo>
                  <a:cubicBezTo>
                    <a:pt x="7192" y="1"/>
                    <a:pt x="7132" y="61"/>
                    <a:pt x="7132" y="156"/>
                  </a:cubicBezTo>
                  <a:lnTo>
                    <a:pt x="7132" y="6037"/>
                  </a:lnTo>
                  <a:lnTo>
                    <a:pt x="6001" y="6037"/>
                  </a:lnTo>
                  <a:lnTo>
                    <a:pt x="6001" y="1894"/>
                  </a:lnTo>
                  <a:cubicBezTo>
                    <a:pt x="6001" y="1811"/>
                    <a:pt x="5941" y="1751"/>
                    <a:pt x="5846" y="1751"/>
                  </a:cubicBezTo>
                  <a:lnTo>
                    <a:pt x="4275" y="1751"/>
                  </a:lnTo>
                  <a:cubicBezTo>
                    <a:pt x="4179" y="1751"/>
                    <a:pt x="4120" y="1811"/>
                    <a:pt x="4120" y="1894"/>
                  </a:cubicBezTo>
                  <a:lnTo>
                    <a:pt x="4120" y="6037"/>
                  </a:lnTo>
                  <a:lnTo>
                    <a:pt x="2989" y="6037"/>
                  </a:lnTo>
                  <a:lnTo>
                    <a:pt x="2989" y="2704"/>
                  </a:lnTo>
                  <a:cubicBezTo>
                    <a:pt x="2989" y="2608"/>
                    <a:pt x="2929" y="2549"/>
                    <a:pt x="2846" y="2549"/>
                  </a:cubicBezTo>
                  <a:lnTo>
                    <a:pt x="1262" y="2549"/>
                  </a:lnTo>
                  <a:cubicBezTo>
                    <a:pt x="1167" y="2549"/>
                    <a:pt x="1119" y="2608"/>
                    <a:pt x="1119" y="2704"/>
                  </a:cubicBezTo>
                  <a:lnTo>
                    <a:pt x="1119" y="6037"/>
                  </a:lnTo>
                  <a:lnTo>
                    <a:pt x="143" y="6037"/>
                  </a:lnTo>
                  <a:cubicBezTo>
                    <a:pt x="60" y="6037"/>
                    <a:pt x="0" y="6097"/>
                    <a:pt x="0" y="6180"/>
                  </a:cubicBezTo>
                  <a:cubicBezTo>
                    <a:pt x="0" y="6276"/>
                    <a:pt x="60" y="6335"/>
                    <a:pt x="143" y="6335"/>
                  </a:cubicBezTo>
                  <a:lnTo>
                    <a:pt x="9966" y="6335"/>
                  </a:lnTo>
                  <a:cubicBezTo>
                    <a:pt x="10061" y="6335"/>
                    <a:pt x="10121" y="6276"/>
                    <a:pt x="10121" y="6180"/>
                  </a:cubicBezTo>
                  <a:cubicBezTo>
                    <a:pt x="10121" y="6109"/>
                    <a:pt x="10049" y="6037"/>
                    <a:pt x="9966" y="6037"/>
                  </a:cubicBezTo>
                  <a:lnTo>
                    <a:pt x="9001" y="6037"/>
                  </a:lnTo>
                  <a:lnTo>
                    <a:pt x="9001" y="156"/>
                  </a:lnTo>
                  <a:cubicBezTo>
                    <a:pt x="9001" y="61"/>
                    <a:pt x="8942" y="1"/>
                    <a:pt x="885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5142;p89">
              <a:extLst>
                <a:ext uri="{FF2B5EF4-FFF2-40B4-BE49-F238E27FC236}">
                  <a16:creationId xmlns:a16="http://schemas.microsoft.com/office/drawing/2014/main" id="{78DF522D-61F6-4EB5-B7C8-26CBB90A7F0B}"/>
                </a:ext>
              </a:extLst>
            </p:cNvPr>
            <p:cNvSpPr/>
            <p:nvPr/>
          </p:nvSpPr>
          <p:spPr>
            <a:xfrm>
              <a:off x="4210933" y="2450951"/>
              <a:ext cx="308878" cy="185537"/>
            </a:xfrm>
            <a:custGeom>
              <a:avLst/>
              <a:gdLst/>
              <a:ahLst/>
              <a:cxnLst/>
              <a:rect l="l" t="t" r="r" b="b"/>
              <a:pathLst>
                <a:path w="9704" h="5829" extrusionOk="0">
                  <a:moveTo>
                    <a:pt x="9212" y="1"/>
                  </a:moveTo>
                  <a:cubicBezTo>
                    <a:pt x="9189" y="1"/>
                    <a:pt x="9167" y="3"/>
                    <a:pt x="9144" y="7"/>
                  </a:cubicBezTo>
                  <a:lnTo>
                    <a:pt x="7870" y="162"/>
                  </a:lnTo>
                  <a:cubicBezTo>
                    <a:pt x="7620" y="197"/>
                    <a:pt x="7442" y="435"/>
                    <a:pt x="7477" y="685"/>
                  </a:cubicBezTo>
                  <a:cubicBezTo>
                    <a:pt x="7500" y="920"/>
                    <a:pt x="7711" y="1092"/>
                    <a:pt x="7944" y="1092"/>
                  </a:cubicBezTo>
                  <a:cubicBezTo>
                    <a:pt x="7959" y="1092"/>
                    <a:pt x="7974" y="1092"/>
                    <a:pt x="7989" y="1090"/>
                  </a:cubicBezTo>
                  <a:lnTo>
                    <a:pt x="8096" y="1066"/>
                  </a:lnTo>
                  <a:lnTo>
                    <a:pt x="8096" y="1066"/>
                  </a:lnTo>
                  <a:cubicBezTo>
                    <a:pt x="6537" y="2876"/>
                    <a:pt x="4691" y="3805"/>
                    <a:pt x="3382" y="4269"/>
                  </a:cubicBezTo>
                  <a:cubicBezTo>
                    <a:pt x="1739" y="4853"/>
                    <a:pt x="476" y="4912"/>
                    <a:pt x="465" y="4912"/>
                  </a:cubicBezTo>
                  <a:cubicBezTo>
                    <a:pt x="203" y="4924"/>
                    <a:pt x="0" y="5138"/>
                    <a:pt x="12" y="5388"/>
                  </a:cubicBezTo>
                  <a:cubicBezTo>
                    <a:pt x="36" y="5638"/>
                    <a:pt x="226" y="5829"/>
                    <a:pt x="476" y="5829"/>
                  </a:cubicBezTo>
                  <a:lnTo>
                    <a:pt x="488" y="5829"/>
                  </a:lnTo>
                  <a:cubicBezTo>
                    <a:pt x="548" y="5829"/>
                    <a:pt x="1893" y="5793"/>
                    <a:pt x="3667" y="5150"/>
                  </a:cubicBezTo>
                  <a:cubicBezTo>
                    <a:pt x="4656" y="4793"/>
                    <a:pt x="5596" y="4317"/>
                    <a:pt x="6442" y="3745"/>
                  </a:cubicBezTo>
                  <a:cubicBezTo>
                    <a:pt x="6525" y="3710"/>
                    <a:pt x="6537" y="3614"/>
                    <a:pt x="6489" y="3543"/>
                  </a:cubicBezTo>
                  <a:cubicBezTo>
                    <a:pt x="6458" y="3497"/>
                    <a:pt x="6413" y="3471"/>
                    <a:pt x="6365" y="3471"/>
                  </a:cubicBezTo>
                  <a:cubicBezTo>
                    <a:pt x="6339" y="3471"/>
                    <a:pt x="6312" y="3478"/>
                    <a:pt x="6287" y="3495"/>
                  </a:cubicBezTo>
                  <a:cubicBezTo>
                    <a:pt x="5453" y="4067"/>
                    <a:pt x="4537" y="4519"/>
                    <a:pt x="3560" y="4865"/>
                  </a:cubicBezTo>
                  <a:cubicBezTo>
                    <a:pt x="1834" y="5484"/>
                    <a:pt x="536" y="5519"/>
                    <a:pt x="476" y="5531"/>
                  </a:cubicBezTo>
                  <a:cubicBezTo>
                    <a:pt x="393" y="5531"/>
                    <a:pt x="310" y="5460"/>
                    <a:pt x="310" y="5377"/>
                  </a:cubicBezTo>
                  <a:cubicBezTo>
                    <a:pt x="310" y="5281"/>
                    <a:pt x="393" y="5210"/>
                    <a:pt x="476" y="5198"/>
                  </a:cubicBezTo>
                  <a:cubicBezTo>
                    <a:pt x="488" y="5198"/>
                    <a:pt x="1798" y="5150"/>
                    <a:pt x="3489" y="4543"/>
                  </a:cubicBezTo>
                  <a:cubicBezTo>
                    <a:pt x="4894" y="4031"/>
                    <a:pt x="6918" y="3007"/>
                    <a:pt x="8573" y="947"/>
                  </a:cubicBezTo>
                  <a:cubicBezTo>
                    <a:pt x="8664" y="856"/>
                    <a:pt x="8579" y="709"/>
                    <a:pt x="8456" y="709"/>
                  </a:cubicBezTo>
                  <a:cubicBezTo>
                    <a:pt x="8451" y="709"/>
                    <a:pt x="8447" y="709"/>
                    <a:pt x="8442" y="709"/>
                  </a:cubicBezTo>
                  <a:lnTo>
                    <a:pt x="7966" y="769"/>
                  </a:lnTo>
                  <a:cubicBezTo>
                    <a:pt x="7951" y="772"/>
                    <a:pt x="7937" y="774"/>
                    <a:pt x="7924" y="774"/>
                  </a:cubicBezTo>
                  <a:cubicBezTo>
                    <a:pt x="7850" y="774"/>
                    <a:pt x="7797" y="720"/>
                    <a:pt x="7787" y="650"/>
                  </a:cubicBezTo>
                  <a:cubicBezTo>
                    <a:pt x="7751" y="554"/>
                    <a:pt x="7835" y="459"/>
                    <a:pt x="7930" y="447"/>
                  </a:cubicBezTo>
                  <a:lnTo>
                    <a:pt x="9204" y="281"/>
                  </a:lnTo>
                  <a:cubicBezTo>
                    <a:pt x="9210" y="280"/>
                    <a:pt x="9216" y="280"/>
                    <a:pt x="9222" y="280"/>
                  </a:cubicBezTo>
                  <a:cubicBezTo>
                    <a:pt x="9311" y="280"/>
                    <a:pt x="9394" y="358"/>
                    <a:pt x="9394" y="447"/>
                  </a:cubicBezTo>
                  <a:lnTo>
                    <a:pt x="9394" y="1709"/>
                  </a:lnTo>
                  <a:cubicBezTo>
                    <a:pt x="9394" y="1805"/>
                    <a:pt x="9323" y="1876"/>
                    <a:pt x="9228" y="1876"/>
                  </a:cubicBezTo>
                  <a:cubicBezTo>
                    <a:pt x="9132" y="1876"/>
                    <a:pt x="9061" y="1805"/>
                    <a:pt x="9061" y="1709"/>
                  </a:cubicBezTo>
                  <a:lnTo>
                    <a:pt x="9061" y="1328"/>
                  </a:lnTo>
                  <a:cubicBezTo>
                    <a:pt x="9061" y="1269"/>
                    <a:pt x="9025" y="1209"/>
                    <a:pt x="8978" y="1186"/>
                  </a:cubicBezTo>
                  <a:cubicBezTo>
                    <a:pt x="8963" y="1183"/>
                    <a:pt x="8948" y="1181"/>
                    <a:pt x="8932" y="1181"/>
                  </a:cubicBezTo>
                  <a:cubicBezTo>
                    <a:pt x="8882" y="1181"/>
                    <a:pt x="8829" y="1197"/>
                    <a:pt x="8811" y="1233"/>
                  </a:cubicBezTo>
                  <a:cubicBezTo>
                    <a:pt x="8263" y="1924"/>
                    <a:pt x="7620" y="2531"/>
                    <a:pt x="6930" y="3067"/>
                  </a:cubicBezTo>
                  <a:cubicBezTo>
                    <a:pt x="6870" y="3114"/>
                    <a:pt x="6858" y="3210"/>
                    <a:pt x="6906" y="3269"/>
                  </a:cubicBezTo>
                  <a:cubicBezTo>
                    <a:pt x="6936" y="3307"/>
                    <a:pt x="6985" y="3330"/>
                    <a:pt x="7032" y="3330"/>
                  </a:cubicBezTo>
                  <a:cubicBezTo>
                    <a:pt x="7060" y="3330"/>
                    <a:pt x="7086" y="3322"/>
                    <a:pt x="7108" y="3305"/>
                  </a:cubicBezTo>
                  <a:cubicBezTo>
                    <a:pt x="7704" y="2840"/>
                    <a:pt x="8275" y="2305"/>
                    <a:pt x="8775" y="1745"/>
                  </a:cubicBezTo>
                  <a:cubicBezTo>
                    <a:pt x="8799" y="1995"/>
                    <a:pt x="8989" y="2186"/>
                    <a:pt x="9239" y="2186"/>
                  </a:cubicBezTo>
                  <a:cubicBezTo>
                    <a:pt x="9490" y="2186"/>
                    <a:pt x="9704" y="1983"/>
                    <a:pt x="9704" y="1721"/>
                  </a:cubicBezTo>
                  <a:lnTo>
                    <a:pt x="9704" y="459"/>
                  </a:lnTo>
                  <a:cubicBezTo>
                    <a:pt x="9680" y="328"/>
                    <a:pt x="9620" y="209"/>
                    <a:pt x="9513" y="126"/>
                  </a:cubicBezTo>
                  <a:cubicBezTo>
                    <a:pt x="9425" y="47"/>
                    <a:pt x="9319" y="1"/>
                    <a:pt x="92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12754;p85">
            <a:extLst>
              <a:ext uri="{FF2B5EF4-FFF2-40B4-BE49-F238E27FC236}">
                <a16:creationId xmlns:a16="http://schemas.microsoft.com/office/drawing/2014/main" id="{1535DDD7-6309-4763-AF0E-7E1EB65D2BD7}"/>
              </a:ext>
            </a:extLst>
          </p:cNvPr>
          <p:cNvGrpSpPr/>
          <p:nvPr/>
        </p:nvGrpSpPr>
        <p:grpSpPr>
          <a:xfrm>
            <a:off x="320030" y="3719007"/>
            <a:ext cx="402138" cy="340183"/>
            <a:chOff x="5318259" y="2982111"/>
            <a:chExt cx="371013" cy="220787"/>
          </a:xfrm>
          <a:solidFill>
            <a:schemeClr val="bg1">
              <a:lumMod val="95000"/>
            </a:schemeClr>
          </a:solidFill>
        </p:grpSpPr>
        <p:sp>
          <p:nvSpPr>
            <p:cNvPr id="114" name="Google Shape;12755;p85">
              <a:extLst>
                <a:ext uri="{FF2B5EF4-FFF2-40B4-BE49-F238E27FC236}">
                  <a16:creationId xmlns:a16="http://schemas.microsoft.com/office/drawing/2014/main" id="{E6F24783-3632-4458-9838-D686D7EB8C55}"/>
                </a:ext>
              </a:extLst>
            </p:cNvPr>
            <p:cNvSpPr/>
            <p:nvPr/>
          </p:nvSpPr>
          <p:spPr>
            <a:xfrm>
              <a:off x="5364123" y="3021546"/>
              <a:ext cx="58372" cy="18396"/>
            </a:xfrm>
            <a:custGeom>
              <a:avLst/>
              <a:gdLst/>
              <a:ahLst/>
              <a:cxnLst/>
              <a:rect l="l" t="t" r="r" b="b"/>
              <a:pathLst>
                <a:path w="1834" h="578" extrusionOk="0">
                  <a:moveTo>
                    <a:pt x="674" y="0"/>
                  </a:moveTo>
                  <a:cubicBezTo>
                    <a:pt x="513" y="0"/>
                    <a:pt x="335" y="16"/>
                    <a:pt x="143" y="54"/>
                  </a:cubicBezTo>
                  <a:cubicBezTo>
                    <a:pt x="60" y="66"/>
                    <a:pt x="0" y="149"/>
                    <a:pt x="0" y="220"/>
                  </a:cubicBezTo>
                  <a:lnTo>
                    <a:pt x="0" y="399"/>
                  </a:lnTo>
                  <a:cubicBezTo>
                    <a:pt x="0" y="482"/>
                    <a:pt x="72" y="566"/>
                    <a:pt x="167" y="566"/>
                  </a:cubicBezTo>
                  <a:cubicBezTo>
                    <a:pt x="250" y="566"/>
                    <a:pt x="334" y="482"/>
                    <a:pt x="334" y="399"/>
                  </a:cubicBezTo>
                  <a:lnTo>
                    <a:pt x="334" y="351"/>
                  </a:lnTo>
                  <a:cubicBezTo>
                    <a:pt x="453" y="332"/>
                    <a:pt x="564" y="324"/>
                    <a:pt x="666" y="324"/>
                  </a:cubicBezTo>
                  <a:cubicBezTo>
                    <a:pt x="878" y="324"/>
                    <a:pt x="1050" y="359"/>
                    <a:pt x="1179" y="399"/>
                  </a:cubicBezTo>
                  <a:cubicBezTo>
                    <a:pt x="1405" y="459"/>
                    <a:pt x="1536" y="530"/>
                    <a:pt x="1536" y="542"/>
                  </a:cubicBezTo>
                  <a:cubicBezTo>
                    <a:pt x="1560" y="566"/>
                    <a:pt x="1596" y="578"/>
                    <a:pt x="1619" y="578"/>
                  </a:cubicBezTo>
                  <a:cubicBezTo>
                    <a:pt x="1679" y="578"/>
                    <a:pt x="1727" y="542"/>
                    <a:pt x="1774" y="506"/>
                  </a:cubicBezTo>
                  <a:cubicBezTo>
                    <a:pt x="1834" y="423"/>
                    <a:pt x="1810" y="328"/>
                    <a:pt x="1727" y="256"/>
                  </a:cubicBezTo>
                  <a:cubicBezTo>
                    <a:pt x="1707" y="247"/>
                    <a:pt x="1322" y="0"/>
                    <a:pt x="6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2756;p85">
              <a:extLst>
                <a:ext uri="{FF2B5EF4-FFF2-40B4-BE49-F238E27FC236}">
                  <a16:creationId xmlns:a16="http://schemas.microsoft.com/office/drawing/2014/main" id="{490F44FB-49F1-4894-8D65-CABEF4B2D19B}"/>
                </a:ext>
              </a:extLst>
            </p:cNvPr>
            <p:cNvSpPr/>
            <p:nvPr/>
          </p:nvSpPr>
          <p:spPr>
            <a:xfrm>
              <a:off x="5346681" y="3151338"/>
              <a:ext cx="11012" cy="39052"/>
            </a:xfrm>
            <a:custGeom>
              <a:avLst/>
              <a:gdLst/>
              <a:ahLst/>
              <a:cxnLst/>
              <a:rect l="l" t="t" r="r" b="b"/>
              <a:pathLst>
                <a:path w="346" h="1227" extrusionOk="0">
                  <a:moveTo>
                    <a:pt x="167" y="0"/>
                  </a:moveTo>
                  <a:cubicBezTo>
                    <a:pt x="72" y="0"/>
                    <a:pt x="0" y="71"/>
                    <a:pt x="0" y="155"/>
                  </a:cubicBezTo>
                  <a:lnTo>
                    <a:pt x="0" y="1072"/>
                  </a:lnTo>
                  <a:cubicBezTo>
                    <a:pt x="0" y="1155"/>
                    <a:pt x="72" y="1226"/>
                    <a:pt x="167" y="1226"/>
                  </a:cubicBezTo>
                  <a:cubicBezTo>
                    <a:pt x="250" y="1226"/>
                    <a:pt x="322" y="1155"/>
                    <a:pt x="322" y="1072"/>
                  </a:cubicBezTo>
                  <a:lnTo>
                    <a:pt x="322" y="155"/>
                  </a:lnTo>
                  <a:cubicBezTo>
                    <a:pt x="346" y="71"/>
                    <a:pt x="274"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757;p85">
              <a:extLst>
                <a:ext uri="{FF2B5EF4-FFF2-40B4-BE49-F238E27FC236}">
                  <a16:creationId xmlns:a16="http://schemas.microsoft.com/office/drawing/2014/main" id="{71030AA7-6EA3-465A-9901-D4B7BA986321}"/>
                </a:ext>
              </a:extLst>
            </p:cNvPr>
            <p:cNvSpPr/>
            <p:nvPr/>
          </p:nvSpPr>
          <p:spPr>
            <a:xfrm>
              <a:off x="5318259" y="2988763"/>
              <a:ext cx="149717" cy="202773"/>
            </a:xfrm>
            <a:custGeom>
              <a:avLst/>
              <a:gdLst/>
              <a:ahLst/>
              <a:cxnLst/>
              <a:rect l="l" t="t" r="r" b="b"/>
              <a:pathLst>
                <a:path w="4704" h="6371" extrusionOk="0">
                  <a:moveTo>
                    <a:pt x="3620" y="322"/>
                  </a:moveTo>
                  <a:lnTo>
                    <a:pt x="3620" y="1179"/>
                  </a:lnTo>
                  <a:cubicBezTo>
                    <a:pt x="3620" y="1322"/>
                    <a:pt x="3584" y="1453"/>
                    <a:pt x="3513" y="1596"/>
                  </a:cubicBezTo>
                  <a:lnTo>
                    <a:pt x="3441" y="1727"/>
                  </a:lnTo>
                  <a:cubicBezTo>
                    <a:pt x="3418" y="1750"/>
                    <a:pt x="3418" y="1774"/>
                    <a:pt x="3418" y="1798"/>
                  </a:cubicBezTo>
                  <a:lnTo>
                    <a:pt x="3418" y="2167"/>
                  </a:lnTo>
                  <a:cubicBezTo>
                    <a:pt x="3453" y="2465"/>
                    <a:pt x="3334" y="2751"/>
                    <a:pt x="3108" y="2965"/>
                  </a:cubicBezTo>
                  <a:cubicBezTo>
                    <a:pt x="2892" y="3158"/>
                    <a:pt x="2633" y="3275"/>
                    <a:pt x="2351" y="3275"/>
                  </a:cubicBezTo>
                  <a:cubicBezTo>
                    <a:pt x="2338" y="3275"/>
                    <a:pt x="2324" y="3275"/>
                    <a:pt x="2310" y="3274"/>
                  </a:cubicBezTo>
                  <a:cubicBezTo>
                    <a:pt x="1715" y="3263"/>
                    <a:pt x="1239" y="2739"/>
                    <a:pt x="1239" y="2108"/>
                  </a:cubicBezTo>
                  <a:lnTo>
                    <a:pt x="1239" y="1798"/>
                  </a:lnTo>
                  <a:cubicBezTo>
                    <a:pt x="1239" y="1774"/>
                    <a:pt x="1239" y="1739"/>
                    <a:pt x="1215" y="1727"/>
                  </a:cubicBezTo>
                  <a:lnTo>
                    <a:pt x="1143" y="1596"/>
                  </a:lnTo>
                  <a:cubicBezTo>
                    <a:pt x="1084" y="1453"/>
                    <a:pt x="1036" y="1322"/>
                    <a:pt x="1036" y="1179"/>
                  </a:cubicBezTo>
                  <a:cubicBezTo>
                    <a:pt x="1036" y="715"/>
                    <a:pt x="1429" y="322"/>
                    <a:pt x="1894" y="322"/>
                  </a:cubicBezTo>
                  <a:close/>
                  <a:moveTo>
                    <a:pt x="2906" y="3513"/>
                  </a:moveTo>
                  <a:lnTo>
                    <a:pt x="2906" y="3751"/>
                  </a:lnTo>
                  <a:cubicBezTo>
                    <a:pt x="2906" y="3798"/>
                    <a:pt x="2918" y="3858"/>
                    <a:pt x="2918" y="3894"/>
                  </a:cubicBezTo>
                  <a:lnTo>
                    <a:pt x="2334" y="4334"/>
                  </a:lnTo>
                  <a:lnTo>
                    <a:pt x="1763" y="3894"/>
                  </a:lnTo>
                  <a:cubicBezTo>
                    <a:pt x="1775" y="3858"/>
                    <a:pt x="1775" y="3798"/>
                    <a:pt x="1775" y="3751"/>
                  </a:cubicBezTo>
                  <a:lnTo>
                    <a:pt x="1775" y="3513"/>
                  </a:lnTo>
                  <a:cubicBezTo>
                    <a:pt x="1929" y="3584"/>
                    <a:pt x="2096" y="3632"/>
                    <a:pt x="2286" y="3632"/>
                  </a:cubicBezTo>
                  <a:lnTo>
                    <a:pt x="2334" y="3632"/>
                  </a:lnTo>
                  <a:cubicBezTo>
                    <a:pt x="2525" y="3632"/>
                    <a:pt x="2727" y="3584"/>
                    <a:pt x="2906" y="3513"/>
                  </a:cubicBezTo>
                  <a:close/>
                  <a:moveTo>
                    <a:pt x="1905" y="0"/>
                  </a:moveTo>
                  <a:cubicBezTo>
                    <a:pt x="1251" y="0"/>
                    <a:pt x="715" y="536"/>
                    <a:pt x="715" y="1191"/>
                  </a:cubicBezTo>
                  <a:cubicBezTo>
                    <a:pt x="715" y="1381"/>
                    <a:pt x="762" y="1572"/>
                    <a:pt x="846" y="1750"/>
                  </a:cubicBezTo>
                  <a:lnTo>
                    <a:pt x="893" y="1858"/>
                  </a:lnTo>
                  <a:lnTo>
                    <a:pt x="893" y="2120"/>
                  </a:lnTo>
                  <a:cubicBezTo>
                    <a:pt x="893" y="2596"/>
                    <a:pt x="1108" y="3013"/>
                    <a:pt x="1441" y="3298"/>
                  </a:cubicBezTo>
                  <a:lnTo>
                    <a:pt x="1441" y="3763"/>
                  </a:lnTo>
                  <a:cubicBezTo>
                    <a:pt x="1441" y="3834"/>
                    <a:pt x="1405" y="3906"/>
                    <a:pt x="1322" y="3941"/>
                  </a:cubicBezTo>
                  <a:lnTo>
                    <a:pt x="465" y="4263"/>
                  </a:lnTo>
                  <a:cubicBezTo>
                    <a:pt x="179" y="4370"/>
                    <a:pt x="0" y="4644"/>
                    <a:pt x="0" y="4941"/>
                  </a:cubicBezTo>
                  <a:lnTo>
                    <a:pt x="0" y="6203"/>
                  </a:lnTo>
                  <a:cubicBezTo>
                    <a:pt x="0" y="6299"/>
                    <a:pt x="72" y="6370"/>
                    <a:pt x="167" y="6370"/>
                  </a:cubicBezTo>
                  <a:cubicBezTo>
                    <a:pt x="251" y="6370"/>
                    <a:pt x="334" y="6299"/>
                    <a:pt x="334" y="6203"/>
                  </a:cubicBezTo>
                  <a:lnTo>
                    <a:pt x="334" y="4941"/>
                  </a:lnTo>
                  <a:cubicBezTo>
                    <a:pt x="334" y="4775"/>
                    <a:pt x="429" y="4644"/>
                    <a:pt x="572" y="4584"/>
                  </a:cubicBezTo>
                  <a:lnTo>
                    <a:pt x="1429" y="4251"/>
                  </a:lnTo>
                  <a:cubicBezTo>
                    <a:pt x="1477" y="4239"/>
                    <a:pt x="1513" y="4215"/>
                    <a:pt x="1560" y="4179"/>
                  </a:cubicBezTo>
                  <a:lnTo>
                    <a:pt x="2179" y="4644"/>
                  </a:lnTo>
                  <a:lnTo>
                    <a:pt x="2179" y="6203"/>
                  </a:lnTo>
                  <a:cubicBezTo>
                    <a:pt x="2179" y="6299"/>
                    <a:pt x="2251" y="6370"/>
                    <a:pt x="2334" y="6370"/>
                  </a:cubicBezTo>
                  <a:cubicBezTo>
                    <a:pt x="2429" y="6370"/>
                    <a:pt x="2501" y="6299"/>
                    <a:pt x="2501" y="6203"/>
                  </a:cubicBezTo>
                  <a:lnTo>
                    <a:pt x="2501" y="4644"/>
                  </a:lnTo>
                  <a:lnTo>
                    <a:pt x="3108" y="4179"/>
                  </a:lnTo>
                  <a:cubicBezTo>
                    <a:pt x="3156" y="4215"/>
                    <a:pt x="3203" y="4239"/>
                    <a:pt x="3239" y="4251"/>
                  </a:cubicBezTo>
                  <a:lnTo>
                    <a:pt x="4108" y="4584"/>
                  </a:lnTo>
                  <a:cubicBezTo>
                    <a:pt x="4251" y="4644"/>
                    <a:pt x="4346" y="4775"/>
                    <a:pt x="4346" y="4941"/>
                  </a:cubicBezTo>
                  <a:cubicBezTo>
                    <a:pt x="4346" y="5025"/>
                    <a:pt x="4418" y="5108"/>
                    <a:pt x="4513" y="5108"/>
                  </a:cubicBezTo>
                  <a:cubicBezTo>
                    <a:pt x="4596" y="5108"/>
                    <a:pt x="4668" y="5025"/>
                    <a:pt x="4668" y="4941"/>
                  </a:cubicBezTo>
                  <a:cubicBezTo>
                    <a:pt x="4703" y="4632"/>
                    <a:pt x="4525" y="4358"/>
                    <a:pt x="4239" y="4251"/>
                  </a:cubicBezTo>
                  <a:lnTo>
                    <a:pt x="3382" y="3929"/>
                  </a:lnTo>
                  <a:cubicBezTo>
                    <a:pt x="3310" y="3894"/>
                    <a:pt x="3263" y="3822"/>
                    <a:pt x="3263" y="3751"/>
                  </a:cubicBezTo>
                  <a:lnTo>
                    <a:pt x="3263" y="3322"/>
                  </a:lnTo>
                  <a:cubicBezTo>
                    <a:pt x="3310" y="3286"/>
                    <a:pt x="3334" y="3263"/>
                    <a:pt x="3370" y="3227"/>
                  </a:cubicBezTo>
                  <a:cubicBezTo>
                    <a:pt x="3644" y="2941"/>
                    <a:pt x="3810" y="2584"/>
                    <a:pt x="3810" y="2179"/>
                  </a:cubicBezTo>
                  <a:lnTo>
                    <a:pt x="3810" y="1858"/>
                  </a:lnTo>
                  <a:lnTo>
                    <a:pt x="3858" y="1750"/>
                  </a:lnTo>
                  <a:cubicBezTo>
                    <a:pt x="3941" y="1572"/>
                    <a:pt x="3989" y="1381"/>
                    <a:pt x="3989" y="1191"/>
                  </a:cubicBezTo>
                  <a:lnTo>
                    <a:pt x="3989" y="155"/>
                  </a:lnTo>
                  <a:cubicBezTo>
                    <a:pt x="3989" y="72"/>
                    <a:pt x="3918" y="0"/>
                    <a:pt x="3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758;p85">
              <a:extLst>
                <a:ext uri="{FF2B5EF4-FFF2-40B4-BE49-F238E27FC236}">
                  <a16:creationId xmlns:a16="http://schemas.microsoft.com/office/drawing/2014/main" id="{D80DD146-5DA4-46B5-ADBB-570BA72FF49A}"/>
                </a:ext>
              </a:extLst>
            </p:cNvPr>
            <p:cNvSpPr/>
            <p:nvPr/>
          </p:nvSpPr>
          <p:spPr>
            <a:xfrm>
              <a:off x="5548658" y="2982111"/>
              <a:ext cx="140614" cy="208279"/>
            </a:xfrm>
            <a:custGeom>
              <a:avLst/>
              <a:gdLst/>
              <a:ahLst/>
              <a:cxnLst/>
              <a:rect l="l" t="t" r="r" b="b"/>
              <a:pathLst>
                <a:path w="4418" h="6544" extrusionOk="0">
                  <a:moveTo>
                    <a:pt x="2246" y="370"/>
                  </a:moveTo>
                  <a:cubicBezTo>
                    <a:pt x="2295" y="370"/>
                    <a:pt x="2346" y="376"/>
                    <a:pt x="2394" y="388"/>
                  </a:cubicBezTo>
                  <a:cubicBezTo>
                    <a:pt x="3132" y="459"/>
                    <a:pt x="3715" y="1102"/>
                    <a:pt x="3727" y="1876"/>
                  </a:cubicBezTo>
                  <a:cubicBezTo>
                    <a:pt x="3727" y="2602"/>
                    <a:pt x="3906" y="3269"/>
                    <a:pt x="4061" y="3626"/>
                  </a:cubicBezTo>
                  <a:lnTo>
                    <a:pt x="4061" y="3638"/>
                  </a:lnTo>
                  <a:cubicBezTo>
                    <a:pt x="3882" y="3722"/>
                    <a:pt x="3537" y="3912"/>
                    <a:pt x="2953" y="4031"/>
                  </a:cubicBezTo>
                  <a:lnTo>
                    <a:pt x="2953" y="3972"/>
                  </a:lnTo>
                  <a:lnTo>
                    <a:pt x="2953" y="3626"/>
                  </a:lnTo>
                  <a:cubicBezTo>
                    <a:pt x="3179" y="3495"/>
                    <a:pt x="3370" y="3317"/>
                    <a:pt x="3489" y="3091"/>
                  </a:cubicBezTo>
                  <a:cubicBezTo>
                    <a:pt x="3727" y="2674"/>
                    <a:pt x="3644" y="2126"/>
                    <a:pt x="3287" y="1793"/>
                  </a:cubicBezTo>
                  <a:cubicBezTo>
                    <a:pt x="3025" y="1578"/>
                    <a:pt x="2584" y="1293"/>
                    <a:pt x="1870" y="1293"/>
                  </a:cubicBezTo>
                  <a:cubicBezTo>
                    <a:pt x="1822" y="1293"/>
                    <a:pt x="1786" y="1305"/>
                    <a:pt x="1751" y="1340"/>
                  </a:cubicBezTo>
                  <a:lnTo>
                    <a:pt x="1382" y="1709"/>
                  </a:lnTo>
                  <a:cubicBezTo>
                    <a:pt x="1322" y="1769"/>
                    <a:pt x="1322" y="1888"/>
                    <a:pt x="1382" y="1948"/>
                  </a:cubicBezTo>
                  <a:cubicBezTo>
                    <a:pt x="1411" y="1977"/>
                    <a:pt x="1456" y="1992"/>
                    <a:pt x="1501" y="1992"/>
                  </a:cubicBezTo>
                  <a:cubicBezTo>
                    <a:pt x="1545" y="1992"/>
                    <a:pt x="1590" y="1977"/>
                    <a:pt x="1620" y="1948"/>
                  </a:cubicBezTo>
                  <a:lnTo>
                    <a:pt x="1929" y="1638"/>
                  </a:lnTo>
                  <a:cubicBezTo>
                    <a:pt x="2394" y="1650"/>
                    <a:pt x="2763" y="1781"/>
                    <a:pt x="3048" y="2055"/>
                  </a:cubicBezTo>
                  <a:cubicBezTo>
                    <a:pt x="3287" y="2269"/>
                    <a:pt x="3346" y="2650"/>
                    <a:pt x="3179" y="2924"/>
                  </a:cubicBezTo>
                  <a:cubicBezTo>
                    <a:pt x="2989" y="3269"/>
                    <a:pt x="2608" y="3495"/>
                    <a:pt x="2215" y="3495"/>
                  </a:cubicBezTo>
                  <a:cubicBezTo>
                    <a:pt x="1596" y="3495"/>
                    <a:pt x="1108" y="3007"/>
                    <a:pt x="1108" y="2388"/>
                  </a:cubicBezTo>
                  <a:cubicBezTo>
                    <a:pt x="1108" y="2305"/>
                    <a:pt x="1036" y="2233"/>
                    <a:pt x="941" y="2233"/>
                  </a:cubicBezTo>
                  <a:cubicBezTo>
                    <a:pt x="858" y="2233"/>
                    <a:pt x="786" y="2305"/>
                    <a:pt x="786" y="2388"/>
                  </a:cubicBezTo>
                  <a:cubicBezTo>
                    <a:pt x="786" y="2924"/>
                    <a:pt x="1084" y="3400"/>
                    <a:pt x="1513" y="3662"/>
                  </a:cubicBezTo>
                  <a:lnTo>
                    <a:pt x="1513" y="3995"/>
                  </a:lnTo>
                  <a:lnTo>
                    <a:pt x="1513" y="4055"/>
                  </a:lnTo>
                  <a:cubicBezTo>
                    <a:pt x="929" y="3936"/>
                    <a:pt x="608" y="3745"/>
                    <a:pt x="441" y="3638"/>
                  </a:cubicBezTo>
                  <a:cubicBezTo>
                    <a:pt x="441" y="3638"/>
                    <a:pt x="429" y="3638"/>
                    <a:pt x="441" y="3626"/>
                  </a:cubicBezTo>
                  <a:cubicBezTo>
                    <a:pt x="596" y="3269"/>
                    <a:pt x="774" y="2602"/>
                    <a:pt x="774" y="1876"/>
                  </a:cubicBezTo>
                  <a:cubicBezTo>
                    <a:pt x="774" y="1114"/>
                    <a:pt x="1370" y="459"/>
                    <a:pt x="2108" y="388"/>
                  </a:cubicBezTo>
                  <a:cubicBezTo>
                    <a:pt x="2150" y="376"/>
                    <a:pt x="2197" y="370"/>
                    <a:pt x="2246" y="370"/>
                  </a:cubicBezTo>
                  <a:close/>
                  <a:moveTo>
                    <a:pt x="2584" y="3769"/>
                  </a:moveTo>
                  <a:lnTo>
                    <a:pt x="2584" y="3972"/>
                  </a:lnTo>
                  <a:cubicBezTo>
                    <a:pt x="2584" y="4174"/>
                    <a:pt x="2703" y="4365"/>
                    <a:pt x="2882" y="4448"/>
                  </a:cubicBezTo>
                  <a:lnTo>
                    <a:pt x="2989" y="4507"/>
                  </a:lnTo>
                  <a:cubicBezTo>
                    <a:pt x="2858" y="4769"/>
                    <a:pt x="2560" y="4936"/>
                    <a:pt x="2227" y="4936"/>
                  </a:cubicBezTo>
                  <a:cubicBezTo>
                    <a:pt x="1917" y="4936"/>
                    <a:pt x="1620" y="4769"/>
                    <a:pt x="1441" y="4507"/>
                  </a:cubicBezTo>
                  <a:lnTo>
                    <a:pt x="1548" y="4448"/>
                  </a:lnTo>
                  <a:cubicBezTo>
                    <a:pt x="1727" y="4365"/>
                    <a:pt x="1846" y="4162"/>
                    <a:pt x="1846" y="3972"/>
                  </a:cubicBezTo>
                  <a:lnTo>
                    <a:pt x="1846" y="3769"/>
                  </a:lnTo>
                  <a:cubicBezTo>
                    <a:pt x="1965" y="3793"/>
                    <a:pt x="2096" y="3805"/>
                    <a:pt x="2215" y="3805"/>
                  </a:cubicBezTo>
                  <a:cubicBezTo>
                    <a:pt x="2346" y="3805"/>
                    <a:pt x="2465" y="3793"/>
                    <a:pt x="2584" y="3769"/>
                  </a:cubicBezTo>
                  <a:close/>
                  <a:moveTo>
                    <a:pt x="2209" y="1"/>
                  </a:moveTo>
                  <a:cubicBezTo>
                    <a:pt x="2153" y="1"/>
                    <a:pt x="2096" y="7"/>
                    <a:pt x="2036" y="19"/>
                  </a:cubicBezTo>
                  <a:cubicBezTo>
                    <a:pt x="1108" y="102"/>
                    <a:pt x="393" y="912"/>
                    <a:pt x="381" y="1840"/>
                  </a:cubicBezTo>
                  <a:cubicBezTo>
                    <a:pt x="381" y="2519"/>
                    <a:pt x="215" y="3138"/>
                    <a:pt x="84" y="3472"/>
                  </a:cubicBezTo>
                  <a:cubicBezTo>
                    <a:pt x="24" y="3614"/>
                    <a:pt x="72" y="3793"/>
                    <a:pt x="203" y="3876"/>
                  </a:cubicBezTo>
                  <a:cubicBezTo>
                    <a:pt x="358" y="3984"/>
                    <a:pt x="632" y="4150"/>
                    <a:pt x="1084" y="4281"/>
                  </a:cubicBezTo>
                  <a:lnTo>
                    <a:pt x="393" y="4626"/>
                  </a:lnTo>
                  <a:cubicBezTo>
                    <a:pt x="215" y="4722"/>
                    <a:pt x="84" y="4877"/>
                    <a:pt x="24" y="5055"/>
                  </a:cubicBezTo>
                  <a:cubicBezTo>
                    <a:pt x="0" y="5150"/>
                    <a:pt x="60" y="5234"/>
                    <a:pt x="143" y="5269"/>
                  </a:cubicBezTo>
                  <a:lnTo>
                    <a:pt x="191" y="5269"/>
                  </a:lnTo>
                  <a:cubicBezTo>
                    <a:pt x="262" y="5269"/>
                    <a:pt x="334" y="5222"/>
                    <a:pt x="358" y="5150"/>
                  </a:cubicBezTo>
                  <a:cubicBezTo>
                    <a:pt x="381" y="5043"/>
                    <a:pt x="453" y="4972"/>
                    <a:pt x="548" y="4924"/>
                  </a:cubicBezTo>
                  <a:lnTo>
                    <a:pt x="1084" y="4662"/>
                  </a:lnTo>
                  <a:cubicBezTo>
                    <a:pt x="1310" y="5043"/>
                    <a:pt x="1727" y="5281"/>
                    <a:pt x="2167" y="5281"/>
                  </a:cubicBezTo>
                  <a:cubicBezTo>
                    <a:pt x="2620" y="5281"/>
                    <a:pt x="3037" y="5043"/>
                    <a:pt x="3251" y="4662"/>
                  </a:cubicBezTo>
                  <a:lnTo>
                    <a:pt x="3787" y="4924"/>
                  </a:lnTo>
                  <a:cubicBezTo>
                    <a:pt x="3930" y="4984"/>
                    <a:pt x="4001" y="5115"/>
                    <a:pt x="4001" y="5269"/>
                  </a:cubicBezTo>
                  <a:lnTo>
                    <a:pt x="4001" y="6377"/>
                  </a:lnTo>
                  <a:cubicBezTo>
                    <a:pt x="4001" y="6472"/>
                    <a:pt x="4072" y="6543"/>
                    <a:pt x="4168" y="6543"/>
                  </a:cubicBezTo>
                  <a:cubicBezTo>
                    <a:pt x="4251" y="6543"/>
                    <a:pt x="4322" y="6472"/>
                    <a:pt x="4322" y="6377"/>
                  </a:cubicBezTo>
                  <a:lnTo>
                    <a:pt x="4322" y="5269"/>
                  </a:lnTo>
                  <a:cubicBezTo>
                    <a:pt x="4418" y="4996"/>
                    <a:pt x="4263" y="4746"/>
                    <a:pt x="4013" y="4626"/>
                  </a:cubicBezTo>
                  <a:lnTo>
                    <a:pt x="3334" y="4281"/>
                  </a:lnTo>
                  <a:cubicBezTo>
                    <a:pt x="3787" y="4150"/>
                    <a:pt x="4072" y="3984"/>
                    <a:pt x="4203" y="3876"/>
                  </a:cubicBezTo>
                  <a:cubicBezTo>
                    <a:pt x="4346" y="3793"/>
                    <a:pt x="4406" y="3614"/>
                    <a:pt x="4322" y="3472"/>
                  </a:cubicBezTo>
                  <a:cubicBezTo>
                    <a:pt x="4191" y="3138"/>
                    <a:pt x="4025" y="2519"/>
                    <a:pt x="4025" y="1840"/>
                  </a:cubicBezTo>
                  <a:cubicBezTo>
                    <a:pt x="4025" y="912"/>
                    <a:pt x="3299" y="102"/>
                    <a:pt x="2382" y="19"/>
                  </a:cubicBezTo>
                  <a:cubicBezTo>
                    <a:pt x="2322" y="7"/>
                    <a:pt x="2266" y="1"/>
                    <a:pt x="22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759;p85">
              <a:extLst>
                <a:ext uri="{FF2B5EF4-FFF2-40B4-BE49-F238E27FC236}">
                  <a16:creationId xmlns:a16="http://schemas.microsoft.com/office/drawing/2014/main" id="{D69F582B-88E1-4513-8095-EEECE0870013}"/>
                </a:ext>
              </a:extLst>
            </p:cNvPr>
            <p:cNvSpPr/>
            <p:nvPr/>
          </p:nvSpPr>
          <p:spPr>
            <a:xfrm>
              <a:off x="5655153" y="3157004"/>
              <a:ext cx="10630" cy="33387"/>
            </a:xfrm>
            <a:custGeom>
              <a:avLst/>
              <a:gdLst/>
              <a:ahLst/>
              <a:cxnLst/>
              <a:rect l="l" t="t" r="r" b="b"/>
              <a:pathLst>
                <a:path w="334" h="1049" extrusionOk="0">
                  <a:moveTo>
                    <a:pt x="167" y="1"/>
                  </a:moveTo>
                  <a:cubicBezTo>
                    <a:pt x="72" y="1"/>
                    <a:pt x="0" y="72"/>
                    <a:pt x="0" y="155"/>
                  </a:cubicBezTo>
                  <a:lnTo>
                    <a:pt x="0" y="894"/>
                  </a:lnTo>
                  <a:cubicBezTo>
                    <a:pt x="0" y="977"/>
                    <a:pt x="72" y="1048"/>
                    <a:pt x="167" y="1048"/>
                  </a:cubicBezTo>
                  <a:cubicBezTo>
                    <a:pt x="250" y="1048"/>
                    <a:pt x="322" y="977"/>
                    <a:pt x="322" y="894"/>
                  </a:cubicBezTo>
                  <a:lnTo>
                    <a:pt x="322" y="155"/>
                  </a:lnTo>
                  <a:cubicBezTo>
                    <a:pt x="334" y="72"/>
                    <a:pt x="262"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760;p85">
              <a:extLst>
                <a:ext uri="{FF2B5EF4-FFF2-40B4-BE49-F238E27FC236}">
                  <a16:creationId xmlns:a16="http://schemas.microsoft.com/office/drawing/2014/main" id="{5BC26377-0805-4CB9-8F62-2D5AC6EA05C4}"/>
                </a:ext>
              </a:extLst>
            </p:cNvPr>
            <p:cNvSpPr/>
            <p:nvPr/>
          </p:nvSpPr>
          <p:spPr>
            <a:xfrm>
              <a:off x="5497893" y="3174445"/>
              <a:ext cx="11012" cy="10248"/>
            </a:xfrm>
            <a:custGeom>
              <a:avLst/>
              <a:gdLst/>
              <a:ahLst/>
              <a:cxnLst/>
              <a:rect l="l" t="t" r="r" b="b"/>
              <a:pathLst>
                <a:path w="346" h="322" extrusionOk="0">
                  <a:moveTo>
                    <a:pt x="179" y="0"/>
                  </a:moveTo>
                  <a:cubicBezTo>
                    <a:pt x="83" y="0"/>
                    <a:pt x="0" y="72"/>
                    <a:pt x="0" y="167"/>
                  </a:cubicBezTo>
                  <a:cubicBezTo>
                    <a:pt x="0" y="250"/>
                    <a:pt x="71" y="322"/>
                    <a:pt x="179" y="322"/>
                  </a:cubicBezTo>
                  <a:cubicBezTo>
                    <a:pt x="262" y="322"/>
                    <a:pt x="333" y="250"/>
                    <a:pt x="333" y="167"/>
                  </a:cubicBezTo>
                  <a:cubicBezTo>
                    <a:pt x="345" y="72"/>
                    <a:pt x="262"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761;p85">
              <a:extLst>
                <a:ext uri="{FF2B5EF4-FFF2-40B4-BE49-F238E27FC236}">
                  <a16:creationId xmlns:a16="http://schemas.microsoft.com/office/drawing/2014/main" id="{88EF9EB4-1FAA-4CC7-A045-258D652E6815}"/>
                </a:ext>
              </a:extLst>
            </p:cNvPr>
            <p:cNvSpPr/>
            <p:nvPr/>
          </p:nvSpPr>
          <p:spPr>
            <a:xfrm>
              <a:off x="5410718" y="3156972"/>
              <a:ext cx="74699" cy="45927"/>
            </a:xfrm>
            <a:custGeom>
              <a:avLst/>
              <a:gdLst/>
              <a:ahLst/>
              <a:cxnLst/>
              <a:rect l="l" t="t" r="r" b="b"/>
              <a:pathLst>
                <a:path w="2347" h="1443" extrusionOk="0">
                  <a:moveTo>
                    <a:pt x="905" y="0"/>
                  </a:moveTo>
                  <a:cubicBezTo>
                    <a:pt x="870" y="0"/>
                    <a:pt x="833" y="13"/>
                    <a:pt x="798" y="37"/>
                  </a:cubicBezTo>
                  <a:lnTo>
                    <a:pt x="72" y="585"/>
                  </a:lnTo>
                  <a:cubicBezTo>
                    <a:pt x="24" y="621"/>
                    <a:pt x="1" y="680"/>
                    <a:pt x="1" y="728"/>
                  </a:cubicBezTo>
                  <a:cubicBezTo>
                    <a:pt x="1" y="764"/>
                    <a:pt x="24" y="823"/>
                    <a:pt x="72" y="859"/>
                  </a:cubicBezTo>
                  <a:lnTo>
                    <a:pt x="798" y="1407"/>
                  </a:lnTo>
                  <a:cubicBezTo>
                    <a:pt x="834" y="1442"/>
                    <a:pt x="858" y="1442"/>
                    <a:pt x="905" y="1442"/>
                  </a:cubicBezTo>
                  <a:cubicBezTo>
                    <a:pt x="953" y="1442"/>
                    <a:pt x="1013" y="1407"/>
                    <a:pt x="1036" y="1359"/>
                  </a:cubicBezTo>
                  <a:cubicBezTo>
                    <a:pt x="1096" y="1287"/>
                    <a:pt x="1084" y="1180"/>
                    <a:pt x="1013" y="1121"/>
                  </a:cubicBezTo>
                  <a:lnTo>
                    <a:pt x="679" y="883"/>
                  </a:lnTo>
                  <a:lnTo>
                    <a:pt x="2191" y="883"/>
                  </a:lnTo>
                  <a:cubicBezTo>
                    <a:pt x="2275" y="883"/>
                    <a:pt x="2346" y="811"/>
                    <a:pt x="2346" y="728"/>
                  </a:cubicBezTo>
                  <a:cubicBezTo>
                    <a:pt x="2346" y="621"/>
                    <a:pt x="2275" y="549"/>
                    <a:pt x="2191" y="549"/>
                  </a:cubicBezTo>
                  <a:lnTo>
                    <a:pt x="679" y="549"/>
                  </a:lnTo>
                  <a:lnTo>
                    <a:pt x="1013" y="311"/>
                  </a:lnTo>
                  <a:cubicBezTo>
                    <a:pt x="1084" y="252"/>
                    <a:pt x="1096" y="145"/>
                    <a:pt x="1036" y="73"/>
                  </a:cubicBezTo>
                  <a:cubicBezTo>
                    <a:pt x="1002" y="24"/>
                    <a:pt x="955" y="0"/>
                    <a:pt x="90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762;p85">
              <a:extLst>
                <a:ext uri="{FF2B5EF4-FFF2-40B4-BE49-F238E27FC236}">
                  <a16:creationId xmlns:a16="http://schemas.microsoft.com/office/drawing/2014/main" id="{53B7F655-9586-4B11-9B6A-945B96FAF665}"/>
                </a:ext>
              </a:extLst>
            </p:cNvPr>
            <p:cNvSpPr/>
            <p:nvPr/>
          </p:nvSpPr>
          <p:spPr>
            <a:xfrm>
              <a:off x="5521382" y="3156590"/>
              <a:ext cx="75049" cy="45163"/>
            </a:xfrm>
            <a:custGeom>
              <a:avLst/>
              <a:gdLst/>
              <a:ahLst/>
              <a:cxnLst/>
              <a:rect l="l" t="t" r="r" b="b"/>
              <a:pathLst>
                <a:path w="2358" h="1419" extrusionOk="0">
                  <a:moveTo>
                    <a:pt x="1446" y="0"/>
                  </a:moveTo>
                  <a:cubicBezTo>
                    <a:pt x="1396" y="0"/>
                    <a:pt x="1345" y="25"/>
                    <a:pt x="1310" y="73"/>
                  </a:cubicBezTo>
                  <a:cubicBezTo>
                    <a:pt x="1250" y="145"/>
                    <a:pt x="1274" y="252"/>
                    <a:pt x="1346" y="311"/>
                  </a:cubicBezTo>
                  <a:lnTo>
                    <a:pt x="1667" y="549"/>
                  </a:lnTo>
                  <a:lnTo>
                    <a:pt x="167" y="549"/>
                  </a:lnTo>
                  <a:cubicBezTo>
                    <a:pt x="84" y="549"/>
                    <a:pt x="0" y="621"/>
                    <a:pt x="0" y="704"/>
                  </a:cubicBezTo>
                  <a:cubicBezTo>
                    <a:pt x="0" y="799"/>
                    <a:pt x="84" y="871"/>
                    <a:pt x="167" y="871"/>
                  </a:cubicBezTo>
                  <a:lnTo>
                    <a:pt x="1667" y="871"/>
                  </a:lnTo>
                  <a:lnTo>
                    <a:pt x="1346" y="1109"/>
                  </a:lnTo>
                  <a:cubicBezTo>
                    <a:pt x="1274" y="1169"/>
                    <a:pt x="1250" y="1276"/>
                    <a:pt x="1310" y="1347"/>
                  </a:cubicBezTo>
                  <a:cubicBezTo>
                    <a:pt x="1346" y="1395"/>
                    <a:pt x="1405" y="1419"/>
                    <a:pt x="1453" y="1419"/>
                  </a:cubicBezTo>
                  <a:cubicBezTo>
                    <a:pt x="1477" y="1419"/>
                    <a:pt x="1524" y="1407"/>
                    <a:pt x="1548" y="1395"/>
                  </a:cubicBezTo>
                  <a:lnTo>
                    <a:pt x="2286" y="847"/>
                  </a:lnTo>
                  <a:cubicBezTo>
                    <a:pt x="2322" y="811"/>
                    <a:pt x="2358" y="752"/>
                    <a:pt x="2358" y="704"/>
                  </a:cubicBezTo>
                  <a:cubicBezTo>
                    <a:pt x="2358" y="668"/>
                    <a:pt x="2322" y="633"/>
                    <a:pt x="2286" y="585"/>
                  </a:cubicBezTo>
                  <a:lnTo>
                    <a:pt x="1548" y="37"/>
                  </a:lnTo>
                  <a:cubicBezTo>
                    <a:pt x="1518" y="13"/>
                    <a:pt x="1482" y="0"/>
                    <a:pt x="14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4218;p87">
            <a:extLst>
              <a:ext uri="{FF2B5EF4-FFF2-40B4-BE49-F238E27FC236}">
                <a16:creationId xmlns:a16="http://schemas.microsoft.com/office/drawing/2014/main" id="{A5FC7E7A-D0AB-484B-BDA9-F61535BB45CB}"/>
              </a:ext>
            </a:extLst>
          </p:cNvPr>
          <p:cNvGrpSpPr/>
          <p:nvPr/>
        </p:nvGrpSpPr>
        <p:grpSpPr>
          <a:xfrm>
            <a:off x="320030" y="3015602"/>
            <a:ext cx="364104" cy="353290"/>
            <a:chOff x="853950" y="2894720"/>
            <a:chExt cx="364104" cy="353290"/>
          </a:xfrm>
          <a:solidFill>
            <a:schemeClr val="bg1">
              <a:lumMod val="95000"/>
            </a:schemeClr>
          </a:solidFill>
        </p:grpSpPr>
        <p:sp>
          <p:nvSpPr>
            <p:cNvPr id="123" name="Google Shape;14219;p87">
              <a:extLst>
                <a:ext uri="{FF2B5EF4-FFF2-40B4-BE49-F238E27FC236}">
                  <a16:creationId xmlns:a16="http://schemas.microsoft.com/office/drawing/2014/main" id="{950DAE6F-2CA6-443A-B71B-A4B15FF497A2}"/>
                </a:ext>
              </a:extLst>
            </p:cNvPr>
            <p:cNvSpPr/>
            <p:nvPr/>
          </p:nvSpPr>
          <p:spPr>
            <a:xfrm>
              <a:off x="1056167" y="3155298"/>
              <a:ext cx="57472" cy="57662"/>
            </a:xfrm>
            <a:custGeom>
              <a:avLst/>
              <a:gdLst/>
              <a:ahLst/>
              <a:cxnLst/>
              <a:rect l="l" t="t" r="r" b="b"/>
              <a:pathLst>
                <a:path w="1807" h="1813" extrusionOk="0">
                  <a:moveTo>
                    <a:pt x="907" y="0"/>
                  </a:moveTo>
                  <a:cubicBezTo>
                    <a:pt x="686" y="0"/>
                    <a:pt x="459" y="83"/>
                    <a:pt x="274" y="268"/>
                  </a:cubicBezTo>
                  <a:cubicBezTo>
                    <a:pt x="215" y="328"/>
                    <a:pt x="215" y="423"/>
                    <a:pt x="274" y="506"/>
                  </a:cubicBezTo>
                  <a:cubicBezTo>
                    <a:pt x="304" y="536"/>
                    <a:pt x="346" y="551"/>
                    <a:pt x="389" y="551"/>
                  </a:cubicBezTo>
                  <a:cubicBezTo>
                    <a:pt x="432" y="551"/>
                    <a:pt x="477" y="536"/>
                    <a:pt x="512" y="506"/>
                  </a:cubicBezTo>
                  <a:cubicBezTo>
                    <a:pt x="625" y="394"/>
                    <a:pt x="767" y="336"/>
                    <a:pt x="908" y="336"/>
                  </a:cubicBezTo>
                  <a:cubicBezTo>
                    <a:pt x="1020" y="336"/>
                    <a:pt x="1132" y="373"/>
                    <a:pt x="1227" y="447"/>
                  </a:cubicBezTo>
                  <a:cubicBezTo>
                    <a:pt x="1489" y="625"/>
                    <a:pt x="1560" y="983"/>
                    <a:pt x="1381" y="1233"/>
                  </a:cubicBezTo>
                  <a:cubicBezTo>
                    <a:pt x="1265" y="1401"/>
                    <a:pt x="1087" y="1477"/>
                    <a:pt x="911" y="1477"/>
                  </a:cubicBezTo>
                  <a:cubicBezTo>
                    <a:pt x="639" y="1477"/>
                    <a:pt x="370" y="1294"/>
                    <a:pt x="334" y="983"/>
                  </a:cubicBezTo>
                  <a:cubicBezTo>
                    <a:pt x="323" y="894"/>
                    <a:pt x="260" y="827"/>
                    <a:pt x="176" y="827"/>
                  </a:cubicBezTo>
                  <a:cubicBezTo>
                    <a:pt x="169" y="827"/>
                    <a:pt x="162" y="827"/>
                    <a:pt x="155" y="828"/>
                  </a:cubicBezTo>
                  <a:cubicBezTo>
                    <a:pt x="72" y="840"/>
                    <a:pt x="0" y="923"/>
                    <a:pt x="12" y="1006"/>
                  </a:cubicBezTo>
                  <a:cubicBezTo>
                    <a:pt x="63" y="1513"/>
                    <a:pt x="487" y="1812"/>
                    <a:pt x="913" y="1812"/>
                  </a:cubicBezTo>
                  <a:cubicBezTo>
                    <a:pt x="1189" y="1812"/>
                    <a:pt x="1466" y="1687"/>
                    <a:pt x="1643" y="1411"/>
                  </a:cubicBezTo>
                  <a:cubicBezTo>
                    <a:pt x="1751" y="1256"/>
                    <a:pt x="1798" y="1078"/>
                    <a:pt x="1798" y="899"/>
                  </a:cubicBezTo>
                  <a:cubicBezTo>
                    <a:pt x="1806" y="360"/>
                    <a:pt x="1368" y="0"/>
                    <a:pt x="9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4220;p87">
              <a:extLst>
                <a:ext uri="{FF2B5EF4-FFF2-40B4-BE49-F238E27FC236}">
                  <a16:creationId xmlns:a16="http://schemas.microsoft.com/office/drawing/2014/main" id="{E560D292-EFE4-43A8-B0A4-F2143F52B33B}"/>
                </a:ext>
              </a:extLst>
            </p:cNvPr>
            <p:cNvSpPr/>
            <p:nvPr/>
          </p:nvSpPr>
          <p:spPr>
            <a:xfrm>
              <a:off x="868326" y="2975027"/>
              <a:ext cx="192802" cy="82025"/>
            </a:xfrm>
            <a:custGeom>
              <a:avLst/>
              <a:gdLst/>
              <a:ahLst/>
              <a:cxnLst/>
              <a:rect l="l" t="t" r="r" b="b"/>
              <a:pathLst>
                <a:path w="6062" h="2579" extrusionOk="0">
                  <a:moveTo>
                    <a:pt x="3619" y="1"/>
                  </a:moveTo>
                  <a:cubicBezTo>
                    <a:pt x="2165" y="1"/>
                    <a:pt x="686" y="811"/>
                    <a:pt x="48" y="2364"/>
                  </a:cubicBezTo>
                  <a:cubicBezTo>
                    <a:pt x="1" y="2460"/>
                    <a:pt x="84" y="2579"/>
                    <a:pt x="203" y="2579"/>
                  </a:cubicBezTo>
                  <a:cubicBezTo>
                    <a:pt x="263" y="2579"/>
                    <a:pt x="334" y="2543"/>
                    <a:pt x="346" y="2483"/>
                  </a:cubicBezTo>
                  <a:cubicBezTo>
                    <a:pt x="909" y="1104"/>
                    <a:pt x="2222" y="332"/>
                    <a:pt x="3567" y="332"/>
                  </a:cubicBezTo>
                  <a:cubicBezTo>
                    <a:pt x="4242" y="332"/>
                    <a:pt x="4925" y="526"/>
                    <a:pt x="5525" y="936"/>
                  </a:cubicBezTo>
                  <a:cubicBezTo>
                    <a:pt x="5609" y="995"/>
                    <a:pt x="5680" y="1031"/>
                    <a:pt x="5752" y="1114"/>
                  </a:cubicBezTo>
                  <a:cubicBezTo>
                    <a:pt x="5784" y="1142"/>
                    <a:pt x="5824" y="1156"/>
                    <a:pt x="5864" y="1156"/>
                  </a:cubicBezTo>
                  <a:cubicBezTo>
                    <a:pt x="5911" y="1156"/>
                    <a:pt x="5957" y="1136"/>
                    <a:pt x="5990" y="1090"/>
                  </a:cubicBezTo>
                  <a:cubicBezTo>
                    <a:pt x="6061" y="1019"/>
                    <a:pt x="6049" y="912"/>
                    <a:pt x="5978" y="852"/>
                  </a:cubicBezTo>
                  <a:cubicBezTo>
                    <a:pt x="5317" y="280"/>
                    <a:pt x="4473" y="1"/>
                    <a:pt x="36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4221;p87">
              <a:extLst>
                <a:ext uri="{FF2B5EF4-FFF2-40B4-BE49-F238E27FC236}">
                  <a16:creationId xmlns:a16="http://schemas.microsoft.com/office/drawing/2014/main" id="{8C6B0135-51AB-48E0-836A-56159D0DE014}"/>
                </a:ext>
              </a:extLst>
            </p:cNvPr>
            <p:cNvSpPr/>
            <p:nvPr/>
          </p:nvSpPr>
          <p:spPr>
            <a:xfrm>
              <a:off x="853950" y="3067580"/>
              <a:ext cx="137875" cy="168598"/>
            </a:xfrm>
            <a:custGeom>
              <a:avLst/>
              <a:gdLst/>
              <a:ahLst/>
              <a:cxnLst/>
              <a:rect l="l" t="t" r="r" b="b"/>
              <a:pathLst>
                <a:path w="4335" h="5301" extrusionOk="0">
                  <a:moveTo>
                    <a:pt x="479" y="1"/>
                  </a:moveTo>
                  <a:cubicBezTo>
                    <a:pt x="401" y="1"/>
                    <a:pt x="321" y="57"/>
                    <a:pt x="310" y="133"/>
                  </a:cubicBezTo>
                  <a:cubicBezTo>
                    <a:pt x="0" y="1633"/>
                    <a:pt x="608" y="3217"/>
                    <a:pt x="1893" y="4074"/>
                  </a:cubicBezTo>
                  <a:cubicBezTo>
                    <a:pt x="1965" y="4134"/>
                    <a:pt x="2858" y="4788"/>
                    <a:pt x="4072" y="5288"/>
                  </a:cubicBezTo>
                  <a:cubicBezTo>
                    <a:pt x="4084" y="5300"/>
                    <a:pt x="4120" y="5300"/>
                    <a:pt x="4132" y="5300"/>
                  </a:cubicBezTo>
                  <a:cubicBezTo>
                    <a:pt x="4191" y="5300"/>
                    <a:pt x="4275" y="5253"/>
                    <a:pt x="4287" y="5193"/>
                  </a:cubicBezTo>
                  <a:cubicBezTo>
                    <a:pt x="4334" y="5074"/>
                    <a:pt x="4287" y="4979"/>
                    <a:pt x="4191" y="4955"/>
                  </a:cubicBezTo>
                  <a:cubicBezTo>
                    <a:pt x="2989" y="4479"/>
                    <a:pt x="2084" y="3800"/>
                    <a:pt x="2084" y="3800"/>
                  </a:cubicBezTo>
                  <a:cubicBezTo>
                    <a:pt x="905" y="3002"/>
                    <a:pt x="346" y="1562"/>
                    <a:pt x="643" y="193"/>
                  </a:cubicBezTo>
                  <a:cubicBezTo>
                    <a:pt x="655" y="109"/>
                    <a:pt x="596" y="14"/>
                    <a:pt x="500" y="2"/>
                  </a:cubicBezTo>
                  <a:cubicBezTo>
                    <a:pt x="493" y="1"/>
                    <a:pt x="486" y="1"/>
                    <a:pt x="4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4222;p87">
              <a:extLst>
                <a:ext uri="{FF2B5EF4-FFF2-40B4-BE49-F238E27FC236}">
                  <a16:creationId xmlns:a16="http://schemas.microsoft.com/office/drawing/2014/main" id="{B46920F7-7432-4BF5-9971-D333CC997FFC}"/>
                </a:ext>
              </a:extLst>
            </p:cNvPr>
            <p:cNvSpPr/>
            <p:nvPr/>
          </p:nvSpPr>
          <p:spPr>
            <a:xfrm>
              <a:off x="937248" y="3014975"/>
              <a:ext cx="87877" cy="57217"/>
            </a:xfrm>
            <a:custGeom>
              <a:avLst/>
              <a:gdLst/>
              <a:ahLst/>
              <a:cxnLst/>
              <a:rect l="l" t="t" r="r" b="b"/>
              <a:pathLst>
                <a:path w="2763" h="1799" extrusionOk="0">
                  <a:moveTo>
                    <a:pt x="2225" y="1"/>
                  </a:moveTo>
                  <a:cubicBezTo>
                    <a:pt x="2218" y="1"/>
                    <a:pt x="2211" y="1"/>
                    <a:pt x="2203" y="1"/>
                  </a:cubicBezTo>
                  <a:lnTo>
                    <a:pt x="941" y="61"/>
                  </a:lnTo>
                  <a:cubicBezTo>
                    <a:pt x="584" y="73"/>
                    <a:pt x="346" y="430"/>
                    <a:pt x="477" y="763"/>
                  </a:cubicBezTo>
                  <a:cubicBezTo>
                    <a:pt x="203" y="787"/>
                    <a:pt x="1" y="1025"/>
                    <a:pt x="13" y="1311"/>
                  </a:cubicBezTo>
                  <a:cubicBezTo>
                    <a:pt x="25" y="1597"/>
                    <a:pt x="263" y="1799"/>
                    <a:pt x="537" y="1799"/>
                  </a:cubicBezTo>
                  <a:cubicBezTo>
                    <a:pt x="560" y="1799"/>
                    <a:pt x="548" y="1799"/>
                    <a:pt x="953" y="1787"/>
                  </a:cubicBezTo>
                  <a:cubicBezTo>
                    <a:pt x="1037" y="1787"/>
                    <a:pt x="1120" y="1704"/>
                    <a:pt x="1120" y="1608"/>
                  </a:cubicBezTo>
                  <a:cubicBezTo>
                    <a:pt x="1120" y="1525"/>
                    <a:pt x="1025" y="1442"/>
                    <a:pt x="941" y="1442"/>
                  </a:cubicBezTo>
                  <a:lnTo>
                    <a:pt x="548" y="1466"/>
                  </a:lnTo>
                  <a:cubicBezTo>
                    <a:pt x="441" y="1466"/>
                    <a:pt x="346" y="1370"/>
                    <a:pt x="346" y="1263"/>
                  </a:cubicBezTo>
                  <a:cubicBezTo>
                    <a:pt x="346" y="1168"/>
                    <a:pt x="429" y="1073"/>
                    <a:pt x="537" y="1073"/>
                  </a:cubicBezTo>
                  <a:lnTo>
                    <a:pt x="667" y="1073"/>
                  </a:lnTo>
                  <a:cubicBezTo>
                    <a:pt x="858" y="1061"/>
                    <a:pt x="953" y="835"/>
                    <a:pt x="834" y="704"/>
                  </a:cubicBezTo>
                  <a:cubicBezTo>
                    <a:pt x="727" y="585"/>
                    <a:pt x="798" y="394"/>
                    <a:pt x="965" y="370"/>
                  </a:cubicBezTo>
                  <a:lnTo>
                    <a:pt x="2227" y="311"/>
                  </a:lnTo>
                  <a:cubicBezTo>
                    <a:pt x="2334" y="311"/>
                    <a:pt x="2442" y="406"/>
                    <a:pt x="2442" y="513"/>
                  </a:cubicBezTo>
                  <a:cubicBezTo>
                    <a:pt x="2442" y="608"/>
                    <a:pt x="2346" y="704"/>
                    <a:pt x="2263" y="704"/>
                  </a:cubicBezTo>
                  <a:lnTo>
                    <a:pt x="2144" y="704"/>
                  </a:lnTo>
                  <a:cubicBezTo>
                    <a:pt x="1953" y="716"/>
                    <a:pt x="1858" y="942"/>
                    <a:pt x="1977" y="1085"/>
                  </a:cubicBezTo>
                  <a:cubicBezTo>
                    <a:pt x="2084" y="1204"/>
                    <a:pt x="1989" y="1406"/>
                    <a:pt x="1834" y="1406"/>
                  </a:cubicBezTo>
                  <a:lnTo>
                    <a:pt x="1620" y="1418"/>
                  </a:lnTo>
                  <a:cubicBezTo>
                    <a:pt x="1537" y="1418"/>
                    <a:pt x="1453" y="1501"/>
                    <a:pt x="1453" y="1597"/>
                  </a:cubicBezTo>
                  <a:cubicBezTo>
                    <a:pt x="1453" y="1680"/>
                    <a:pt x="1549" y="1763"/>
                    <a:pt x="1632" y="1763"/>
                  </a:cubicBezTo>
                  <a:lnTo>
                    <a:pt x="1846" y="1739"/>
                  </a:lnTo>
                  <a:cubicBezTo>
                    <a:pt x="2203" y="1728"/>
                    <a:pt x="2442" y="1370"/>
                    <a:pt x="2322" y="1049"/>
                  </a:cubicBezTo>
                  <a:cubicBezTo>
                    <a:pt x="2561" y="1013"/>
                    <a:pt x="2763" y="775"/>
                    <a:pt x="2751" y="489"/>
                  </a:cubicBezTo>
                  <a:cubicBezTo>
                    <a:pt x="2739" y="222"/>
                    <a:pt x="2502" y="1"/>
                    <a:pt x="22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4223;p87">
              <a:extLst>
                <a:ext uri="{FF2B5EF4-FFF2-40B4-BE49-F238E27FC236}">
                  <a16:creationId xmlns:a16="http://schemas.microsoft.com/office/drawing/2014/main" id="{5E0433D0-9D3B-4C36-8E0B-00A892E7EBAC}"/>
                </a:ext>
              </a:extLst>
            </p:cNvPr>
            <p:cNvSpPr/>
            <p:nvPr/>
          </p:nvSpPr>
          <p:spPr>
            <a:xfrm>
              <a:off x="978912" y="3095664"/>
              <a:ext cx="78399" cy="79290"/>
            </a:xfrm>
            <a:custGeom>
              <a:avLst/>
              <a:gdLst/>
              <a:ahLst/>
              <a:cxnLst/>
              <a:rect l="l" t="t" r="r" b="b"/>
              <a:pathLst>
                <a:path w="2465" h="2493" extrusionOk="0">
                  <a:moveTo>
                    <a:pt x="1751" y="0"/>
                  </a:moveTo>
                  <a:cubicBezTo>
                    <a:pt x="1513" y="0"/>
                    <a:pt x="1477" y="95"/>
                    <a:pt x="381" y="691"/>
                  </a:cubicBezTo>
                  <a:cubicBezTo>
                    <a:pt x="72" y="869"/>
                    <a:pt x="24" y="1286"/>
                    <a:pt x="286" y="1524"/>
                  </a:cubicBezTo>
                  <a:cubicBezTo>
                    <a:pt x="84" y="1667"/>
                    <a:pt x="0" y="1929"/>
                    <a:pt x="72" y="2155"/>
                  </a:cubicBezTo>
                  <a:cubicBezTo>
                    <a:pt x="154" y="2370"/>
                    <a:pt x="351" y="2493"/>
                    <a:pt x="555" y="2493"/>
                  </a:cubicBezTo>
                  <a:cubicBezTo>
                    <a:pt x="646" y="2493"/>
                    <a:pt x="738" y="2468"/>
                    <a:pt x="822" y="2417"/>
                  </a:cubicBezTo>
                  <a:lnTo>
                    <a:pt x="1096" y="2262"/>
                  </a:lnTo>
                  <a:cubicBezTo>
                    <a:pt x="1179" y="2215"/>
                    <a:pt x="1203" y="2108"/>
                    <a:pt x="1155" y="2036"/>
                  </a:cubicBezTo>
                  <a:cubicBezTo>
                    <a:pt x="1131" y="1987"/>
                    <a:pt x="1073" y="1955"/>
                    <a:pt x="1016" y="1955"/>
                  </a:cubicBezTo>
                  <a:cubicBezTo>
                    <a:pt x="989" y="1955"/>
                    <a:pt x="963" y="1962"/>
                    <a:pt x="941" y="1977"/>
                  </a:cubicBezTo>
                  <a:lnTo>
                    <a:pt x="655" y="2143"/>
                  </a:lnTo>
                  <a:cubicBezTo>
                    <a:pt x="624" y="2161"/>
                    <a:pt x="591" y="2169"/>
                    <a:pt x="558" y="2169"/>
                  </a:cubicBezTo>
                  <a:cubicBezTo>
                    <a:pt x="479" y="2169"/>
                    <a:pt x="403" y="2120"/>
                    <a:pt x="370" y="2036"/>
                  </a:cubicBezTo>
                  <a:cubicBezTo>
                    <a:pt x="346" y="1965"/>
                    <a:pt x="381" y="1846"/>
                    <a:pt x="465" y="1798"/>
                  </a:cubicBezTo>
                  <a:cubicBezTo>
                    <a:pt x="643" y="1691"/>
                    <a:pt x="667" y="1441"/>
                    <a:pt x="489" y="1310"/>
                  </a:cubicBezTo>
                  <a:cubicBezTo>
                    <a:pt x="381" y="1215"/>
                    <a:pt x="405" y="1048"/>
                    <a:pt x="512" y="976"/>
                  </a:cubicBezTo>
                  <a:cubicBezTo>
                    <a:pt x="1691" y="322"/>
                    <a:pt x="1632" y="322"/>
                    <a:pt x="1727" y="322"/>
                  </a:cubicBezTo>
                  <a:cubicBezTo>
                    <a:pt x="1822" y="322"/>
                    <a:pt x="1917" y="417"/>
                    <a:pt x="1917" y="512"/>
                  </a:cubicBezTo>
                  <a:cubicBezTo>
                    <a:pt x="1917" y="679"/>
                    <a:pt x="1751" y="715"/>
                    <a:pt x="1691" y="750"/>
                  </a:cubicBezTo>
                  <a:cubicBezTo>
                    <a:pt x="1536" y="846"/>
                    <a:pt x="1548" y="1084"/>
                    <a:pt x="1727" y="1155"/>
                  </a:cubicBezTo>
                  <a:cubicBezTo>
                    <a:pt x="1882" y="1215"/>
                    <a:pt x="1882" y="1429"/>
                    <a:pt x="1739" y="1512"/>
                  </a:cubicBezTo>
                  <a:lnTo>
                    <a:pt x="1501" y="1643"/>
                  </a:lnTo>
                  <a:cubicBezTo>
                    <a:pt x="1429" y="1691"/>
                    <a:pt x="1393" y="1798"/>
                    <a:pt x="1441" y="1869"/>
                  </a:cubicBezTo>
                  <a:cubicBezTo>
                    <a:pt x="1474" y="1918"/>
                    <a:pt x="1529" y="1951"/>
                    <a:pt x="1587" y="1951"/>
                  </a:cubicBezTo>
                  <a:cubicBezTo>
                    <a:pt x="1614" y="1951"/>
                    <a:pt x="1641" y="1944"/>
                    <a:pt x="1667" y="1929"/>
                  </a:cubicBezTo>
                  <a:lnTo>
                    <a:pt x="1905" y="1798"/>
                  </a:lnTo>
                  <a:cubicBezTo>
                    <a:pt x="2215" y="1619"/>
                    <a:pt x="2275" y="1203"/>
                    <a:pt x="2001" y="953"/>
                  </a:cubicBezTo>
                  <a:cubicBezTo>
                    <a:pt x="2465" y="679"/>
                    <a:pt x="2275" y="0"/>
                    <a:pt x="17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4224;p87">
              <a:extLst>
                <a:ext uri="{FF2B5EF4-FFF2-40B4-BE49-F238E27FC236}">
                  <a16:creationId xmlns:a16="http://schemas.microsoft.com/office/drawing/2014/main" id="{3D94F5EA-C958-4F1A-890D-407A90E37BB4}"/>
                </a:ext>
              </a:extLst>
            </p:cNvPr>
            <p:cNvSpPr/>
            <p:nvPr/>
          </p:nvSpPr>
          <p:spPr>
            <a:xfrm>
              <a:off x="891067" y="3070697"/>
              <a:ext cx="74615" cy="77477"/>
            </a:xfrm>
            <a:custGeom>
              <a:avLst/>
              <a:gdLst/>
              <a:ahLst/>
              <a:cxnLst/>
              <a:rect l="l" t="t" r="r" b="b"/>
              <a:pathLst>
                <a:path w="2346" h="2436" extrusionOk="0">
                  <a:moveTo>
                    <a:pt x="534" y="1"/>
                  </a:moveTo>
                  <a:cubicBezTo>
                    <a:pt x="499" y="1"/>
                    <a:pt x="464" y="4"/>
                    <a:pt x="429" y="11"/>
                  </a:cubicBezTo>
                  <a:cubicBezTo>
                    <a:pt x="191" y="71"/>
                    <a:pt x="0" y="273"/>
                    <a:pt x="0" y="523"/>
                  </a:cubicBezTo>
                  <a:cubicBezTo>
                    <a:pt x="0" y="690"/>
                    <a:pt x="72" y="749"/>
                    <a:pt x="203" y="1107"/>
                  </a:cubicBezTo>
                  <a:cubicBezTo>
                    <a:pt x="220" y="1178"/>
                    <a:pt x="284" y="1215"/>
                    <a:pt x="345" y="1215"/>
                  </a:cubicBezTo>
                  <a:cubicBezTo>
                    <a:pt x="366" y="1215"/>
                    <a:pt x="387" y="1211"/>
                    <a:pt x="405" y="1202"/>
                  </a:cubicBezTo>
                  <a:cubicBezTo>
                    <a:pt x="500" y="1166"/>
                    <a:pt x="548" y="1059"/>
                    <a:pt x="500" y="988"/>
                  </a:cubicBezTo>
                  <a:cubicBezTo>
                    <a:pt x="345" y="583"/>
                    <a:pt x="334" y="583"/>
                    <a:pt x="334" y="523"/>
                  </a:cubicBezTo>
                  <a:cubicBezTo>
                    <a:pt x="334" y="416"/>
                    <a:pt x="429" y="333"/>
                    <a:pt x="512" y="333"/>
                  </a:cubicBezTo>
                  <a:cubicBezTo>
                    <a:pt x="584" y="333"/>
                    <a:pt x="679" y="392"/>
                    <a:pt x="703" y="464"/>
                  </a:cubicBezTo>
                  <a:cubicBezTo>
                    <a:pt x="738" y="511"/>
                    <a:pt x="750" y="738"/>
                    <a:pt x="965" y="738"/>
                  </a:cubicBezTo>
                  <a:cubicBezTo>
                    <a:pt x="1036" y="738"/>
                    <a:pt x="1107" y="690"/>
                    <a:pt x="1155" y="618"/>
                  </a:cubicBezTo>
                  <a:cubicBezTo>
                    <a:pt x="1188" y="557"/>
                    <a:pt x="1253" y="527"/>
                    <a:pt x="1318" y="527"/>
                  </a:cubicBezTo>
                  <a:cubicBezTo>
                    <a:pt x="1393" y="527"/>
                    <a:pt x="1469" y="566"/>
                    <a:pt x="1500" y="642"/>
                  </a:cubicBezTo>
                  <a:cubicBezTo>
                    <a:pt x="1977" y="1881"/>
                    <a:pt x="1977" y="1833"/>
                    <a:pt x="1977" y="1892"/>
                  </a:cubicBezTo>
                  <a:cubicBezTo>
                    <a:pt x="1977" y="2018"/>
                    <a:pt x="1874" y="2091"/>
                    <a:pt x="1773" y="2091"/>
                  </a:cubicBezTo>
                  <a:cubicBezTo>
                    <a:pt x="1701" y="2091"/>
                    <a:pt x="1630" y="2055"/>
                    <a:pt x="1596" y="1976"/>
                  </a:cubicBezTo>
                  <a:lnTo>
                    <a:pt x="1536" y="1833"/>
                  </a:lnTo>
                  <a:cubicBezTo>
                    <a:pt x="1498" y="1739"/>
                    <a:pt x="1415" y="1691"/>
                    <a:pt x="1332" y="1691"/>
                  </a:cubicBezTo>
                  <a:cubicBezTo>
                    <a:pt x="1257" y="1691"/>
                    <a:pt x="1183" y="1730"/>
                    <a:pt x="1143" y="1809"/>
                  </a:cubicBezTo>
                  <a:cubicBezTo>
                    <a:pt x="1105" y="1875"/>
                    <a:pt x="1041" y="1908"/>
                    <a:pt x="976" y="1908"/>
                  </a:cubicBezTo>
                  <a:cubicBezTo>
                    <a:pt x="901" y="1908"/>
                    <a:pt x="824" y="1863"/>
                    <a:pt x="786" y="1773"/>
                  </a:cubicBezTo>
                  <a:lnTo>
                    <a:pt x="726" y="1607"/>
                  </a:lnTo>
                  <a:cubicBezTo>
                    <a:pt x="700" y="1546"/>
                    <a:pt x="637" y="1504"/>
                    <a:pt x="577" y="1504"/>
                  </a:cubicBezTo>
                  <a:cubicBezTo>
                    <a:pt x="554" y="1504"/>
                    <a:pt x="532" y="1510"/>
                    <a:pt x="512" y="1523"/>
                  </a:cubicBezTo>
                  <a:cubicBezTo>
                    <a:pt x="429" y="1559"/>
                    <a:pt x="381" y="1654"/>
                    <a:pt x="429" y="1726"/>
                  </a:cubicBezTo>
                  <a:lnTo>
                    <a:pt x="488" y="1892"/>
                  </a:lnTo>
                  <a:cubicBezTo>
                    <a:pt x="574" y="2112"/>
                    <a:pt x="779" y="2244"/>
                    <a:pt x="987" y="2244"/>
                  </a:cubicBezTo>
                  <a:cubicBezTo>
                    <a:pt x="1095" y="2244"/>
                    <a:pt x="1204" y="2208"/>
                    <a:pt x="1298" y="2131"/>
                  </a:cubicBezTo>
                  <a:cubicBezTo>
                    <a:pt x="1390" y="2315"/>
                    <a:pt x="1583" y="2436"/>
                    <a:pt x="1793" y="2436"/>
                  </a:cubicBezTo>
                  <a:cubicBezTo>
                    <a:pt x="1853" y="2436"/>
                    <a:pt x="1915" y="2426"/>
                    <a:pt x="1977" y="2404"/>
                  </a:cubicBezTo>
                  <a:cubicBezTo>
                    <a:pt x="2179" y="2321"/>
                    <a:pt x="2310" y="2119"/>
                    <a:pt x="2310" y="1904"/>
                  </a:cubicBezTo>
                  <a:cubicBezTo>
                    <a:pt x="2346" y="1738"/>
                    <a:pt x="2298" y="1738"/>
                    <a:pt x="1834" y="523"/>
                  </a:cubicBezTo>
                  <a:cubicBezTo>
                    <a:pt x="1757" y="315"/>
                    <a:pt x="1555" y="192"/>
                    <a:pt x="1349" y="192"/>
                  </a:cubicBezTo>
                  <a:cubicBezTo>
                    <a:pt x="1236" y="192"/>
                    <a:pt x="1121" y="229"/>
                    <a:pt x="1024" y="309"/>
                  </a:cubicBezTo>
                  <a:cubicBezTo>
                    <a:pt x="933" y="116"/>
                    <a:pt x="737" y="1"/>
                    <a:pt x="5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4225;p87">
              <a:extLst>
                <a:ext uri="{FF2B5EF4-FFF2-40B4-BE49-F238E27FC236}">
                  <a16:creationId xmlns:a16="http://schemas.microsoft.com/office/drawing/2014/main" id="{197B7F5D-3A45-4432-ACD4-9F600A828947}"/>
                </a:ext>
              </a:extLst>
            </p:cNvPr>
            <p:cNvSpPr/>
            <p:nvPr/>
          </p:nvSpPr>
          <p:spPr>
            <a:xfrm>
              <a:off x="999745" y="2894720"/>
              <a:ext cx="218310" cy="353290"/>
            </a:xfrm>
            <a:custGeom>
              <a:avLst/>
              <a:gdLst/>
              <a:ahLst/>
              <a:cxnLst/>
              <a:rect l="l" t="t" r="r" b="b"/>
              <a:pathLst>
                <a:path w="6864" h="11108" extrusionOk="0">
                  <a:moveTo>
                    <a:pt x="6633" y="1"/>
                  </a:moveTo>
                  <a:cubicBezTo>
                    <a:pt x="6605" y="1"/>
                    <a:pt x="6577" y="7"/>
                    <a:pt x="6549" y="20"/>
                  </a:cubicBezTo>
                  <a:cubicBezTo>
                    <a:pt x="5918" y="282"/>
                    <a:pt x="5299" y="698"/>
                    <a:pt x="4703" y="1246"/>
                  </a:cubicBezTo>
                  <a:cubicBezTo>
                    <a:pt x="4644" y="1306"/>
                    <a:pt x="4620" y="1413"/>
                    <a:pt x="4703" y="1484"/>
                  </a:cubicBezTo>
                  <a:cubicBezTo>
                    <a:pt x="4735" y="1516"/>
                    <a:pt x="4778" y="1538"/>
                    <a:pt x="4824" y="1538"/>
                  </a:cubicBezTo>
                  <a:cubicBezTo>
                    <a:pt x="4862" y="1538"/>
                    <a:pt x="4903" y="1523"/>
                    <a:pt x="4941" y="1484"/>
                  </a:cubicBezTo>
                  <a:cubicBezTo>
                    <a:pt x="5430" y="1032"/>
                    <a:pt x="5918" y="675"/>
                    <a:pt x="6442" y="413"/>
                  </a:cubicBezTo>
                  <a:lnTo>
                    <a:pt x="6442" y="413"/>
                  </a:lnTo>
                  <a:cubicBezTo>
                    <a:pt x="6084" y="1579"/>
                    <a:pt x="5299" y="2603"/>
                    <a:pt x="4429" y="3449"/>
                  </a:cubicBezTo>
                  <a:cubicBezTo>
                    <a:pt x="4413" y="3444"/>
                    <a:pt x="4397" y="3442"/>
                    <a:pt x="4382" y="3442"/>
                  </a:cubicBezTo>
                  <a:cubicBezTo>
                    <a:pt x="4269" y="3442"/>
                    <a:pt x="4172" y="3548"/>
                    <a:pt x="4203" y="3663"/>
                  </a:cubicBezTo>
                  <a:cubicBezTo>
                    <a:pt x="4108" y="3746"/>
                    <a:pt x="4013" y="3842"/>
                    <a:pt x="3929" y="3913"/>
                  </a:cubicBezTo>
                  <a:cubicBezTo>
                    <a:pt x="3786" y="3711"/>
                    <a:pt x="3572" y="3508"/>
                    <a:pt x="3358" y="3425"/>
                  </a:cubicBezTo>
                  <a:cubicBezTo>
                    <a:pt x="3417" y="3330"/>
                    <a:pt x="3489" y="3234"/>
                    <a:pt x="3548" y="3115"/>
                  </a:cubicBezTo>
                  <a:cubicBezTo>
                    <a:pt x="3727" y="3258"/>
                    <a:pt x="3763" y="3318"/>
                    <a:pt x="3870" y="3318"/>
                  </a:cubicBezTo>
                  <a:cubicBezTo>
                    <a:pt x="4013" y="3318"/>
                    <a:pt x="4084" y="3127"/>
                    <a:pt x="3965" y="3020"/>
                  </a:cubicBezTo>
                  <a:lnTo>
                    <a:pt x="3751" y="2830"/>
                  </a:lnTo>
                  <a:cubicBezTo>
                    <a:pt x="3786" y="2758"/>
                    <a:pt x="3775" y="2782"/>
                    <a:pt x="3810" y="2734"/>
                  </a:cubicBezTo>
                  <a:cubicBezTo>
                    <a:pt x="3810" y="2734"/>
                    <a:pt x="3941" y="2544"/>
                    <a:pt x="3953" y="2544"/>
                  </a:cubicBezTo>
                  <a:lnTo>
                    <a:pt x="4358" y="2889"/>
                  </a:lnTo>
                  <a:cubicBezTo>
                    <a:pt x="4390" y="2916"/>
                    <a:pt x="4430" y="2928"/>
                    <a:pt x="4469" y="2928"/>
                  </a:cubicBezTo>
                  <a:cubicBezTo>
                    <a:pt x="4516" y="2928"/>
                    <a:pt x="4563" y="2910"/>
                    <a:pt x="4596" y="2877"/>
                  </a:cubicBezTo>
                  <a:cubicBezTo>
                    <a:pt x="4656" y="2794"/>
                    <a:pt x="4644" y="2699"/>
                    <a:pt x="4584" y="2639"/>
                  </a:cubicBezTo>
                  <a:lnTo>
                    <a:pt x="4167" y="2282"/>
                  </a:lnTo>
                  <a:cubicBezTo>
                    <a:pt x="4263" y="2139"/>
                    <a:pt x="4370" y="2020"/>
                    <a:pt x="4489" y="1901"/>
                  </a:cubicBezTo>
                  <a:cubicBezTo>
                    <a:pt x="4548" y="1830"/>
                    <a:pt x="4548" y="1722"/>
                    <a:pt x="4477" y="1663"/>
                  </a:cubicBezTo>
                  <a:cubicBezTo>
                    <a:pt x="4444" y="1636"/>
                    <a:pt x="4404" y="1621"/>
                    <a:pt x="4364" y="1621"/>
                  </a:cubicBezTo>
                  <a:cubicBezTo>
                    <a:pt x="4317" y="1621"/>
                    <a:pt x="4271" y="1641"/>
                    <a:pt x="4239" y="1687"/>
                  </a:cubicBezTo>
                  <a:cubicBezTo>
                    <a:pt x="4001" y="1937"/>
                    <a:pt x="3775" y="2222"/>
                    <a:pt x="3536" y="2532"/>
                  </a:cubicBezTo>
                  <a:cubicBezTo>
                    <a:pt x="3536" y="2532"/>
                    <a:pt x="3310" y="2830"/>
                    <a:pt x="3013" y="3306"/>
                  </a:cubicBezTo>
                  <a:cubicBezTo>
                    <a:pt x="2985" y="3304"/>
                    <a:pt x="2957" y="3303"/>
                    <a:pt x="2929" y="3303"/>
                  </a:cubicBezTo>
                  <a:cubicBezTo>
                    <a:pt x="2484" y="3303"/>
                    <a:pt x="2071" y="3569"/>
                    <a:pt x="1858" y="3973"/>
                  </a:cubicBezTo>
                  <a:cubicBezTo>
                    <a:pt x="1762" y="4151"/>
                    <a:pt x="1750" y="4330"/>
                    <a:pt x="1679" y="4449"/>
                  </a:cubicBezTo>
                  <a:cubicBezTo>
                    <a:pt x="1608" y="4568"/>
                    <a:pt x="1500" y="4687"/>
                    <a:pt x="1346" y="4770"/>
                  </a:cubicBezTo>
                  <a:cubicBezTo>
                    <a:pt x="1191" y="4866"/>
                    <a:pt x="1024" y="4913"/>
                    <a:pt x="846" y="4961"/>
                  </a:cubicBezTo>
                  <a:cubicBezTo>
                    <a:pt x="786" y="4973"/>
                    <a:pt x="679" y="5008"/>
                    <a:pt x="572" y="5020"/>
                  </a:cubicBezTo>
                  <a:cubicBezTo>
                    <a:pt x="369" y="5056"/>
                    <a:pt x="274" y="5330"/>
                    <a:pt x="441" y="5485"/>
                  </a:cubicBezTo>
                  <a:cubicBezTo>
                    <a:pt x="560" y="5580"/>
                    <a:pt x="679" y="5687"/>
                    <a:pt x="810" y="5759"/>
                  </a:cubicBezTo>
                  <a:cubicBezTo>
                    <a:pt x="838" y="5775"/>
                    <a:pt x="868" y="5783"/>
                    <a:pt x="897" y="5783"/>
                  </a:cubicBezTo>
                  <a:cubicBezTo>
                    <a:pt x="953" y="5783"/>
                    <a:pt x="1005" y="5754"/>
                    <a:pt x="1036" y="5699"/>
                  </a:cubicBezTo>
                  <a:cubicBezTo>
                    <a:pt x="1084" y="5628"/>
                    <a:pt x="1048" y="5520"/>
                    <a:pt x="977" y="5485"/>
                  </a:cubicBezTo>
                  <a:cubicBezTo>
                    <a:pt x="905" y="5437"/>
                    <a:pt x="834" y="5378"/>
                    <a:pt x="750" y="5318"/>
                  </a:cubicBezTo>
                  <a:cubicBezTo>
                    <a:pt x="1250" y="5199"/>
                    <a:pt x="1679" y="5044"/>
                    <a:pt x="1941" y="4616"/>
                  </a:cubicBezTo>
                  <a:cubicBezTo>
                    <a:pt x="2048" y="4437"/>
                    <a:pt x="2084" y="4246"/>
                    <a:pt x="2143" y="4116"/>
                  </a:cubicBezTo>
                  <a:cubicBezTo>
                    <a:pt x="2278" y="3831"/>
                    <a:pt x="2583" y="3626"/>
                    <a:pt x="2911" y="3626"/>
                  </a:cubicBezTo>
                  <a:cubicBezTo>
                    <a:pt x="3105" y="3626"/>
                    <a:pt x="3308" y="3698"/>
                    <a:pt x="3489" y="3865"/>
                  </a:cubicBezTo>
                  <a:cubicBezTo>
                    <a:pt x="3929" y="4270"/>
                    <a:pt x="3786" y="4985"/>
                    <a:pt x="3239" y="5330"/>
                  </a:cubicBezTo>
                  <a:cubicBezTo>
                    <a:pt x="2867" y="5559"/>
                    <a:pt x="2374" y="5719"/>
                    <a:pt x="1899" y="5719"/>
                  </a:cubicBezTo>
                  <a:cubicBezTo>
                    <a:pt x="1780" y="5719"/>
                    <a:pt x="1662" y="5709"/>
                    <a:pt x="1548" y="5687"/>
                  </a:cubicBezTo>
                  <a:cubicBezTo>
                    <a:pt x="1540" y="5686"/>
                    <a:pt x="1532" y="5686"/>
                    <a:pt x="1524" y="5686"/>
                  </a:cubicBezTo>
                  <a:cubicBezTo>
                    <a:pt x="1439" y="5686"/>
                    <a:pt x="1367" y="5742"/>
                    <a:pt x="1346" y="5818"/>
                  </a:cubicBezTo>
                  <a:cubicBezTo>
                    <a:pt x="1334" y="5913"/>
                    <a:pt x="1393" y="5997"/>
                    <a:pt x="1489" y="6009"/>
                  </a:cubicBezTo>
                  <a:cubicBezTo>
                    <a:pt x="1628" y="6035"/>
                    <a:pt x="1767" y="6048"/>
                    <a:pt x="1907" y="6048"/>
                  </a:cubicBezTo>
                  <a:cubicBezTo>
                    <a:pt x="2077" y="6048"/>
                    <a:pt x="2247" y="6029"/>
                    <a:pt x="2417" y="5997"/>
                  </a:cubicBezTo>
                  <a:cubicBezTo>
                    <a:pt x="2465" y="6937"/>
                    <a:pt x="3096" y="7675"/>
                    <a:pt x="3906" y="8033"/>
                  </a:cubicBezTo>
                  <a:cubicBezTo>
                    <a:pt x="4298" y="8199"/>
                    <a:pt x="4548" y="8592"/>
                    <a:pt x="4548" y="9009"/>
                  </a:cubicBezTo>
                  <a:cubicBezTo>
                    <a:pt x="4548" y="9342"/>
                    <a:pt x="4370" y="9580"/>
                    <a:pt x="4370" y="9580"/>
                  </a:cubicBezTo>
                  <a:cubicBezTo>
                    <a:pt x="3673" y="10434"/>
                    <a:pt x="2786" y="10777"/>
                    <a:pt x="1813" y="10777"/>
                  </a:cubicBezTo>
                  <a:cubicBezTo>
                    <a:pt x="1307" y="10777"/>
                    <a:pt x="777" y="10684"/>
                    <a:pt x="238" y="10521"/>
                  </a:cubicBezTo>
                  <a:cubicBezTo>
                    <a:pt x="224" y="10517"/>
                    <a:pt x="210" y="10516"/>
                    <a:pt x="196" y="10516"/>
                  </a:cubicBezTo>
                  <a:cubicBezTo>
                    <a:pt x="119" y="10516"/>
                    <a:pt x="54" y="10568"/>
                    <a:pt x="24" y="10628"/>
                  </a:cubicBezTo>
                  <a:cubicBezTo>
                    <a:pt x="0" y="10712"/>
                    <a:pt x="60" y="10807"/>
                    <a:pt x="131" y="10831"/>
                  </a:cubicBezTo>
                  <a:cubicBezTo>
                    <a:pt x="707" y="11009"/>
                    <a:pt x="1272" y="11107"/>
                    <a:pt x="1811" y="11107"/>
                  </a:cubicBezTo>
                  <a:cubicBezTo>
                    <a:pt x="2890" y="11107"/>
                    <a:pt x="3866" y="10716"/>
                    <a:pt x="4620" y="9795"/>
                  </a:cubicBezTo>
                  <a:cubicBezTo>
                    <a:pt x="4620" y="9783"/>
                    <a:pt x="4644" y="9783"/>
                    <a:pt x="4644" y="9759"/>
                  </a:cubicBezTo>
                  <a:cubicBezTo>
                    <a:pt x="5120" y="9045"/>
                    <a:pt x="4834" y="8068"/>
                    <a:pt x="4048" y="7723"/>
                  </a:cubicBezTo>
                  <a:cubicBezTo>
                    <a:pt x="3310" y="7414"/>
                    <a:pt x="2763" y="6747"/>
                    <a:pt x="2751" y="5913"/>
                  </a:cubicBezTo>
                  <a:cubicBezTo>
                    <a:pt x="3132" y="5794"/>
                    <a:pt x="3405" y="5628"/>
                    <a:pt x="3417" y="5616"/>
                  </a:cubicBezTo>
                  <a:cubicBezTo>
                    <a:pt x="3953" y="5282"/>
                    <a:pt x="4179" y="4687"/>
                    <a:pt x="4060" y="4187"/>
                  </a:cubicBezTo>
                  <a:cubicBezTo>
                    <a:pt x="5251" y="3234"/>
                    <a:pt x="6430" y="1818"/>
                    <a:pt x="6834" y="258"/>
                  </a:cubicBezTo>
                  <a:cubicBezTo>
                    <a:pt x="6864" y="121"/>
                    <a:pt x="6757" y="1"/>
                    <a:pt x="66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5405;p89">
            <a:extLst>
              <a:ext uri="{FF2B5EF4-FFF2-40B4-BE49-F238E27FC236}">
                <a16:creationId xmlns:a16="http://schemas.microsoft.com/office/drawing/2014/main" id="{DCF7C2EF-CBDF-414A-80FA-F61EFA5914FC}"/>
              </a:ext>
            </a:extLst>
          </p:cNvPr>
          <p:cNvGrpSpPr/>
          <p:nvPr/>
        </p:nvGrpSpPr>
        <p:grpSpPr>
          <a:xfrm>
            <a:off x="382222" y="2301757"/>
            <a:ext cx="321037" cy="353822"/>
            <a:chOff x="4212429" y="1502385"/>
            <a:chExt cx="321037" cy="353822"/>
          </a:xfrm>
          <a:solidFill>
            <a:schemeClr val="bg1">
              <a:lumMod val="95000"/>
            </a:schemeClr>
          </a:solidFill>
        </p:grpSpPr>
        <p:sp>
          <p:nvSpPr>
            <p:cNvPr id="136" name="Google Shape;15406;p89">
              <a:extLst>
                <a:ext uri="{FF2B5EF4-FFF2-40B4-BE49-F238E27FC236}">
                  <a16:creationId xmlns:a16="http://schemas.microsoft.com/office/drawing/2014/main" id="{26F69B1F-FD0F-4821-9953-9463068DC913}"/>
                </a:ext>
              </a:extLst>
            </p:cNvPr>
            <p:cNvSpPr/>
            <p:nvPr/>
          </p:nvSpPr>
          <p:spPr>
            <a:xfrm>
              <a:off x="4310592" y="1585938"/>
              <a:ext cx="125092" cy="163001"/>
            </a:xfrm>
            <a:custGeom>
              <a:avLst/>
              <a:gdLst/>
              <a:ahLst/>
              <a:cxnLst/>
              <a:rect l="l" t="t" r="r" b="b"/>
              <a:pathLst>
                <a:path w="3930" h="5121" extrusionOk="0">
                  <a:moveTo>
                    <a:pt x="1941" y="310"/>
                  </a:moveTo>
                  <a:cubicBezTo>
                    <a:pt x="2227" y="310"/>
                    <a:pt x="2477" y="489"/>
                    <a:pt x="2584" y="751"/>
                  </a:cubicBezTo>
                  <a:cubicBezTo>
                    <a:pt x="2620" y="834"/>
                    <a:pt x="2644" y="930"/>
                    <a:pt x="2644" y="1013"/>
                  </a:cubicBezTo>
                  <a:lnTo>
                    <a:pt x="2644" y="1192"/>
                  </a:lnTo>
                  <a:cubicBezTo>
                    <a:pt x="2370" y="1096"/>
                    <a:pt x="2275" y="834"/>
                    <a:pt x="2251" y="822"/>
                  </a:cubicBezTo>
                  <a:cubicBezTo>
                    <a:pt x="2227" y="763"/>
                    <a:pt x="2179" y="715"/>
                    <a:pt x="2108" y="715"/>
                  </a:cubicBezTo>
                  <a:cubicBezTo>
                    <a:pt x="2048" y="715"/>
                    <a:pt x="1989" y="751"/>
                    <a:pt x="1953" y="811"/>
                  </a:cubicBezTo>
                  <a:cubicBezTo>
                    <a:pt x="1953" y="811"/>
                    <a:pt x="1763" y="1168"/>
                    <a:pt x="1239" y="1227"/>
                  </a:cubicBezTo>
                  <a:lnTo>
                    <a:pt x="1239" y="1025"/>
                  </a:lnTo>
                  <a:cubicBezTo>
                    <a:pt x="1263" y="930"/>
                    <a:pt x="1275" y="834"/>
                    <a:pt x="1310" y="751"/>
                  </a:cubicBezTo>
                  <a:cubicBezTo>
                    <a:pt x="1406" y="489"/>
                    <a:pt x="1667" y="310"/>
                    <a:pt x="1941" y="310"/>
                  </a:cubicBezTo>
                  <a:close/>
                  <a:moveTo>
                    <a:pt x="2108" y="1180"/>
                  </a:moveTo>
                  <a:cubicBezTo>
                    <a:pt x="2215" y="1322"/>
                    <a:pt x="2394" y="1489"/>
                    <a:pt x="2656" y="1549"/>
                  </a:cubicBezTo>
                  <a:lnTo>
                    <a:pt x="2656" y="1775"/>
                  </a:lnTo>
                  <a:cubicBezTo>
                    <a:pt x="2656" y="2144"/>
                    <a:pt x="2358" y="2454"/>
                    <a:pt x="1989" y="2477"/>
                  </a:cubicBezTo>
                  <a:lnTo>
                    <a:pt x="1929" y="2477"/>
                  </a:lnTo>
                  <a:cubicBezTo>
                    <a:pt x="1560" y="2442"/>
                    <a:pt x="1263" y="2144"/>
                    <a:pt x="1263" y="1763"/>
                  </a:cubicBezTo>
                  <a:lnTo>
                    <a:pt x="1263" y="1549"/>
                  </a:lnTo>
                  <a:cubicBezTo>
                    <a:pt x="1679" y="1501"/>
                    <a:pt x="1941" y="1322"/>
                    <a:pt x="2108" y="1180"/>
                  </a:cubicBezTo>
                  <a:close/>
                  <a:moveTo>
                    <a:pt x="2132" y="2799"/>
                  </a:moveTo>
                  <a:lnTo>
                    <a:pt x="2048" y="2966"/>
                  </a:lnTo>
                  <a:lnTo>
                    <a:pt x="1846" y="2966"/>
                  </a:lnTo>
                  <a:lnTo>
                    <a:pt x="1751" y="2799"/>
                  </a:lnTo>
                  <a:close/>
                  <a:moveTo>
                    <a:pt x="2025" y="3287"/>
                  </a:moveTo>
                  <a:lnTo>
                    <a:pt x="2215" y="4109"/>
                  </a:lnTo>
                  <a:lnTo>
                    <a:pt x="1941" y="4347"/>
                  </a:lnTo>
                  <a:lnTo>
                    <a:pt x="1679" y="4109"/>
                  </a:lnTo>
                  <a:lnTo>
                    <a:pt x="1870" y="3287"/>
                  </a:lnTo>
                  <a:close/>
                  <a:moveTo>
                    <a:pt x="2453" y="2870"/>
                  </a:moveTo>
                  <a:cubicBezTo>
                    <a:pt x="2668" y="2954"/>
                    <a:pt x="2894" y="3085"/>
                    <a:pt x="3072" y="3263"/>
                  </a:cubicBezTo>
                  <a:cubicBezTo>
                    <a:pt x="3394" y="3561"/>
                    <a:pt x="3561" y="3966"/>
                    <a:pt x="3561" y="4359"/>
                  </a:cubicBezTo>
                  <a:lnTo>
                    <a:pt x="3596" y="4775"/>
                  </a:lnTo>
                  <a:lnTo>
                    <a:pt x="322" y="4775"/>
                  </a:lnTo>
                  <a:lnTo>
                    <a:pt x="322" y="4359"/>
                  </a:lnTo>
                  <a:cubicBezTo>
                    <a:pt x="322" y="3942"/>
                    <a:pt x="501" y="3561"/>
                    <a:pt x="810" y="3263"/>
                  </a:cubicBezTo>
                  <a:cubicBezTo>
                    <a:pt x="989" y="3097"/>
                    <a:pt x="1215" y="2966"/>
                    <a:pt x="1441" y="2870"/>
                  </a:cubicBezTo>
                  <a:lnTo>
                    <a:pt x="1572" y="3144"/>
                  </a:lnTo>
                  <a:lnTo>
                    <a:pt x="1346" y="4120"/>
                  </a:lnTo>
                  <a:cubicBezTo>
                    <a:pt x="1334" y="4180"/>
                    <a:pt x="1346" y="4240"/>
                    <a:pt x="1394" y="4287"/>
                  </a:cubicBezTo>
                  <a:lnTo>
                    <a:pt x="1834" y="4692"/>
                  </a:lnTo>
                  <a:cubicBezTo>
                    <a:pt x="1870" y="4716"/>
                    <a:pt x="1917" y="4740"/>
                    <a:pt x="1941" y="4740"/>
                  </a:cubicBezTo>
                  <a:cubicBezTo>
                    <a:pt x="1989" y="4740"/>
                    <a:pt x="2025" y="4716"/>
                    <a:pt x="2048" y="4692"/>
                  </a:cubicBezTo>
                  <a:lnTo>
                    <a:pt x="2501" y="4287"/>
                  </a:lnTo>
                  <a:cubicBezTo>
                    <a:pt x="2537" y="4240"/>
                    <a:pt x="2560" y="4180"/>
                    <a:pt x="2537" y="4120"/>
                  </a:cubicBezTo>
                  <a:lnTo>
                    <a:pt x="2322" y="3144"/>
                  </a:lnTo>
                  <a:lnTo>
                    <a:pt x="2453" y="2870"/>
                  </a:lnTo>
                  <a:close/>
                  <a:moveTo>
                    <a:pt x="1965" y="1"/>
                  </a:moveTo>
                  <a:cubicBezTo>
                    <a:pt x="1394" y="1"/>
                    <a:pt x="929" y="465"/>
                    <a:pt x="929" y="1025"/>
                  </a:cubicBezTo>
                  <a:lnTo>
                    <a:pt x="929" y="1406"/>
                  </a:lnTo>
                  <a:lnTo>
                    <a:pt x="929" y="1775"/>
                  </a:lnTo>
                  <a:cubicBezTo>
                    <a:pt x="929" y="2096"/>
                    <a:pt x="1084" y="2394"/>
                    <a:pt x="1334" y="2573"/>
                  </a:cubicBezTo>
                  <a:cubicBezTo>
                    <a:pt x="560" y="2846"/>
                    <a:pt x="1" y="3561"/>
                    <a:pt x="1" y="4382"/>
                  </a:cubicBezTo>
                  <a:lnTo>
                    <a:pt x="1" y="4954"/>
                  </a:lnTo>
                  <a:cubicBezTo>
                    <a:pt x="1" y="5049"/>
                    <a:pt x="72" y="5121"/>
                    <a:pt x="155" y="5121"/>
                  </a:cubicBezTo>
                  <a:lnTo>
                    <a:pt x="3763" y="5121"/>
                  </a:lnTo>
                  <a:cubicBezTo>
                    <a:pt x="3846" y="5121"/>
                    <a:pt x="3930" y="5049"/>
                    <a:pt x="3930" y="4954"/>
                  </a:cubicBezTo>
                  <a:lnTo>
                    <a:pt x="3930" y="4382"/>
                  </a:lnTo>
                  <a:cubicBezTo>
                    <a:pt x="3930" y="3561"/>
                    <a:pt x="3346" y="2846"/>
                    <a:pt x="2584" y="2573"/>
                  </a:cubicBezTo>
                  <a:cubicBezTo>
                    <a:pt x="2822" y="2382"/>
                    <a:pt x="2989" y="2096"/>
                    <a:pt x="2989" y="1775"/>
                  </a:cubicBezTo>
                  <a:lnTo>
                    <a:pt x="2989" y="1406"/>
                  </a:lnTo>
                  <a:lnTo>
                    <a:pt x="2989" y="1025"/>
                  </a:lnTo>
                  <a:cubicBezTo>
                    <a:pt x="2989" y="465"/>
                    <a:pt x="2525" y="1"/>
                    <a:pt x="19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5407;p89">
              <a:extLst>
                <a:ext uri="{FF2B5EF4-FFF2-40B4-BE49-F238E27FC236}">
                  <a16:creationId xmlns:a16="http://schemas.microsoft.com/office/drawing/2014/main" id="{CA719615-7596-479C-ABB8-46B0AF95B237}"/>
                </a:ext>
              </a:extLst>
            </p:cNvPr>
            <p:cNvSpPr/>
            <p:nvPr/>
          </p:nvSpPr>
          <p:spPr>
            <a:xfrm>
              <a:off x="4248428" y="1536124"/>
              <a:ext cx="253972" cy="152179"/>
            </a:xfrm>
            <a:custGeom>
              <a:avLst/>
              <a:gdLst/>
              <a:ahLst/>
              <a:cxnLst/>
              <a:rect l="l" t="t" r="r" b="b"/>
              <a:pathLst>
                <a:path w="7979" h="4781" extrusionOk="0">
                  <a:moveTo>
                    <a:pt x="3906" y="0"/>
                  </a:moveTo>
                  <a:cubicBezTo>
                    <a:pt x="3876" y="0"/>
                    <a:pt x="3847" y="6"/>
                    <a:pt x="3823" y="18"/>
                  </a:cubicBezTo>
                  <a:cubicBezTo>
                    <a:pt x="3811" y="30"/>
                    <a:pt x="1775" y="1244"/>
                    <a:pt x="239" y="1244"/>
                  </a:cubicBezTo>
                  <a:cubicBezTo>
                    <a:pt x="156" y="1244"/>
                    <a:pt x="84" y="1304"/>
                    <a:pt x="72" y="1375"/>
                  </a:cubicBezTo>
                  <a:cubicBezTo>
                    <a:pt x="72" y="1387"/>
                    <a:pt x="1" y="1875"/>
                    <a:pt x="1" y="2614"/>
                  </a:cubicBezTo>
                  <a:cubicBezTo>
                    <a:pt x="1" y="2697"/>
                    <a:pt x="72" y="2768"/>
                    <a:pt x="156" y="2768"/>
                  </a:cubicBezTo>
                  <a:cubicBezTo>
                    <a:pt x="251" y="2768"/>
                    <a:pt x="322" y="2697"/>
                    <a:pt x="322" y="2614"/>
                  </a:cubicBezTo>
                  <a:cubicBezTo>
                    <a:pt x="322" y="2137"/>
                    <a:pt x="358" y="1744"/>
                    <a:pt x="382" y="1566"/>
                  </a:cubicBezTo>
                  <a:cubicBezTo>
                    <a:pt x="1037" y="1542"/>
                    <a:pt x="1835" y="1328"/>
                    <a:pt x="2739" y="923"/>
                  </a:cubicBezTo>
                  <a:cubicBezTo>
                    <a:pt x="3299" y="685"/>
                    <a:pt x="3728" y="435"/>
                    <a:pt x="3906" y="351"/>
                  </a:cubicBezTo>
                  <a:cubicBezTo>
                    <a:pt x="4085" y="447"/>
                    <a:pt x="4525" y="685"/>
                    <a:pt x="5085" y="923"/>
                  </a:cubicBezTo>
                  <a:cubicBezTo>
                    <a:pt x="5990" y="1316"/>
                    <a:pt x="6788" y="1542"/>
                    <a:pt x="7442" y="1566"/>
                  </a:cubicBezTo>
                  <a:cubicBezTo>
                    <a:pt x="7478" y="1971"/>
                    <a:pt x="7585" y="3233"/>
                    <a:pt x="7288" y="4590"/>
                  </a:cubicBezTo>
                  <a:cubicBezTo>
                    <a:pt x="7276" y="4673"/>
                    <a:pt x="7323" y="4769"/>
                    <a:pt x="7407" y="4781"/>
                  </a:cubicBezTo>
                  <a:lnTo>
                    <a:pt x="7442" y="4781"/>
                  </a:lnTo>
                  <a:cubicBezTo>
                    <a:pt x="7514" y="4781"/>
                    <a:pt x="7585" y="4733"/>
                    <a:pt x="7597" y="4650"/>
                  </a:cubicBezTo>
                  <a:cubicBezTo>
                    <a:pt x="7978" y="2947"/>
                    <a:pt x="7752" y="1435"/>
                    <a:pt x="7740" y="1375"/>
                  </a:cubicBezTo>
                  <a:cubicBezTo>
                    <a:pt x="7728" y="1304"/>
                    <a:pt x="7669" y="1244"/>
                    <a:pt x="7573" y="1244"/>
                  </a:cubicBezTo>
                  <a:cubicBezTo>
                    <a:pt x="6037" y="1244"/>
                    <a:pt x="4001" y="30"/>
                    <a:pt x="3990" y="18"/>
                  </a:cubicBezTo>
                  <a:cubicBezTo>
                    <a:pt x="3966" y="6"/>
                    <a:pt x="3936" y="0"/>
                    <a:pt x="39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5408;p89">
              <a:extLst>
                <a:ext uri="{FF2B5EF4-FFF2-40B4-BE49-F238E27FC236}">
                  <a16:creationId xmlns:a16="http://schemas.microsoft.com/office/drawing/2014/main" id="{A964CEFE-E28B-42FF-B3D4-0C031591D197}"/>
                </a:ext>
              </a:extLst>
            </p:cNvPr>
            <p:cNvSpPr/>
            <p:nvPr/>
          </p:nvSpPr>
          <p:spPr>
            <a:xfrm>
              <a:off x="4248428" y="1633270"/>
              <a:ext cx="238407" cy="187288"/>
            </a:xfrm>
            <a:custGeom>
              <a:avLst/>
              <a:gdLst/>
              <a:ahLst/>
              <a:cxnLst/>
              <a:rect l="l" t="t" r="r" b="b"/>
              <a:pathLst>
                <a:path w="7490" h="5884" extrusionOk="0">
                  <a:moveTo>
                    <a:pt x="186" y="1"/>
                  </a:moveTo>
                  <a:cubicBezTo>
                    <a:pt x="180" y="1"/>
                    <a:pt x="174" y="1"/>
                    <a:pt x="168" y="2"/>
                  </a:cubicBezTo>
                  <a:cubicBezTo>
                    <a:pt x="72" y="2"/>
                    <a:pt x="1" y="97"/>
                    <a:pt x="13" y="181"/>
                  </a:cubicBezTo>
                  <a:cubicBezTo>
                    <a:pt x="84" y="1383"/>
                    <a:pt x="370" y="2455"/>
                    <a:pt x="846" y="3348"/>
                  </a:cubicBezTo>
                  <a:cubicBezTo>
                    <a:pt x="1501" y="4574"/>
                    <a:pt x="2513" y="5419"/>
                    <a:pt x="3859" y="5860"/>
                  </a:cubicBezTo>
                  <a:cubicBezTo>
                    <a:pt x="3870" y="5860"/>
                    <a:pt x="3882" y="5884"/>
                    <a:pt x="3894" y="5884"/>
                  </a:cubicBezTo>
                  <a:cubicBezTo>
                    <a:pt x="3918" y="5884"/>
                    <a:pt x="3930" y="5884"/>
                    <a:pt x="3942" y="5860"/>
                  </a:cubicBezTo>
                  <a:cubicBezTo>
                    <a:pt x="4811" y="5586"/>
                    <a:pt x="5549" y="5110"/>
                    <a:pt x="6133" y="4503"/>
                  </a:cubicBezTo>
                  <a:cubicBezTo>
                    <a:pt x="6716" y="3872"/>
                    <a:pt x="7157" y="3086"/>
                    <a:pt x="7442" y="2145"/>
                  </a:cubicBezTo>
                  <a:cubicBezTo>
                    <a:pt x="7490" y="2062"/>
                    <a:pt x="7442" y="1967"/>
                    <a:pt x="7347" y="1955"/>
                  </a:cubicBezTo>
                  <a:cubicBezTo>
                    <a:pt x="7330" y="1948"/>
                    <a:pt x="7313" y="1944"/>
                    <a:pt x="7296" y="1944"/>
                  </a:cubicBezTo>
                  <a:cubicBezTo>
                    <a:pt x="7228" y="1944"/>
                    <a:pt x="7164" y="1996"/>
                    <a:pt x="7145" y="2062"/>
                  </a:cubicBezTo>
                  <a:cubicBezTo>
                    <a:pt x="6871" y="2931"/>
                    <a:pt x="6454" y="3693"/>
                    <a:pt x="5906" y="4277"/>
                  </a:cubicBezTo>
                  <a:cubicBezTo>
                    <a:pt x="5371" y="4836"/>
                    <a:pt x="4704" y="5265"/>
                    <a:pt x="3894" y="5539"/>
                  </a:cubicBezTo>
                  <a:cubicBezTo>
                    <a:pt x="2668" y="5122"/>
                    <a:pt x="1727" y="4336"/>
                    <a:pt x="1132" y="3181"/>
                  </a:cubicBezTo>
                  <a:cubicBezTo>
                    <a:pt x="680" y="2336"/>
                    <a:pt x="418" y="1312"/>
                    <a:pt x="346" y="157"/>
                  </a:cubicBezTo>
                  <a:cubicBezTo>
                    <a:pt x="346" y="69"/>
                    <a:pt x="264" y="1"/>
                    <a:pt x="1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5409;p89">
              <a:extLst>
                <a:ext uri="{FF2B5EF4-FFF2-40B4-BE49-F238E27FC236}">
                  <a16:creationId xmlns:a16="http://schemas.microsoft.com/office/drawing/2014/main" id="{E8699DD3-C90D-4853-B71E-11C973C0E852}"/>
                </a:ext>
              </a:extLst>
            </p:cNvPr>
            <p:cNvSpPr/>
            <p:nvPr/>
          </p:nvSpPr>
          <p:spPr>
            <a:xfrm>
              <a:off x="4212429" y="1502385"/>
              <a:ext cx="321037" cy="353822"/>
            </a:xfrm>
            <a:custGeom>
              <a:avLst/>
              <a:gdLst/>
              <a:ahLst/>
              <a:cxnLst/>
              <a:rect l="l" t="t" r="r" b="b"/>
              <a:pathLst>
                <a:path w="10086" h="11116" extrusionOk="0">
                  <a:moveTo>
                    <a:pt x="5061" y="316"/>
                  </a:moveTo>
                  <a:cubicBezTo>
                    <a:pt x="5263" y="435"/>
                    <a:pt x="5811" y="757"/>
                    <a:pt x="6549" y="1066"/>
                  </a:cubicBezTo>
                  <a:cubicBezTo>
                    <a:pt x="7692" y="1554"/>
                    <a:pt x="8692" y="1828"/>
                    <a:pt x="9526" y="1852"/>
                  </a:cubicBezTo>
                  <a:cubicBezTo>
                    <a:pt x="9550" y="2328"/>
                    <a:pt x="9693" y="3876"/>
                    <a:pt x="9335" y="5579"/>
                  </a:cubicBezTo>
                  <a:cubicBezTo>
                    <a:pt x="9073" y="6745"/>
                    <a:pt x="8645" y="7757"/>
                    <a:pt x="8049" y="8591"/>
                  </a:cubicBezTo>
                  <a:cubicBezTo>
                    <a:pt x="7311" y="9603"/>
                    <a:pt x="6299" y="10341"/>
                    <a:pt x="5049" y="10770"/>
                  </a:cubicBezTo>
                  <a:cubicBezTo>
                    <a:pt x="3799" y="10341"/>
                    <a:pt x="2775" y="9603"/>
                    <a:pt x="2037" y="8591"/>
                  </a:cubicBezTo>
                  <a:cubicBezTo>
                    <a:pt x="1430" y="7781"/>
                    <a:pt x="989" y="6745"/>
                    <a:pt x="751" y="5579"/>
                  </a:cubicBezTo>
                  <a:cubicBezTo>
                    <a:pt x="394" y="3876"/>
                    <a:pt x="537" y="2316"/>
                    <a:pt x="596" y="1852"/>
                  </a:cubicBezTo>
                  <a:cubicBezTo>
                    <a:pt x="1406" y="1828"/>
                    <a:pt x="2418" y="1554"/>
                    <a:pt x="3573" y="1066"/>
                  </a:cubicBezTo>
                  <a:cubicBezTo>
                    <a:pt x="4299" y="757"/>
                    <a:pt x="4847" y="435"/>
                    <a:pt x="5061" y="316"/>
                  </a:cubicBezTo>
                  <a:close/>
                  <a:moveTo>
                    <a:pt x="5037" y="1"/>
                  </a:moveTo>
                  <a:cubicBezTo>
                    <a:pt x="5007" y="1"/>
                    <a:pt x="4978" y="7"/>
                    <a:pt x="4954" y="18"/>
                  </a:cubicBezTo>
                  <a:cubicBezTo>
                    <a:pt x="4930" y="30"/>
                    <a:pt x="2370" y="1554"/>
                    <a:pt x="441" y="1554"/>
                  </a:cubicBezTo>
                  <a:cubicBezTo>
                    <a:pt x="370" y="1554"/>
                    <a:pt x="299" y="1614"/>
                    <a:pt x="287" y="1685"/>
                  </a:cubicBezTo>
                  <a:cubicBezTo>
                    <a:pt x="263" y="1769"/>
                    <a:pt x="1" y="3578"/>
                    <a:pt x="429" y="5650"/>
                  </a:cubicBezTo>
                  <a:cubicBezTo>
                    <a:pt x="680" y="6865"/>
                    <a:pt x="1132" y="7924"/>
                    <a:pt x="1775" y="8793"/>
                  </a:cubicBezTo>
                  <a:cubicBezTo>
                    <a:pt x="2561" y="9877"/>
                    <a:pt x="3644" y="10651"/>
                    <a:pt x="5001" y="11091"/>
                  </a:cubicBezTo>
                  <a:cubicBezTo>
                    <a:pt x="5013" y="11091"/>
                    <a:pt x="5025" y="11115"/>
                    <a:pt x="5049" y="11115"/>
                  </a:cubicBezTo>
                  <a:cubicBezTo>
                    <a:pt x="5061" y="11115"/>
                    <a:pt x="5073" y="11115"/>
                    <a:pt x="5085" y="11091"/>
                  </a:cubicBezTo>
                  <a:cubicBezTo>
                    <a:pt x="6430" y="10651"/>
                    <a:pt x="7514" y="9877"/>
                    <a:pt x="8323" y="8793"/>
                  </a:cubicBezTo>
                  <a:cubicBezTo>
                    <a:pt x="8954" y="7924"/>
                    <a:pt x="9407" y="6865"/>
                    <a:pt x="9657" y="5650"/>
                  </a:cubicBezTo>
                  <a:cubicBezTo>
                    <a:pt x="10085" y="3566"/>
                    <a:pt x="9812" y="1769"/>
                    <a:pt x="9788" y="1685"/>
                  </a:cubicBezTo>
                  <a:cubicBezTo>
                    <a:pt x="9776" y="1614"/>
                    <a:pt x="9716" y="1554"/>
                    <a:pt x="9633" y="1554"/>
                  </a:cubicBezTo>
                  <a:cubicBezTo>
                    <a:pt x="7692" y="1554"/>
                    <a:pt x="5132" y="42"/>
                    <a:pt x="5121" y="18"/>
                  </a:cubicBezTo>
                  <a:cubicBezTo>
                    <a:pt x="5097" y="7"/>
                    <a:pt x="5067" y="1"/>
                    <a:pt x="503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grpSp>
        <p:nvGrpSpPr>
          <p:cNvPr id="266" name="Google Shape;266;p37"/>
          <p:cNvGrpSpPr/>
          <p:nvPr/>
        </p:nvGrpSpPr>
        <p:grpSpPr>
          <a:xfrm>
            <a:off x="-147114" y="4385416"/>
            <a:ext cx="543432" cy="741197"/>
            <a:chOff x="2278754" y="3912467"/>
            <a:chExt cx="543432" cy="741197"/>
          </a:xfrm>
        </p:grpSpPr>
        <p:sp>
          <p:nvSpPr>
            <p:cNvPr id="267" name="Google Shape;267;p37"/>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7"/>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7"/>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7"/>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7"/>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7"/>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7"/>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7"/>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7"/>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7"/>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7"/>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7"/>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7"/>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7"/>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7"/>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7"/>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7"/>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7"/>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7"/>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7"/>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7"/>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7"/>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7"/>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7"/>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37"/>
          <p:cNvGrpSpPr/>
          <p:nvPr/>
        </p:nvGrpSpPr>
        <p:grpSpPr>
          <a:xfrm>
            <a:off x="396318" y="1228088"/>
            <a:ext cx="8426679" cy="2929625"/>
            <a:chOff x="1890971" y="1788200"/>
            <a:chExt cx="2169979" cy="754416"/>
          </a:xfrm>
        </p:grpSpPr>
        <p:sp>
          <p:nvSpPr>
            <p:cNvPr id="292" name="Google Shape;292;p37"/>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7"/>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7"/>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3179;p71">
            <a:extLst>
              <a:ext uri="{FF2B5EF4-FFF2-40B4-BE49-F238E27FC236}">
                <a16:creationId xmlns:a16="http://schemas.microsoft.com/office/drawing/2014/main" id="{FD233169-890F-46E3-8CCC-A6F9D1FB3B59}"/>
              </a:ext>
            </a:extLst>
          </p:cNvPr>
          <p:cNvGrpSpPr/>
          <p:nvPr/>
        </p:nvGrpSpPr>
        <p:grpSpPr>
          <a:xfrm>
            <a:off x="2632679" y="169405"/>
            <a:ext cx="543432" cy="741197"/>
            <a:chOff x="2878829" y="3023092"/>
            <a:chExt cx="543432" cy="741197"/>
          </a:xfrm>
        </p:grpSpPr>
        <p:sp>
          <p:nvSpPr>
            <p:cNvPr id="89" name="Google Shape;3180;p71">
              <a:extLst>
                <a:ext uri="{FF2B5EF4-FFF2-40B4-BE49-F238E27FC236}">
                  <a16:creationId xmlns:a16="http://schemas.microsoft.com/office/drawing/2014/main" id="{16639080-4434-412B-AB0D-CF3CF362C20A}"/>
                </a:ext>
              </a:extLst>
            </p:cNvPr>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81;p71">
              <a:extLst>
                <a:ext uri="{FF2B5EF4-FFF2-40B4-BE49-F238E27FC236}">
                  <a16:creationId xmlns:a16="http://schemas.microsoft.com/office/drawing/2014/main" id="{335E7D4F-F9AD-4DCA-8E6A-2330E38E63C1}"/>
                </a:ext>
              </a:extLst>
            </p:cNvPr>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82;p71">
              <a:extLst>
                <a:ext uri="{FF2B5EF4-FFF2-40B4-BE49-F238E27FC236}">
                  <a16:creationId xmlns:a16="http://schemas.microsoft.com/office/drawing/2014/main" id="{43B2803F-765D-4C94-900A-A84773B66F9E}"/>
                </a:ext>
              </a:extLst>
            </p:cNvPr>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83;p71">
              <a:extLst>
                <a:ext uri="{FF2B5EF4-FFF2-40B4-BE49-F238E27FC236}">
                  <a16:creationId xmlns:a16="http://schemas.microsoft.com/office/drawing/2014/main" id="{DADBAE56-B5AA-446E-9EC0-289E949E6266}"/>
                </a:ext>
              </a:extLst>
            </p:cNvPr>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84;p71">
              <a:extLst>
                <a:ext uri="{FF2B5EF4-FFF2-40B4-BE49-F238E27FC236}">
                  <a16:creationId xmlns:a16="http://schemas.microsoft.com/office/drawing/2014/main" id="{4D33D54A-A73A-44D4-A548-42451E09080E}"/>
                </a:ext>
              </a:extLst>
            </p:cNvPr>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85;p71">
              <a:extLst>
                <a:ext uri="{FF2B5EF4-FFF2-40B4-BE49-F238E27FC236}">
                  <a16:creationId xmlns:a16="http://schemas.microsoft.com/office/drawing/2014/main" id="{78C5C0CB-D4B6-44AE-9B77-008FB990F669}"/>
                </a:ext>
              </a:extLst>
            </p:cNvPr>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186;p71">
              <a:extLst>
                <a:ext uri="{FF2B5EF4-FFF2-40B4-BE49-F238E27FC236}">
                  <a16:creationId xmlns:a16="http://schemas.microsoft.com/office/drawing/2014/main" id="{DB5260B1-0782-4843-8457-4D80DC2AB005}"/>
                </a:ext>
              </a:extLst>
            </p:cNvPr>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187;p71">
              <a:extLst>
                <a:ext uri="{FF2B5EF4-FFF2-40B4-BE49-F238E27FC236}">
                  <a16:creationId xmlns:a16="http://schemas.microsoft.com/office/drawing/2014/main" id="{5225E3FB-D381-4010-B4AB-F7039A3B852F}"/>
                </a:ext>
              </a:extLst>
            </p:cNvPr>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188;p71">
              <a:extLst>
                <a:ext uri="{FF2B5EF4-FFF2-40B4-BE49-F238E27FC236}">
                  <a16:creationId xmlns:a16="http://schemas.microsoft.com/office/drawing/2014/main" id="{D272CEC5-392A-48A3-92A7-268D8B3F5915}"/>
                </a:ext>
              </a:extLst>
            </p:cNvPr>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189;p71">
              <a:extLst>
                <a:ext uri="{FF2B5EF4-FFF2-40B4-BE49-F238E27FC236}">
                  <a16:creationId xmlns:a16="http://schemas.microsoft.com/office/drawing/2014/main" id="{91C7DD17-F55F-4304-BB13-BEA5F2E9A6A0}"/>
                </a:ext>
              </a:extLst>
            </p:cNvPr>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190;p71">
              <a:extLst>
                <a:ext uri="{FF2B5EF4-FFF2-40B4-BE49-F238E27FC236}">
                  <a16:creationId xmlns:a16="http://schemas.microsoft.com/office/drawing/2014/main" id="{273729BA-F8C3-400F-85C0-6B73D51D534C}"/>
                </a:ext>
              </a:extLst>
            </p:cNvPr>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191;p71">
              <a:extLst>
                <a:ext uri="{FF2B5EF4-FFF2-40B4-BE49-F238E27FC236}">
                  <a16:creationId xmlns:a16="http://schemas.microsoft.com/office/drawing/2014/main" id="{B6C46A24-0679-46BE-AB79-5F29F2433029}"/>
                </a:ext>
              </a:extLst>
            </p:cNvPr>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192;p71">
              <a:extLst>
                <a:ext uri="{FF2B5EF4-FFF2-40B4-BE49-F238E27FC236}">
                  <a16:creationId xmlns:a16="http://schemas.microsoft.com/office/drawing/2014/main" id="{6F58E91C-50AD-4758-9E76-FDBE86464C67}"/>
                </a:ext>
              </a:extLst>
            </p:cNvPr>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193;p71">
              <a:extLst>
                <a:ext uri="{FF2B5EF4-FFF2-40B4-BE49-F238E27FC236}">
                  <a16:creationId xmlns:a16="http://schemas.microsoft.com/office/drawing/2014/main" id="{22062322-538D-4A85-815C-72AC87F2AFC7}"/>
                </a:ext>
              </a:extLst>
            </p:cNvPr>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194;p71">
              <a:extLst>
                <a:ext uri="{FF2B5EF4-FFF2-40B4-BE49-F238E27FC236}">
                  <a16:creationId xmlns:a16="http://schemas.microsoft.com/office/drawing/2014/main" id="{16C37D99-CBC2-4C89-8D48-AE79CB57CD02}"/>
                </a:ext>
              </a:extLst>
            </p:cNvPr>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195;p71">
              <a:extLst>
                <a:ext uri="{FF2B5EF4-FFF2-40B4-BE49-F238E27FC236}">
                  <a16:creationId xmlns:a16="http://schemas.microsoft.com/office/drawing/2014/main" id="{BF064A07-64A0-4FA7-BB6E-013E0EA1CD6C}"/>
                </a:ext>
              </a:extLst>
            </p:cNvPr>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196;p71">
              <a:extLst>
                <a:ext uri="{FF2B5EF4-FFF2-40B4-BE49-F238E27FC236}">
                  <a16:creationId xmlns:a16="http://schemas.microsoft.com/office/drawing/2014/main" id="{EDCA6AFD-0874-4784-9616-5CE053221CE8}"/>
                </a:ext>
              </a:extLst>
            </p:cNvPr>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197;p71">
              <a:extLst>
                <a:ext uri="{FF2B5EF4-FFF2-40B4-BE49-F238E27FC236}">
                  <a16:creationId xmlns:a16="http://schemas.microsoft.com/office/drawing/2014/main" id="{144286B9-7C03-4ECB-BEE3-1454055C697A}"/>
                </a:ext>
              </a:extLst>
            </p:cNvPr>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198;p71">
              <a:extLst>
                <a:ext uri="{FF2B5EF4-FFF2-40B4-BE49-F238E27FC236}">
                  <a16:creationId xmlns:a16="http://schemas.microsoft.com/office/drawing/2014/main" id="{848B0014-E8AA-4DE8-BDDF-B0C511C577D3}"/>
                </a:ext>
              </a:extLst>
            </p:cNvPr>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199;p71">
              <a:extLst>
                <a:ext uri="{FF2B5EF4-FFF2-40B4-BE49-F238E27FC236}">
                  <a16:creationId xmlns:a16="http://schemas.microsoft.com/office/drawing/2014/main" id="{8648E887-91DC-4EA7-8ABE-CC0D0AFFEED9}"/>
                </a:ext>
              </a:extLst>
            </p:cNvPr>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200;p71">
              <a:extLst>
                <a:ext uri="{FF2B5EF4-FFF2-40B4-BE49-F238E27FC236}">
                  <a16:creationId xmlns:a16="http://schemas.microsoft.com/office/drawing/2014/main" id="{D68C4C75-AFAF-41D7-AD32-48B9E839E6AC}"/>
                </a:ext>
              </a:extLst>
            </p:cNvPr>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201;p71">
              <a:extLst>
                <a:ext uri="{FF2B5EF4-FFF2-40B4-BE49-F238E27FC236}">
                  <a16:creationId xmlns:a16="http://schemas.microsoft.com/office/drawing/2014/main" id="{62B7691F-580B-4B51-ACA4-43894807C638}"/>
                </a:ext>
              </a:extLst>
            </p:cNvPr>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202;p71">
              <a:extLst>
                <a:ext uri="{FF2B5EF4-FFF2-40B4-BE49-F238E27FC236}">
                  <a16:creationId xmlns:a16="http://schemas.microsoft.com/office/drawing/2014/main" id="{C1AEB740-7ACC-4A6E-A0B6-8536E6CE6BA8}"/>
                </a:ext>
              </a:extLst>
            </p:cNvPr>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203;p71">
              <a:extLst>
                <a:ext uri="{FF2B5EF4-FFF2-40B4-BE49-F238E27FC236}">
                  <a16:creationId xmlns:a16="http://schemas.microsoft.com/office/drawing/2014/main" id="{C5EBE8F0-9C3A-47F3-A962-003326F9B601}"/>
                </a:ext>
              </a:extLst>
            </p:cNvPr>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3204;p71">
            <a:extLst>
              <a:ext uri="{FF2B5EF4-FFF2-40B4-BE49-F238E27FC236}">
                <a16:creationId xmlns:a16="http://schemas.microsoft.com/office/drawing/2014/main" id="{B8AA4CA2-5FB3-480E-989F-56E7D8761D70}"/>
              </a:ext>
            </a:extLst>
          </p:cNvPr>
          <p:cNvGrpSpPr/>
          <p:nvPr/>
        </p:nvGrpSpPr>
        <p:grpSpPr>
          <a:xfrm>
            <a:off x="8462091" y="2108161"/>
            <a:ext cx="541000" cy="741197"/>
            <a:chOff x="1148622" y="1207755"/>
            <a:chExt cx="541000" cy="741197"/>
          </a:xfrm>
        </p:grpSpPr>
        <p:sp>
          <p:nvSpPr>
            <p:cNvPr id="114" name="Google Shape;3205;p71">
              <a:extLst>
                <a:ext uri="{FF2B5EF4-FFF2-40B4-BE49-F238E27FC236}">
                  <a16:creationId xmlns:a16="http://schemas.microsoft.com/office/drawing/2014/main" id="{DF52CBC1-A2A6-4102-B5A0-DD57AD1EA9FE}"/>
                </a:ext>
              </a:extLst>
            </p:cNvPr>
            <p:cNvSpPr/>
            <p:nvPr/>
          </p:nvSpPr>
          <p:spPr>
            <a:xfrm>
              <a:off x="1148622" y="1207755"/>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206;p71">
              <a:extLst>
                <a:ext uri="{FF2B5EF4-FFF2-40B4-BE49-F238E27FC236}">
                  <a16:creationId xmlns:a16="http://schemas.microsoft.com/office/drawing/2014/main" id="{9686E5DC-02F9-4E99-8547-A37970029E44}"/>
                </a:ext>
              </a:extLst>
            </p:cNvPr>
            <p:cNvSpPr/>
            <p:nvPr/>
          </p:nvSpPr>
          <p:spPr>
            <a:xfrm>
              <a:off x="1326461" y="1207755"/>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07;p71">
              <a:extLst>
                <a:ext uri="{FF2B5EF4-FFF2-40B4-BE49-F238E27FC236}">
                  <a16:creationId xmlns:a16="http://schemas.microsoft.com/office/drawing/2014/main" id="{CFD64AF6-44F4-42AF-BD4B-C730B8A959B9}"/>
                </a:ext>
              </a:extLst>
            </p:cNvPr>
            <p:cNvSpPr/>
            <p:nvPr/>
          </p:nvSpPr>
          <p:spPr>
            <a:xfrm>
              <a:off x="1501680" y="1207755"/>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208;p71">
              <a:extLst>
                <a:ext uri="{FF2B5EF4-FFF2-40B4-BE49-F238E27FC236}">
                  <a16:creationId xmlns:a16="http://schemas.microsoft.com/office/drawing/2014/main" id="{A0B4A861-F590-4CA9-AD07-D70FD9BF6D9C}"/>
                </a:ext>
              </a:extLst>
            </p:cNvPr>
            <p:cNvSpPr/>
            <p:nvPr/>
          </p:nvSpPr>
          <p:spPr>
            <a:xfrm>
              <a:off x="1669415" y="1207755"/>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209;p71">
              <a:extLst>
                <a:ext uri="{FF2B5EF4-FFF2-40B4-BE49-F238E27FC236}">
                  <a16:creationId xmlns:a16="http://schemas.microsoft.com/office/drawing/2014/main" id="{82D615F1-4B92-495F-931F-AD371BEA637D}"/>
                </a:ext>
              </a:extLst>
            </p:cNvPr>
            <p:cNvSpPr/>
            <p:nvPr/>
          </p:nvSpPr>
          <p:spPr>
            <a:xfrm>
              <a:off x="1148622" y="1352944"/>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10;p71">
              <a:extLst>
                <a:ext uri="{FF2B5EF4-FFF2-40B4-BE49-F238E27FC236}">
                  <a16:creationId xmlns:a16="http://schemas.microsoft.com/office/drawing/2014/main" id="{9347F992-9DD9-4AB1-B56F-85278687EA00}"/>
                </a:ext>
              </a:extLst>
            </p:cNvPr>
            <p:cNvSpPr/>
            <p:nvPr/>
          </p:nvSpPr>
          <p:spPr>
            <a:xfrm>
              <a:off x="1326461" y="1352944"/>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211;p71">
              <a:extLst>
                <a:ext uri="{FF2B5EF4-FFF2-40B4-BE49-F238E27FC236}">
                  <a16:creationId xmlns:a16="http://schemas.microsoft.com/office/drawing/2014/main" id="{893EBED7-86C7-40CA-B936-246D4BC89329}"/>
                </a:ext>
              </a:extLst>
            </p:cNvPr>
            <p:cNvSpPr/>
            <p:nvPr/>
          </p:nvSpPr>
          <p:spPr>
            <a:xfrm>
              <a:off x="1501680" y="1352944"/>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212;p71">
              <a:extLst>
                <a:ext uri="{FF2B5EF4-FFF2-40B4-BE49-F238E27FC236}">
                  <a16:creationId xmlns:a16="http://schemas.microsoft.com/office/drawing/2014/main" id="{E0C820F2-3926-42B5-BDEA-6DC4270B0FC8}"/>
                </a:ext>
              </a:extLst>
            </p:cNvPr>
            <p:cNvSpPr/>
            <p:nvPr/>
          </p:nvSpPr>
          <p:spPr>
            <a:xfrm>
              <a:off x="1669415" y="1352944"/>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213;p71">
              <a:extLst>
                <a:ext uri="{FF2B5EF4-FFF2-40B4-BE49-F238E27FC236}">
                  <a16:creationId xmlns:a16="http://schemas.microsoft.com/office/drawing/2014/main" id="{7B3A5E73-0DAF-493D-BD3A-6894C6D14FEE}"/>
                </a:ext>
              </a:extLst>
            </p:cNvPr>
            <p:cNvSpPr/>
            <p:nvPr/>
          </p:nvSpPr>
          <p:spPr>
            <a:xfrm>
              <a:off x="1148622" y="1500660"/>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214;p71">
              <a:extLst>
                <a:ext uri="{FF2B5EF4-FFF2-40B4-BE49-F238E27FC236}">
                  <a16:creationId xmlns:a16="http://schemas.microsoft.com/office/drawing/2014/main" id="{AFE476BF-763F-474B-9519-9F1E78D48C8C}"/>
                </a:ext>
              </a:extLst>
            </p:cNvPr>
            <p:cNvSpPr/>
            <p:nvPr/>
          </p:nvSpPr>
          <p:spPr>
            <a:xfrm>
              <a:off x="1326461" y="1500660"/>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215;p71">
              <a:extLst>
                <a:ext uri="{FF2B5EF4-FFF2-40B4-BE49-F238E27FC236}">
                  <a16:creationId xmlns:a16="http://schemas.microsoft.com/office/drawing/2014/main" id="{CF369AEC-9AF7-4D05-96C6-7CB5AE3A38A3}"/>
                </a:ext>
              </a:extLst>
            </p:cNvPr>
            <p:cNvSpPr/>
            <p:nvPr/>
          </p:nvSpPr>
          <p:spPr>
            <a:xfrm>
              <a:off x="1501680" y="1500660"/>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216;p71">
              <a:extLst>
                <a:ext uri="{FF2B5EF4-FFF2-40B4-BE49-F238E27FC236}">
                  <a16:creationId xmlns:a16="http://schemas.microsoft.com/office/drawing/2014/main" id="{51C4DD37-B3C5-4EA0-85CF-09909F818858}"/>
                </a:ext>
              </a:extLst>
            </p:cNvPr>
            <p:cNvSpPr/>
            <p:nvPr/>
          </p:nvSpPr>
          <p:spPr>
            <a:xfrm>
              <a:off x="1669415" y="1500660"/>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217;p71">
              <a:extLst>
                <a:ext uri="{FF2B5EF4-FFF2-40B4-BE49-F238E27FC236}">
                  <a16:creationId xmlns:a16="http://schemas.microsoft.com/office/drawing/2014/main" id="{EC66F185-CCE1-4BBD-B13E-5B9750F19042}"/>
                </a:ext>
              </a:extLst>
            </p:cNvPr>
            <p:cNvSpPr/>
            <p:nvPr/>
          </p:nvSpPr>
          <p:spPr>
            <a:xfrm>
              <a:off x="1148622" y="1645943"/>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218;p71">
              <a:extLst>
                <a:ext uri="{FF2B5EF4-FFF2-40B4-BE49-F238E27FC236}">
                  <a16:creationId xmlns:a16="http://schemas.microsoft.com/office/drawing/2014/main" id="{CABDE625-DC29-42E9-A04B-6F2ED28C11E2}"/>
                </a:ext>
              </a:extLst>
            </p:cNvPr>
            <p:cNvSpPr/>
            <p:nvPr/>
          </p:nvSpPr>
          <p:spPr>
            <a:xfrm>
              <a:off x="1326461" y="1645943"/>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219;p71">
              <a:extLst>
                <a:ext uri="{FF2B5EF4-FFF2-40B4-BE49-F238E27FC236}">
                  <a16:creationId xmlns:a16="http://schemas.microsoft.com/office/drawing/2014/main" id="{CB359C3F-88C1-444D-93D1-E63B2068DCDA}"/>
                </a:ext>
              </a:extLst>
            </p:cNvPr>
            <p:cNvSpPr/>
            <p:nvPr/>
          </p:nvSpPr>
          <p:spPr>
            <a:xfrm>
              <a:off x="1501680" y="1645943"/>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220;p71">
              <a:extLst>
                <a:ext uri="{FF2B5EF4-FFF2-40B4-BE49-F238E27FC236}">
                  <a16:creationId xmlns:a16="http://schemas.microsoft.com/office/drawing/2014/main" id="{3F106D42-0DBE-4A95-BD07-11ECDC2702D0}"/>
                </a:ext>
              </a:extLst>
            </p:cNvPr>
            <p:cNvSpPr/>
            <p:nvPr/>
          </p:nvSpPr>
          <p:spPr>
            <a:xfrm>
              <a:off x="1669415" y="1645943"/>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221;p71">
              <a:extLst>
                <a:ext uri="{FF2B5EF4-FFF2-40B4-BE49-F238E27FC236}">
                  <a16:creationId xmlns:a16="http://schemas.microsoft.com/office/drawing/2014/main" id="{93EA5881-06B2-4834-9BE7-DFE650A837F9}"/>
                </a:ext>
              </a:extLst>
            </p:cNvPr>
            <p:cNvSpPr/>
            <p:nvPr/>
          </p:nvSpPr>
          <p:spPr>
            <a:xfrm>
              <a:off x="1148622" y="1787016"/>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222;p71">
              <a:extLst>
                <a:ext uri="{FF2B5EF4-FFF2-40B4-BE49-F238E27FC236}">
                  <a16:creationId xmlns:a16="http://schemas.microsoft.com/office/drawing/2014/main" id="{5619478C-D122-4E86-9D1E-A8FD08F10887}"/>
                </a:ext>
              </a:extLst>
            </p:cNvPr>
            <p:cNvSpPr/>
            <p:nvPr/>
          </p:nvSpPr>
          <p:spPr>
            <a:xfrm>
              <a:off x="1326461" y="1787016"/>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223;p71">
              <a:extLst>
                <a:ext uri="{FF2B5EF4-FFF2-40B4-BE49-F238E27FC236}">
                  <a16:creationId xmlns:a16="http://schemas.microsoft.com/office/drawing/2014/main" id="{CCC2DBDA-81FD-451D-9824-A3D307A85091}"/>
                </a:ext>
              </a:extLst>
            </p:cNvPr>
            <p:cNvSpPr/>
            <p:nvPr/>
          </p:nvSpPr>
          <p:spPr>
            <a:xfrm>
              <a:off x="1501680" y="1791132"/>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224;p71">
              <a:extLst>
                <a:ext uri="{FF2B5EF4-FFF2-40B4-BE49-F238E27FC236}">
                  <a16:creationId xmlns:a16="http://schemas.microsoft.com/office/drawing/2014/main" id="{6A1A7520-3D06-440A-917E-2B1E9C6245EF}"/>
                </a:ext>
              </a:extLst>
            </p:cNvPr>
            <p:cNvSpPr/>
            <p:nvPr/>
          </p:nvSpPr>
          <p:spPr>
            <a:xfrm>
              <a:off x="1669415" y="1787016"/>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225;p71">
              <a:extLst>
                <a:ext uri="{FF2B5EF4-FFF2-40B4-BE49-F238E27FC236}">
                  <a16:creationId xmlns:a16="http://schemas.microsoft.com/office/drawing/2014/main" id="{303A9287-3C7A-49C7-BF65-9A5EF9205BD7}"/>
                </a:ext>
              </a:extLst>
            </p:cNvPr>
            <p:cNvSpPr/>
            <p:nvPr/>
          </p:nvSpPr>
          <p:spPr>
            <a:xfrm>
              <a:off x="1148622" y="1926312"/>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226;p71">
              <a:extLst>
                <a:ext uri="{FF2B5EF4-FFF2-40B4-BE49-F238E27FC236}">
                  <a16:creationId xmlns:a16="http://schemas.microsoft.com/office/drawing/2014/main" id="{3D1F544B-FAC6-4162-8C2C-F3F433670AA5}"/>
                </a:ext>
              </a:extLst>
            </p:cNvPr>
            <p:cNvSpPr/>
            <p:nvPr/>
          </p:nvSpPr>
          <p:spPr>
            <a:xfrm>
              <a:off x="1326461" y="1926312"/>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227;p71">
              <a:extLst>
                <a:ext uri="{FF2B5EF4-FFF2-40B4-BE49-F238E27FC236}">
                  <a16:creationId xmlns:a16="http://schemas.microsoft.com/office/drawing/2014/main" id="{E5E3A32C-3C93-42B4-AAFD-84383B085F81}"/>
                </a:ext>
              </a:extLst>
            </p:cNvPr>
            <p:cNvSpPr/>
            <p:nvPr/>
          </p:nvSpPr>
          <p:spPr>
            <a:xfrm>
              <a:off x="1501680" y="1926312"/>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228;p71">
              <a:extLst>
                <a:ext uri="{FF2B5EF4-FFF2-40B4-BE49-F238E27FC236}">
                  <a16:creationId xmlns:a16="http://schemas.microsoft.com/office/drawing/2014/main" id="{7E8084F8-C00D-4B90-918C-515931BAEFBB}"/>
                </a:ext>
              </a:extLst>
            </p:cNvPr>
            <p:cNvSpPr/>
            <p:nvPr/>
          </p:nvSpPr>
          <p:spPr>
            <a:xfrm>
              <a:off x="1669415" y="1926312"/>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3229;p71">
            <a:extLst>
              <a:ext uri="{FF2B5EF4-FFF2-40B4-BE49-F238E27FC236}">
                <a16:creationId xmlns:a16="http://schemas.microsoft.com/office/drawing/2014/main" id="{23F5018F-9B75-44E8-B473-E40B5EB5CF52}"/>
              </a:ext>
            </a:extLst>
          </p:cNvPr>
          <p:cNvGrpSpPr/>
          <p:nvPr/>
        </p:nvGrpSpPr>
        <p:grpSpPr>
          <a:xfrm>
            <a:off x="1153897" y="3552008"/>
            <a:ext cx="543432" cy="741197"/>
            <a:chOff x="2878829" y="3023092"/>
            <a:chExt cx="543432" cy="741197"/>
          </a:xfrm>
        </p:grpSpPr>
        <p:sp>
          <p:nvSpPr>
            <p:cNvPr id="139" name="Google Shape;3230;p71">
              <a:extLst>
                <a:ext uri="{FF2B5EF4-FFF2-40B4-BE49-F238E27FC236}">
                  <a16:creationId xmlns:a16="http://schemas.microsoft.com/office/drawing/2014/main" id="{404AE9FD-A464-46AF-8AFD-F36DB815C158}"/>
                </a:ext>
              </a:extLst>
            </p:cNvPr>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231;p71">
              <a:extLst>
                <a:ext uri="{FF2B5EF4-FFF2-40B4-BE49-F238E27FC236}">
                  <a16:creationId xmlns:a16="http://schemas.microsoft.com/office/drawing/2014/main" id="{DC1E5E5D-D813-45EC-B6C8-016D402FCFF6}"/>
                </a:ext>
              </a:extLst>
            </p:cNvPr>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232;p71">
              <a:extLst>
                <a:ext uri="{FF2B5EF4-FFF2-40B4-BE49-F238E27FC236}">
                  <a16:creationId xmlns:a16="http://schemas.microsoft.com/office/drawing/2014/main" id="{927AAD95-7AB9-4527-9400-4242C6F0F4D5}"/>
                </a:ext>
              </a:extLst>
            </p:cNvPr>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233;p71">
              <a:extLst>
                <a:ext uri="{FF2B5EF4-FFF2-40B4-BE49-F238E27FC236}">
                  <a16:creationId xmlns:a16="http://schemas.microsoft.com/office/drawing/2014/main" id="{2010B3A8-0061-40DE-A248-E778EA5AEFCC}"/>
                </a:ext>
              </a:extLst>
            </p:cNvPr>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234;p71">
              <a:extLst>
                <a:ext uri="{FF2B5EF4-FFF2-40B4-BE49-F238E27FC236}">
                  <a16:creationId xmlns:a16="http://schemas.microsoft.com/office/drawing/2014/main" id="{8E110D1C-4E26-4004-803E-5D3318776EBE}"/>
                </a:ext>
              </a:extLst>
            </p:cNvPr>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235;p71">
              <a:extLst>
                <a:ext uri="{FF2B5EF4-FFF2-40B4-BE49-F238E27FC236}">
                  <a16:creationId xmlns:a16="http://schemas.microsoft.com/office/drawing/2014/main" id="{B53A006A-0FB3-49D8-B8D1-D6C0238ACB3A}"/>
                </a:ext>
              </a:extLst>
            </p:cNvPr>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236;p71">
              <a:extLst>
                <a:ext uri="{FF2B5EF4-FFF2-40B4-BE49-F238E27FC236}">
                  <a16:creationId xmlns:a16="http://schemas.microsoft.com/office/drawing/2014/main" id="{21BCEFEE-F3AB-45DF-8224-48194A9EB501}"/>
                </a:ext>
              </a:extLst>
            </p:cNvPr>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237;p71">
              <a:extLst>
                <a:ext uri="{FF2B5EF4-FFF2-40B4-BE49-F238E27FC236}">
                  <a16:creationId xmlns:a16="http://schemas.microsoft.com/office/drawing/2014/main" id="{6916C020-D3E7-467C-911A-7748F5EDA571}"/>
                </a:ext>
              </a:extLst>
            </p:cNvPr>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238;p71">
              <a:extLst>
                <a:ext uri="{FF2B5EF4-FFF2-40B4-BE49-F238E27FC236}">
                  <a16:creationId xmlns:a16="http://schemas.microsoft.com/office/drawing/2014/main" id="{45848ACA-6CAC-43A5-80F7-B966A2273ACA}"/>
                </a:ext>
              </a:extLst>
            </p:cNvPr>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239;p71">
              <a:extLst>
                <a:ext uri="{FF2B5EF4-FFF2-40B4-BE49-F238E27FC236}">
                  <a16:creationId xmlns:a16="http://schemas.microsoft.com/office/drawing/2014/main" id="{CBB879B1-858D-4CC4-B2C2-537FB91EC371}"/>
                </a:ext>
              </a:extLst>
            </p:cNvPr>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3240;p71">
              <a:extLst>
                <a:ext uri="{FF2B5EF4-FFF2-40B4-BE49-F238E27FC236}">
                  <a16:creationId xmlns:a16="http://schemas.microsoft.com/office/drawing/2014/main" id="{3640CC9B-69F3-4560-B84A-BF677CF521C0}"/>
                </a:ext>
              </a:extLst>
            </p:cNvPr>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241;p71">
              <a:extLst>
                <a:ext uri="{FF2B5EF4-FFF2-40B4-BE49-F238E27FC236}">
                  <a16:creationId xmlns:a16="http://schemas.microsoft.com/office/drawing/2014/main" id="{450C32D8-9B50-4B07-B8B6-E86F677C50D5}"/>
                </a:ext>
              </a:extLst>
            </p:cNvPr>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242;p71">
              <a:extLst>
                <a:ext uri="{FF2B5EF4-FFF2-40B4-BE49-F238E27FC236}">
                  <a16:creationId xmlns:a16="http://schemas.microsoft.com/office/drawing/2014/main" id="{5B019658-70EB-42A4-A71E-6526A7EF9C4C}"/>
                </a:ext>
              </a:extLst>
            </p:cNvPr>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243;p71">
              <a:extLst>
                <a:ext uri="{FF2B5EF4-FFF2-40B4-BE49-F238E27FC236}">
                  <a16:creationId xmlns:a16="http://schemas.microsoft.com/office/drawing/2014/main" id="{68566907-15BC-4CAF-98D7-66E54CCF4265}"/>
                </a:ext>
              </a:extLst>
            </p:cNvPr>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244;p71">
              <a:extLst>
                <a:ext uri="{FF2B5EF4-FFF2-40B4-BE49-F238E27FC236}">
                  <a16:creationId xmlns:a16="http://schemas.microsoft.com/office/drawing/2014/main" id="{A95B3950-66A2-49BB-A2E8-DB8D474B4726}"/>
                </a:ext>
              </a:extLst>
            </p:cNvPr>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245;p71">
              <a:extLst>
                <a:ext uri="{FF2B5EF4-FFF2-40B4-BE49-F238E27FC236}">
                  <a16:creationId xmlns:a16="http://schemas.microsoft.com/office/drawing/2014/main" id="{C2FB9053-A89C-4B69-AF41-B4DA20C5CE17}"/>
                </a:ext>
              </a:extLst>
            </p:cNvPr>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246;p71">
              <a:extLst>
                <a:ext uri="{FF2B5EF4-FFF2-40B4-BE49-F238E27FC236}">
                  <a16:creationId xmlns:a16="http://schemas.microsoft.com/office/drawing/2014/main" id="{CD2B435D-DA03-4D12-B27E-5DE2CE86FC7F}"/>
                </a:ext>
              </a:extLst>
            </p:cNvPr>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247;p71">
              <a:extLst>
                <a:ext uri="{FF2B5EF4-FFF2-40B4-BE49-F238E27FC236}">
                  <a16:creationId xmlns:a16="http://schemas.microsoft.com/office/drawing/2014/main" id="{62EC9F55-B7CD-4406-A994-83056882B90C}"/>
                </a:ext>
              </a:extLst>
            </p:cNvPr>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248;p71">
              <a:extLst>
                <a:ext uri="{FF2B5EF4-FFF2-40B4-BE49-F238E27FC236}">
                  <a16:creationId xmlns:a16="http://schemas.microsoft.com/office/drawing/2014/main" id="{35086DCC-361C-4980-8687-8CFE1398ECD1}"/>
                </a:ext>
              </a:extLst>
            </p:cNvPr>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249;p71">
              <a:extLst>
                <a:ext uri="{FF2B5EF4-FFF2-40B4-BE49-F238E27FC236}">
                  <a16:creationId xmlns:a16="http://schemas.microsoft.com/office/drawing/2014/main" id="{DDACB116-681E-40C0-BC49-48F330F2F39B}"/>
                </a:ext>
              </a:extLst>
            </p:cNvPr>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250;p71">
              <a:extLst>
                <a:ext uri="{FF2B5EF4-FFF2-40B4-BE49-F238E27FC236}">
                  <a16:creationId xmlns:a16="http://schemas.microsoft.com/office/drawing/2014/main" id="{BD8C11DC-AB30-4756-B48C-D316144D7E87}"/>
                </a:ext>
              </a:extLst>
            </p:cNvPr>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251;p71">
              <a:extLst>
                <a:ext uri="{FF2B5EF4-FFF2-40B4-BE49-F238E27FC236}">
                  <a16:creationId xmlns:a16="http://schemas.microsoft.com/office/drawing/2014/main" id="{9F91CD1C-953C-4E1B-B56F-A61D73490256}"/>
                </a:ext>
              </a:extLst>
            </p:cNvPr>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252;p71">
              <a:extLst>
                <a:ext uri="{FF2B5EF4-FFF2-40B4-BE49-F238E27FC236}">
                  <a16:creationId xmlns:a16="http://schemas.microsoft.com/office/drawing/2014/main" id="{A28F9D98-B329-4FBC-9668-0AF9009FFF1F}"/>
                </a:ext>
              </a:extLst>
            </p:cNvPr>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253;p71">
              <a:extLst>
                <a:ext uri="{FF2B5EF4-FFF2-40B4-BE49-F238E27FC236}">
                  <a16:creationId xmlns:a16="http://schemas.microsoft.com/office/drawing/2014/main" id="{CF81C5BD-BF11-4010-B51C-823C822CFBFA}"/>
                </a:ext>
              </a:extLst>
            </p:cNvPr>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3160;p71">
            <a:extLst>
              <a:ext uri="{FF2B5EF4-FFF2-40B4-BE49-F238E27FC236}">
                <a16:creationId xmlns:a16="http://schemas.microsoft.com/office/drawing/2014/main" id="{F4B25029-425D-4EB4-BF43-791D3D92E387}"/>
              </a:ext>
            </a:extLst>
          </p:cNvPr>
          <p:cNvSpPr txBox="1">
            <a:spLocks/>
          </p:cNvSpPr>
          <p:nvPr/>
        </p:nvSpPr>
        <p:spPr>
          <a:xfrm>
            <a:off x="1887750" y="895709"/>
            <a:ext cx="5368500" cy="975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Oswald"/>
              <a:buNone/>
              <a:defRPr sz="2800" b="0" i="0" u="none" strike="noStrike" cap="none">
                <a:solidFill>
                  <a:schemeClr val="lt1"/>
                </a:solidFill>
                <a:latin typeface="Oswald"/>
                <a:ea typeface="Oswald"/>
                <a:cs typeface="Oswald"/>
                <a:sym typeface="Oswald"/>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pPr algn="ctr"/>
            <a:r>
              <a:rPr lang="en-IN" sz="5400" dirty="0"/>
              <a:t>THANKS!</a:t>
            </a:r>
          </a:p>
        </p:txBody>
      </p:sp>
      <p:sp>
        <p:nvSpPr>
          <p:cNvPr id="184" name="Google Shape;3161;p71">
            <a:extLst>
              <a:ext uri="{FF2B5EF4-FFF2-40B4-BE49-F238E27FC236}">
                <a16:creationId xmlns:a16="http://schemas.microsoft.com/office/drawing/2014/main" id="{27FAF9CE-4094-40E6-9DA9-6714048E3D30}"/>
              </a:ext>
            </a:extLst>
          </p:cNvPr>
          <p:cNvSpPr txBox="1">
            <a:spLocks noGrp="1"/>
          </p:cNvSpPr>
          <p:nvPr>
            <p:ph type="subTitle" idx="1"/>
          </p:nvPr>
        </p:nvSpPr>
        <p:spPr>
          <a:xfrm>
            <a:off x="4876504" y="1998293"/>
            <a:ext cx="3054900" cy="115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dirty="0">
                <a:latin typeface="Raleway" pitchFamily="2" charset="0"/>
              </a:rPr>
              <a:t>Do you have any questions?</a:t>
            </a:r>
            <a:endParaRPr sz="1400" dirty="0">
              <a:latin typeface="Raleway" pitchFamily="2" charset="0"/>
            </a:endParaRPr>
          </a:p>
          <a:p>
            <a:pPr marL="0" lvl="0" indent="0" algn="l" rtl="0">
              <a:spcBef>
                <a:spcPts val="0"/>
              </a:spcBef>
              <a:spcAft>
                <a:spcPts val="0"/>
              </a:spcAft>
              <a:buClr>
                <a:schemeClr val="dk1"/>
              </a:buClr>
              <a:buSzPts val="1100"/>
              <a:buFont typeface="Arial"/>
              <a:buNone/>
            </a:pPr>
            <a:r>
              <a:rPr lang="en-US" sz="1400" dirty="0">
                <a:latin typeface="Raleway" pitchFamily="2" charset="0"/>
              </a:rPr>
              <a:t>arshonlyy@gmail.com</a:t>
            </a:r>
            <a:endParaRPr sz="1400" dirty="0">
              <a:latin typeface="Raleway" pitchFamily="2" charset="0"/>
            </a:endParaRPr>
          </a:p>
          <a:p>
            <a:pPr marL="0" lvl="0" indent="0" algn="l" rtl="0">
              <a:spcBef>
                <a:spcPts val="0"/>
              </a:spcBef>
              <a:spcAft>
                <a:spcPts val="0"/>
              </a:spcAft>
              <a:buClr>
                <a:schemeClr val="dk1"/>
              </a:buClr>
              <a:buSzPts val="1100"/>
              <a:buFont typeface="Arial"/>
              <a:buNone/>
            </a:pPr>
            <a:r>
              <a:rPr lang="en" sz="1400" dirty="0">
                <a:latin typeface="Raleway" pitchFamily="2" charset="0"/>
              </a:rPr>
              <a:t>+91 8867 8484 50</a:t>
            </a:r>
            <a:endParaRPr sz="1400" dirty="0">
              <a:latin typeface="Raleway" pitchFamily="2" charset="0"/>
            </a:endParaRPr>
          </a:p>
          <a:p>
            <a:pPr marL="0" lvl="0" indent="0" algn="l" rtl="0">
              <a:spcBef>
                <a:spcPts val="0"/>
              </a:spcBef>
              <a:spcAft>
                <a:spcPts val="0"/>
              </a:spcAft>
              <a:buNone/>
            </a:pPr>
            <a:r>
              <a:rPr lang="en" sz="1400" dirty="0">
                <a:latin typeface="Raleway" pitchFamily="2" charset="0"/>
              </a:rPr>
              <a:t>NIIT</a:t>
            </a:r>
            <a:endParaRPr sz="1400" dirty="0">
              <a:latin typeface="Raleway" pitchFamily="2" charset="0"/>
            </a:endParaRPr>
          </a:p>
        </p:txBody>
      </p:sp>
      <p:sp>
        <p:nvSpPr>
          <p:cNvPr id="185" name="Google Shape;3163;p71">
            <a:extLst>
              <a:ext uri="{FF2B5EF4-FFF2-40B4-BE49-F238E27FC236}">
                <a16:creationId xmlns:a16="http://schemas.microsoft.com/office/drawing/2014/main" id="{B8CECDBC-E963-4466-9189-A4E90C7C6B9C}"/>
              </a:ext>
            </a:extLst>
          </p:cNvPr>
          <p:cNvSpPr txBox="1">
            <a:spLocks/>
          </p:cNvSpPr>
          <p:nvPr/>
        </p:nvSpPr>
        <p:spPr>
          <a:xfrm>
            <a:off x="1041171" y="2164160"/>
            <a:ext cx="3054900" cy="9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1pPr>
            <a:lvl2pPr marR="0" lvl="1"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2pPr>
            <a:lvl3pPr marR="0" lvl="2"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3pPr>
            <a:lvl4pPr marR="0" lvl="3"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4pPr>
            <a:lvl5pPr marR="0" lvl="4"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5pPr>
            <a:lvl6pPr marR="0" lvl="5"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6pPr>
            <a:lvl7pPr marR="0" lvl="6"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7pPr>
            <a:lvl8pPr marR="0" lvl="7"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8pPr>
            <a:lvl9pPr marR="0" lvl="8"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9pPr>
          </a:lstStyle>
          <a:p>
            <a:pPr algn="r">
              <a:buClr>
                <a:schemeClr val="dk1"/>
              </a:buClr>
              <a:buSzPts val="1100"/>
              <a:buFont typeface="Arial"/>
              <a:buNone/>
            </a:pPr>
            <a:r>
              <a:rPr lang="en-IN" sz="1400" dirty="0">
                <a:latin typeface="Raleway" pitchFamily="2" charset="0"/>
              </a:rPr>
              <a:t>facebook.com/mirza-arshi-abbas</a:t>
            </a:r>
          </a:p>
          <a:p>
            <a:pPr algn="r">
              <a:buClr>
                <a:schemeClr val="dk1"/>
              </a:buClr>
              <a:buSzPts val="1100"/>
              <a:buFont typeface="Arial"/>
              <a:buNone/>
            </a:pPr>
            <a:r>
              <a:rPr lang="en-IN" sz="1400" dirty="0">
                <a:latin typeface="Raleway" pitchFamily="2" charset="0"/>
              </a:rPr>
              <a:t>@arshiabbas50</a:t>
            </a:r>
          </a:p>
          <a:p>
            <a:pPr algn="r"/>
            <a:r>
              <a:rPr lang="en-IN" sz="1400" dirty="0">
                <a:latin typeface="Raleway" pitchFamily="2" charset="0"/>
              </a:rPr>
              <a:t>Linkedin.com/in/arshiabbasmirza</a:t>
            </a:r>
          </a:p>
        </p:txBody>
      </p:sp>
      <p:grpSp>
        <p:nvGrpSpPr>
          <p:cNvPr id="186" name="Google Shape;3164;p71">
            <a:extLst>
              <a:ext uri="{FF2B5EF4-FFF2-40B4-BE49-F238E27FC236}">
                <a16:creationId xmlns:a16="http://schemas.microsoft.com/office/drawing/2014/main" id="{8C774AC8-68B6-4095-9EB9-2962F314C87B}"/>
              </a:ext>
            </a:extLst>
          </p:cNvPr>
          <p:cNvGrpSpPr/>
          <p:nvPr/>
        </p:nvGrpSpPr>
        <p:grpSpPr>
          <a:xfrm>
            <a:off x="4138866" y="2193931"/>
            <a:ext cx="277691" cy="750417"/>
            <a:chOff x="2769010" y="2734524"/>
            <a:chExt cx="271446" cy="968565"/>
          </a:xfrm>
        </p:grpSpPr>
        <p:sp>
          <p:nvSpPr>
            <p:cNvPr id="187" name="Google Shape;3165;p71">
              <a:extLst>
                <a:ext uri="{FF2B5EF4-FFF2-40B4-BE49-F238E27FC236}">
                  <a16:creationId xmlns:a16="http://schemas.microsoft.com/office/drawing/2014/main" id="{1097E865-082A-432A-AD7F-702D99C4188E}"/>
                </a:ext>
              </a:extLst>
            </p:cNvPr>
            <p:cNvSpPr/>
            <p:nvPr/>
          </p:nvSpPr>
          <p:spPr>
            <a:xfrm>
              <a:off x="2769200" y="2734524"/>
              <a:ext cx="271147" cy="271447"/>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3166;p71">
              <a:extLst>
                <a:ext uri="{FF2B5EF4-FFF2-40B4-BE49-F238E27FC236}">
                  <a16:creationId xmlns:a16="http://schemas.microsoft.com/office/drawing/2014/main" id="{97AA8C96-A180-46AA-8E98-C40E44E88BA4}"/>
                </a:ext>
              </a:extLst>
            </p:cNvPr>
            <p:cNvGrpSpPr/>
            <p:nvPr/>
          </p:nvGrpSpPr>
          <p:grpSpPr>
            <a:xfrm>
              <a:off x="2769010" y="3431943"/>
              <a:ext cx="271446" cy="271147"/>
              <a:chOff x="3752358" y="3817349"/>
              <a:chExt cx="346056" cy="345674"/>
            </a:xfrm>
          </p:grpSpPr>
          <p:sp>
            <p:nvSpPr>
              <p:cNvPr id="192" name="Google Shape;3167;p71">
                <a:extLst>
                  <a:ext uri="{FF2B5EF4-FFF2-40B4-BE49-F238E27FC236}">
                    <a16:creationId xmlns:a16="http://schemas.microsoft.com/office/drawing/2014/main" id="{BF7DE50A-7A3A-48E6-B04F-DC3C94B702F0}"/>
                  </a:ext>
                </a:extLst>
              </p:cNvPr>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168;p71">
                <a:extLst>
                  <a:ext uri="{FF2B5EF4-FFF2-40B4-BE49-F238E27FC236}">
                    <a16:creationId xmlns:a16="http://schemas.microsoft.com/office/drawing/2014/main" id="{14CF2DF7-A205-4032-93C6-17ADB0649ECA}"/>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169;p71">
                <a:extLst>
                  <a:ext uri="{FF2B5EF4-FFF2-40B4-BE49-F238E27FC236}">
                    <a16:creationId xmlns:a16="http://schemas.microsoft.com/office/drawing/2014/main" id="{D78FDAF5-CAFF-4B70-99E4-5143B2A0549B}"/>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170;p71">
                <a:extLst>
                  <a:ext uri="{FF2B5EF4-FFF2-40B4-BE49-F238E27FC236}">
                    <a16:creationId xmlns:a16="http://schemas.microsoft.com/office/drawing/2014/main" id="{C45ACDB2-C445-4A71-9B04-6A53FF4F49BC}"/>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3171;p71">
              <a:extLst>
                <a:ext uri="{FF2B5EF4-FFF2-40B4-BE49-F238E27FC236}">
                  <a16:creationId xmlns:a16="http://schemas.microsoft.com/office/drawing/2014/main" id="{5DA6FDFA-8498-4294-875E-3897E0031716}"/>
                </a:ext>
              </a:extLst>
            </p:cNvPr>
            <p:cNvGrpSpPr/>
            <p:nvPr/>
          </p:nvGrpSpPr>
          <p:grpSpPr>
            <a:xfrm>
              <a:off x="2769016" y="3083409"/>
              <a:ext cx="271421" cy="271147"/>
              <a:chOff x="4201447" y="3817349"/>
              <a:chExt cx="346024" cy="345674"/>
            </a:xfrm>
          </p:grpSpPr>
          <p:sp>
            <p:nvSpPr>
              <p:cNvPr id="190" name="Google Shape;3172;p71">
                <a:extLst>
                  <a:ext uri="{FF2B5EF4-FFF2-40B4-BE49-F238E27FC236}">
                    <a16:creationId xmlns:a16="http://schemas.microsoft.com/office/drawing/2014/main" id="{DA7A66A6-FED8-4B29-8287-3378C3F83FC0}"/>
                  </a:ext>
                </a:extLst>
              </p:cNvPr>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173;p71">
                <a:extLst>
                  <a:ext uri="{FF2B5EF4-FFF2-40B4-BE49-F238E27FC236}">
                    <a16:creationId xmlns:a16="http://schemas.microsoft.com/office/drawing/2014/main" id="{A88CD629-5F05-42DC-B8C9-6243CFC8745E}"/>
                  </a:ext>
                </a:extLst>
              </p:cNvPr>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6" name="Google Shape;3174;p71">
            <a:extLst>
              <a:ext uri="{FF2B5EF4-FFF2-40B4-BE49-F238E27FC236}">
                <a16:creationId xmlns:a16="http://schemas.microsoft.com/office/drawing/2014/main" id="{3858847F-AC9F-4069-8445-7DF98E08E4B2}"/>
              </a:ext>
            </a:extLst>
          </p:cNvPr>
          <p:cNvGrpSpPr/>
          <p:nvPr/>
        </p:nvGrpSpPr>
        <p:grpSpPr>
          <a:xfrm>
            <a:off x="4649908" y="1868863"/>
            <a:ext cx="80672" cy="1321569"/>
            <a:chOff x="240800" y="2611388"/>
            <a:chExt cx="14075" cy="245512"/>
          </a:xfrm>
        </p:grpSpPr>
        <p:sp>
          <p:nvSpPr>
            <p:cNvPr id="197" name="Google Shape;3175;p71">
              <a:extLst>
                <a:ext uri="{FF2B5EF4-FFF2-40B4-BE49-F238E27FC236}">
                  <a16:creationId xmlns:a16="http://schemas.microsoft.com/office/drawing/2014/main" id="{A9DD4B05-3F1F-437A-B09C-3A0CBAFB6A72}"/>
                </a:ext>
              </a:extLst>
            </p:cNvPr>
            <p:cNvSpPr/>
            <p:nvPr/>
          </p:nvSpPr>
          <p:spPr>
            <a:xfrm>
              <a:off x="241875" y="2611388"/>
              <a:ext cx="11398" cy="139107"/>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176;p71">
              <a:extLst>
                <a:ext uri="{FF2B5EF4-FFF2-40B4-BE49-F238E27FC236}">
                  <a16:creationId xmlns:a16="http://schemas.microsoft.com/office/drawing/2014/main" id="{7BABB1EA-DDCE-4270-A7C7-0AEFE108ADA6}"/>
                </a:ext>
              </a:extLst>
            </p:cNvPr>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177;p71">
              <a:extLst>
                <a:ext uri="{FF2B5EF4-FFF2-40B4-BE49-F238E27FC236}">
                  <a16:creationId xmlns:a16="http://schemas.microsoft.com/office/drawing/2014/main" id="{55617C4B-889F-4B8E-A951-03D70B01E524}"/>
                </a:ext>
              </a:extLst>
            </p:cNvPr>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178;p71">
              <a:extLst>
                <a:ext uri="{FF2B5EF4-FFF2-40B4-BE49-F238E27FC236}">
                  <a16:creationId xmlns:a16="http://schemas.microsoft.com/office/drawing/2014/main" id="{5A537B8F-6779-47EB-8CE3-3EC61E983F7E}"/>
                </a:ext>
              </a:extLst>
            </p:cNvPr>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05468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27"/>
        <p:cNvGrpSpPr/>
        <p:nvPr/>
      </p:nvGrpSpPr>
      <p:grpSpPr>
        <a:xfrm>
          <a:off x="0" y="0"/>
          <a:ext cx="0" cy="0"/>
          <a:chOff x="0" y="0"/>
          <a:chExt cx="0" cy="0"/>
        </a:xfrm>
      </p:grpSpPr>
      <p:sp>
        <p:nvSpPr>
          <p:cNvPr id="1128" name="Google Shape;1128;p50"/>
          <p:cNvSpPr txBox="1">
            <a:spLocks noGrp="1"/>
          </p:cNvSpPr>
          <p:nvPr>
            <p:ph type="title"/>
          </p:nvPr>
        </p:nvSpPr>
        <p:spPr>
          <a:xfrm>
            <a:off x="1069340" y="982896"/>
            <a:ext cx="2937102" cy="59991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Problem Statement!</a:t>
            </a:r>
            <a:endParaRPr dirty="0"/>
          </a:p>
        </p:txBody>
      </p:sp>
      <p:sp>
        <p:nvSpPr>
          <p:cNvPr id="1130" name="Google Shape;1130;p50"/>
          <p:cNvSpPr txBox="1">
            <a:spLocks noGrp="1"/>
          </p:cNvSpPr>
          <p:nvPr>
            <p:ph type="body" idx="2"/>
          </p:nvPr>
        </p:nvSpPr>
        <p:spPr>
          <a:xfrm>
            <a:off x="1237075" y="1847608"/>
            <a:ext cx="6709452" cy="24464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The overall problem statement appears to involve exploring various aspects of a car sales dataset, </a:t>
            </a:r>
          </a:p>
          <a:p>
            <a:pPr marL="0" lvl="0" indent="0" algn="l" rtl="0">
              <a:spcBef>
                <a:spcPts val="0"/>
              </a:spcBef>
              <a:spcAft>
                <a:spcPts val="0"/>
              </a:spcAft>
              <a:buClr>
                <a:schemeClr val="dk1"/>
              </a:buClr>
              <a:buSzPts val="1100"/>
              <a:buFont typeface="Arial"/>
              <a:buNone/>
            </a:pPr>
            <a:r>
              <a:rPr lang="en-US" dirty="0"/>
              <a:t>Including sales distribution, brand popularity, feature distributions. The goal is to gain insights into customer preferences, sales patterns, and correlations </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b="1" dirty="0"/>
              <a:t>Analysis of Brands</a:t>
            </a:r>
          </a:p>
          <a:p>
            <a:pPr marL="0" lvl="0" indent="0" algn="l" rtl="0">
              <a:spcBef>
                <a:spcPts val="0"/>
              </a:spcBef>
              <a:spcAft>
                <a:spcPts val="0"/>
              </a:spcAft>
              <a:buClr>
                <a:schemeClr val="dk1"/>
              </a:buClr>
              <a:buSzPts val="1100"/>
              <a:buFont typeface="Arial"/>
              <a:buNone/>
            </a:pPr>
            <a:r>
              <a:rPr lang="en-US" dirty="0"/>
              <a:t>      - </a:t>
            </a:r>
            <a:r>
              <a:rPr lang="en-US" i="0" dirty="0">
                <a:effectLst/>
                <a:latin typeface="Raleway" pitchFamily="2" charset="0"/>
              </a:rPr>
              <a:t>Declining Sales in Certain Dealer Regions</a:t>
            </a:r>
            <a:r>
              <a:rPr lang="en-US" dirty="0">
                <a:latin typeface="Raleway" pitchFamily="2" charset="0"/>
              </a:rPr>
              <a:t>	</a:t>
            </a:r>
          </a:p>
          <a:p>
            <a:pPr marL="285750" lvl="0" indent="-285750" algn="l" rtl="0">
              <a:spcBef>
                <a:spcPts val="0"/>
              </a:spcBef>
              <a:spcAft>
                <a:spcPts val="0"/>
              </a:spcAft>
              <a:buClr>
                <a:schemeClr val="dk1"/>
              </a:buClr>
              <a:buSzPts val="1100"/>
              <a:buFontTx/>
              <a:buChar char="-"/>
            </a:pPr>
            <a:r>
              <a:rPr lang="en-US" dirty="0"/>
              <a:t>- Evaluation of different car brands</a:t>
            </a:r>
          </a:p>
          <a:p>
            <a:pPr marL="285750" lvl="0" indent="-285750" algn="l" rtl="0">
              <a:spcBef>
                <a:spcPts val="0"/>
              </a:spcBef>
              <a:spcAft>
                <a:spcPts val="0"/>
              </a:spcAft>
              <a:buClr>
                <a:schemeClr val="dk1"/>
              </a:buClr>
              <a:buSzPts val="1100"/>
              <a:buFontTx/>
              <a:buChar char="-"/>
            </a:pPr>
            <a:r>
              <a:rPr lang="en-US" dirty="0"/>
              <a:t>- Analysis of popular color choices</a:t>
            </a:r>
            <a:endParaRPr lang="en" dirty="0"/>
          </a:p>
          <a:p>
            <a:pPr marL="285750" lvl="0" indent="-285750" algn="l" rtl="0">
              <a:spcBef>
                <a:spcPts val="0"/>
              </a:spcBef>
              <a:spcAft>
                <a:spcPts val="0"/>
              </a:spcAft>
              <a:buClr>
                <a:schemeClr val="dk1"/>
              </a:buClr>
              <a:buSzPts val="1100"/>
              <a:buFontTx/>
              <a:buChar char="-"/>
            </a:pPr>
            <a:r>
              <a:rPr lang="en-US" dirty="0"/>
              <a:t>- Comparison of different car models</a:t>
            </a:r>
            <a:endParaRPr dirty="0"/>
          </a:p>
        </p:txBody>
      </p:sp>
      <p:grpSp>
        <p:nvGrpSpPr>
          <p:cNvPr id="1131" name="Google Shape;1131;p50"/>
          <p:cNvGrpSpPr/>
          <p:nvPr/>
        </p:nvGrpSpPr>
        <p:grpSpPr>
          <a:xfrm rot="16200000">
            <a:off x="2162759" y="821629"/>
            <a:ext cx="80672" cy="1653507"/>
            <a:chOff x="240800" y="2549722"/>
            <a:chExt cx="14075" cy="307178"/>
          </a:xfrm>
        </p:grpSpPr>
        <p:sp>
          <p:nvSpPr>
            <p:cNvPr id="1132" name="Google Shape;1132;p50"/>
            <p:cNvSpPr/>
            <p:nvPr/>
          </p:nvSpPr>
          <p:spPr>
            <a:xfrm>
              <a:off x="241878" y="2549722"/>
              <a:ext cx="11398" cy="200764"/>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0"/>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0"/>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0"/>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6" name="Google Shape;1136;p50"/>
          <p:cNvGrpSpPr/>
          <p:nvPr/>
        </p:nvGrpSpPr>
        <p:grpSpPr>
          <a:xfrm>
            <a:off x="2278754" y="3912467"/>
            <a:ext cx="543432" cy="741197"/>
            <a:chOff x="2278754" y="3912467"/>
            <a:chExt cx="543432" cy="741197"/>
          </a:xfrm>
        </p:grpSpPr>
        <p:sp>
          <p:nvSpPr>
            <p:cNvPr id="1137" name="Google Shape;1137;p50"/>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0"/>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0"/>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0"/>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0"/>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0"/>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0"/>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0"/>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0"/>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0"/>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0"/>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0"/>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0"/>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0"/>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0"/>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0"/>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0"/>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0"/>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0"/>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0"/>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0"/>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0"/>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0"/>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0"/>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50"/>
          <p:cNvGrpSpPr/>
          <p:nvPr/>
        </p:nvGrpSpPr>
        <p:grpSpPr>
          <a:xfrm>
            <a:off x="548547" y="2097130"/>
            <a:ext cx="541000" cy="741197"/>
            <a:chOff x="548547" y="2097130"/>
            <a:chExt cx="541000" cy="741197"/>
          </a:xfrm>
        </p:grpSpPr>
        <p:sp>
          <p:nvSpPr>
            <p:cNvPr id="1162" name="Google Shape;1162;p50"/>
            <p:cNvSpPr/>
            <p:nvPr/>
          </p:nvSpPr>
          <p:spPr>
            <a:xfrm>
              <a:off x="548547" y="2097130"/>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0"/>
            <p:cNvSpPr/>
            <p:nvPr/>
          </p:nvSpPr>
          <p:spPr>
            <a:xfrm>
              <a:off x="726386" y="2097130"/>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0"/>
            <p:cNvSpPr/>
            <p:nvPr/>
          </p:nvSpPr>
          <p:spPr>
            <a:xfrm>
              <a:off x="901605" y="2097130"/>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0"/>
            <p:cNvSpPr/>
            <p:nvPr/>
          </p:nvSpPr>
          <p:spPr>
            <a:xfrm>
              <a:off x="1069340" y="2097130"/>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0"/>
            <p:cNvSpPr/>
            <p:nvPr/>
          </p:nvSpPr>
          <p:spPr>
            <a:xfrm>
              <a:off x="548547" y="2242319"/>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0"/>
            <p:cNvSpPr/>
            <p:nvPr/>
          </p:nvSpPr>
          <p:spPr>
            <a:xfrm>
              <a:off x="726386" y="2242319"/>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0"/>
            <p:cNvSpPr/>
            <p:nvPr/>
          </p:nvSpPr>
          <p:spPr>
            <a:xfrm>
              <a:off x="901605" y="2242319"/>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0"/>
            <p:cNvSpPr/>
            <p:nvPr/>
          </p:nvSpPr>
          <p:spPr>
            <a:xfrm>
              <a:off x="1069340" y="2242319"/>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0"/>
            <p:cNvSpPr/>
            <p:nvPr/>
          </p:nvSpPr>
          <p:spPr>
            <a:xfrm>
              <a:off x="548547" y="2390035"/>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0"/>
            <p:cNvSpPr/>
            <p:nvPr/>
          </p:nvSpPr>
          <p:spPr>
            <a:xfrm>
              <a:off x="726386" y="2390035"/>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0"/>
            <p:cNvSpPr/>
            <p:nvPr/>
          </p:nvSpPr>
          <p:spPr>
            <a:xfrm>
              <a:off x="901605" y="2390035"/>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0"/>
            <p:cNvSpPr/>
            <p:nvPr/>
          </p:nvSpPr>
          <p:spPr>
            <a:xfrm>
              <a:off x="1069340" y="2390035"/>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0"/>
            <p:cNvSpPr/>
            <p:nvPr/>
          </p:nvSpPr>
          <p:spPr>
            <a:xfrm>
              <a:off x="548547" y="2535318"/>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0"/>
            <p:cNvSpPr/>
            <p:nvPr/>
          </p:nvSpPr>
          <p:spPr>
            <a:xfrm>
              <a:off x="726386" y="2535318"/>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0"/>
            <p:cNvSpPr/>
            <p:nvPr/>
          </p:nvSpPr>
          <p:spPr>
            <a:xfrm>
              <a:off x="901605" y="2535318"/>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0"/>
            <p:cNvSpPr/>
            <p:nvPr/>
          </p:nvSpPr>
          <p:spPr>
            <a:xfrm>
              <a:off x="1069340" y="2535318"/>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0"/>
            <p:cNvSpPr/>
            <p:nvPr/>
          </p:nvSpPr>
          <p:spPr>
            <a:xfrm>
              <a:off x="548547" y="2676391"/>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0"/>
            <p:cNvSpPr/>
            <p:nvPr/>
          </p:nvSpPr>
          <p:spPr>
            <a:xfrm>
              <a:off x="726386" y="2676391"/>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0"/>
            <p:cNvSpPr/>
            <p:nvPr/>
          </p:nvSpPr>
          <p:spPr>
            <a:xfrm>
              <a:off x="901605" y="2680507"/>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0"/>
            <p:cNvSpPr/>
            <p:nvPr/>
          </p:nvSpPr>
          <p:spPr>
            <a:xfrm>
              <a:off x="1069340" y="2676391"/>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0"/>
            <p:cNvSpPr/>
            <p:nvPr/>
          </p:nvSpPr>
          <p:spPr>
            <a:xfrm>
              <a:off x="548547" y="2815687"/>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0"/>
            <p:cNvSpPr/>
            <p:nvPr/>
          </p:nvSpPr>
          <p:spPr>
            <a:xfrm>
              <a:off x="726386" y="2815687"/>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0"/>
            <p:cNvSpPr/>
            <p:nvPr/>
          </p:nvSpPr>
          <p:spPr>
            <a:xfrm>
              <a:off x="901605" y="2815687"/>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0"/>
            <p:cNvSpPr/>
            <p:nvPr/>
          </p:nvSpPr>
          <p:spPr>
            <a:xfrm>
              <a:off x="1069340" y="2815687"/>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6" name="Google Shape;1186;p50"/>
          <p:cNvGrpSpPr/>
          <p:nvPr/>
        </p:nvGrpSpPr>
        <p:grpSpPr>
          <a:xfrm>
            <a:off x="3195818" y="841369"/>
            <a:ext cx="5171654" cy="3678684"/>
            <a:chOff x="2729182" y="1660105"/>
            <a:chExt cx="1331768" cy="947309"/>
          </a:xfrm>
        </p:grpSpPr>
        <p:sp>
          <p:nvSpPr>
            <p:cNvPr id="1187" name="Google Shape;1187;p50"/>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0"/>
            <p:cNvSpPr/>
            <p:nvPr/>
          </p:nvSpPr>
          <p:spPr>
            <a:xfrm>
              <a:off x="3952551" y="2584655"/>
              <a:ext cx="22778" cy="22759"/>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0"/>
            <p:cNvSpPr/>
            <p:nvPr/>
          </p:nvSpPr>
          <p:spPr>
            <a:xfrm>
              <a:off x="2729182" y="1660105"/>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42976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74"/>
        <p:cNvGrpSpPr/>
        <p:nvPr/>
      </p:nvGrpSpPr>
      <p:grpSpPr>
        <a:xfrm>
          <a:off x="0" y="0"/>
          <a:ext cx="0" cy="0"/>
          <a:chOff x="0" y="0"/>
          <a:chExt cx="0" cy="0"/>
        </a:xfrm>
      </p:grpSpPr>
      <p:sp>
        <p:nvSpPr>
          <p:cNvPr id="575" name="Google Shape;575;p43"/>
          <p:cNvSpPr txBox="1">
            <a:spLocks noGrp="1"/>
          </p:cNvSpPr>
          <p:nvPr>
            <p:ph type="title"/>
          </p:nvPr>
        </p:nvSpPr>
        <p:spPr>
          <a:xfrm>
            <a:off x="3389825" y="1356150"/>
            <a:ext cx="1172400" cy="128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576" name="Google Shape;576;p43"/>
          <p:cNvSpPr txBox="1">
            <a:spLocks noGrp="1"/>
          </p:cNvSpPr>
          <p:nvPr>
            <p:ph type="title" idx="2"/>
          </p:nvPr>
        </p:nvSpPr>
        <p:spPr>
          <a:xfrm>
            <a:off x="3507400" y="2586993"/>
            <a:ext cx="3852000" cy="65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grpSp>
        <p:nvGrpSpPr>
          <p:cNvPr id="577" name="Google Shape;577;p43"/>
          <p:cNvGrpSpPr/>
          <p:nvPr/>
        </p:nvGrpSpPr>
        <p:grpSpPr>
          <a:xfrm>
            <a:off x="3276999" y="1528625"/>
            <a:ext cx="80672" cy="1487545"/>
            <a:chOff x="240800" y="2580554"/>
            <a:chExt cx="14075" cy="276346"/>
          </a:xfrm>
        </p:grpSpPr>
        <p:sp>
          <p:nvSpPr>
            <p:cNvPr id="578" name="Google Shape;578;p43"/>
            <p:cNvSpPr/>
            <p:nvPr/>
          </p:nvSpPr>
          <p:spPr>
            <a:xfrm>
              <a:off x="241878" y="2580554"/>
              <a:ext cx="11398" cy="169956"/>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3"/>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3"/>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3"/>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2" name="Google Shape;582;p43"/>
          <p:cNvGrpSpPr/>
          <p:nvPr/>
        </p:nvGrpSpPr>
        <p:grpSpPr>
          <a:xfrm>
            <a:off x="1535093" y="442532"/>
            <a:ext cx="7287904" cy="3610038"/>
            <a:chOff x="1535093" y="442532"/>
            <a:chExt cx="7287904" cy="3610038"/>
          </a:xfrm>
        </p:grpSpPr>
        <p:sp>
          <p:nvSpPr>
            <p:cNvPr id="583" name="Google Shape;583;p43"/>
            <p:cNvSpPr/>
            <p:nvPr/>
          </p:nvSpPr>
          <p:spPr>
            <a:xfrm>
              <a:off x="8734554" y="1228088"/>
              <a:ext cx="88442" cy="88442"/>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3"/>
            <p:cNvSpPr/>
            <p:nvPr/>
          </p:nvSpPr>
          <p:spPr>
            <a:xfrm>
              <a:off x="6118493" y="3964199"/>
              <a:ext cx="88449" cy="88371"/>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3"/>
            <p:cNvSpPr/>
            <p:nvPr/>
          </p:nvSpPr>
          <p:spPr>
            <a:xfrm>
              <a:off x="1535093" y="3265257"/>
              <a:ext cx="205329" cy="194942"/>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3"/>
            <p:cNvSpPr/>
            <p:nvPr/>
          </p:nvSpPr>
          <p:spPr>
            <a:xfrm>
              <a:off x="1667943" y="442532"/>
              <a:ext cx="205329" cy="194942"/>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43"/>
          <p:cNvGrpSpPr/>
          <p:nvPr/>
        </p:nvGrpSpPr>
        <p:grpSpPr>
          <a:xfrm flipH="1">
            <a:off x="7880579" y="2059155"/>
            <a:ext cx="543432" cy="741197"/>
            <a:chOff x="2278754" y="3912467"/>
            <a:chExt cx="543432" cy="741197"/>
          </a:xfrm>
        </p:grpSpPr>
        <p:sp>
          <p:nvSpPr>
            <p:cNvPr id="588" name="Google Shape;588;p43"/>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3"/>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3"/>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3"/>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3"/>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3"/>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3"/>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3"/>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3"/>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3"/>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3"/>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3"/>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3"/>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3"/>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3"/>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3"/>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3"/>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3"/>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3"/>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3"/>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3"/>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3"/>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3"/>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3"/>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 name="Google Shape;612;p43"/>
          <p:cNvGrpSpPr/>
          <p:nvPr/>
        </p:nvGrpSpPr>
        <p:grpSpPr>
          <a:xfrm flipH="1">
            <a:off x="1412772" y="4130692"/>
            <a:ext cx="541000" cy="741197"/>
            <a:chOff x="548547" y="2097130"/>
            <a:chExt cx="541000" cy="741197"/>
          </a:xfrm>
        </p:grpSpPr>
        <p:sp>
          <p:nvSpPr>
            <p:cNvPr id="613" name="Google Shape;613;p43"/>
            <p:cNvSpPr/>
            <p:nvPr/>
          </p:nvSpPr>
          <p:spPr>
            <a:xfrm>
              <a:off x="548547" y="2097130"/>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3"/>
            <p:cNvSpPr/>
            <p:nvPr/>
          </p:nvSpPr>
          <p:spPr>
            <a:xfrm>
              <a:off x="726386" y="2097130"/>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3"/>
            <p:cNvSpPr/>
            <p:nvPr/>
          </p:nvSpPr>
          <p:spPr>
            <a:xfrm>
              <a:off x="901605" y="2097130"/>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3"/>
            <p:cNvSpPr/>
            <p:nvPr/>
          </p:nvSpPr>
          <p:spPr>
            <a:xfrm>
              <a:off x="1069340" y="2097130"/>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3"/>
            <p:cNvSpPr/>
            <p:nvPr/>
          </p:nvSpPr>
          <p:spPr>
            <a:xfrm>
              <a:off x="548547" y="2242319"/>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3"/>
            <p:cNvSpPr/>
            <p:nvPr/>
          </p:nvSpPr>
          <p:spPr>
            <a:xfrm>
              <a:off x="726386" y="2242319"/>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901605" y="2242319"/>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1069340" y="2242319"/>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548547" y="2390035"/>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726386" y="2390035"/>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901605" y="2390035"/>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1069340" y="2390035"/>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548547" y="2535318"/>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726386" y="2535318"/>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901605" y="2535318"/>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1069340" y="2535318"/>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548547" y="2676391"/>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726386" y="2676391"/>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901605" y="2680507"/>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1069340" y="2676391"/>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548547" y="2815687"/>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726386" y="2815687"/>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901605" y="2815687"/>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1069340" y="2815687"/>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43"/>
          <p:cNvGrpSpPr/>
          <p:nvPr/>
        </p:nvGrpSpPr>
        <p:grpSpPr>
          <a:xfrm flipH="1">
            <a:off x="5726954" y="313580"/>
            <a:ext cx="543432" cy="741197"/>
            <a:chOff x="2278754" y="3912467"/>
            <a:chExt cx="543432" cy="741197"/>
          </a:xfrm>
        </p:grpSpPr>
        <p:sp>
          <p:nvSpPr>
            <p:cNvPr id="638" name="Google Shape;638;p43"/>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50346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6"/>
        <p:cNvGrpSpPr/>
        <p:nvPr/>
      </p:nvGrpSpPr>
      <p:grpSpPr>
        <a:xfrm>
          <a:off x="0" y="0"/>
          <a:ext cx="0" cy="0"/>
          <a:chOff x="0" y="0"/>
          <a:chExt cx="0" cy="0"/>
        </a:xfrm>
      </p:grpSpPr>
      <p:sp>
        <p:nvSpPr>
          <p:cNvPr id="237" name="Google Shape;237;p3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OVERVIEW</a:t>
            </a:r>
            <a:endParaRPr dirty="0"/>
          </a:p>
          <a:p>
            <a:pPr marL="0" lvl="0" indent="0" algn="l" rtl="0">
              <a:spcBef>
                <a:spcPts val="0"/>
              </a:spcBef>
              <a:spcAft>
                <a:spcPts val="0"/>
              </a:spcAft>
              <a:buNone/>
            </a:pPr>
            <a:endParaRPr dirty="0"/>
          </a:p>
        </p:txBody>
      </p:sp>
      <p:sp>
        <p:nvSpPr>
          <p:cNvPr id="238" name="Google Shape;238;p36"/>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p>
            <a:pPr marL="158750" lvl="0" indent="0" algn="l" rtl="0">
              <a:spcBef>
                <a:spcPts val="0"/>
              </a:spcBef>
              <a:spcAft>
                <a:spcPts val="0"/>
              </a:spcAft>
              <a:buClr>
                <a:schemeClr val="lt1"/>
              </a:buClr>
              <a:buSzPts val="1100"/>
              <a:buNone/>
            </a:pPr>
            <a:r>
              <a:rPr lang="en-US" sz="1200" b="0" i="0" dirty="0">
                <a:solidFill>
                  <a:schemeClr val="bg1"/>
                </a:solidFill>
                <a:effectLst/>
                <a:latin typeface="Raleway" pitchFamily="2" charset="0"/>
              </a:rPr>
              <a:t>The dataset provides comprehensive details about car transactions, encompassing information on </a:t>
            </a:r>
            <a:r>
              <a:rPr lang="en-US" sz="1200" b="1" i="0" dirty="0">
                <a:solidFill>
                  <a:schemeClr val="bg1"/>
                </a:solidFill>
                <a:effectLst/>
                <a:latin typeface="Raleway" pitchFamily="2" charset="0"/>
              </a:rPr>
              <a:t>dealers</a:t>
            </a:r>
            <a:r>
              <a:rPr lang="en-US" sz="1200" b="0" i="0" dirty="0">
                <a:solidFill>
                  <a:schemeClr val="bg1"/>
                </a:solidFill>
                <a:effectLst/>
                <a:latin typeface="Raleway" pitchFamily="2" charset="0"/>
              </a:rPr>
              <a:t>, </a:t>
            </a:r>
            <a:r>
              <a:rPr lang="en-US" sz="1200" b="1" i="0" dirty="0">
                <a:solidFill>
                  <a:schemeClr val="bg1"/>
                </a:solidFill>
                <a:effectLst/>
                <a:latin typeface="Raleway" pitchFamily="2" charset="0"/>
              </a:rPr>
              <a:t>brands</a:t>
            </a:r>
            <a:r>
              <a:rPr lang="en-US" sz="1200" b="0" i="0" dirty="0">
                <a:solidFill>
                  <a:schemeClr val="bg1"/>
                </a:solidFill>
                <a:effectLst/>
                <a:latin typeface="Raleway" pitchFamily="2" charset="0"/>
              </a:rPr>
              <a:t>, and various attributes influencing the automotive market.</a:t>
            </a:r>
          </a:p>
          <a:p>
            <a:pPr marL="158750" lvl="0" indent="0" algn="l" rtl="0">
              <a:spcBef>
                <a:spcPts val="0"/>
              </a:spcBef>
              <a:spcAft>
                <a:spcPts val="0"/>
              </a:spcAft>
              <a:buClr>
                <a:schemeClr val="lt1"/>
              </a:buClr>
              <a:buSzPts val="1100"/>
              <a:buNone/>
            </a:pPr>
            <a:r>
              <a:rPr lang="en-US" sz="1200" b="0" i="0" dirty="0">
                <a:solidFill>
                  <a:schemeClr val="bg1"/>
                </a:solidFill>
                <a:effectLst/>
                <a:latin typeface="Raleway" pitchFamily="2" charset="0"/>
              </a:rPr>
              <a:t>Key columns include 'Date', 'Gender', 'Annual Income’, 'Company', 'Model', 'Engine', 'Brand', 'Color', 'Price', 'Body Style', 'Dealer Region’</a:t>
            </a:r>
          </a:p>
          <a:p>
            <a:pPr marL="158750" lvl="0" indent="0" algn="l" rtl="0">
              <a:spcBef>
                <a:spcPts val="0"/>
              </a:spcBef>
              <a:spcAft>
                <a:spcPts val="0"/>
              </a:spcAft>
              <a:buClr>
                <a:schemeClr val="lt1"/>
              </a:buClr>
              <a:buSzPts val="1100"/>
              <a:buNone/>
            </a:pPr>
            <a:endParaRPr lang="en-US" sz="1200" b="0" i="0" dirty="0">
              <a:solidFill>
                <a:schemeClr val="bg1"/>
              </a:solidFill>
              <a:effectLst/>
              <a:latin typeface="Raleway" pitchFamily="2" charset="0"/>
            </a:endParaRPr>
          </a:p>
          <a:p>
            <a:pPr marL="158750" lvl="0" indent="0" algn="l" rtl="0">
              <a:spcBef>
                <a:spcPts val="0"/>
              </a:spcBef>
              <a:spcAft>
                <a:spcPts val="0"/>
              </a:spcAft>
              <a:buClr>
                <a:schemeClr val="lt1"/>
              </a:buClr>
              <a:buSzPts val="1100"/>
              <a:buNone/>
            </a:pPr>
            <a:r>
              <a:rPr lang="en-US" sz="1200" b="1" i="0" dirty="0">
                <a:solidFill>
                  <a:schemeClr val="bg1"/>
                </a:solidFill>
                <a:effectLst/>
                <a:latin typeface="Raleway" pitchFamily="2" charset="0"/>
              </a:rPr>
              <a:t>Data Cleaning &amp; Processing Steps:</a:t>
            </a:r>
          </a:p>
          <a:p>
            <a:pPr marL="330200" indent="-171450">
              <a:buSzPts val="1100"/>
            </a:pPr>
            <a:r>
              <a:rPr lang="en-US" sz="1200" b="1" i="0" dirty="0">
                <a:solidFill>
                  <a:schemeClr val="bg1"/>
                </a:solidFill>
                <a:effectLst/>
                <a:latin typeface="Raleway" pitchFamily="2" charset="0"/>
              </a:rPr>
              <a:t>Handling Duplicates: </a:t>
            </a:r>
            <a:r>
              <a:rPr lang="en-US" sz="1200" b="0" i="0" dirty="0">
                <a:solidFill>
                  <a:schemeClr val="bg1"/>
                </a:solidFill>
                <a:effectLst/>
                <a:latin typeface="Raleway" pitchFamily="2" charset="0"/>
              </a:rPr>
              <a:t>Checked and removed duplicate entries using the duplicated method.</a:t>
            </a:r>
          </a:p>
          <a:p>
            <a:pPr marL="330200" indent="-171450">
              <a:buSzPts val="1100"/>
            </a:pPr>
            <a:r>
              <a:rPr lang="en-US" sz="1200" b="1" i="0" dirty="0">
                <a:solidFill>
                  <a:schemeClr val="bg1"/>
                </a:solidFill>
                <a:effectLst/>
                <a:latin typeface="Raleway" pitchFamily="2" charset="0"/>
              </a:rPr>
              <a:t>Missing Values:</a:t>
            </a:r>
            <a:r>
              <a:rPr lang="en-US" sz="1200" b="0" i="0" dirty="0">
                <a:solidFill>
                  <a:schemeClr val="bg1"/>
                </a:solidFill>
                <a:effectLst/>
                <a:latin typeface="Raleway" pitchFamily="2" charset="0"/>
              </a:rPr>
              <a:t> Addressed missing values using methods like forward fill, Fillna and dropping rows where necessary.</a:t>
            </a:r>
          </a:p>
          <a:p>
            <a:pPr marL="330200" indent="-171450">
              <a:buSzPts val="1100"/>
            </a:pPr>
            <a:r>
              <a:rPr lang="en-US" sz="1200" b="1" i="0" dirty="0">
                <a:solidFill>
                  <a:schemeClr val="bg1"/>
                </a:solidFill>
                <a:effectLst/>
                <a:latin typeface="Raleway" pitchFamily="2" charset="0"/>
              </a:rPr>
              <a:t>Data Types: </a:t>
            </a:r>
            <a:r>
              <a:rPr lang="en-US" sz="1200" b="0" i="0" dirty="0">
                <a:solidFill>
                  <a:schemeClr val="bg1"/>
                </a:solidFill>
                <a:effectLst/>
                <a:latin typeface="Raleway" pitchFamily="2" charset="0"/>
              </a:rPr>
              <a:t>Ensured correct data types for each column using the info method.</a:t>
            </a:r>
          </a:p>
          <a:p>
            <a:pPr marL="330200" indent="-171450">
              <a:buSzPts val="1100"/>
            </a:pPr>
            <a:r>
              <a:rPr lang="en-US" sz="1200" b="1" i="0" dirty="0">
                <a:solidFill>
                  <a:schemeClr val="bg1"/>
                </a:solidFill>
                <a:effectLst/>
                <a:latin typeface="Raleway" pitchFamily="2" charset="0"/>
              </a:rPr>
              <a:t>Descriptive Statistics: </a:t>
            </a:r>
            <a:r>
              <a:rPr lang="en-US" sz="1200" b="0" i="0" dirty="0">
                <a:solidFill>
                  <a:schemeClr val="bg1"/>
                </a:solidFill>
                <a:effectLst/>
                <a:latin typeface="Raleway" pitchFamily="2" charset="0"/>
              </a:rPr>
              <a:t>Utilized the describe method to generate descriptive statistics for numerical columns.</a:t>
            </a:r>
          </a:p>
          <a:p>
            <a:pPr marL="330200" indent="-171450">
              <a:buSzPts val="1100"/>
            </a:pPr>
            <a:r>
              <a:rPr lang="en-US" sz="1200" b="1" i="0" dirty="0">
                <a:solidFill>
                  <a:schemeClr val="bg1"/>
                </a:solidFill>
                <a:effectLst/>
                <a:latin typeface="Raleway" pitchFamily="2" charset="0"/>
              </a:rPr>
              <a:t>Data Visualization:</a:t>
            </a:r>
            <a:r>
              <a:rPr lang="en-US" sz="1200" b="0" i="0" dirty="0">
                <a:solidFill>
                  <a:schemeClr val="bg1"/>
                </a:solidFill>
                <a:effectLst/>
                <a:latin typeface="Raleway" pitchFamily="2" charset="0"/>
              </a:rPr>
              <a:t> Employed libraries such as NumPy, Pandas, Matplotlib, and Seaborn for data visualization, creating insightful plots and graphs.</a:t>
            </a:r>
          </a:p>
        </p:txBody>
      </p:sp>
      <p:grpSp>
        <p:nvGrpSpPr>
          <p:cNvPr id="239" name="Google Shape;239;p36"/>
          <p:cNvGrpSpPr/>
          <p:nvPr/>
        </p:nvGrpSpPr>
        <p:grpSpPr>
          <a:xfrm>
            <a:off x="396318" y="1376775"/>
            <a:ext cx="8426679" cy="2929625"/>
            <a:chOff x="1890971" y="1788200"/>
            <a:chExt cx="2169979" cy="754416"/>
          </a:xfrm>
        </p:grpSpPr>
        <p:sp>
          <p:nvSpPr>
            <p:cNvPr id="240" name="Google Shape;240;p36"/>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6"/>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6"/>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40589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74"/>
        <p:cNvGrpSpPr/>
        <p:nvPr/>
      </p:nvGrpSpPr>
      <p:grpSpPr>
        <a:xfrm>
          <a:off x="0" y="0"/>
          <a:ext cx="0" cy="0"/>
          <a:chOff x="0" y="0"/>
          <a:chExt cx="0" cy="0"/>
        </a:xfrm>
      </p:grpSpPr>
      <p:sp>
        <p:nvSpPr>
          <p:cNvPr id="575" name="Google Shape;575;p43"/>
          <p:cNvSpPr txBox="1">
            <a:spLocks noGrp="1"/>
          </p:cNvSpPr>
          <p:nvPr>
            <p:ph type="title"/>
          </p:nvPr>
        </p:nvSpPr>
        <p:spPr>
          <a:xfrm>
            <a:off x="4404180" y="1708260"/>
            <a:ext cx="1172400" cy="128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
        <p:nvSpPr>
          <p:cNvPr id="576" name="Google Shape;576;p43"/>
          <p:cNvSpPr txBox="1">
            <a:spLocks noGrp="1"/>
          </p:cNvSpPr>
          <p:nvPr>
            <p:ph type="title" idx="2"/>
          </p:nvPr>
        </p:nvSpPr>
        <p:spPr>
          <a:xfrm>
            <a:off x="1729935" y="1899837"/>
            <a:ext cx="2599293" cy="1032013"/>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DATA </a:t>
            </a:r>
            <a:br>
              <a:rPr lang="en" dirty="0"/>
            </a:br>
            <a:r>
              <a:rPr lang="en" dirty="0"/>
              <a:t>VISUALIZATION</a:t>
            </a:r>
            <a:endParaRPr dirty="0"/>
          </a:p>
        </p:txBody>
      </p:sp>
      <p:grpSp>
        <p:nvGrpSpPr>
          <p:cNvPr id="577" name="Google Shape;577;p43"/>
          <p:cNvGrpSpPr/>
          <p:nvPr/>
        </p:nvGrpSpPr>
        <p:grpSpPr>
          <a:xfrm>
            <a:off x="5812988" y="1708260"/>
            <a:ext cx="80672" cy="1487545"/>
            <a:chOff x="240800" y="2580554"/>
            <a:chExt cx="14075" cy="276346"/>
          </a:xfrm>
        </p:grpSpPr>
        <p:sp>
          <p:nvSpPr>
            <p:cNvPr id="578" name="Google Shape;578;p43"/>
            <p:cNvSpPr/>
            <p:nvPr/>
          </p:nvSpPr>
          <p:spPr>
            <a:xfrm>
              <a:off x="241878" y="2580554"/>
              <a:ext cx="11398" cy="169956"/>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3"/>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3"/>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3"/>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2" name="Google Shape;582;p43"/>
          <p:cNvGrpSpPr/>
          <p:nvPr/>
        </p:nvGrpSpPr>
        <p:grpSpPr>
          <a:xfrm>
            <a:off x="1535093" y="442532"/>
            <a:ext cx="7287904" cy="3610038"/>
            <a:chOff x="1535093" y="442532"/>
            <a:chExt cx="7287904" cy="3610038"/>
          </a:xfrm>
        </p:grpSpPr>
        <p:sp>
          <p:nvSpPr>
            <p:cNvPr id="583" name="Google Shape;583;p43"/>
            <p:cNvSpPr/>
            <p:nvPr/>
          </p:nvSpPr>
          <p:spPr>
            <a:xfrm>
              <a:off x="8734554" y="1228088"/>
              <a:ext cx="88442" cy="88442"/>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3"/>
            <p:cNvSpPr/>
            <p:nvPr/>
          </p:nvSpPr>
          <p:spPr>
            <a:xfrm>
              <a:off x="6118493" y="3964199"/>
              <a:ext cx="88449" cy="88371"/>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3"/>
            <p:cNvSpPr/>
            <p:nvPr/>
          </p:nvSpPr>
          <p:spPr>
            <a:xfrm>
              <a:off x="1535093" y="3265257"/>
              <a:ext cx="205329" cy="194942"/>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3"/>
            <p:cNvSpPr/>
            <p:nvPr/>
          </p:nvSpPr>
          <p:spPr>
            <a:xfrm>
              <a:off x="1667943" y="442532"/>
              <a:ext cx="205329" cy="194942"/>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43"/>
          <p:cNvGrpSpPr/>
          <p:nvPr/>
        </p:nvGrpSpPr>
        <p:grpSpPr>
          <a:xfrm flipH="1">
            <a:off x="7880579" y="2059155"/>
            <a:ext cx="543432" cy="741197"/>
            <a:chOff x="2278754" y="3912467"/>
            <a:chExt cx="543432" cy="741197"/>
          </a:xfrm>
        </p:grpSpPr>
        <p:sp>
          <p:nvSpPr>
            <p:cNvPr id="588" name="Google Shape;588;p43"/>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3"/>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3"/>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3"/>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3"/>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3"/>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3"/>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3"/>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3"/>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3"/>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3"/>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3"/>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3"/>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3"/>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3"/>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3"/>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3"/>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3"/>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3"/>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3"/>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3"/>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3"/>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3"/>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3"/>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 name="Google Shape;612;p43"/>
          <p:cNvGrpSpPr/>
          <p:nvPr/>
        </p:nvGrpSpPr>
        <p:grpSpPr>
          <a:xfrm flipH="1">
            <a:off x="1412772" y="4130692"/>
            <a:ext cx="541000" cy="741197"/>
            <a:chOff x="548547" y="2097130"/>
            <a:chExt cx="541000" cy="741197"/>
          </a:xfrm>
        </p:grpSpPr>
        <p:sp>
          <p:nvSpPr>
            <p:cNvPr id="613" name="Google Shape;613;p43"/>
            <p:cNvSpPr/>
            <p:nvPr/>
          </p:nvSpPr>
          <p:spPr>
            <a:xfrm>
              <a:off x="548547" y="2097130"/>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3"/>
            <p:cNvSpPr/>
            <p:nvPr/>
          </p:nvSpPr>
          <p:spPr>
            <a:xfrm>
              <a:off x="726386" y="2097130"/>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3"/>
            <p:cNvSpPr/>
            <p:nvPr/>
          </p:nvSpPr>
          <p:spPr>
            <a:xfrm>
              <a:off x="901605" y="2097130"/>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3"/>
            <p:cNvSpPr/>
            <p:nvPr/>
          </p:nvSpPr>
          <p:spPr>
            <a:xfrm>
              <a:off x="1069340" y="2097130"/>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3"/>
            <p:cNvSpPr/>
            <p:nvPr/>
          </p:nvSpPr>
          <p:spPr>
            <a:xfrm>
              <a:off x="548547" y="2242319"/>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3"/>
            <p:cNvSpPr/>
            <p:nvPr/>
          </p:nvSpPr>
          <p:spPr>
            <a:xfrm>
              <a:off x="726386" y="2242319"/>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901605" y="2242319"/>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1069340" y="2242319"/>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548547" y="2390035"/>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726386" y="2390035"/>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901605" y="2390035"/>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1069340" y="2390035"/>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548547" y="2535318"/>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726386" y="2535318"/>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901605" y="2535318"/>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1069340" y="2535318"/>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548547" y="2676391"/>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726386" y="2676391"/>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901605" y="2680507"/>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1069340" y="2676391"/>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548547" y="2815687"/>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726386" y="2815687"/>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901605" y="2815687"/>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1069340" y="2815687"/>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43"/>
          <p:cNvGrpSpPr/>
          <p:nvPr/>
        </p:nvGrpSpPr>
        <p:grpSpPr>
          <a:xfrm flipH="1">
            <a:off x="5726954" y="313580"/>
            <a:ext cx="543432" cy="741197"/>
            <a:chOff x="2278754" y="3912467"/>
            <a:chExt cx="543432" cy="741197"/>
          </a:xfrm>
        </p:grpSpPr>
        <p:sp>
          <p:nvSpPr>
            <p:cNvPr id="638" name="Google Shape;638;p43"/>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45018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5"/>
        <p:cNvGrpSpPr/>
        <p:nvPr/>
      </p:nvGrpSpPr>
      <p:grpSpPr>
        <a:xfrm>
          <a:off x="0" y="0"/>
          <a:ext cx="0" cy="0"/>
          <a:chOff x="0" y="0"/>
          <a:chExt cx="0" cy="0"/>
        </a:xfrm>
      </p:grpSpPr>
      <p:sp>
        <p:nvSpPr>
          <p:cNvPr id="666" name="Google Shape;666;p44"/>
          <p:cNvSpPr txBox="1">
            <a:spLocks noGrp="1"/>
          </p:cNvSpPr>
          <p:nvPr>
            <p:ph type="title"/>
          </p:nvPr>
        </p:nvSpPr>
        <p:spPr>
          <a:xfrm>
            <a:off x="720000" y="769199"/>
            <a:ext cx="370647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dirty="0"/>
              <a:t>Gender Distribution Analysis:</a:t>
            </a:r>
            <a:endParaRPr sz="2400" dirty="0"/>
          </a:p>
        </p:txBody>
      </p:sp>
      <p:sp>
        <p:nvSpPr>
          <p:cNvPr id="668" name="Google Shape;668;p44"/>
          <p:cNvSpPr txBox="1"/>
          <p:nvPr/>
        </p:nvSpPr>
        <p:spPr>
          <a:xfrm>
            <a:off x="4186405" y="3290493"/>
            <a:ext cx="4604149" cy="136674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lt1"/>
                </a:solidFill>
                <a:latin typeface="Raleway"/>
                <a:ea typeface="Raleway"/>
                <a:cs typeface="Raleway"/>
                <a:sym typeface="Raleway"/>
              </a:rPr>
              <a:t>The gender distribution in the car sales dataset indicates that approximately 78.5% of customers are male, while 21.5% are female. This observation suggests a notable predominance of male customers in car purchases, reflecting potential gender-specific preferences or market dynamics.</a:t>
            </a:r>
          </a:p>
        </p:txBody>
      </p:sp>
      <p:sp>
        <p:nvSpPr>
          <p:cNvPr id="673" name="Google Shape;673;p44"/>
          <p:cNvSpPr/>
          <p:nvPr/>
        </p:nvSpPr>
        <p:spPr>
          <a:xfrm>
            <a:off x="4152272" y="1944147"/>
            <a:ext cx="274200" cy="273900"/>
          </a:xfrm>
          <a:prstGeom prst="ellipse">
            <a:avLst/>
          </a:prstGeom>
          <a:solidFill>
            <a:srgbClr val="E9967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74" name="Google Shape;674;p44"/>
          <p:cNvSpPr/>
          <p:nvPr/>
        </p:nvSpPr>
        <p:spPr>
          <a:xfrm>
            <a:off x="4212238" y="2841161"/>
            <a:ext cx="274200" cy="273900"/>
          </a:xfrm>
          <a:prstGeom prst="ellipse">
            <a:avLst/>
          </a:prstGeom>
          <a:solidFill>
            <a:srgbClr val="72B6A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3" name="Google Shape;670;p44">
            <a:extLst>
              <a:ext uri="{FF2B5EF4-FFF2-40B4-BE49-F238E27FC236}">
                <a16:creationId xmlns:a16="http://schemas.microsoft.com/office/drawing/2014/main" id="{8144895D-C460-4FA8-886F-CDAB861C11D3}"/>
              </a:ext>
            </a:extLst>
          </p:cNvPr>
          <p:cNvSpPr txBox="1"/>
          <p:nvPr/>
        </p:nvSpPr>
        <p:spPr>
          <a:xfrm>
            <a:off x="2919792" y="3447495"/>
            <a:ext cx="883968" cy="41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a:solidFill>
                  <a:schemeClr val="lt1"/>
                </a:solidFill>
                <a:latin typeface="Raleway"/>
                <a:ea typeface="Raleway"/>
                <a:cs typeface="Raleway"/>
                <a:sym typeface="Raleway"/>
              </a:rPr>
              <a:t>Female</a:t>
            </a:r>
            <a:endParaRPr dirty="0">
              <a:solidFill>
                <a:schemeClr val="lt1"/>
              </a:solidFill>
              <a:latin typeface="Raleway"/>
              <a:ea typeface="Raleway"/>
              <a:cs typeface="Raleway"/>
              <a:sym typeface="Raleway"/>
            </a:endParaRPr>
          </a:p>
          <a:p>
            <a:pPr marL="0" lvl="0" indent="0" algn="l" rtl="0">
              <a:lnSpc>
                <a:spcPct val="100000"/>
              </a:lnSpc>
              <a:spcBef>
                <a:spcPts val="0"/>
              </a:spcBef>
              <a:spcAft>
                <a:spcPts val="0"/>
              </a:spcAft>
              <a:buNone/>
            </a:pPr>
            <a:endParaRPr dirty="0">
              <a:solidFill>
                <a:schemeClr val="lt1"/>
              </a:solidFill>
              <a:latin typeface="Raleway"/>
              <a:ea typeface="Raleway"/>
              <a:cs typeface="Raleway"/>
              <a:sym typeface="Raleway"/>
            </a:endParaRPr>
          </a:p>
        </p:txBody>
      </p:sp>
      <p:sp>
        <p:nvSpPr>
          <p:cNvPr id="14" name="Google Shape;670;p44">
            <a:extLst>
              <a:ext uri="{FF2B5EF4-FFF2-40B4-BE49-F238E27FC236}">
                <a16:creationId xmlns:a16="http://schemas.microsoft.com/office/drawing/2014/main" id="{4E6A840E-084F-4533-A75A-9C7919A261EB}"/>
              </a:ext>
            </a:extLst>
          </p:cNvPr>
          <p:cNvSpPr txBox="1"/>
          <p:nvPr/>
        </p:nvSpPr>
        <p:spPr>
          <a:xfrm>
            <a:off x="795687" y="2047080"/>
            <a:ext cx="883968" cy="41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a:solidFill>
                  <a:schemeClr val="lt1"/>
                </a:solidFill>
                <a:latin typeface="Raleway"/>
                <a:ea typeface="Raleway"/>
                <a:cs typeface="Raleway"/>
                <a:sym typeface="Raleway"/>
              </a:rPr>
              <a:t>Male</a:t>
            </a:r>
            <a:endParaRPr dirty="0">
              <a:solidFill>
                <a:schemeClr val="lt1"/>
              </a:solidFill>
              <a:latin typeface="Raleway"/>
              <a:ea typeface="Raleway"/>
              <a:cs typeface="Raleway"/>
              <a:sym typeface="Raleway"/>
            </a:endParaRPr>
          </a:p>
          <a:p>
            <a:pPr marL="0" lvl="0" indent="0" algn="l" rtl="0">
              <a:lnSpc>
                <a:spcPct val="100000"/>
              </a:lnSpc>
              <a:spcBef>
                <a:spcPts val="0"/>
              </a:spcBef>
              <a:spcAft>
                <a:spcPts val="0"/>
              </a:spcAft>
              <a:buNone/>
            </a:pPr>
            <a:endParaRPr dirty="0">
              <a:solidFill>
                <a:schemeClr val="lt1"/>
              </a:solidFill>
              <a:latin typeface="Raleway"/>
              <a:ea typeface="Raleway"/>
              <a:cs typeface="Raleway"/>
              <a:sym typeface="Raleway"/>
            </a:endParaRPr>
          </a:p>
        </p:txBody>
      </p:sp>
      <p:pic>
        <p:nvPicPr>
          <p:cNvPr id="5" name="Picture 4">
            <a:extLst>
              <a:ext uri="{FF2B5EF4-FFF2-40B4-BE49-F238E27FC236}">
                <a16:creationId xmlns:a16="http://schemas.microsoft.com/office/drawing/2014/main" id="{0F2D6F12-DD6A-4A46-BD07-8172B28E5EF9}"/>
              </a:ext>
            </a:extLst>
          </p:cNvPr>
          <p:cNvPicPr>
            <a:picLocks noChangeAspect="1"/>
          </p:cNvPicPr>
          <p:nvPr/>
        </p:nvPicPr>
        <p:blipFill>
          <a:blip r:embed="rId4"/>
          <a:stretch>
            <a:fillRect/>
          </a:stretch>
        </p:blipFill>
        <p:spPr>
          <a:xfrm>
            <a:off x="1159951" y="1604290"/>
            <a:ext cx="2119554" cy="2259305"/>
          </a:xfrm>
          <a:prstGeom prst="rect">
            <a:avLst/>
          </a:prstGeom>
        </p:spPr>
      </p:pic>
      <p:sp>
        <p:nvSpPr>
          <p:cNvPr id="32" name="Google Shape;1251;p51">
            <a:extLst>
              <a:ext uri="{FF2B5EF4-FFF2-40B4-BE49-F238E27FC236}">
                <a16:creationId xmlns:a16="http://schemas.microsoft.com/office/drawing/2014/main" id="{BF2DF5E4-7958-4044-A5F1-05DC9E8A0DD8}"/>
              </a:ext>
            </a:extLst>
          </p:cNvPr>
          <p:cNvSpPr txBox="1">
            <a:spLocks/>
          </p:cNvSpPr>
          <p:nvPr/>
        </p:nvSpPr>
        <p:spPr>
          <a:xfrm>
            <a:off x="4163193" y="1354255"/>
            <a:ext cx="2145300" cy="344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Oswald"/>
              <a:buNone/>
              <a:defRPr sz="2800" b="0" i="0" u="none" strike="noStrike" cap="none">
                <a:solidFill>
                  <a:schemeClr val="lt1"/>
                </a:solidFill>
                <a:latin typeface="Oswald"/>
                <a:ea typeface="Oswald"/>
                <a:cs typeface="Oswald"/>
                <a:sym typeface="Oswald"/>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r>
              <a:rPr lang="en-IN" sz="1800" dirty="0"/>
              <a:t>GENDER</a:t>
            </a:r>
          </a:p>
        </p:txBody>
      </p:sp>
      <p:sp>
        <p:nvSpPr>
          <p:cNvPr id="33" name="Google Shape;1252;p51">
            <a:extLst>
              <a:ext uri="{FF2B5EF4-FFF2-40B4-BE49-F238E27FC236}">
                <a16:creationId xmlns:a16="http://schemas.microsoft.com/office/drawing/2014/main" id="{C76DAC35-BE33-4788-B988-4C39FA65741A}"/>
              </a:ext>
            </a:extLst>
          </p:cNvPr>
          <p:cNvSpPr txBox="1">
            <a:spLocks/>
          </p:cNvSpPr>
          <p:nvPr/>
        </p:nvSpPr>
        <p:spPr>
          <a:xfrm>
            <a:off x="4608164" y="2765448"/>
            <a:ext cx="9927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Oswald"/>
              <a:buNone/>
              <a:defRPr sz="2800" b="0" i="0" u="none" strike="noStrike" cap="none">
                <a:solidFill>
                  <a:schemeClr val="lt1"/>
                </a:solidFill>
                <a:latin typeface="Oswald"/>
                <a:ea typeface="Oswald"/>
                <a:cs typeface="Oswald"/>
                <a:sym typeface="Oswald"/>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r>
              <a:rPr lang="en" sz="1800" dirty="0"/>
              <a:t>21.5%</a:t>
            </a:r>
          </a:p>
        </p:txBody>
      </p:sp>
      <p:sp>
        <p:nvSpPr>
          <p:cNvPr id="34" name="Google Shape;1253;p51">
            <a:extLst>
              <a:ext uri="{FF2B5EF4-FFF2-40B4-BE49-F238E27FC236}">
                <a16:creationId xmlns:a16="http://schemas.microsoft.com/office/drawing/2014/main" id="{76FFB57A-ABDD-44BB-B51C-847DE644D824}"/>
              </a:ext>
            </a:extLst>
          </p:cNvPr>
          <p:cNvSpPr txBox="1">
            <a:spLocks/>
          </p:cNvSpPr>
          <p:nvPr/>
        </p:nvSpPr>
        <p:spPr>
          <a:xfrm>
            <a:off x="4572000" y="1923612"/>
            <a:ext cx="9927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Oswald"/>
              <a:buNone/>
              <a:defRPr sz="2800" b="0" i="0" u="none" strike="noStrike" cap="none">
                <a:solidFill>
                  <a:schemeClr val="lt1"/>
                </a:solidFill>
                <a:latin typeface="Oswald"/>
                <a:ea typeface="Oswald"/>
                <a:cs typeface="Oswald"/>
                <a:sym typeface="Oswald"/>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r>
              <a:rPr lang="en" sz="1800" dirty="0"/>
              <a:t>78.5%</a:t>
            </a:r>
          </a:p>
        </p:txBody>
      </p:sp>
      <p:grpSp>
        <p:nvGrpSpPr>
          <p:cNvPr id="35" name="Google Shape;1283;p51">
            <a:extLst>
              <a:ext uri="{FF2B5EF4-FFF2-40B4-BE49-F238E27FC236}">
                <a16:creationId xmlns:a16="http://schemas.microsoft.com/office/drawing/2014/main" id="{907F1C4C-1FB7-4D37-AC8E-96613E8DC0A8}"/>
              </a:ext>
            </a:extLst>
          </p:cNvPr>
          <p:cNvGrpSpPr/>
          <p:nvPr/>
        </p:nvGrpSpPr>
        <p:grpSpPr>
          <a:xfrm>
            <a:off x="5493335" y="2664818"/>
            <a:ext cx="299897" cy="450243"/>
            <a:chOff x="6556169" y="3046339"/>
            <a:chExt cx="244873" cy="367605"/>
          </a:xfrm>
        </p:grpSpPr>
        <p:sp>
          <p:nvSpPr>
            <p:cNvPr id="36" name="Google Shape;1284;p51">
              <a:extLst>
                <a:ext uri="{FF2B5EF4-FFF2-40B4-BE49-F238E27FC236}">
                  <a16:creationId xmlns:a16="http://schemas.microsoft.com/office/drawing/2014/main" id="{B36EFCD2-B622-419A-A806-B4D4BC0799E2}"/>
                </a:ext>
              </a:extLst>
            </p:cNvPr>
            <p:cNvSpPr/>
            <p:nvPr/>
          </p:nvSpPr>
          <p:spPr>
            <a:xfrm>
              <a:off x="6556169" y="3046339"/>
              <a:ext cx="244873" cy="367014"/>
            </a:xfrm>
            <a:custGeom>
              <a:avLst/>
              <a:gdLst/>
              <a:ahLst/>
              <a:cxnLst/>
              <a:rect l="l" t="t" r="r" b="b"/>
              <a:pathLst>
                <a:path w="4966" h="7443" extrusionOk="0">
                  <a:moveTo>
                    <a:pt x="2501" y="346"/>
                  </a:moveTo>
                  <a:cubicBezTo>
                    <a:pt x="2882" y="346"/>
                    <a:pt x="3191" y="572"/>
                    <a:pt x="3227" y="870"/>
                  </a:cubicBezTo>
                  <a:cubicBezTo>
                    <a:pt x="3001" y="775"/>
                    <a:pt x="2763" y="727"/>
                    <a:pt x="2501" y="727"/>
                  </a:cubicBezTo>
                  <a:cubicBezTo>
                    <a:pt x="2239" y="727"/>
                    <a:pt x="1989" y="775"/>
                    <a:pt x="1763" y="870"/>
                  </a:cubicBezTo>
                  <a:cubicBezTo>
                    <a:pt x="1798" y="572"/>
                    <a:pt x="2108" y="346"/>
                    <a:pt x="2501" y="346"/>
                  </a:cubicBezTo>
                  <a:close/>
                  <a:moveTo>
                    <a:pt x="2501" y="1061"/>
                  </a:moveTo>
                  <a:cubicBezTo>
                    <a:pt x="3394" y="1061"/>
                    <a:pt x="4108" y="1787"/>
                    <a:pt x="4108" y="2668"/>
                  </a:cubicBezTo>
                  <a:cubicBezTo>
                    <a:pt x="4108" y="2799"/>
                    <a:pt x="4084" y="2918"/>
                    <a:pt x="4061" y="3049"/>
                  </a:cubicBezTo>
                  <a:cubicBezTo>
                    <a:pt x="4025" y="2918"/>
                    <a:pt x="3953" y="2799"/>
                    <a:pt x="3846" y="2715"/>
                  </a:cubicBezTo>
                  <a:cubicBezTo>
                    <a:pt x="3191" y="2132"/>
                    <a:pt x="2036" y="1977"/>
                    <a:pt x="1989" y="1977"/>
                  </a:cubicBezTo>
                  <a:cubicBezTo>
                    <a:pt x="1983" y="1976"/>
                    <a:pt x="1977" y="1976"/>
                    <a:pt x="1970" y="1976"/>
                  </a:cubicBezTo>
                  <a:cubicBezTo>
                    <a:pt x="1892" y="1976"/>
                    <a:pt x="1810" y="2044"/>
                    <a:pt x="1810" y="2132"/>
                  </a:cubicBezTo>
                  <a:cubicBezTo>
                    <a:pt x="1798" y="2215"/>
                    <a:pt x="1870" y="2311"/>
                    <a:pt x="1953" y="2311"/>
                  </a:cubicBezTo>
                  <a:cubicBezTo>
                    <a:pt x="1977" y="2311"/>
                    <a:pt x="3072" y="2454"/>
                    <a:pt x="3644" y="2966"/>
                  </a:cubicBezTo>
                  <a:cubicBezTo>
                    <a:pt x="3715" y="3037"/>
                    <a:pt x="3763" y="3144"/>
                    <a:pt x="3763" y="3251"/>
                  </a:cubicBezTo>
                  <a:lnTo>
                    <a:pt x="3763" y="3394"/>
                  </a:lnTo>
                  <a:cubicBezTo>
                    <a:pt x="3751" y="4061"/>
                    <a:pt x="3179" y="4632"/>
                    <a:pt x="2501" y="4632"/>
                  </a:cubicBezTo>
                  <a:cubicBezTo>
                    <a:pt x="1798" y="4632"/>
                    <a:pt x="1251" y="4061"/>
                    <a:pt x="1251" y="3382"/>
                  </a:cubicBezTo>
                  <a:cubicBezTo>
                    <a:pt x="1251" y="3335"/>
                    <a:pt x="1274" y="3275"/>
                    <a:pt x="1310" y="3251"/>
                  </a:cubicBezTo>
                  <a:cubicBezTo>
                    <a:pt x="1441" y="3144"/>
                    <a:pt x="1632" y="2977"/>
                    <a:pt x="1751" y="2739"/>
                  </a:cubicBezTo>
                  <a:cubicBezTo>
                    <a:pt x="1798" y="2656"/>
                    <a:pt x="1763" y="2561"/>
                    <a:pt x="1679" y="2513"/>
                  </a:cubicBezTo>
                  <a:cubicBezTo>
                    <a:pt x="1651" y="2503"/>
                    <a:pt x="1625" y="2497"/>
                    <a:pt x="1600" y="2497"/>
                  </a:cubicBezTo>
                  <a:cubicBezTo>
                    <a:pt x="1538" y="2497"/>
                    <a:pt x="1487" y="2529"/>
                    <a:pt x="1453" y="2596"/>
                  </a:cubicBezTo>
                  <a:cubicBezTo>
                    <a:pt x="1370" y="2775"/>
                    <a:pt x="1215" y="2906"/>
                    <a:pt x="1108" y="2977"/>
                  </a:cubicBezTo>
                  <a:cubicBezTo>
                    <a:pt x="1048" y="3025"/>
                    <a:pt x="989" y="3085"/>
                    <a:pt x="965" y="3156"/>
                  </a:cubicBezTo>
                  <a:cubicBezTo>
                    <a:pt x="917" y="2989"/>
                    <a:pt x="893" y="2835"/>
                    <a:pt x="893" y="2668"/>
                  </a:cubicBezTo>
                  <a:cubicBezTo>
                    <a:pt x="893" y="1775"/>
                    <a:pt x="1620" y="1061"/>
                    <a:pt x="2501" y="1061"/>
                  </a:cubicBezTo>
                  <a:close/>
                  <a:moveTo>
                    <a:pt x="3048" y="4871"/>
                  </a:moveTo>
                  <a:lnTo>
                    <a:pt x="3048" y="5109"/>
                  </a:lnTo>
                  <a:cubicBezTo>
                    <a:pt x="3048" y="5156"/>
                    <a:pt x="3048" y="5192"/>
                    <a:pt x="3060" y="5240"/>
                  </a:cubicBezTo>
                  <a:lnTo>
                    <a:pt x="2501" y="5656"/>
                  </a:lnTo>
                  <a:lnTo>
                    <a:pt x="1929" y="5240"/>
                  </a:lnTo>
                  <a:cubicBezTo>
                    <a:pt x="1941" y="5192"/>
                    <a:pt x="1941" y="5156"/>
                    <a:pt x="1941" y="5109"/>
                  </a:cubicBezTo>
                  <a:lnTo>
                    <a:pt x="1941" y="4871"/>
                  </a:lnTo>
                  <a:cubicBezTo>
                    <a:pt x="2108" y="4930"/>
                    <a:pt x="2298" y="4954"/>
                    <a:pt x="2501" y="4954"/>
                  </a:cubicBezTo>
                  <a:cubicBezTo>
                    <a:pt x="2691" y="4954"/>
                    <a:pt x="2870" y="4930"/>
                    <a:pt x="3048" y="4871"/>
                  </a:cubicBezTo>
                  <a:close/>
                  <a:moveTo>
                    <a:pt x="2477" y="1"/>
                  </a:moveTo>
                  <a:cubicBezTo>
                    <a:pt x="1905" y="1"/>
                    <a:pt x="1429" y="394"/>
                    <a:pt x="1429" y="882"/>
                  </a:cubicBezTo>
                  <a:cubicBezTo>
                    <a:pt x="1429" y="930"/>
                    <a:pt x="1429" y="965"/>
                    <a:pt x="1441" y="1013"/>
                  </a:cubicBezTo>
                  <a:cubicBezTo>
                    <a:pt x="893" y="1358"/>
                    <a:pt x="536" y="1965"/>
                    <a:pt x="536" y="2656"/>
                  </a:cubicBezTo>
                  <a:cubicBezTo>
                    <a:pt x="536" y="3096"/>
                    <a:pt x="691" y="3549"/>
                    <a:pt x="977" y="3882"/>
                  </a:cubicBezTo>
                  <a:cubicBezTo>
                    <a:pt x="1096" y="4216"/>
                    <a:pt x="1322" y="4501"/>
                    <a:pt x="1608" y="4692"/>
                  </a:cubicBezTo>
                  <a:lnTo>
                    <a:pt x="1608" y="5097"/>
                  </a:lnTo>
                  <a:cubicBezTo>
                    <a:pt x="1608" y="5168"/>
                    <a:pt x="1560" y="5240"/>
                    <a:pt x="1489" y="5275"/>
                  </a:cubicBezTo>
                  <a:lnTo>
                    <a:pt x="417" y="5752"/>
                  </a:lnTo>
                  <a:cubicBezTo>
                    <a:pt x="155" y="5871"/>
                    <a:pt x="0" y="6109"/>
                    <a:pt x="0" y="6383"/>
                  </a:cubicBezTo>
                  <a:lnTo>
                    <a:pt x="0" y="7276"/>
                  </a:lnTo>
                  <a:cubicBezTo>
                    <a:pt x="0" y="7371"/>
                    <a:pt x="72" y="7442"/>
                    <a:pt x="155" y="7442"/>
                  </a:cubicBezTo>
                  <a:cubicBezTo>
                    <a:pt x="251" y="7442"/>
                    <a:pt x="322" y="7371"/>
                    <a:pt x="322" y="7276"/>
                  </a:cubicBezTo>
                  <a:lnTo>
                    <a:pt x="322" y="6383"/>
                  </a:lnTo>
                  <a:cubicBezTo>
                    <a:pt x="322" y="6240"/>
                    <a:pt x="417" y="6109"/>
                    <a:pt x="548" y="6049"/>
                  </a:cubicBezTo>
                  <a:lnTo>
                    <a:pt x="1620" y="5573"/>
                  </a:lnTo>
                  <a:cubicBezTo>
                    <a:pt x="1667" y="5549"/>
                    <a:pt x="1691" y="5525"/>
                    <a:pt x="1727" y="5513"/>
                  </a:cubicBezTo>
                  <a:lnTo>
                    <a:pt x="2263" y="5906"/>
                  </a:lnTo>
                  <a:cubicBezTo>
                    <a:pt x="2322" y="5954"/>
                    <a:pt x="2394" y="5990"/>
                    <a:pt x="2465" y="5990"/>
                  </a:cubicBezTo>
                  <a:cubicBezTo>
                    <a:pt x="2537" y="5990"/>
                    <a:pt x="2620" y="5954"/>
                    <a:pt x="2679" y="5906"/>
                  </a:cubicBezTo>
                  <a:lnTo>
                    <a:pt x="3215" y="5513"/>
                  </a:lnTo>
                  <a:cubicBezTo>
                    <a:pt x="3239" y="5537"/>
                    <a:pt x="3287" y="5549"/>
                    <a:pt x="3310" y="5573"/>
                  </a:cubicBezTo>
                  <a:lnTo>
                    <a:pt x="4382" y="6049"/>
                  </a:lnTo>
                  <a:cubicBezTo>
                    <a:pt x="4525" y="6109"/>
                    <a:pt x="4608" y="6240"/>
                    <a:pt x="4608" y="6383"/>
                  </a:cubicBezTo>
                  <a:lnTo>
                    <a:pt x="4608" y="7276"/>
                  </a:lnTo>
                  <a:cubicBezTo>
                    <a:pt x="4608" y="7371"/>
                    <a:pt x="4680" y="7442"/>
                    <a:pt x="4775" y="7442"/>
                  </a:cubicBezTo>
                  <a:cubicBezTo>
                    <a:pt x="4858" y="7442"/>
                    <a:pt x="4942" y="7371"/>
                    <a:pt x="4942" y="7276"/>
                  </a:cubicBezTo>
                  <a:lnTo>
                    <a:pt x="4942" y="6383"/>
                  </a:lnTo>
                  <a:cubicBezTo>
                    <a:pt x="4965" y="6121"/>
                    <a:pt x="4799" y="5871"/>
                    <a:pt x="4549" y="5752"/>
                  </a:cubicBezTo>
                  <a:lnTo>
                    <a:pt x="3477" y="5275"/>
                  </a:lnTo>
                  <a:cubicBezTo>
                    <a:pt x="3406" y="5240"/>
                    <a:pt x="3358" y="5168"/>
                    <a:pt x="3358" y="5097"/>
                  </a:cubicBezTo>
                  <a:lnTo>
                    <a:pt x="3358" y="4692"/>
                  </a:lnTo>
                  <a:cubicBezTo>
                    <a:pt x="3644" y="4501"/>
                    <a:pt x="3870" y="4216"/>
                    <a:pt x="3989" y="3882"/>
                  </a:cubicBezTo>
                  <a:cubicBezTo>
                    <a:pt x="4263" y="3549"/>
                    <a:pt x="4430" y="3096"/>
                    <a:pt x="4430" y="2656"/>
                  </a:cubicBezTo>
                  <a:cubicBezTo>
                    <a:pt x="4430" y="1965"/>
                    <a:pt x="4072" y="1358"/>
                    <a:pt x="3525" y="1013"/>
                  </a:cubicBezTo>
                  <a:cubicBezTo>
                    <a:pt x="3537" y="965"/>
                    <a:pt x="3537" y="930"/>
                    <a:pt x="3537" y="882"/>
                  </a:cubicBezTo>
                  <a:cubicBezTo>
                    <a:pt x="3537" y="394"/>
                    <a:pt x="3060" y="1"/>
                    <a:pt x="2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85;p51">
              <a:extLst>
                <a:ext uri="{FF2B5EF4-FFF2-40B4-BE49-F238E27FC236}">
                  <a16:creationId xmlns:a16="http://schemas.microsoft.com/office/drawing/2014/main" id="{CB7EE8BC-26C0-48E5-825A-173AB239C3DC}"/>
                </a:ext>
              </a:extLst>
            </p:cNvPr>
            <p:cNvSpPr/>
            <p:nvPr/>
          </p:nvSpPr>
          <p:spPr>
            <a:xfrm>
              <a:off x="6671262" y="3353983"/>
              <a:ext cx="15878" cy="59961"/>
            </a:xfrm>
            <a:custGeom>
              <a:avLst/>
              <a:gdLst/>
              <a:ahLst/>
              <a:cxnLst/>
              <a:rect l="l" t="t" r="r" b="b"/>
              <a:pathLst>
                <a:path w="322" h="1216" extrusionOk="0">
                  <a:moveTo>
                    <a:pt x="167" y="1"/>
                  </a:moveTo>
                  <a:cubicBezTo>
                    <a:pt x="72" y="1"/>
                    <a:pt x="0" y="72"/>
                    <a:pt x="0" y="167"/>
                  </a:cubicBezTo>
                  <a:lnTo>
                    <a:pt x="0" y="1060"/>
                  </a:lnTo>
                  <a:cubicBezTo>
                    <a:pt x="0" y="1144"/>
                    <a:pt x="72" y="1215"/>
                    <a:pt x="167" y="1215"/>
                  </a:cubicBezTo>
                  <a:cubicBezTo>
                    <a:pt x="250" y="1215"/>
                    <a:pt x="322" y="1144"/>
                    <a:pt x="322" y="1060"/>
                  </a:cubicBezTo>
                  <a:lnTo>
                    <a:pt x="322" y="167"/>
                  </a:lnTo>
                  <a:cubicBezTo>
                    <a:pt x="322" y="72"/>
                    <a:pt x="250"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86;p51">
              <a:extLst>
                <a:ext uri="{FF2B5EF4-FFF2-40B4-BE49-F238E27FC236}">
                  <a16:creationId xmlns:a16="http://schemas.microsoft.com/office/drawing/2014/main" id="{8BBE97B5-1525-4936-B95E-EEC4D6CB0B4B}"/>
                </a:ext>
              </a:extLst>
            </p:cNvPr>
            <p:cNvSpPr/>
            <p:nvPr/>
          </p:nvSpPr>
          <p:spPr>
            <a:xfrm>
              <a:off x="6600798" y="3371587"/>
              <a:ext cx="15878" cy="42357"/>
            </a:xfrm>
            <a:custGeom>
              <a:avLst/>
              <a:gdLst/>
              <a:ahLst/>
              <a:cxnLst/>
              <a:rect l="l" t="t" r="r" b="b"/>
              <a:pathLst>
                <a:path w="322" h="859" extrusionOk="0">
                  <a:moveTo>
                    <a:pt x="167" y="1"/>
                  </a:moveTo>
                  <a:cubicBezTo>
                    <a:pt x="72" y="1"/>
                    <a:pt x="0" y="72"/>
                    <a:pt x="0" y="168"/>
                  </a:cubicBezTo>
                  <a:lnTo>
                    <a:pt x="0" y="703"/>
                  </a:lnTo>
                  <a:cubicBezTo>
                    <a:pt x="0" y="787"/>
                    <a:pt x="72" y="858"/>
                    <a:pt x="167" y="858"/>
                  </a:cubicBezTo>
                  <a:cubicBezTo>
                    <a:pt x="250" y="858"/>
                    <a:pt x="322" y="787"/>
                    <a:pt x="322" y="703"/>
                  </a:cubicBezTo>
                  <a:lnTo>
                    <a:pt x="322" y="168"/>
                  </a:lnTo>
                  <a:cubicBezTo>
                    <a:pt x="322" y="72"/>
                    <a:pt x="250"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87;p51">
              <a:extLst>
                <a:ext uri="{FF2B5EF4-FFF2-40B4-BE49-F238E27FC236}">
                  <a16:creationId xmlns:a16="http://schemas.microsoft.com/office/drawing/2014/main" id="{5ACAA74D-3982-4FD1-8577-4F3B2B683FCC}"/>
                </a:ext>
              </a:extLst>
            </p:cNvPr>
            <p:cNvSpPr/>
            <p:nvPr/>
          </p:nvSpPr>
          <p:spPr>
            <a:xfrm>
              <a:off x="6741086" y="3371587"/>
              <a:ext cx="16519" cy="42357"/>
            </a:xfrm>
            <a:custGeom>
              <a:avLst/>
              <a:gdLst/>
              <a:ahLst/>
              <a:cxnLst/>
              <a:rect l="l" t="t" r="r" b="b"/>
              <a:pathLst>
                <a:path w="335" h="859" extrusionOk="0">
                  <a:moveTo>
                    <a:pt x="156" y="1"/>
                  </a:moveTo>
                  <a:cubicBezTo>
                    <a:pt x="72" y="1"/>
                    <a:pt x="1" y="72"/>
                    <a:pt x="1" y="168"/>
                  </a:cubicBezTo>
                  <a:lnTo>
                    <a:pt x="1" y="703"/>
                  </a:lnTo>
                  <a:cubicBezTo>
                    <a:pt x="1" y="787"/>
                    <a:pt x="72" y="858"/>
                    <a:pt x="156" y="858"/>
                  </a:cubicBezTo>
                  <a:cubicBezTo>
                    <a:pt x="251" y="858"/>
                    <a:pt x="322" y="787"/>
                    <a:pt x="322" y="703"/>
                  </a:cubicBezTo>
                  <a:lnTo>
                    <a:pt x="322" y="168"/>
                  </a:lnTo>
                  <a:cubicBezTo>
                    <a:pt x="334" y="72"/>
                    <a:pt x="263"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0" name="Google Shape;1288;p51">
            <a:extLst>
              <a:ext uri="{FF2B5EF4-FFF2-40B4-BE49-F238E27FC236}">
                <a16:creationId xmlns:a16="http://schemas.microsoft.com/office/drawing/2014/main" id="{1AE31E2A-C242-4F4C-9196-F92D29390052}"/>
              </a:ext>
            </a:extLst>
          </p:cNvPr>
          <p:cNvGrpSpPr/>
          <p:nvPr/>
        </p:nvGrpSpPr>
        <p:grpSpPr>
          <a:xfrm>
            <a:off x="5419172" y="1809594"/>
            <a:ext cx="320791" cy="430072"/>
            <a:chOff x="5870410" y="3046336"/>
            <a:chExt cx="261935" cy="351137"/>
          </a:xfrm>
        </p:grpSpPr>
        <p:sp>
          <p:nvSpPr>
            <p:cNvPr id="41" name="Google Shape;1289;p51">
              <a:extLst>
                <a:ext uri="{FF2B5EF4-FFF2-40B4-BE49-F238E27FC236}">
                  <a16:creationId xmlns:a16="http://schemas.microsoft.com/office/drawing/2014/main" id="{1EB6BAF8-C1E9-449E-8239-DCFE0480B0D9}"/>
                </a:ext>
              </a:extLst>
            </p:cNvPr>
            <p:cNvSpPr/>
            <p:nvPr/>
          </p:nvSpPr>
          <p:spPr>
            <a:xfrm>
              <a:off x="5870410" y="3046336"/>
              <a:ext cx="261935" cy="351137"/>
            </a:xfrm>
            <a:custGeom>
              <a:avLst/>
              <a:gdLst/>
              <a:ahLst/>
              <a:cxnLst/>
              <a:rect l="l" t="t" r="r" b="b"/>
              <a:pathLst>
                <a:path w="5312" h="7121" extrusionOk="0">
                  <a:moveTo>
                    <a:pt x="4085" y="310"/>
                  </a:moveTo>
                  <a:lnTo>
                    <a:pt x="4085" y="1715"/>
                  </a:lnTo>
                  <a:cubicBezTo>
                    <a:pt x="4085" y="1834"/>
                    <a:pt x="4049" y="1930"/>
                    <a:pt x="4001" y="2037"/>
                  </a:cubicBezTo>
                  <a:lnTo>
                    <a:pt x="3918" y="2204"/>
                  </a:lnTo>
                  <a:cubicBezTo>
                    <a:pt x="3906" y="2239"/>
                    <a:pt x="3906" y="2251"/>
                    <a:pt x="3906" y="2275"/>
                  </a:cubicBezTo>
                  <a:lnTo>
                    <a:pt x="3906" y="2632"/>
                  </a:lnTo>
                  <a:cubicBezTo>
                    <a:pt x="3906" y="2989"/>
                    <a:pt x="3763" y="3311"/>
                    <a:pt x="3501" y="3561"/>
                  </a:cubicBezTo>
                  <a:cubicBezTo>
                    <a:pt x="3283" y="3801"/>
                    <a:pt x="2975" y="3921"/>
                    <a:pt x="2650" y="3921"/>
                  </a:cubicBezTo>
                  <a:cubicBezTo>
                    <a:pt x="2620" y="3921"/>
                    <a:pt x="2591" y="3920"/>
                    <a:pt x="2561" y="3918"/>
                  </a:cubicBezTo>
                  <a:cubicBezTo>
                    <a:pt x="1906" y="3870"/>
                    <a:pt x="1382" y="3311"/>
                    <a:pt x="1382" y="2608"/>
                  </a:cubicBezTo>
                  <a:lnTo>
                    <a:pt x="1382" y="2299"/>
                  </a:lnTo>
                  <a:cubicBezTo>
                    <a:pt x="1382" y="2263"/>
                    <a:pt x="1382" y="2251"/>
                    <a:pt x="1370" y="2215"/>
                  </a:cubicBezTo>
                  <a:lnTo>
                    <a:pt x="1287" y="2061"/>
                  </a:lnTo>
                  <a:cubicBezTo>
                    <a:pt x="1239" y="1953"/>
                    <a:pt x="1204" y="1846"/>
                    <a:pt x="1204" y="1727"/>
                  </a:cubicBezTo>
                  <a:lnTo>
                    <a:pt x="1204" y="1227"/>
                  </a:lnTo>
                  <a:cubicBezTo>
                    <a:pt x="1204" y="727"/>
                    <a:pt x="1608" y="310"/>
                    <a:pt x="2120" y="310"/>
                  </a:cubicBezTo>
                  <a:close/>
                  <a:moveTo>
                    <a:pt x="3204" y="4168"/>
                  </a:moveTo>
                  <a:lnTo>
                    <a:pt x="3204" y="4359"/>
                  </a:lnTo>
                  <a:cubicBezTo>
                    <a:pt x="3204" y="4418"/>
                    <a:pt x="3216" y="4466"/>
                    <a:pt x="3228" y="4525"/>
                  </a:cubicBezTo>
                  <a:lnTo>
                    <a:pt x="2656" y="4942"/>
                  </a:lnTo>
                  <a:lnTo>
                    <a:pt x="2073" y="4525"/>
                  </a:lnTo>
                  <a:cubicBezTo>
                    <a:pt x="2085" y="4478"/>
                    <a:pt x="2096" y="4418"/>
                    <a:pt x="2096" y="4359"/>
                  </a:cubicBezTo>
                  <a:lnTo>
                    <a:pt x="2096" y="4168"/>
                  </a:lnTo>
                  <a:cubicBezTo>
                    <a:pt x="2239" y="4216"/>
                    <a:pt x="2382" y="4263"/>
                    <a:pt x="2549" y="4263"/>
                  </a:cubicBezTo>
                  <a:lnTo>
                    <a:pt x="2656" y="4263"/>
                  </a:lnTo>
                  <a:cubicBezTo>
                    <a:pt x="2847" y="4263"/>
                    <a:pt x="3025" y="4228"/>
                    <a:pt x="3204" y="4168"/>
                  </a:cubicBezTo>
                  <a:close/>
                  <a:moveTo>
                    <a:pt x="2132" y="1"/>
                  </a:moveTo>
                  <a:cubicBezTo>
                    <a:pt x="1442" y="1"/>
                    <a:pt x="894" y="549"/>
                    <a:pt x="894" y="1239"/>
                  </a:cubicBezTo>
                  <a:lnTo>
                    <a:pt x="894" y="1739"/>
                  </a:lnTo>
                  <a:cubicBezTo>
                    <a:pt x="894" y="1906"/>
                    <a:pt x="942" y="2073"/>
                    <a:pt x="1001" y="2215"/>
                  </a:cubicBezTo>
                  <a:lnTo>
                    <a:pt x="1061" y="2346"/>
                  </a:lnTo>
                  <a:lnTo>
                    <a:pt x="1061" y="2620"/>
                  </a:lnTo>
                  <a:cubicBezTo>
                    <a:pt x="1061" y="3180"/>
                    <a:pt x="1346" y="3692"/>
                    <a:pt x="1775" y="3989"/>
                  </a:cubicBezTo>
                  <a:lnTo>
                    <a:pt x="1775" y="4359"/>
                  </a:lnTo>
                  <a:cubicBezTo>
                    <a:pt x="1775" y="4454"/>
                    <a:pt x="1715" y="4525"/>
                    <a:pt x="1644" y="4537"/>
                  </a:cubicBezTo>
                  <a:lnTo>
                    <a:pt x="632" y="4859"/>
                  </a:lnTo>
                  <a:cubicBezTo>
                    <a:pt x="251" y="4966"/>
                    <a:pt x="1" y="5299"/>
                    <a:pt x="1" y="5704"/>
                  </a:cubicBezTo>
                  <a:lnTo>
                    <a:pt x="1" y="6954"/>
                  </a:lnTo>
                  <a:cubicBezTo>
                    <a:pt x="1" y="7037"/>
                    <a:pt x="72" y="7121"/>
                    <a:pt x="168" y="7121"/>
                  </a:cubicBezTo>
                  <a:cubicBezTo>
                    <a:pt x="251" y="7121"/>
                    <a:pt x="334" y="7037"/>
                    <a:pt x="334" y="6954"/>
                  </a:cubicBezTo>
                  <a:lnTo>
                    <a:pt x="334" y="5704"/>
                  </a:lnTo>
                  <a:cubicBezTo>
                    <a:pt x="334" y="5466"/>
                    <a:pt x="477" y="5252"/>
                    <a:pt x="715" y="5180"/>
                  </a:cubicBezTo>
                  <a:lnTo>
                    <a:pt x="1727" y="4871"/>
                  </a:lnTo>
                  <a:cubicBezTo>
                    <a:pt x="1787" y="4859"/>
                    <a:pt x="1835" y="4823"/>
                    <a:pt x="1882" y="4799"/>
                  </a:cubicBezTo>
                  <a:lnTo>
                    <a:pt x="2442" y="5204"/>
                  </a:lnTo>
                  <a:cubicBezTo>
                    <a:pt x="2501" y="5252"/>
                    <a:pt x="2573" y="5287"/>
                    <a:pt x="2656" y="5287"/>
                  </a:cubicBezTo>
                  <a:cubicBezTo>
                    <a:pt x="2728" y="5287"/>
                    <a:pt x="2799" y="5252"/>
                    <a:pt x="2858" y="5204"/>
                  </a:cubicBezTo>
                  <a:lnTo>
                    <a:pt x="3430" y="4799"/>
                  </a:lnTo>
                  <a:cubicBezTo>
                    <a:pt x="3466" y="4823"/>
                    <a:pt x="3513" y="4859"/>
                    <a:pt x="3573" y="4871"/>
                  </a:cubicBezTo>
                  <a:lnTo>
                    <a:pt x="4585" y="5180"/>
                  </a:lnTo>
                  <a:cubicBezTo>
                    <a:pt x="4823" y="5252"/>
                    <a:pt x="4978" y="5466"/>
                    <a:pt x="4978" y="5704"/>
                  </a:cubicBezTo>
                  <a:lnTo>
                    <a:pt x="4978" y="6954"/>
                  </a:lnTo>
                  <a:cubicBezTo>
                    <a:pt x="4978" y="7037"/>
                    <a:pt x="5049" y="7121"/>
                    <a:pt x="5133" y="7121"/>
                  </a:cubicBezTo>
                  <a:cubicBezTo>
                    <a:pt x="5228" y="7121"/>
                    <a:pt x="5299" y="7037"/>
                    <a:pt x="5299" y="6954"/>
                  </a:cubicBezTo>
                  <a:lnTo>
                    <a:pt x="5299" y="5704"/>
                  </a:lnTo>
                  <a:cubicBezTo>
                    <a:pt x="5311" y="5299"/>
                    <a:pt x="5061" y="4954"/>
                    <a:pt x="4692" y="4835"/>
                  </a:cubicBezTo>
                  <a:lnTo>
                    <a:pt x="3680" y="4525"/>
                  </a:lnTo>
                  <a:cubicBezTo>
                    <a:pt x="3609" y="4501"/>
                    <a:pt x="3549" y="4418"/>
                    <a:pt x="3549" y="4347"/>
                  </a:cubicBezTo>
                  <a:lnTo>
                    <a:pt x="3549" y="3978"/>
                  </a:lnTo>
                  <a:cubicBezTo>
                    <a:pt x="3620" y="3930"/>
                    <a:pt x="3692" y="3870"/>
                    <a:pt x="3751" y="3811"/>
                  </a:cubicBezTo>
                  <a:cubicBezTo>
                    <a:pt x="4061" y="3513"/>
                    <a:pt x="4263" y="3085"/>
                    <a:pt x="4263" y="2656"/>
                  </a:cubicBezTo>
                  <a:lnTo>
                    <a:pt x="4263" y="2334"/>
                  </a:lnTo>
                  <a:lnTo>
                    <a:pt x="4323" y="2204"/>
                  </a:lnTo>
                  <a:cubicBezTo>
                    <a:pt x="4394" y="2061"/>
                    <a:pt x="4418" y="1894"/>
                    <a:pt x="4418" y="1727"/>
                  </a:cubicBezTo>
                  <a:lnTo>
                    <a:pt x="4418" y="168"/>
                  </a:lnTo>
                  <a:cubicBezTo>
                    <a:pt x="4418" y="72"/>
                    <a:pt x="4347" y="1"/>
                    <a:pt x="4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1290;p51">
              <a:extLst>
                <a:ext uri="{FF2B5EF4-FFF2-40B4-BE49-F238E27FC236}">
                  <a16:creationId xmlns:a16="http://schemas.microsoft.com/office/drawing/2014/main" id="{2BEF1B5A-5198-44AF-96D2-6DC93E3ADD22}"/>
                </a:ext>
              </a:extLst>
            </p:cNvPr>
            <p:cNvSpPr/>
            <p:nvPr/>
          </p:nvSpPr>
          <p:spPr>
            <a:xfrm>
              <a:off x="5993147" y="3318776"/>
              <a:ext cx="15878" cy="77515"/>
            </a:xfrm>
            <a:custGeom>
              <a:avLst/>
              <a:gdLst/>
              <a:ahLst/>
              <a:cxnLst/>
              <a:rect l="l" t="t" r="r" b="b"/>
              <a:pathLst>
                <a:path w="322" h="1572" extrusionOk="0">
                  <a:moveTo>
                    <a:pt x="167" y="0"/>
                  </a:moveTo>
                  <a:cubicBezTo>
                    <a:pt x="72" y="0"/>
                    <a:pt x="0" y="72"/>
                    <a:pt x="0" y="167"/>
                  </a:cubicBezTo>
                  <a:lnTo>
                    <a:pt x="0" y="1417"/>
                  </a:lnTo>
                  <a:cubicBezTo>
                    <a:pt x="0" y="1501"/>
                    <a:pt x="72" y="1572"/>
                    <a:pt x="167" y="1572"/>
                  </a:cubicBezTo>
                  <a:cubicBezTo>
                    <a:pt x="250" y="1572"/>
                    <a:pt x="322" y="1501"/>
                    <a:pt x="322" y="1417"/>
                  </a:cubicBezTo>
                  <a:lnTo>
                    <a:pt x="322" y="167"/>
                  </a:lnTo>
                  <a:cubicBezTo>
                    <a:pt x="322" y="72"/>
                    <a:pt x="250"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91;p51">
              <a:extLst>
                <a:ext uri="{FF2B5EF4-FFF2-40B4-BE49-F238E27FC236}">
                  <a16:creationId xmlns:a16="http://schemas.microsoft.com/office/drawing/2014/main" id="{F43FACDC-ADD7-4AEE-BC79-43D13FE4E9CA}"/>
                </a:ext>
              </a:extLst>
            </p:cNvPr>
            <p:cNvSpPr/>
            <p:nvPr/>
          </p:nvSpPr>
          <p:spPr>
            <a:xfrm>
              <a:off x="5913905" y="3336379"/>
              <a:ext cx="17061" cy="59912"/>
            </a:xfrm>
            <a:custGeom>
              <a:avLst/>
              <a:gdLst/>
              <a:ahLst/>
              <a:cxnLst/>
              <a:rect l="l" t="t" r="r" b="b"/>
              <a:pathLst>
                <a:path w="346" h="1215" extrusionOk="0">
                  <a:moveTo>
                    <a:pt x="167" y="1"/>
                  </a:moveTo>
                  <a:cubicBezTo>
                    <a:pt x="71" y="1"/>
                    <a:pt x="0" y="72"/>
                    <a:pt x="0" y="167"/>
                  </a:cubicBezTo>
                  <a:lnTo>
                    <a:pt x="0" y="1060"/>
                  </a:lnTo>
                  <a:cubicBezTo>
                    <a:pt x="0" y="1144"/>
                    <a:pt x="71" y="1215"/>
                    <a:pt x="167" y="1215"/>
                  </a:cubicBezTo>
                  <a:cubicBezTo>
                    <a:pt x="250" y="1215"/>
                    <a:pt x="322" y="1144"/>
                    <a:pt x="322" y="1060"/>
                  </a:cubicBezTo>
                  <a:lnTo>
                    <a:pt x="322" y="167"/>
                  </a:lnTo>
                  <a:cubicBezTo>
                    <a:pt x="345" y="72"/>
                    <a:pt x="262"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92;p51">
              <a:extLst>
                <a:ext uri="{FF2B5EF4-FFF2-40B4-BE49-F238E27FC236}">
                  <a16:creationId xmlns:a16="http://schemas.microsoft.com/office/drawing/2014/main" id="{213EEC27-189A-4AED-A086-8E1A9254749D}"/>
                </a:ext>
              </a:extLst>
            </p:cNvPr>
            <p:cNvSpPr/>
            <p:nvPr/>
          </p:nvSpPr>
          <p:spPr>
            <a:xfrm>
              <a:off x="6072388" y="3336379"/>
              <a:ext cx="15927" cy="59912"/>
            </a:xfrm>
            <a:custGeom>
              <a:avLst/>
              <a:gdLst/>
              <a:ahLst/>
              <a:cxnLst/>
              <a:rect l="l" t="t" r="r" b="b"/>
              <a:pathLst>
                <a:path w="323" h="1215" extrusionOk="0">
                  <a:moveTo>
                    <a:pt x="167" y="1"/>
                  </a:moveTo>
                  <a:cubicBezTo>
                    <a:pt x="72" y="1"/>
                    <a:pt x="1" y="72"/>
                    <a:pt x="1" y="167"/>
                  </a:cubicBezTo>
                  <a:lnTo>
                    <a:pt x="1" y="1060"/>
                  </a:lnTo>
                  <a:cubicBezTo>
                    <a:pt x="1" y="1144"/>
                    <a:pt x="72" y="1215"/>
                    <a:pt x="167" y="1215"/>
                  </a:cubicBezTo>
                  <a:cubicBezTo>
                    <a:pt x="251" y="1215"/>
                    <a:pt x="322" y="1144"/>
                    <a:pt x="322" y="1060"/>
                  </a:cubicBezTo>
                  <a:lnTo>
                    <a:pt x="322" y="167"/>
                  </a:lnTo>
                  <a:cubicBezTo>
                    <a:pt x="322" y="72"/>
                    <a:pt x="251"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93;p51">
              <a:extLst>
                <a:ext uri="{FF2B5EF4-FFF2-40B4-BE49-F238E27FC236}">
                  <a16:creationId xmlns:a16="http://schemas.microsoft.com/office/drawing/2014/main" id="{1EA88A19-4EED-4219-8B80-0F6CC450F981}"/>
                </a:ext>
              </a:extLst>
            </p:cNvPr>
            <p:cNvSpPr/>
            <p:nvPr/>
          </p:nvSpPr>
          <p:spPr>
            <a:xfrm>
              <a:off x="5948522" y="3110933"/>
              <a:ext cx="105721" cy="39990"/>
            </a:xfrm>
            <a:custGeom>
              <a:avLst/>
              <a:gdLst/>
              <a:ahLst/>
              <a:cxnLst/>
              <a:rect l="l" t="t" r="r" b="b"/>
              <a:pathLst>
                <a:path w="2144" h="811" extrusionOk="0">
                  <a:moveTo>
                    <a:pt x="933" y="1"/>
                  </a:moveTo>
                  <a:cubicBezTo>
                    <a:pt x="491" y="1"/>
                    <a:pt x="139" y="113"/>
                    <a:pt x="120" y="120"/>
                  </a:cubicBezTo>
                  <a:cubicBezTo>
                    <a:pt x="36" y="155"/>
                    <a:pt x="1" y="215"/>
                    <a:pt x="1" y="286"/>
                  </a:cubicBezTo>
                  <a:lnTo>
                    <a:pt x="1" y="643"/>
                  </a:lnTo>
                  <a:cubicBezTo>
                    <a:pt x="1" y="727"/>
                    <a:pt x="72" y="810"/>
                    <a:pt x="155" y="810"/>
                  </a:cubicBezTo>
                  <a:cubicBezTo>
                    <a:pt x="251" y="810"/>
                    <a:pt x="322" y="727"/>
                    <a:pt x="322" y="643"/>
                  </a:cubicBezTo>
                  <a:lnTo>
                    <a:pt x="322" y="417"/>
                  </a:lnTo>
                  <a:cubicBezTo>
                    <a:pt x="455" y="384"/>
                    <a:pt x="683" y="341"/>
                    <a:pt x="940" y="341"/>
                  </a:cubicBezTo>
                  <a:cubicBezTo>
                    <a:pt x="1236" y="341"/>
                    <a:pt x="1572" y="398"/>
                    <a:pt x="1846" y="596"/>
                  </a:cubicBezTo>
                  <a:cubicBezTo>
                    <a:pt x="1877" y="622"/>
                    <a:pt x="1914" y="634"/>
                    <a:pt x="1951" y="634"/>
                  </a:cubicBezTo>
                  <a:cubicBezTo>
                    <a:pt x="1999" y="634"/>
                    <a:pt x="2045" y="613"/>
                    <a:pt x="2072" y="572"/>
                  </a:cubicBezTo>
                  <a:cubicBezTo>
                    <a:pt x="2144" y="489"/>
                    <a:pt x="2120" y="393"/>
                    <a:pt x="2048" y="334"/>
                  </a:cubicBezTo>
                  <a:cubicBezTo>
                    <a:pt x="1703" y="74"/>
                    <a:pt x="1289" y="1"/>
                    <a:pt x="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5"/>
        <p:cNvGrpSpPr/>
        <p:nvPr/>
      </p:nvGrpSpPr>
      <p:grpSpPr>
        <a:xfrm>
          <a:off x="0" y="0"/>
          <a:ext cx="0" cy="0"/>
          <a:chOff x="0" y="0"/>
          <a:chExt cx="0" cy="0"/>
        </a:xfrm>
      </p:grpSpPr>
      <p:sp>
        <p:nvSpPr>
          <p:cNvPr id="666" name="Google Shape;666;p44"/>
          <p:cNvSpPr txBox="1">
            <a:spLocks noGrp="1"/>
          </p:cNvSpPr>
          <p:nvPr>
            <p:ph type="title"/>
          </p:nvPr>
        </p:nvSpPr>
        <p:spPr>
          <a:xfrm>
            <a:off x="379461" y="529810"/>
            <a:ext cx="732987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Distribution of cars based on their price range</a:t>
            </a:r>
            <a:endParaRPr sz="2400" dirty="0"/>
          </a:p>
        </p:txBody>
      </p:sp>
      <p:sp>
        <p:nvSpPr>
          <p:cNvPr id="668" name="Google Shape;668;p44"/>
          <p:cNvSpPr txBox="1"/>
          <p:nvPr/>
        </p:nvSpPr>
        <p:spPr>
          <a:xfrm>
            <a:off x="5532894" y="1474700"/>
            <a:ext cx="3547615" cy="232238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lt1"/>
                </a:solidFill>
                <a:latin typeface="Raleway"/>
                <a:ea typeface="Raleway"/>
                <a:cs typeface="Raleway"/>
                <a:sym typeface="Raleway"/>
              </a:rPr>
              <a:t>The histogram plot indicates that a significant number of cars fall within the price range of </a:t>
            </a:r>
            <a:r>
              <a:rPr lang="en-US" sz="1200" b="1" dirty="0">
                <a:solidFill>
                  <a:schemeClr val="lt1"/>
                </a:solidFill>
                <a:latin typeface="Raleway"/>
                <a:ea typeface="Raleway"/>
                <a:cs typeface="Raleway"/>
                <a:sym typeface="Raleway"/>
              </a:rPr>
              <a:t>15000 to 20000, </a:t>
            </a:r>
            <a:r>
              <a:rPr lang="en-US" sz="1200" dirty="0">
                <a:solidFill>
                  <a:schemeClr val="lt1"/>
                </a:solidFill>
                <a:latin typeface="Raleway"/>
                <a:ea typeface="Raleway"/>
                <a:cs typeface="Raleway"/>
                <a:sym typeface="Raleway"/>
              </a:rPr>
              <a:t>suggesting that this price bracket is </a:t>
            </a:r>
            <a:r>
              <a:rPr lang="en-US" sz="1200" b="1" dirty="0">
                <a:solidFill>
                  <a:schemeClr val="lt1"/>
                </a:solidFill>
                <a:latin typeface="Raleway"/>
                <a:ea typeface="Raleway"/>
                <a:cs typeface="Raleway"/>
                <a:sym typeface="Raleway"/>
              </a:rPr>
              <a:t>popular among customers</a:t>
            </a:r>
            <a:r>
              <a:rPr lang="en-US" sz="1200" dirty="0">
                <a:solidFill>
                  <a:schemeClr val="lt1"/>
                </a:solidFill>
                <a:latin typeface="Raleway"/>
                <a:ea typeface="Raleway"/>
                <a:cs typeface="Raleway"/>
                <a:sym typeface="Raleway"/>
              </a:rPr>
              <a:t>. </a:t>
            </a:r>
          </a:p>
          <a:p>
            <a:pPr marL="0" lvl="0" indent="0" algn="l" rtl="0">
              <a:spcBef>
                <a:spcPts val="0"/>
              </a:spcBef>
              <a:spcAft>
                <a:spcPts val="0"/>
              </a:spcAft>
              <a:buNone/>
            </a:pPr>
            <a:endParaRPr lang="en-US" sz="1200" dirty="0">
              <a:solidFill>
                <a:schemeClr val="lt1"/>
              </a:solidFill>
              <a:latin typeface="Raleway"/>
              <a:ea typeface="Raleway"/>
              <a:cs typeface="Raleway"/>
              <a:sym typeface="Raleway"/>
            </a:endParaRPr>
          </a:p>
          <a:p>
            <a:pPr marL="0" lvl="0" indent="0" algn="l" rtl="0">
              <a:spcBef>
                <a:spcPts val="0"/>
              </a:spcBef>
              <a:spcAft>
                <a:spcPts val="0"/>
              </a:spcAft>
              <a:buNone/>
            </a:pPr>
            <a:r>
              <a:rPr lang="en-US" sz="1200" dirty="0">
                <a:solidFill>
                  <a:schemeClr val="lt1"/>
                </a:solidFill>
                <a:latin typeface="Raleway"/>
                <a:ea typeface="Raleway"/>
                <a:cs typeface="Raleway"/>
                <a:sym typeface="Raleway"/>
              </a:rPr>
              <a:t>As the price increases beyond this range, there is a noticeable decline in the number of cars, indicating a potential </a:t>
            </a:r>
            <a:r>
              <a:rPr lang="en-US" sz="1200" b="1" dirty="0">
                <a:solidFill>
                  <a:schemeClr val="lt1"/>
                </a:solidFill>
                <a:latin typeface="Raleway"/>
                <a:ea typeface="Raleway"/>
                <a:cs typeface="Raleway"/>
                <a:sym typeface="Raleway"/>
              </a:rPr>
              <a:t>correlation between price and demand.</a:t>
            </a:r>
          </a:p>
        </p:txBody>
      </p:sp>
      <p:pic>
        <p:nvPicPr>
          <p:cNvPr id="6" name="Picture 5">
            <a:extLst>
              <a:ext uri="{FF2B5EF4-FFF2-40B4-BE49-F238E27FC236}">
                <a16:creationId xmlns:a16="http://schemas.microsoft.com/office/drawing/2014/main" id="{21BC7170-460D-4D49-9DF0-2ADF846327E2}"/>
              </a:ext>
            </a:extLst>
          </p:cNvPr>
          <p:cNvPicPr>
            <a:picLocks noChangeAspect="1"/>
          </p:cNvPicPr>
          <p:nvPr/>
        </p:nvPicPr>
        <p:blipFill>
          <a:blip r:embed="rId4"/>
          <a:stretch>
            <a:fillRect/>
          </a:stretch>
        </p:blipFill>
        <p:spPr>
          <a:xfrm>
            <a:off x="379461" y="1102510"/>
            <a:ext cx="5083669" cy="3159603"/>
          </a:xfrm>
          <a:prstGeom prst="rect">
            <a:avLst/>
          </a:prstGeom>
        </p:spPr>
      </p:pic>
      <p:sp>
        <p:nvSpPr>
          <p:cNvPr id="15" name="Google Shape;670;p44">
            <a:extLst>
              <a:ext uri="{FF2B5EF4-FFF2-40B4-BE49-F238E27FC236}">
                <a16:creationId xmlns:a16="http://schemas.microsoft.com/office/drawing/2014/main" id="{8C05FDF6-5182-47B1-A520-35D4EBB60AE5}"/>
              </a:ext>
            </a:extLst>
          </p:cNvPr>
          <p:cNvSpPr txBox="1"/>
          <p:nvPr/>
        </p:nvSpPr>
        <p:spPr>
          <a:xfrm>
            <a:off x="1439705" y="4160423"/>
            <a:ext cx="606072" cy="41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000" b="1" dirty="0">
                <a:solidFill>
                  <a:schemeClr val="lt1"/>
                </a:solidFill>
                <a:latin typeface="Raleway"/>
                <a:ea typeface="Raleway"/>
                <a:cs typeface="Raleway"/>
                <a:sym typeface="Raleway"/>
              </a:rPr>
              <a:t>10000</a:t>
            </a:r>
            <a:endParaRPr sz="1000" b="1" dirty="0">
              <a:solidFill>
                <a:schemeClr val="lt1"/>
              </a:solidFill>
              <a:latin typeface="Raleway"/>
              <a:ea typeface="Raleway"/>
              <a:cs typeface="Raleway"/>
              <a:sym typeface="Raleway"/>
            </a:endParaRPr>
          </a:p>
          <a:p>
            <a:pPr marL="0" lvl="0" indent="0" algn="l" rtl="0">
              <a:lnSpc>
                <a:spcPct val="100000"/>
              </a:lnSpc>
              <a:spcBef>
                <a:spcPts val="0"/>
              </a:spcBef>
              <a:spcAft>
                <a:spcPts val="0"/>
              </a:spcAft>
              <a:buNone/>
            </a:pPr>
            <a:endParaRPr dirty="0">
              <a:solidFill>
                <a:schemeClr val="lt1"/>
              </a:solidFill>
              <a:latin typeface="Raleway"/>
              <a:ea typeface="Raleway"/>
              <a:cs typeface="Raleway"/>
              <a:sym typeface="Raleway"/>
            </a:endParaRPr>
          </a:p>
        </p:txBody>
      </p:sp>
      <p:sp>
        <p:nvSpPr>
          <p:cNvPr id="16" name="Google Shape;670;p44">
            <a:extLst>
              <a:ext uri="{FF2B5EF4-FFF2-40B4-BE49-F238E27FC236}">
                <a16:creationId xmlns:a16="http://schemas.microsoft.com/office/drawing/2014/main" id="{382C26AD-688B-4D7E-8D80-F84C52C99BAD}"/>
              </a:ext>
            </a:extLst>
          </p:cNvPr>
          <p:cNvSpPr txBox="1"/>
          <p:nvPr/>
        </p:nvSpPr>
        <p:spPr>
          <a:xfrm>
            <a:off x="2150043" y="4164321"/>
            <a:ext cx="606072" cy="41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000" b="1" dirty="0">
                <a:solidFill>
                  <a:schemeClr val="lt1"/>
                </a:solidFill>
                <a:latin typeface="Raleway"/>
                <a:ea typeface="Raleway"/>
                <a:cs typeface="Raleway"/>
                <a:sym typeface="Raleway"/>
              </a:rPr>
              <a:t>20000</a:t>
            </a:r>
            <a:endParaRPr sz="1000" b="1" dirty="0">
              <a:solidFill>
                <a:schemeClr val="lt1"/>
              </a:solidFill>
              <a:latin typeface="Raleway"/>
              <a:ea typeface="Raleway"/>
              <a:cs typeface="Raleway"/>
              <a:sym typeface="Raleway"/>
            </a:endParaRPr>
          </a:p>
          <a:p>
            <a:pPr marL="0" lvl="0" indent="0" algn="l" rtl="0">
              <a:lnSpc>
                <a:spcPct val="100000"/>
              </a:lnSpc>
              <a:spcBef>
                <a:spcPts val="0"/>
              </a:spcBef>
              <a:spcAft>
                <a:spcPts val="0"/>
              </a:spcAft>
              <a:buNone/>
            </a:pPr>
            <a:endParaRPr dirty="0">
              <a:solidFill>
                <a:schemeClr val="lt1"/>
              </a:solidFill>
              <a:latin typeface="Raleway"/>
              <a:ea typeface="Raleway"/>
              <a:cs typeface="Raleway"/>
              <a:sym typeface="Raleway"/>
            </a:endParaRPr>
          </a:p>
        </p:txBody>
      </p:sp>
      <p:sp>
        <p:nvSpPr>
          <p:cNvPr id="17" name="Google Shape;670;p44">
            <a:extLst>
              <a:ext uri="{FF2B5EF4-FFF2-40B4-BE49-F238E27FC236}">
                <a16:creationId xmlns:a16="http://schemas.microsoft.com/office/drawing/2014/main" id="{F7108FBA-8EE1-4CC7-90D2-E59476C54982}"/>
              </a:ext>
            </a:extLst>
          </p:cNvPr>
          <p:cNvSpPr txBox="1"/>
          <p:nvPr/>
        </p:nvSpPr>
        <p:spPr>
          <a:xfrm>
            <a:off x="2849103" y="4161376"/>
            <a:ext cx="618861" cy="41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000" b="1" dirty="0">
                <a:solidFill>
                  <a:schemeClr val="lt1"/>
                </a:solidFill>
                <a:latin typeface="Raleway"/>
                <a:ea typeface="Raleway"/>
                <a:cs typeface="Raleway"/>
                <a:sym typeface="Raleway"/>
              </a:rPr>
              <a:t>30000</a:t>
            </a:r>
            <a:endParaRPr sz="1000" b="1" dirty="0">
              <a:solidFill>
                <a:schemeClr val="lt1"/>
              </a:solidFill>
              <a:latin typeface="Raleway"/>
              <a:ea typeface="Raleway"/>
              <a:cs typeface="Raleway"/>
              <a:sym typeface="Raleway"/>
            </a:endParaRPr>
          </a:p>
        </p:txBody>
      </p:sp>
      <p:sp>
        <p:nvSpPr>
          <p:cNvPr id="18" name="Google Shape;670;p44">
            <a:extLst>
              <a:ext uri="{FF2B5EF4-FFF2-40B4-BE49-F238E27FC236}">
                <a16:creationId xmlns:a16="http://schemas.microsoft.com/office/drawing/2014/main" id="{DB9FFECA-CB2B-404B-BB74-2D9BB872443A}"/>
              </a:ext>
            </a:extLst>
          </p:cNvPr>
          <p:cNvSpPr txBox="1"/>
          <p:nvPr/>
        </p:nvSpPr>
        <p:spPr>
          <a:xfrm>
            <a:off x="3571411" y="4173929"/>
            <a:ext cx="750724" cy="41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000" b="1" dirty="0">
                <a:solidFill>
                  <a:schemeClr val="lt1"/>
                </a:solidFill>
                <a:latin typeface="Raleway"/>
                <a:ea typeface="Raleway"/>
                <a:cs typeface="Raleway"/>
                <a:sym typeface="Raleway"/>
              </a:rPr>
              <a:t>40000</a:t>
            </a:r>
            <a:endParaRPr sz="1000" b="1" dirty="0">
              <a:solidFill>
                <a:schemeClr val="lt1"/>
              </a:solidFill>
              <a:latin typeface="Raleway"/>
              <a:ea typeface="Raleway"/>
              <a:cs typeface="Raleway"/>
              <a:sym typeface="Raleway"/>
            </a:endParaRPr>
          </a:p>
          <a:p>
            <a:pPr marL="0" lvl="0" indent="0" algn="l" rtl="0">
              <a:lnSpc>
                <a:spcPct val="100000"/>
              </a:lnSpc>
              <a:spcBef>
                <a:spcPts val="0"/>
              </a:spcBef>
              <a:spcAft>
                <a:spcPts val="0"/>
              </a:spcAft>
              <a:buNone/>
            </a:pPr>
            <a:endParaRPr dirty="0">
              <a:solidFill>
                <a:schemeClr val="lt1"/>
              </a:solidFill>
              <a:latin typeface="Raleway"/>
              <a:ea typeface="Raleway"/>
              <a:cs typeface="Raleway"/>
              <a:sym typeface="Raleway"/>
            </a:endParaRPr>
          </a:p>
        </p:txBody>
      </p:sp>
      <p:sp>
        <p:nvSpPr>
          <p:cNvPr id="19" name="Google Shape;670;p44">
            <a:extLst>
              <a:ext uri="{FF2B5EF4-FFF2-40B4-BE49-F238E27FC236}">
                <a16:creationId xmlns:a16="http://schemas.microsoft.com/office/drawing/2014/main" id="{D159A9BE-7B86-49FC-8A7F-8302D1543E69}"/>
              </a:ext>
            </a:extLst>
          </p:cNvPr>
          <p:cNvSpPr txBox="1"/>
          <p:nvPr/>
        </p:nvSpPr>
        <p:spPr>
          <a:xfrm>
            <a:off x="4266379" y="4188020"/>
            <a:ext cx="750724" cy="41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000" b="1" dirty="0">
                <a:solidFill>
                  <a:schemeClr val="lt1"/>
                </a:solidFill>
                <a:latin typeface="Raleway"/>
                <a:ea typeface="Raleway"/>
                <a:cs typeface="Raleway"/>
                <a:sym typeface="Raleway"/>
              </a:rPr>
              <a:t>50000</a:t>
            </a:r>
            <a:endParaRPr sz="1000" b="1" dirty="0">
              <a:solidFill>
                <a:schemeClr val="lt1"/>
              </a:solidFill>
              <a:latin typeface="Raleway"/>
              <a:ea typeface="Raleway"/>
              <a:cs typeface="Raleway"/>
              <a:sym typeface="Raleway"/>
            </a:endParaRPr>
          </a:p>
        </p:txBody>
      </p:sp>
      <p:sp>
        <p:nvSpPr>
          <p:cNvPr id="20" name="Google Shape;670;p44">
            <a:extLst>
              <a:ext uri="{FF2B5EF4-FFF2-40B4-BE49-F238E27FC236}">
                <a16:creationId xmlns:a16="http://schemas.microsoft.com/office/drawing/2014/main" id="{7EAD2B06-9A54-4D17-8491-E76AEF45B541}"/>
              </a:ext>
            </a:extLst>
          </p:cNvPr>
          <p:cNvSpPr txBox="1"/>
          <p:nvPr/>
        </p:nvSpPr>
        <p:spPr>
          <a:xfrm>
            <a:off x="4962730" y="4164773"/>
            <a:ext cx="750724" cy="41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100" b="1" dirty="0">
                <a:solidFill>
                  <a:schemeClr val="lt1"/>
                </a:solidFill>
                <a:latin typeface="Raleway"/>
                <a:ea typeface="Raleway"/>
                <a:cs typeface="Raleway"/>
                <a:sym typeface="Raleway"/>
              </a:rPr>
              <a:t>60000</a:t>
            </a:r>
            <a:endParaRPr sz="1100" b="1" dirty="0">
              <a:solidFill>
                <a:schemeClr val="lt1"/>
              </a:solidFill>
              <a:latin typeface="Raleway"/>
              <a:ea typeface="Raleway"/>
              <a:cs typeface="Raleway"/>
              <a:sym typeface="Raleway"/>
            </a:endParaRPr>
          </a:p>
          <a:p>
            <a:pPr marL="0" lvl="0" indent="0" algn="l" rtl="0">
              <a:lnSpc>
                <a:spcPct val="100000"/>
              </a:lnSpc>
              <a:spcBef>
                <a:spcPts val="0"/>
              </a:spcBef>
              <a:spcAft>
                <a:spcPts val="0"/>
              </a:spcAft>
              <a:buNone/>
            </a:pPr>
            <a:endParaRPr dirty="0">
              <a:solidFill>
                <a:schemeClr val="lt1"/>
              </a:solidFill>
              <a:latin typeface="Raleway"/>
              <a:ea typeface="Raleway"/>
              <a:cs typeface="Raleway"/>
              <a:sym typeface="Raleway"/>
            </a:endParaRPr>
          </a:p>
        </p:txBody>
      </p:sp>
    </p:spTree>
    <p:extLst>
      <p:ext uri="{BB962C8B-B14F-4D97-AF65-F5344CB8AC3E}">
        <p14:creationId xmlns:p14="http://schemas.microsoft.com/office/powerpoint/2010/main" val="424299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5"/>
        <p:cNvGrpSpPr/>
        <p:nvPr/>
      </p:nvGrpSpPr>
      <p:grpSpPr>
        <a:xfrm>
          <a:off x="0" y="0"/>
          <a:ext cx="0" cy="0"/>
          <a:chOff x="0" y="0"/>
          <a:chExt cx="0" cy="0"/>
        </a:xfrm>
      </p:grpSpPr>
      <p:sp>
        <p:nvSpPr>
          <p:cNvPr id="666" name="Google Shape;666;p44"/>
          <p:cNvSpPr txBox="1">
            <a:spLocks noGrp="1"/>
          </p:cNvSpPr>
          <p:nvPr>
            <p:ph type="title"/>
          </p:nvPr>
        </p:nvSpPr>
        <p:spPr>
          <a:xfrm>
            <a:off x="379461" y="444571"/>
            <a:ext cx="732987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Which company has the highest sales?</a:t>
            </a:r>
            <a:endParaRPr sz="2400" dirty="0"/>
          </a:p>
        </p:txBody>
      </p:sp>
      <p:sp>
        <p:nvSpPr>
          <p:cNvPr id="668" name="Google Shape;668;p44"/>
          <p:cNvSpPr txBox="1"/>
          <p:nvPr/>
        </p:nvSpPr>
        <p:spPr>
          <a:xfrm>
            <a:off x="5690356" y="1474700"/>
            <a:ext cx="3390153" cy="246961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lt1"/>
                </a:solidFill>
                <a:latin typeface="Raleway"/>
                <a:ea typeface="Raleway"/>
                <a:cs typeface="Raleway"/>
                <a:sym typeface="Raleway"/>
              </a:rPr>
              <a:t>The bar chart reveals that </a:t>
            </a:r>
            <a:r>
              <a:rPr lang="en-US" sz="1200" b="1" dirty="0">
                <a:solidFill>
                  <a:schemeClr val="lt1"/>
                </a:solidFill>
                <a:latin typeface="Raleway"/>
                <a:ea typeface="Raleway"/>
                <a:cs typeface="Raleway"/>
                <a:sym typeface="Raleway"/>
              </a:rPr>
              <a:t>Chevrolet</a:t>
            </a:r>
            <a:r>
              <a:rPr lang="en-US" sz="1200" dirty="0">
                <a:solidFill>
                  <a:schemeClr val="lt1"/>
                </a:solidFill>
                <a:latin typeface="Raleway"/>
                <a:ea typeface="Raleway"/>
                <a:cs typeface="Raleway"/>
                <a:sym typeface="Raleway"/>
              </a:rPr>
              <a:t> leads in car sales, closely followed by </a:t>
            </a:r>
            <a:r>
              <a:rPr lang="en-US" sz="1200" b="1" dirty="0">
                <a:solidFill>
                  <a:schemeClr val="lt1"/>
                </a:solidFill>
                <a:latin typeface="Raleway"/>
                <a:ea typeface="Raleway"/>
                <a:cs typeface="Raleway"/>
                <a:sym typeface="Raleway"/>
              </a:rPr>
              <a:t>Dodge and Ford</a:t>
            </a:r>
            <a:r>
              <a:rPr lang="en-US" sz="1200" dirty="0">
                <a:solidFill>
                  <a:schemeClr val="lt1"/>
                </a:solidFill>
                <a:latin typeface="Raleway"/>
                <a:ea typeface="Raleway"/>
                <a:cs typeface="Raleway"/>
                <a:sym typeface="Raleway"/>
              </a:rPr>
              <a:t>, while </a:t>
            </a:r>
            <a:r>
              <a:rPr lang="en-US" sz="1200" b="1" dirty="0">
                <a:solidFill>
                  <a:schemeClr val="lt1"/>
                </a:solidFill>
                <a:latin typeface="Raleway"/>
                <a:ea typeface="Raleway"/>
                <a:cs typeface="Raleway"/>
                <a:sym typeface="Raleway"/>
              </a:rPr>
              <a:t>Jaguar and Saab </a:t>
            </a:r>
            <a:r>
              <a:rPr lang="en-US" sz="1200" dirty="0">
                <a:solidFill>
                  <a:schemeClr val="lt1"/>
                </a:solidFill>
                <a:latin typeface="Raleway"/>
                <a:ea typeface="Raleway"/>
                <a:cs typeface="Raleway"/>
                <a:sym typeface="Raleway"/>
              </a:rPr>
              <a:t>exhibit comparatively </a:t>
            </a:r>
            <a:r>
              <a:rPr lang="en-US" sz="1200" b="1" dirty="0">
                <a:solidFill>
                  <a:schemeClr val="lt1"/>
                </a:solidFill>
                <a:latin typeface="Raleway"/>
                <a:ea typeface="Raleway"/>
                <a:cs typeface="Raleway"/>
                <a:sym typeface="Raleway"/>
              </a:rPr>
              <a:t>lower sales</a:t>
            </a:r>
            <a:r>
              <a:rPr lang="en-US" sz="1200" dirty="0">
                <a:solidFill>
                  <a:schemeClr val="lt1"/>
                </a:solidFill>
                <a:latin typeface="Raleway"/>
                <a:ea typeface="Raleway"/>
                <a:cs typeface="Raleway"/>
                <a:sym typeface="Raleway"/>
              </a:rPr>
              <a:t>. Understanding the sales performance of different companies provides valuable insights into market dynamics and consumer preferences. This information can guide strategic decisions and marketing efforts to further enhance the overall performance of the automotive business.</a:t>
            </a:r>
          </a:p>
        </p:txBody>
      </p:sp>
      <p:sp>
        <p:nvSpPr>
          <p:cNvPr id="9" name="Google Shape;670;p44">
            <a:extLst>
              <a:ext uri="{FF2B5EF4-FFF2-40B4-BE49-F238E27FC236}">
                <a16:creationId xmlns:a16="http://schemas.microsoft.com/office/drawing/2014/main" id="{AB875B4D-F85E-4C9C-BE53-CAC509FBF1EE}"/>
              </a:ext>
            </a:extLst>
          </p:cNvPr>
          <p:cNvSpPr txBox="1"/>
          <p:nvPr/>
        </p:nvSpPr>
        <p:spPr>
          <a:xfrm>
            <a:off x="409067" y="4503437"/>
            <a:ext cx="784303" cy="34753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000" dirty="0">
                <a:solidFill>
                  <a:schemeClr val="lt1"/>
                </a:solidFill>
                <a:latin typeface="Raleway"/>
                <a:ea typeface="Raleway"/>
                <a:cs typeface="Raleway"/>
                <a:sym typeface="Raleway"/>
              </a:rPr>
              <a:t>Chevrolet</a:t>
            </a:r>
            <a:endParaRPr sz="1000" dirty="0">
              <a:solidFill>
                <a:schemeClr val="lt1"/>
              </a:solidFill>
              <a:latin typeface="Raleway"/>
              <a:ea typeface="Raleway"/>
              <a:cs typeface="Raleway"/>
              <a:sym typeface="Raleway"/>
            </a:endParaRPr>
          </a:p>
          <a:p>
            <a:pPr marL="0" lvl="0" indent="0" algn="l" rtl="0">
              <a:lnSpc>
                <a:spcPct val="100000"/>
              </a:lnSpc>
              <a:spcBef>
                <a:spcPts val="0"/>
              </a:spcBef>
              <a:spcAft>
                <a:spcPts val="0"/>
              </a:spcAft>
              <a:buNone/>
            </a:pPr>
            <a:endParaRPr dirty="0">
              <a:solidFill>
                <a:schemeClr val="lt1"/>
              </a:solidFill>
              <a:latin typeface="Raleway"/>
              <a:ea typeface="Raleway"/>
              <a:cs typeface="Raleway"/>
              <a:sym typeface="Raleway"/>
            </a:endParaRPr>
          </a:p>
        </p:txBody>
      </p:sp>
      <p:sp>
        <p:nvSpPr>
          <p:cNvPr id="10" name="Google Shape;670;p44">
            <a:extLst>
              <a:ext uri="{FF2B5EF4-FFF2-40B4-BE49-F238E27FC236}">
                <a16:creationId xmlns:a16="http://schemas.microsoft.com/office/drawing/2014/main" id="{D4A2A477-AF62-417C-906C-63B94149D41E}"/>
              </a:ext>
            </a:extLst>
          </p:cNvPr>
          <p:cNvSpPr txBox="1"/>
          <p:nvPr/>
        </p:nvSpPr>
        <p:spPr>
          <a:xfrm>
            <a:off x="1375127" y="4518934"/>
            <a:ext cx="616404" cy="34753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000" dirty="0">
                <a:solidFill>
                  <a:schemeClr val="lt1"/>
                </a:solidFill>
                <a:latin typeface="Raleway"/>
                <a:ea typeface="Raleway"/>
                <a:cs typeface="Raleway"/>
                <a:sym typeface="Raleway"/>
              </a:rPr>
              <a:t>Dodge</a:t>
            </a:r>
            <a:endParaRPr sz="1000" dirty="0">
              <a:solidFill>
                <a:schemeClr val="lt1"/>
              </a:solidFill>
              <a:latin typeface="Raleway"/>
              <a:ea typeface="Raleway"/>
              <a:cs typeface="Raleway"/>
              <a:sym typeface="Raleway"/>
            </a:endParaRPr>
          </a:p>
          <a:p>
            <a:pPr marL="0" lvl="0" indent="0" algn="l" rtl="0">
              <a:lnSpc>
                <a:spcPct val="100000"/>
              </a:lnSpc>
              <a:spcBef>
                <a:spcPts val="0"/>
              </a:spcBef>
              <a:spcAft>
                <a:spcPts val="0"/>
              </a:spcAft>
              <a:buNone/>
            </a:pPr>
            <a:endParaRPr dirty="0">
              <a:solidFill>
                <a:schemeClr val="lt1"/>
              </a:solidFill>
              <a:latin typeface="Raleway"/>
              <a:ea typeface="Raleway"/>
              <a:cs typeface="Raleway"/>
              <a:sym typeface="Raleway"/>
            </a:endParaRPr>
          </a:p>
        </p:txBody>
      </p:sp>
      <p:sp>
        <p:nvSpPr>
          <p:cNvPr id="11" name="Google Shape;670;p44">
            <a:extLst>
              <a:ext uri="{FF2B5EF4-FFF2-40B4-BE49-F238E27FC236}">
                <a16:creationId xmlns:a16="http://schemas.microsoft.com/office/drawing/2014/main" id="{4487D647-308C-4977-81ED-A71973119C76}"/>
              </a:ext>
            </a:extLst>
          </p:cNvPr>
          <p:cNvSpPr txBox="1"/>
          <p:nvPr/>
        </p:nvSpPr>
        <p:spPr>
          <a:xfrm>
            <a:off x="2284370" y="4511185"/>
            <a:ext cx="489825" cy="34753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000" dirty="0">
                <a:solidFill>
                  <a:schemeClr val="lt1"/>
                </a:solidFill>
                <a:latin typeface="Raleway"/>
                <a:ea typeface="Raleway"/>
                <a:cs typeface="Raleway"/>
                <a:sym typeface="Raleway"/>
              </a:rPr>
              <a:t>Ford</a:t>
            </a:r>
            <a:endParaRPr sz="1000" dirty="0">
              <a:solidFill>
                <a:schemeClr val="lt1"/>
              </a:solidFill>
              <a:latin typeface="Raleway"/>
              <a:ea typeface="Raleway"/>
              <a:cs typeface="Raleway"/>
              <a:sym typeface="Raleway"/>
            </a:endParaRPr>
          </a:p>
          <a:p>
            <a:pPr marL="0" lvl="0" indent="0" algn="l" rtl="0">
              <a:lnSpc>
                <a:spcPct val="100000"/>
              </a:lnSpc>
              <a:spcBef>
                <a:spcPts val="0"/>
              </a:spcBef>
              <a:spcAft>
                <a:spcPts val="0"/>
              </a:spcAft>
              <a:buNone/>
            </a:pPr>
            <a:endParaRPr dirty="0">
              <a:solidFill>
                <a:schemeClr val="lt1"/>
              </a:solidFill>
              <a:latin typeface="Raleway"/>
              <a:ea typeface="Raleway"/>
              <a:cs typeface="Raleway"/>
              <a:sym typeface="Raleway"/>
            </a:endParaRPr>
          </a:p>
        </p:txBody>
      </p:sp>
      <p:sp>
        <p:nvSpPr>
          <p:cNvPr id="12" name="Google Shape;670;p44">
            <a:extLst>
              <a:ext uri="{FF2B5EF4-FFF2-40B4-BE49-F238E27FC236}">
                <a16:creationId xmlns:a16="http://schemas.microsoft.com/office/drawing/2014/main" id="{9C727951-44A6-4666-A2B0-850FD582990A}"/>
              </a:ext>
            </a:extLst>
          </p:cNvPr>
          <p:cNvSpPr txBox="1"/>
          <p:nvPr/>
        </p:nvSpPr>
        <p:spPr>
          <a:xfrm>
            <a:off x="2865560" y="4511185"/>
            <a:ext cx="966058" cy="34753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000" dirty="0">
                <a:solidFill>
                  <a:schemeClr val="lt1"/>
                </a:solidFill>
                <a:latin typeface="Raleway"/>
                <a:ea typeface="Raleway"/>
                <a:cs typeface="Raleway"/>
                <a:sym typeface="Raleway"/>
              </a:rPr>
              <a:t>Volkswagen</a:t>
            </a:r>
            <a:endParaRPr sz="1000" dirty="0">
              <a:solidFill>
                <a:schemeClr val="lt1"/>
              </a:solidFill>
              <a:latin typeface="Raleway"/>
              <a:ea typeface="Raleway"/>
              <a:cs typeface="Raleway"/>
              <a:sym typeface="Raleway"/>
            </a:endParaRPr>
          </a:p>
          <a:p>
            <a:pPr marL="0" lvl="0" indent="0" algn="l" rtl="0">
              <a:lnSpc>
                <a:spcPct val="100000"/>
              </a:lnSpc>
              <a:spcBef>
                <a:spcPts val="0"/>
              </a:spcBef>
              <a:spcAft>
                <a:spcPts val="0"/>
              </a:spcAft>
              <a:buNone/>
            </a:pPr>
            <a:endParaRPr dirty="0">
              <a:solidFill>
                <a:schemeClr val="lt1"/>
              </a:solidFill>
              <a:latin typeface="Raleway"/>
              <a:ea typeface="Raleway"/>
              <a:cs typeface="Raleway"/>
              <a:sym typeface="Raleway"/>
            </a:endParaRPr>
          </a:p>
        </p:txBody>
      </p:sp>
      <p:sp>
        <p:nvSpPr>
          <p:cNvPr id="13" name="Google Shape;670;p44">
            <a:extLst>
              <a:ext uri="{FF2B5EF4-FFF2-40B4-BE49-F238E27FC236}">
                <a16:creationId xmlns:a16="http://schemas.microsoft.com/office/drawing/2014/main" id="{B88595BB-FC93-41F9-BF8E-15A79AE4D3FF}"/>
              </a:ext>
            </a:extLst>
          </p:cNvPr>
          <p:cNvSpPr txBox="1"/>
          <p:nvPr/>
        </p:nvSpPr>
        <p:spPr>
          <a:xfrm>
            <a:off x="3905855" y="4503436"/>
            <a:ext cx="753293" cy="34753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000" dirty="0">
                <a:solidFill>
                  <a:schemeClr val="lt1"/>
                </a:solidFill>
                <a:latin typeface="Raleway"/>
                <a:ea typeface="Raleway"/>
                <a:cs typeface="Raleway"/>
                <a:sym typeface="Raleway"/>
              </a:rPr>
              <a:t>Mitubishi</a:t>
            </a:r>
            <a:endParaRPr sz="1000" dirty="0">
              <a:solidFill>
                <a:schemeClr val="lt1"/>
              </a:solidFill>
              <a:latin typeface="Raleway"/>
              <a:ea typeface="Raleway"/>
              <a:cs typeface="Raleway"/>
              <a:sym typeface="Raleway"/>
            </a:endParaRPr>
          </a:p>
          <a:p>
            <a:pPr marL="0" lvl="0" indent="0" algn="l" rtl="0">
              <a:lnSpc>
                <a:spcPct val="100000"/>
              </a:lnSpc>
              <a:spcBef>
                <a:spcPts val="0"/>
              </a:spcBef>
              <a:spcAft>
                <a:spcPts val="0"/>
              </a:spcAft>
              <a:buNone/>
            </a:pPr>
            <a:endParaRPr dirty="0">
              <a:solidFill>
                <a:schemeClr val="lt1"/>
              </a:solidFill>
              <a:latin typeface="Raleway"/>
              <a:ea typeface="Raleway"/>
              <a:cs typeface="Raleway"/>
              <a:sym typeface="Raleway"/>
            </a:endParaRPr>
          </a:p>
        </p:txBody>
      </p:sp>
      <p:sp>
        <p:nvSpPr>
          <p:cNvPr id="14" name="Google Shape;670;p44">
            <a:extLst>
              <a:ext uri="{FF2B5EF4-FFF2-40B4-BE49-F238E27FC236}">
                <a16:creationId xmlns:a16="http://schemas.microsoft.com/office/drawing/2014/main" id="{D1FBD5C8-9CCF-4DC8-9B20-FB1DD203A4BB}"/>
              </a:ext>
            </a:extLst>
          </p:cNvPr>
          <p:cNvSpPr txBox="1"/>
          <p:nvPr/>
        </p:nvSpPr>
        <p:spPr>
          <a:xfrm>
            <a:off x="4682684" y="4495687"/>
            <a:ext cx="969289" cy="34753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000" dirty="0">
                <a:solidFill>
                  <a:schemeClr val="lt1"/>
                </a:solidFill>
                <a:latin typeface="Raleway"/>
                <a:ea typeface="Raleway"/>
                <a:cs typeface="Raleway"/>
                <a:sym typeface="Raleway"/>
              </a:rPr>
              <a:t>Marcedes-B</a:t>
            </a:r>
            <a:endParaRPr sz="1000" dirty="0">
              <a:solidFill>
                <a:schemeClr val="lt1"/>
              </a:solidFill>
              <a:latin typeface="Raleway"/>
              <a:ea typeface="Raleway"/>
              <a:cs typeface="Raleway"/>
              <a:sym typeface="Raleway"/>
            </a:endParaRPr>
          </a:p>
        </p:txBody>
      </p:sp>
      <p:pic>
        <p:nvPicPr>
          <p:cNvPr id="8" name="Picture 7">
            <a:extLst>
              <a:ext uri="{FF2B5EF4-FFF2-40B4-BE49-F238E27FC236}">
                <a16:creationId xmlns:a16="http://schemas.microsoft.com/office/drawing/2014/main" id="{77223A14-2D18-48BA-B3E8-A938CA6489EA}"/>
              </a:ext>
            </a:extLst>
          </p:cNvPr>
          <p:cNvPicPr>
            <a:picLocks noChangeAspect="1"/>
          </p:cNvPicPr>
          <p:nvPr/>
        </p:nvPicPr>
        <p:blipFill>
          <a:blip r:embed="rId4"/>
          <a:stretch>
            <a:fillRect/>
          </a:stretch>
        </p:blipFill>
        <p:spPr>
          <a:xfrm>
            <a:off x="33704" y="883405"/>
            <a:ext cx="5656653" cy="3730285"/>
          </a:xfrm>
          <a:prstGeom prst="rect">
            <a:avLst/>
          </a:prstGeom>
        </p:spPr>
      </p:pic>
    </p:spTree>
    <p:extLst>
      <p:ext uri="{BB962C8B-B14F-4D97-AF65-F5344CB8AC3E}">
        <p14:creationId xmlns:p14="http://schemas.microsoft.com/office/powerpoint/2010/main" val="1203342889"/>
      </p:ext>
    </p:extLst>
  </p:cSld>
  <p:clrMapOvr>
    <a:masterClrMapping/>
  </p:clrMapOvr>
</p:sld>
</file>

<file path=ppt/theme/theme1.xml><?xml version="1.0" encoding="utf-8"?>
<a:theme xmlns:a="http://schemas.openxmlformats.org/drawingml/2006/main" name="E-Commerce Business Plan By Slidesgo">
  <a:themeElements>
    <a:clrScheme name="Simple Light">
      <a:dk1>
        <a:srgbClr val="000000"/>
      </a:dk1>
      <a:lt1>
        <a:srgbClr val="FFFFFF"/>
      </a:lt1>
      <a:dk2>
        <a:srgbClr val="595959"/>
      </a:dk2>
      <a:lt2>
        <a:srgbClr val="EEEEEE"/>
      </a:lt2>
      <a:accent1>
        <a:srgbClr val="EF7B7E"/>
      </a:accent1>
      <a:accent2>
        <a:srgbClr val="313265"/>
      </a:accent2>
      <a:accent3>
        <a:srgbClr val="1E1C40"/>
      </a:accent3>
      <a:accent4>
        <a:srgbClr val="EF7B7E"/>
      </a:accent4>
      <a:accent5>
        <a:srgbClr val="313265"/>
      </a:accent5>
      <a:accent6>
        <a:srgbClr val="1E1C4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3886</TotalTime>
  <Words>1194</Words>
  <Application>Microsoft Office PowerPoint</Application>
  <PresentationFormat>On-screen Show (16:9)</PresentationFormat>
  <Paragraphs>169</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Oswald</vt:lpstr>
      <vt:lpstr>Arial</vt:lpstr>
      <vt:lpstr>Raleway</vt:lpstr>
      <vt:lpstr>E-Commerce Business Plan By Slidesgo</vt:lpstr>
      <vt:lpstr>PowerPoint Presentation</vt:lpstr>
      <vt:lpstr>TABLE OF CONTENTS</vt:lpstr>
      <vt:lpstr>Problem Statement!</vt:lpstr>
      <vt:lpstr>01</vt:lpstr>
      <vt:lpstr>DATA OVERVIEW </vt:lpstr>
      <vt:lpstr>03</vt:lpstr>
      <vt:lpstr>Gender Distribution Analysis:</vt:lpstr>
      <vt:lpstr>Distribution of cars based on their price range</vt:lpstr>
      <vt:lpstr>Which company has the highest sales?</vt:lpstr>
      <vt:lpstr>Distribution of different Transmission types</vt:lpstr>
      <vt:lpstr>Popularity of different Car colors</vt:lpstr>
      <vt:lpstr>Which dealer regions have the highest count of car sales</vt:lpstr>
      <vt:lpstr>Preferred body styles of cars among customers</vt:lpstr>
      <vt:lpstr>Distribution of preferred price ranges among customers</vt:lpstr>
      <vt:lpstr>04</vt:lpstr>
      <vt:lpstr>Problem Statement:</vt:lpstr>
      <vt:lpstr>Year To Year Sales</vt:lpstr>
      <vt:lpstr>Company Solutions</vt:lpstr>
      <vt:lpstr>05</vt:lpstr>
      <vt:lpstr>SALES AND DISTRIBUTION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SALES BUSINESS PLAN</dc:title>
  <dc:creator>Mirza Arshi Abbas</dc:creator>
  <cp:lastModifiedBy>Mirza Arshi Abbas</cp:lastModifiedBy>
  <cp:revision>53</cp:revision>
  <dcterms:modified xsi:type="dcterms:W3CDTF">2023-12-26T08:30:16Z</dcterms:modified>
</cp:coreProperties>
</file>