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Canva Sans" panose="020B0604020202020204" charset="0"/>
      <p:regular r:id="rId25"/>
    </p:embeddedFont>
    <p:embeddedFont>
      <p:font typeface="Canva Sans Bold" panose="020B0604020202020204" charset="0"/>
      <p:regular r:id="rId26"/>
    </p:embeddedFont>
    <p:embeddedFont>
      <p:font typeface="Lato" panose="020F0502020204030203" pitchFamily="34" charset="0"/>
      <p:regular r:id="rId27"/>
    </p:embeddedFont>
    <p:embeddedFont>
      <p:font typeface="Lato Bold" panose="020F0502020204030203" charset="0"/>
      <p:regular r:id="rId28"/>
    </p:embeddedFont>
    <p:embeddedFont>
      <p:font typeface="League Spartan"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25.svg"/><Relationship Id="rId4" Type="http://schemas.openxmlformats.org/officeDocument/2006/relationships/image" Target="../media/image3.sv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2852388" y="2567505"/>
            <a:ext cx="12583225" cy="4987533"/>
          </a:xfrm>
          <a:custGeom>
            <a:avLst/>
            <a:gdLst/>
            <a:ahLst/>
            <a:cxnLst/>
            <a:rect l="l" t="t" r="r" b="b"/>
            <a:pathLst>
              <a:path w="12583225" h="4987533">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5243501" y="2953624"/>
            <a:ext cx="7800997" cy="4257162"/>
          </a:xfrm>
          <a:prstGeom prst="rect">
            <a:avLst/>
          </a:prstGeom>
        </p:spPr>
        <p:txBody>
          <a:bodyPr lIns="0" tIns="0" rIns="0" bIns="0" rtlCol="0" anchor="t">
            <a:spAutoFit/>
          </a:bodyPr>
          <a:lstStyle/>
          <a:p>
            <a:pPr algn="ctr">
              <a:lnSpc>
                <a:spcPts val="8422"/>
              </a:lnSpc>
            </a:pPr>
            <a:r>
              <a:rPr lang="en-US" sz="6738">
                <a:solidFill>
                  <a:srgbClr val="163C3F"/>
                </a:solidFill>
                <a:latin typeface="League Spartan"/>
                <a:ea typeface="League Spartan"/>
                <a:cs typeface="League Spartan"/>
                <a:sym typeface="League Spartan"/>
              </a:rPr>
              <a:t>INTER IIT TECH MEET 13.0 SELECTION HACKATHON</a:t>
            </a:r>
          </a:p>
        </p:txBody>
      </p:sp>
      <p:sp>
        <p:nvSpPr>
          <p:cNvPr id="7" name="Freeform 7"/>
          <p:cNvSpPr/>
          <p:nvPr/>
        </p:nvSpPr>
        <p:spPr>
          <a:xfrm>
            <a:off x="5486400" y="7084432"/>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16289847" y="59443"/>
            <a:ext cx="1938907" cy="2206437"/>
          </a:xfrm>
          <a:custGeom>
            <a:avLst/>
            <a:gdLst/>
            <a:ahLst/>
            <a:cxnLst/>
            <a:rect l="l" t="t" r="r" b="b"/>
            <a:pathLst>
              <a:path w="1938907" h="2206437">
                <a:moveTo>
                  <a:pt x="0" y="0"/>
                </a:moveTo>
                <a:lnTo>
                  <a:pt x="1938906" y="0"/>
                </a:lnTo>
                <a:lnTo>
                  <a:pt x="1938906" y="2206437"/>
                </a:lnTo>
                <a:lnTo>
                  <a:pt x="0" y="2206437"/>
                </a:lnTo>
                <a:lnTo>
                  <a:pt x="0" y="0"/>
                </a:lnTo>
                <a:close/>
              </a:path>
            </a:pathLst>
          </a:custGeom>
          <a:blipFill>
            <a:blip r:embed="rId11"/>
            <a:stretch>
              <a:fillRect/>
            </a:stretch>
          </a:blipFill>
        </p:spPr>
      </p:sp>
      <p:sp>
        <p:nvSpPr>
          <p:cNvPr id="9" name="Freeform 9"/>
          <p:cNvSpPr/>
          <p:nvPr/>
        </p:nvSpPr>
        <p:spPr>
          <a:xfrm>
            <a:off x="0" y="-209685"/>
            <a:ext cx="2476770" cy="2476770"/>
          </a:xfrm>
          <a:custGeom>
            <a:avLst/>
            <a:gdLst/>
            <a:ahLst/>
            <a:cxnLst/>
            <a:rect l="l" t="t" r="r" b="b"/>
            <a:pathLst>
              <a:path w="2476770" h="2476770">
                <a:moveTo>
                  <a:pt x="0" y="0"/>
                </a:moveTo>
                <a:lnTo>
                  <a:pt x="2476770" y="0"/>
                </a:lnTo>
                <a:lnTo>
                  <a:pt x="2476770" y="2476770"/>
                </a:lnTo>
                <a:lnTo>
                  <a:pt x="0" y="2476770"/>
                </a:lnTo>
                <a:lnTo>
                  <a:pt x="0" y="0"/>
                </a:lnTo>
                <a:close/>
              </a:path>
            </a:pathLst>
          </a:custGeom>
          <a:blipFill>
            <a:blip r:embed="rId12"/>
            <a:stretch>
              <a:fillRect/>
            </a:stretch>
          </a:blipFill>
        </p:spPr>
      </p:sp>
      <p:sp>
        <p:nvSpPr>
          <p:cNvPr id="10" name="TextBox 10"/>
          <p:cNvSpPr txBox="1"/>
          <p:nvPr/>
        </p:nvSpPr>
        <p:spPr>
          <a:xfrm>
            <a:off x="7348697" y="1888055"/>
            <a:ext cx="3590607" cy="679450"/>
          </a:xfrm>
          <a:prstGeom prst="rect">
            <a:avLst/>
          </a:prstGeom>
        </p:spPr>
        <p:txBody>
          <a:bodyPr lIns="0" tIns="0" rIns="0" bIns="0" rtlCol="0" anchor="t">
            <a:spAutoFit/>
          </a:bodyPr>
          <a:lstStyle/>
          <a:p>
            <a:pPr algn="ctr">
              <a:lnSpc>
                <a:spcPts val="5599"/>
              </a:lnSpc>
            </a:pPr>
            <a:r>
              <a:rPr lang="en-US" sz="3999">
                <a:solidFill>
                  <a:srgbClr val="000000"/>
                </a:solidFill>
                <a:latin typeface="Lato"/>
                <a:ea typeface="Lato"/>
                <a:cs typeface="Lato"/>
                <a:sym typeface="Lato"/>
              </a:rPr>
              <a:t>Presentation</a:t>
            </a:r>
          </a:p>
        </p:txBody>
      </p:sp>
      <p:sp>
        <p:nvSpPr>
          <p:cNvPr id="11" name="TextBox 11"/>
          <p:cNvSpPr txBox="1"/>
          <p:nvPr/>
        </p:nvSpPr>
        <p:spPr>
          <a:xfrm>
            <a:off x="5165139" y="7604033"/>
            <a:ext cx="7957722" cy="806667"/>
          </a:xfrm>
          <a:prstGeom prst="rect">
            <a:avLst/>
          </a:prstGeom>
        </p:spPr>
        <p:txBody>
          <a:bodyPr lIns="0" tIns="0" rIns="0" bIns="0" rtlCol="0" anchor="t">
            <a:spAutoFit/>
          </a:bodyPr>
          <a:lstStyle/>
          <a:p>
            <a:pPr algn="ctr">
              <a:lnSpc>
                <a:spcPts val="6515"/>
              </a:lnSpc>
            </a:pPr>
            <a:r>
              <a:rPr lang="en-US" sz="4654">
                <a:solidFill>
                  <a:srgbClr val="000000"/>
                </a:solidFill>
                <a:latin typeface="Lato"/>
                <a:ea typeface="Lato"/>
                <a:cs typeface="Lato"/>
                <a:sym typeface="Lato"/>
              </a:rPr>
              <a:t>By Team Atreides</a:t>
            </a:r>
          </a:p>
        </p:txBody>
      </p:sp>
      <p:sp>
        <p:nvSpPr>
          <p:cNvPr id="12" name="TextBox 12"/>
          <p:cNvSpPr txBox="1"/>
          <p:nvPr/>
        </p:nvSpPr>
        <p:spPr>
          <a:xfrm>
            <a:off x="6695331" y="8496424"/>
            <a:ext cx="4897338"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(Mohammed Arsh Raza)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955346" y="2731975"/>
            <a:ext cx="5279845" cy="863600"/>
          </a:xfrm>
          <a:prstGeom prst="rect">
            <a:avLst/>
          </a:prstGeom>
        </p:spPr>
        <p:txBody>
          <a:bodyPr lIns="0" tIns="0" rIns="0" bIns="0" rtlCol="0" anchor="t">
            <a:spAutoFit/>
          </a:bodyPr>
          <a:lstStyle/>
          <a:p>
            <a:pPr algn="ctr">
              <a:lnSpc>
                <a:spcPts val="7000"/>
              </a:lnSpc>
            </a:pPr>
            <a:r>
              <a:rPr lang="en-US" sz="5000">
                <a:solidFill>
                  <a:srgbClr val="163C3F"/>
                </a:solidFill>
                <a:latin typeface="League Spartan"/>
                <a:ea typeface="League Spartan"/>
                <a:cs typeface="League Spartan"/>
                <a:sym typeface="League Spartan"/>
              </a:rPr>
              <a:t>APPROACH 2️⃣</a:t>
            </a:r>
          </a:p>
        </p:txBody>
      </p:sp>
      <p:sp>
        <p:nvSpPr>
          <p:cNvPr id="5" name="TextBox 5"/>
          <p:cNvSpPr txBox="1"/>
          <p:nvPr/>
        </p:nvSpPr>
        <p:spPr>
          <a:xfrm>
            <a:off x="2955346" y="3735774"/>
            <a:ext cx="13604145" cy="3201444"/>
          </a:xfrm>
          <a:prstGeom prst="rect">
            <a:avLst/>
          </a:prstGeom>
        </p:spPr>
        <p:txBody>
          <a:bodyPr lIns="0" tIns="0" rIns="0" bIns="0" rtlCol="0" anchor="t">
            <a:spAutoFit/>
          </a:bodyPr>
          <a:lstStyle/>
          <a:p>
            <a:pPr algn="just">
              <a:lnSpc>
                <a:spcPts val="5066"/>
              </a:lnSpc>
            </a:pPr>
            <a:r>
              <a:rPr lang="en-US" sz="3618">
                <a:solidFill>
                  <a:srgbClr val="163C3F"/>
                </a:solidFill>
                <a:latin typeface="Lato"/>
                <a:ea typeface="Lato"/>
                <a:cs typeface="Lato"/>
                <a:sym typeface="Lato"/>
              </a:rPr>
              <a:t>In the previous approach we only utilised the formatted_text field to predict the no. of likes but as we can see we are leaving the media field which might contain useful information pertaining to the no. of likes in a tweet.</a:t>
            </a:r>
          </a:p>
          <a:p>
            <a:pPr algn="just">
              <a:lnSpc>
                <a:spcPts val="5066"/>
              </a:lnSpc>
            </a:pPr>
            <a:r>
              <a:rPr lang="en-US" sz="3618">
                <a:solidFill>
                  <a:srgbClr val="163C3F"/>
                </a:solidFill>
                <a:latin typeface="Lato"/>
                <a:ea typeface="Lato"/>
                <a:cs typeface="Lato"/>
                <a:sym typeface="Lato"/>
              </a:rPr>
              <a:t>For this task we use a CLIP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515590" y="5143500"/>
            <a:ext cx="12481090" cy="3310118"/>
          </a:xfrm>
          <a:custGeom>
            <a:avLst/>
            <a:gdLst/>
            <a:ahLst/>
            <a:cxnLst/>
            <a:rect l="l" t="t" r="r" b="b"/>
            <a:pathLst>
              <a:path w="12481090" h="3310118">
                <a:moveTo>
                  <a:pt x="0" y="0"/>
                </a:moveTo>
                <a:lnTo>
                  <a:pt x="12481090" y="0"/>
                </a:lnTo>
                <a:lnTo>
                  <a:pt x="12481090" y="3310118"/>
                </a:lnTo>
                <a:lnTo>
                  <a:pt x="0" y="3310118"/>
                </a:lnTo>
                <a:lnTo>
                  <a:pt x="0" y="0"/>
                </a:lnTo>
                <a:close/>
              </a:path>
            </a:pathLst>
          </a:custGeom>
          <a:blipFill>
            <a:blip r:embed="rId6"/>
            <a:stretch>
              <a:fillRect/>
            </a:stretch>
          </a:blipFill>
        </p:spPr>
      </p:sp>
      <p:sp>
        <p:nvSpPr>
          <p:cNvPr id="5" name="TextBox 5"/>
          <p:cNvSpPr txBox="1"/>
          <p:nvPr/>
        </p:nvSpPr>
        <p:spPr>
          <a:xfrm>
            <a:off x="2515590" y="3549938"/>
            <a:ext cx="14426218" cy="1057275"/>
          </a:xfrm>
          <a:prstGeom prst="rect">
            <a:avLst/>
          </a:prstGeom>
        </p:spPr>
        <p:txBody>
          <a:bodyPr lIns="0" tIns="0" rIns="0" bIns="0" rtlCol="0" anchor="t">
            <a:spAutoFit/>
          </a:bodyPr>
          <a:lstStyle/>
          <a:p>
            <a:pPr algn="just">
              <a:lnSpc>
                <a:spcPts val="4200"/>
              </a:lnSpc>
            </a:pPr>
            <a:r>
              <a:rPr lang="en-US" sz="3000">
                <a:solidFill>
                  <a:srgbClr val="163C3F"/>
                </a:solidFill>
                <a:latin typeface="Lato"/>
                <a:ea typeface="Lato"/>
                <a:cs typeface="Lato"/>
                <a:sym typeface="Lato"/>
              </a:rPr>
              <a:t>The model expects images to be of size 224x224, so we load the image from the URL and resize it</a:t>
            </a:r>
          </a:p>
        </p:txBody>
      </p:sp>
      <p:sp>
        <p:nvSpPr>
          <p:cNvPr id="6" name="TextBox 6"/>
          <p:cNvSpPr txBox="1"/>
          <p:nvPr/>
        </p:nvSpPr>
        <p:spPr>
          <a:xfrm>
            <a:off x="2515590" y="2502823"/>
            <a:ext cx="3334123" cy="580390"/>
          </a:xfrm>
          <a:prstGeom prst="rect">
            <a:avLst/>
          </a:prstGeom>
        </p:spPr>
        <p:txBody>
          <a:bodyPr lIns="0" tIns="0" rIns="0" bIns="0" rtlCol="0" anchor="t">
            <a:spAutoFit/>
          </a:bodyPr>
          <a:lstStyle/>
          <a:p>
            <a:pPr algn="l">
              <a:lnSpc>
                <a:spcPts val="4759"/>
              </a:lnSpc>
            </a:pPr>
            <a:r>
              <a:rPr lang="en-US" sz="3399" b="1">
                <a:solidFill>
                  <a:srgbClr val="163C3F"/>
                </a:solidFill>
                <a:latin typeface="Lato Bold"/>
                <a:ea typeface="Lato Bold"/>
                <a:cs typeface="Lato Bold"/>
                <a:sym typeface="Lato Bold"/>
              </a:rPr>
              <a:t>Image Loading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493371" y="4592887"/>
            <a:ext cx="11301259" cy="5029060"/>
          </a:xfrm>
          <a:custGeom>
            <a:avLst/>
            <a:gdLst/>
            <a:ahLst/>
            <a:cxnLst/>
            <a:rect l="l" t="t" r="r" b="b"/>
            <a:pathLst>
              <a:path w="11301259" h="5029060">
                <a:moveTo>
                  <a:pt x="0" y="0"/>
                </a:moveTo>
                <a:lnTo>
                  <a:pt x="11301258" y="0"/>
                </a:lnTo>
                <a:lnTo>
                  <a:pt x="11301258" y="5029060"/>
                </a:lnTo>
                <a:lnTo>
                  <a:pt x="0" y="5029060"/>
                </a:lnTo>
                <a:lnTo>
                  <a:pt x="0" y="0"/>
                </a:lnTo>
                <a:close/>
              </a:path>
            </a:pathLst>
          </a:custGeom>
          <a:blipFill>
            <a:blip r:embed="rId6"/>
            <a:stretch>
              <a:fillRect/>
            </a:stretch>
          </a:blipFill>
        </p:spPr>
      </p:sp>
      <p:sp>
        <p:nvSpPr>
          <p:cNvPr id="5" name="TextBox 5"/>
          <p:cNvSpPr txBox="1"/>
          <p:nvPr/>
        </p:nvSpPr>
        <p:spPr>
          <a:xfrm>
            <a:off x="2156101" y="1910529"/>
            <a:ext cx="13975798" cy="2380615"/>
          </a:xfrm>
          <a:prstGeom prst="rect">
            <a:avLst/>
          </a:prstGeom>
        </p:spPr>
        <p:txBody>
          <a:bodyPr lIns="0" tIns="0" rIns="0" bIns="0" rtlCol="0" anchor="t">
            <a:spAutoFit/>
          </a:bodyPr>
          <a:lstStyle/>
          <a:p>
            <a:pPr algn="ctr">
              <a:lnSpc>
                <a:spcPts val="4759"/>
              </a:lnSpc>
            </a:pPr>
            <a:r>
              <a:rPr lang="en-US" sz="3399">
                <a:solidFill>
                  <a:srgbClr val="163C3F"/>
                </a:solidFill>
                <a:latin typeface="Lato"/>
                <a:ea typeface="Lato"/>
                <a:cs typeface="Lato"/>
                <a:sym typeface="Lato"/>
              </a:rPr>
              <a:t> In my testing experienxce I found out that many URLs are not responsive and break the training loop. To counter this challenge I opted to create a random image of the same size to be given to the model other than simply a black image.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816488" y="2558037"/>
            <a:ext cx="16327338" cy="418084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The model outputs image embeddings, text embeddings and logits.</a:t>
            </a:r>
          </a:p>
          <a:p>
            <a:pPr algn="l">
              <a:lnSpc>
                <a:spcPts val="4759"/>
              </a:lnSpc>
            </a:pPr>
            <a:r>
              <a:rPr lang="en-US" sz="3399">
                <a:solidFill>
                  <a:srgbClr val="000000"/>
                </a:solidFill>
                <a:latin typeface="Canva Sans"/>
                <a:ea typeface="Canva Sans"/>
                <a:cs typeface="Canva Sans"/>
                <a:sym typeface="Canva Sans"/>
              </a:rPr>
              <a:t>For a batch of 16 images and 16 text descriptions, the output shapes would be:</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Image embeddings: [16, 512]</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Text embeddings: [16, 512]</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logits_per_image: [16, 16]</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logits_per_text: [16, 16]</a:t>
            </a:r>
          </a:p>
          <a:p>
            <a:pPr algn="l">
              <a:lnSpc>
                <a:spcPts val="4759"/>
              </a:lnSpc>
            </a:pPr>
            <a:endParaRPr lang="en-US" sz="3399">
              <a:solidFill>
                <a:srgbClr val="000000"/>
              </a:solidFill>
              <a:latin typeface="Canva Sans"/>
              <a:ea typeface="Canva Sans"/>
              <a:cs typeface="Canva Sans"/>
              <a:sym typeface="Canva Sans"/>
            </a:endParaRPr>
          </a:p>
        </p:txBody>
      </p:sp>
      <p:sp>
        <p:nvSpPr>
          <p:cNvPr id="5" name="TextBox 5"/>
          <p:cNvSpPr txBox="1"/>
          <p:nvPr/>
        </p:nvSpPr>
        <p:spPr>
          <a:xfrm>
            <a:off x="144174" y="6738877"/>
            <a:ext cx="17999652" cy="2380615"/>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Firstly I used the logits to predict the no. of likes.</a:t>
            </a:r>
          </a:p>
          <a:p>
            <a:pPr algn="ctr">
              <a:lnSpc>
                <a:spcPts val="4759"/>
              </a:lnSpc>
            </a:pPr>
            <a:r>
              <a:rPr lang="en-US" sz="3399" dirty="0">
                <a:solidFill>
                  <a:srgbClr val="000000"/>
                </a:solidFill>
                <a:latin typeface="Canva Sans"/>
                <a:ea typeface="Canva Sans"/>
                <a:cs typeface="Canva Sans"/>
                <a:sym typeface="Canva Sans"/>
              </a:rPr>
              <a:t>Taking </a:t>
            </a:r>
            <a:r>
              <a:rPr lang="en-US" sz="3399" dirty="0" err="1">
                <a:solidFill>
                  <a:srgbClr val="000000"/>
                </a:solidFill>
                <a:latin typeface="Canva Sans"/>
                <a:ea typeface="Canva Sans"/>
                <a:cs typeface="Canva Sans"/>
                <a:sym typeface="Canva Sans"/>
              </a:rPr>
              <a:t>logits_per_image</a:t>
            </a:r>
            <a:r>
              <a:rPr lang="en-US" sz="3399" dirty="0">
                <a:solidFill>
                  <a:srgbClr val="000000"/>
                </a:solidFill>
                <a:latin typeface="Canva Sans"/>
                <a:ea typeface="Canva Sans"/>
                <a:cs typeface="Canva Sans"/>
                <a:sym typeface="Canva Sans"/>
              </a:rPr>
              <a:t> (or </a:t>
            </a:r>
            <a:r>
              <a:rPr lang="en-US" sz="3399" dirty="0" err="1">
                <a:solidFill>
                  <a:srgbClr val="000000"/>
                </a:solidFill>
                <a:latin typeface="Canva Sans"/>
                <a:ea typeface="Canva Sans"/>
                <a:cs typeface="Canva Sans"/>
                <a:sym typeface="Canva Sans"/>
              </a:rPr>
              <a:t>logits_per_text</a:t>
            </a:r>
            <a:r>
              <a:rPr lang="en-US" sz="3399" dirty="0">
                <a:solidFill>
                  <a:srgbClr val="000000"/>
                </a:solidFill>
                <a:latin typeface="Canva Sans"/>
                <a:ea typeface="Canva Sans"/>
                <a:cs typeface="Canva Sans"/>
                <a:sym typeface="Canva Sans"/>
              </a:rPr>
              <a:t>) and squeezing it out and averaging over all values to get the predicted no. of likes.</a:t>
            </a:r>
          </a:p>
          <a:p>
            <a:pPr algn="ctr">
              <a:lnSpc>
                <a:spcPts val="4759"/>
              </a:lnSpc>
            </a:pPr>
            <a:endParaRPr lang="en-US" sz="3399" dirty="0">
              <a:solidFill>
                <a:srgbClr val="000000"/>
              </a:solidFill>
              <a:latin typeface="Canva Sans"/>
              <a:ea typeface="Canva Sans"/>
              <a:cs typeface="Canva Sans"/>
              <a:sym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766735" y="2658430"/>
            <a:ext cx="16521265" cy="418084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But there are few problems with this approach:</a:t>
            </a:r>
          </a:p>
          <a:p>
            <a:pPr marL="734059" lvl="1" indent="-367030" algn="l">
              <a:lnSpc>
                <a:spcPts val="4759"/>
              </a:lnSpc>
              <a:buAutoNum type="arabicPeriod"/>
            </a:pPr>
            <a:r>
              <a:rPr lang="en-US" sz="3399">
                <a:solidFill>
                  <a:srgbClr val="000000"/>
                </a:solidFill>
                <a:latin typeface="Canva Sans"/>
                <a:ea typeface="Canva Sans"/>
                <a:cs typeface="Canva Sans"/>
                <a:sym typeface="Canva Sans"/>
              </a:rPr>
              <a:t>Logits are primarily used to measure image-text matching (how well a given image matches a given text prompt).</a:t>
            </a:r>
          </a:p>
          <a:p>
            <a:pPr marL="734059" lvl="1" indent="-367030" algn="l">
              <a:lnSpc>
                <a:spcPts val="4759"/>
              </a:lnSpc>
              <a:buAutoNum type="arabicPeriod"/>
            </a:pPr>
            <a:r>
              <a:rPr lang="en-US" sz="3399">
                <a:solidFill>
                  <a:srgbClr val="000000"/>
                </a:solidFill>
                <a:latin typeface="Canva Sans"/>
                <a:ea typeface="Canva Sans"/>
                <a:cs typeface="Canva Sans"/>
                <a:sym typeface="Canva Sans"/>
              </a:rPr>
              <a:t>They don’t inherently represent features like image quality, content popularity, or audience engagement, which are crucial for predicting likes.</a:t>
            </a:r>
          </a:p>
          <a:p>
            <a:pPr marL="734059" lvl="1" indent="-367030" algn="l">
              <a:lnSpc>
                <a:spcPts val="4759"/>
              </a:lnSpc>
              <a:buAutoNum type="arabicPeriod"/>
            </a:pPr>
            <a:r>
              <a:rPr lang="en-US" sz="3399">
                <a:solidFill>
                  <a:srgbClr val="000000"/>
                </a:solidFill>
                <a:latin typeface="Canva Sans"/>
                <a:ea typeface="Canva Sans"/>
                <a:cs typeface="Canva Sans"/>
                <a:sym typeface="Canva Sans"/>
              </a:rPr>
              <a:t>Averaging logits per image may cause a loss of meaningful information.</a:t>
            </a:r>
          </a:p>
          <a:p>
            <a:pPr algn="l">
              <a:lnSpc>
                <a:spcPts val="4759"/>
              </a:lnSpc>
            </a:pPr>
            <a:endParaRPr lang="en-US" sz="3399">
              <a:solidFill>
                <a:srgbClr val="000000"/>
              </a:solidFill>
              <a:latin typeface="Canva Sans"/>
              <a:ea typeface="Canva Sans"/>
              <a:cs typeface="Canva Sans"/>
              <a:sym typeface="Canva Sans"/>
            </a:endParaRPr>
          </a:p>
        </p:txBody>
      </p:sp>
      <p:sp>
        <p:nvSpPr>
          <p:cNvPr id="5" name="TextBox 5"/>
          <p:cNvSpPr txBox="1"/>
          <p:nvPr/>
        </p:nvSpPr>
        <p:spPr>
          <a:xfrm>
            <a:off x="2312640" y="7642133"/>
            <a:ext cx="13662720"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 So instead of logits we use embeddings to predict the no. of likes.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337978" y="2148580"/>
            <a:ext cx="16230600" cy="2380615"/>
          </a:xfrm>
          <a:prstGeom prst="rect">
            <a:avLst/>
          </a:prstGeom>
        </p:spPr>
        <p:txBody>
          <a:bodyPr lIns="0" tIns="0" rIns="0" bIns="0" rtlCol="0" anchor="t">
            <a:spAutoFit/>
          </a:bodyPr>
          <a:lstStyle/>
          <a:p>
            <a:pPr marL="734059" lvl="1" indent="-367030" algn="l">
              <a:lnSpc>
                <a:spcPts val="4759"/>
              </a:lnSpc>
              <a:buAutoNum type="arabicPeriod"/>
            </a:pPr>
            <a:r>
              <a:rPr lang="en-US" sz="3399">
                <a:solidFill>
                  <a:srgbClr val="000000"/>
                </a:solidFill>
                <a:latin typeface="Canva Sans"/>
                <a:ea typeface="Canva Sans"/>
                <a:cs typeface="Canva Sans"/>
                <a:sym typeface="Canva Sans"/>
              </a:rPr>
              <a:t>Extract the image and text embeddings from the CLIP model</a:t>
            </a:r>
          </a:p>
          <a:p>
            <a:pPr marL="734059" lvl="1" indent="-367030" algn="l">
              <a:lnSpc>
                <a:spcPts val="4759"/>
              </a:lnSpc>
              <a:buAutoNum type="arabicPeriod"/>
            </a:pPr>
            <a:r>
              <a:rPr lang="en-US" sz="3399">
                <a:solidFill>
                  <a:srgbClr val="000000"/>
                </a:solidFill>
                <a:latin typeface="Canva Sans"/>
                <a:ea typeface="Canva Sans"/>
                <a:cs typeface="Canva Sans"/>
                <a:sym typeface="Canva Sans"/>
              </a:rPr>
              <a:t>Then we concatenate the two embeddings along the last dimension</a:t>
            </a:r>
          </a:p>
          <a:p>
            <a:pPr marL="734059" lvl="1" indent="-367030" algn="l">
              <a:lnSpc>
                <a:spcPts val="4759"/>
              </a:lnSpc>
              <a:buAutoNum type="arabicPeriod"/>
            </a:pPr>
            <a:r>
              <a:rPr lang="en-US" sz="3399">
                <a:solidFill>
                  <a:srgbClr val="000000"/>
                </a:solidFill>
                <a:latin typeface="Canva Sans"/>
                <a:ea typeface="Canva Sans"/>
                <a:cs typeface="Canva Sans"/>
                <a:sym typeface="Canva Sans"/>
              </a:rPr>
              <a:t>The combined embeddings are passed through a regression head to predict the number of likes.</a:t>
            </a:r>
          </a:p>
        </p:txBody>
      </p:sp>
      <p:sp>
        <p:nvSpPr>
          <p:cNvPr id="5" name="Freeform 5"/>
          <p:cNvSpPr/>
          <p:nvPr/>
        </p:nvSpPr>
        <p:spPr>
          <a:xfrm>
            <a:off x="2535488" y="6393693"/>
            <a:ext cx="12740172" cy="1315114"/>
          </a:xfrm>
          <a:custGeom>
            <a:avLst/>
            <a:gdLst/>
            <a:ahLst/>
            <a:cxnLst/>
            <a:rect l="l" t="t" r="r" b="b"/>
            <a:pathLst>
              <a:path w="12740172" h="1315114">
                <a:moveTo>
                  <a:pt x="0" y="0"/>
                </a:moveTo>
                <a:lnTo>
                  <a:pt x="12740172" y="0"/>
                </a:lnTo>
                <a:lnTo>
                  <a:pt x="12740172" y="1315115"/>
                </a:lnTo>
                <a:lnTo>
                  <a:pt x="0" y="1315115"/>
                </a:lnTo>
                <a:lnTo>
                  <a:pt x="0" y="0"/>
                </a:lnTo>
                <a:close/>
              </a:path>
            </a:pathLst>
          </a:custGeom>
          <a:blipFill>
            <a:blip r:embed="rId6"/>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486400" y="1625025"/>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143984" y="5962015"/>
            <a:ext cx="11301259" cy="1779948"/>
          </a:xfrm>
          <a:custGeom>
            <a:avLst/>
            <a:gdLst/>
            <a:ahLst/>
            <a:cxnLst/>
            <a:rect l="l" t="t" r="r" b="b"/>
            <a:pathLst>
              <a:path w="11301259" h="1779948">
                <a:moveTo>
                  <a:pt x="0" y="0"/>
                </a:moveTo>
                <a:lnTo>
                  <a:pt x="11301259" y="0"/>
                </a:lnTo>
                <a:lnTo>
                  <a:pt x="11301259" y="1779948"/>
                </a:lnTo>
                <a:lnTo>
                  <a:pt x="0" y="1779948"/>
                </a:lnTo>
                <a:lnTo>
                  <a:pt x="0" y="0"/>
                </a:lnTo>
                <a:close/>
              </a:path>
            </a:pathLst>
          </a:custGeom>
          <a:blipFill>
            <a:blip r:embed="rId8"/>
            <a:stretch>
              <a:fillRect/>
            </a:stretch>
          </a:blipFill>
        </p:spPr>
      </p:sp>
      <p:sp>
        <p:nvSpPr>
          <p:cNvPr id="6" name="TextBox 6"/>
          <p:cNvSpPr txBox="1"/>
          <p:nvPr/>
        </p:nvSpPr>
        <p:spPr>
          <a:xfrm>
            <a:off x="2246372" y="2716599"/>
            <a:ext cx="13795257" cy="2124075"/>
          </a:xfrm>
          <a:prstGeom prst="rect">
            <a:avLst/>
          </a:prstGeom>
        </p:spPr>
        <p:txBody>
          <a:bodyPr lIns="0" tIns="0" rIns="0" bIns="0" rtlCol="0" anchor="t">
            <a:spAutoFit/>
          </a:bodyPr>
          <a:lstStyle/>
          <a:p>
            <a:pPr algn="just">
              <a:lnSpc>
                <a:spcPts val="4200"/>
              </a:lnSpc>
            </a:pPr>
            <a:r>
              <a:rPr lang="en-US" sz="3000">
                <a:solidFill>
                  <a:srgbClr val="163C3F"/>
                </a:solidFill>
                <a:latin typeface="Lato"/>
                <a:ea typeface="Lato"/>
                <a:cs typeface="Lato"/>
                <a:sym typeface="Lato"/>
              </a:rPr>
              <a:t>We want to generate the content of a tweet given the metadata. This task essentially requires understanding the relationship between the images and structured metadata.</a:t>
            </a:r>
          </a:p>
          <a:p>
            <a:pPr algn="just">
              <a:lnSpc>
                <a:spcPts val="4200"/>
              </a:lnSpc>
            </a:pPr>
            <a:r>
              <a:rPr lang="en-US" sz="3000">
                <a:solidFill>
                  <a:srgbClr val="163C3F"/>
                </a:solidFill>
                <a:latin typeface="Lato"/>
                <a:ea typeface="Lato"/>
                <a:cs typeface="Lato"/>
                <a:sym typeface="Lato"/>
              </a:rPr>
              <a:t>We will use our pre-trained CLIP model to generate embeddings</a:t>
            </a:r>
          </a:p>
        </p:txBody>
      </p:sp>
      <p:sp>
        <p:nvSpPr>
          <p:cNvPr id="7" name="TextBox 7"/>
          <p:cNvSpPr txBox="1"/>
          <p:nvPr/>
        </p:nvSpPr>
        <p:spPr>
          <a:xfrm>
            <a:off x="4061875" y="500472"/>
            <a:ext cx="10164249" cy="1811020"/>
          </a:xfrm>
          <a:prstGeom prst="rect">
            <a:avLst/>
          </a:prstGeom>
        </p:spPr>
        <p:txBody>
          <a:bodyPr lIns="0" tIns="0" rIns="0" bIns="0" rtlCol="0" anchor="t">
            <a:spAutoFit/>
          </a:bodyPr>
          <a:lstStyle/>
          <a:p>
            <a:pPr algn="ctr">
              <a:lnSpc>
                <a:spcPts val="7279"/>
              </a:lnSpc>
            </a:pPr>
            <a:r>
              <a:rPr lang="en-US" sz="5199" b="1">
                <a:solidFill>
                  <a:srgbClr val="163C3F"/>
                </a:solidFill>
                <a:latin typeface="Canva Sans Bold"/>
                <a:ea typeface="Canva Sans Bold"/>
                <a:cs typeface="Canva Sans Bold"/>
                <a:sym typeface="Canva Sans Bold"/>
              </a:rPr>
              <a:t>Task 2: Content Simulation</a:t>
            </a:r>
          </a:p>
          <a:p>
            <a:pPr algn="ctr">
              <a:lnSpc>
                <a:spcPts val="7279"/>
              </a:lnSpc>
            </a:pPr>
            <a:endParaRPr lang="en-US" sz="5199" b="1">
              <a:solidFill>
                <a:srgbClr val="163C3F"/>
              </a:solidFill>
              <a:latin typeface="Canva Sans Bold"/>
              <a:ea typeface="Canva Sans Bold"/>
              <a:cs typeface="Canva Sans Bold"/>
              <a:sym typeface="Canva Sans Bold"/>
            </a:endParaRPr>
          </a:p>
        </p:txBody>
      </p:sp>
      <p:sp>
        <p:nvSpPr>
          <p:cNvPr id="8" name="TextBox 8"/>
          <p:cNvSpPr txBox="1"/>
          <p:nvPr/>
        </p:nvSpPr>
        <p:spPr>
          <a:xfrm>
            <a:off x="1147556" y="5076825"/>
            <a:ext cx="13406644" cy="580390"/>
          </a:xfrm>
          <a:prstGeom prst="rect">
            <a:avLst/>
          </a:prstGeom>
        </p:spPr>
        <p:txBody>
          <a:bodyPr wrap="square" lIns="0" tIns="0" rIns="0" bIns="0" rtlCol="0" anchor="t">
            <a:spAutoFit/>
          </a:bodyPr>
          <a:lstStyle/>
          <a:p>
            <a:pPr algn="ctr">
              <a:lnSpc>
                <a:spcPts val="4759"/>
              </a:lnSpc>
            </a:pPr>
            <a:r>
              <a:rPr lang="en-US" sz="3399" dirty="0">
                <a:solidFill>
                  <a:srgbClr val="163C3F"/>
                </a:solidFill>
                <a:latin typeface="Canva Sans"/>
                <a:ea typeface="Canva Sans"/>
                <a:cs typeface="Canva Sans"/>
                <a:sym typeface="Canva Sans"/>
              </a:rPr>
              <a:t>1. Convert the timestamp and company name into embeddings</a:t>
            </a:r>
          </a:p>
        </p:txBody>
      </p:sp>
      <p:sp>
        <p:nvSpPr>
          <p:cNvPr id="9" name="Freeform 9"/>
          <p:cNvSpPr/>
          <p:nvPr/>
        </p:nvSpPr>
        <p:spPr>
          <a:xfrm>
            <a:off x="1116339" y="8889879"/>
            <a:ext cx="11719172" cy="1219368"/>
          </a:xfrm>
          <a:custGeom>
            <a:avLst/>
            <a:gdLst/>
            <a:ahLst/>
            <a:cxnLst/>
            <a:rect l="l" t="t" r="r" b="b"/>
            <a:pathLst>
              <a:path w="11719172" h="1219368">
                <a:moveTo>
                  <a:pt x="0" y="0"/>
                </a:moveTo>
                <a:lnTo>
                  <a:pt x="11719172" y="0"/>
                </a:lnTo>
                <a:lnTo>
                  <a:pt x="11719172" y="1219368"/>
                </a:lnTo>
                <a:lnTo>
                  <a:pt x="0" y="1219368"/>
                </a:lnTo>
                <a:lnTo>
                  <a:pt x="0" y="0"/>
                </a:lnTo>
                <a:close/>
              </a:path>
            </a:pathLst>
          </a:custGeom>
          <a:blipFill>
            <a:blip r:embed="rId9"/>
            <a:stretch>
              <a:fillRect l="-1455" r="-1455"/>
            </a:stretch>
          </a:blipFill>
        </p:spPr>
      </p:sp>
      <p:sp>
        <p:nvSpPr>
          <p:cNvPr id="10" name="TextBox 10"/>
          <p:cNvSpPr txBox="1"/>
          <p:nvPr/>
        </p:nvSpPr>
        <p:spPr>
          <a:xfrm>
            <a:off x="1066800" y="7992389"/>
            <a:ext cx="13406644" cy="580390"/>
          </a:xfrm>
          <a:prstGeom prst="rect">
            <a:avLst/>
          </a:prstGeom>
        </p:spPr>
        <p:txBody>
          <a:bodyPr wrap="square" lIns="0" tIns="0" rIns="0" bIns="0" rtlCol="0" anchor="t">
            <a:spAutoFit/>
          </a:bodyPr>
          <a:lstStyle/>
          <a:p>
            <a:pPr algn="ctr">
              <a:lnSpc>
                <a:spcPts val="4759"/>
              </a:lnSpc>
            </a:pPr>
            <a:r>
              <a:rPr lang="en-US" sz="3399" dirty="0">
                <a:solidFill>
                  <a:srgbClr val="163C3F"/>
                </a:solidFill>
                <a:latin typeface="Canva Sans"/>
                <a:ea typeface="Canva Sans"/>
                <a:cs typeface="Canva Sans"/>
                <a:sym typeface="Canva Sans"/>
              </a:rPr>
              <a:t>2.Extract the image embeddings from the CLIP model as usual.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771014" y="5965783"/>
            <a:ext cx="13113235" cy="1262149"/>
          </a:xfrm>
          <a:custGeom>
            <a:avLst/>
            <a:gdLst/>
            <a:ahLst/>
            <a:cxnLst/>
            <a:rect l="l" t="t" r="r" b="b"/>
            <a:pathLst>
              <a:path w="13113235" h="1262149">
                <a:moveTo>
                  <a:pt x="0" y="0"/>
                </a:moveTo>
                <a:lnTo>
                  <a:pt x="13113235" y="0"/>
                </a:lnTo>
                <a:lnTo>
                  <a:pt x="13113235" y="1262149"/>
                </a:lnTo>
                <a:lnTo>
                  <a:pt x="0" y="1262149"/>
                </a:lnTo>
                <a:lnTo>
                  <a:pt x="0" y="0"/>
                </a:lnTo>
                <a:close/>
              </a:path>
            </a:pathLst>
          </a:custGeom>
          <a:blipFill>
            <a:blip r:embed="rId6"/>
            <a:stretch>
              <a:fillRect/>
            </a:stretch>
          </a:blipFill>
        </p:spPr>
      </p:sp>
      <p:sp>
        <p:nvSpPr>
          <p:cNvPr id="5" name="Freeform 5"/>
          <p:cNvSpPr/>
          <p:nvPr/>
        </p:nvSpPr>
        <p:spPr>
          <a:xfrm>
            <a:off x="2771014" y="3811974"/>
            <a:ext cx="12792677" cy="1515635"/>
          </a:xfrm>
          <a:custGeom>
            <a:avLst/>
            <a:gdLst/>
            <a:ahLst/>
            <a:cxnLst/>
            <a:rect l="l" t="t" r="r" b="b"/>
            <a:pathLst>
              <a:path w="12792677" h="1515635">
                <a:moveTo>
                  <a:pt x="0" y="0"/>
                </a:moveTo>
                <a:lnTo>
                  <a:pt x="12792677" y="0"/>
                </a:lnTo>
                <a:lnTo>
                  <a:pt x="12792677" y="1515634"/>
                </a:lnTo>
                <a:lnTo>
                  <a:pt x="0" y="1515634"/>
                </a:lnTo>
                <a:lnTo>
                  <a:pt x="0" y="0"/>
                </a:lnTo>
                <a:close/>
              </a:path>
            </a:pathLst>
          </a:custGeom>
          <a:blipFill>
            <a:blip r:embed="rId7"/>
            <a:stretch>
              <a:fillRect/>
            </a:stretch>
          </a:blipFill>
        </p:spPr>
      </p:sp>
      <p:sp>
        <p:nvSpPr>
          <p:cNvPr id="6" name="TextBox 6"/>
          <p:cNvSpPr txBox="1"/>
          <p:nvPr/>
        </p:nvSpPr>
        <p:spPr>
          <a:xfrm>
            <a:off x="2771014" y="1991734"/>
            <a:ext cx="13113235" cy="11804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3.The image, timestamp, and company embeddings are combined together and passed through</a:t>
            </a:r>
          </a:p>
        </p:txBody>
      </p:sp>
      <p:sp>
        <p:nvSpPr>
          <p:cNvPr id="7" name="TextBox 7"/>
          <p:cNvSpPr txBox="1"/>
          <p:nvPr/>
        </p:nvSpPr>
        <p:spPr>
          <a:xfrm>
            <a:off x="2771014" y="7642133"/>
            <a:ext cx="12988579"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4. Cross Entropy Loss between generated content and target content is calculated to update the transformer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745704" y="2824877"/>
            <a:ext cx="16542296" cy="3813783"/>
          </a:xfrm>
          <a:prstGeom prst="rect">
            <a:avLst/>
          </a:prstGeom>
        </p:spPr>
        <p:txBody>
          <a:bodyPr lIns="0" tIns="0" rIns="0" bIns="0" rtlCol="0" anchor="t">
            <a:spAutoFit/>
          </a:bodyPr>
          <a:lstStyle/>
          <a:p>
            <a:pPr algn="l">
              <a:lnSpc>
                <a:spcPts val="5075"/>
              </a:lnSpc>
            </a:pPr>
            <a:r>
              <a:rPr lang="en-US" sz="3625">
                <a:solidFill>
                  <a:srgbClr val="000000"/>
                </a:solidFill>
                <a:latin typeface="Canva Sans"/>
                <a:ea typeface="Canva Sans"/>
                <a:cs typeface="Canva Sans"/>
                <a:sym typeface="Canva Sans"/>
              </a:rPr>
              <a:t>Hyperparameters can be adjusted to see changes in result:</a:t>
            </a:r>
          </a:p>
          <a:p>
            <a:pPr algn="l">
              <a:lnSpc>
                <a:spcPts val="5075"/>
              </a:lnSpc>
            </a:pPr>
            <a:endParaRPr lang="en-US" sz="3625">
              <a:solidFill>
                <a:srgbClr val="000000"/>
              </a:solidFill>
              <a:latin typeface="Canva Sans"/>
              <a:ea typeface="Canva Sans"/>
              <a:cs typeface="Canva Sans"/>
              <a:sym typeface="Canva Sans"/>
            </a:endParaRPr>
          </a:p>
          <a:p>
            <a:pPr algn="l">
              <a:lnSpc>
                <a:spcPts val="5075"/>
              </a:lnSpc>
            </a:pPr>
            <a:r>
              <a:rPr lang="en-US" sz="3625">
                <a:solidFill>
                  <a:srgbClr val="000000"/>
                </a:solidFill>
                <a:latin typeface="Canva Sans"/>
                <a:ea typeface="Canva Sans"/>
                <a:cs typeface="Canva Sans"/>
                <a:sym typeface="Canva Sans"/>
              </a:rPr>
              <a:t>- hidden_size = 512  (Size of the hidden layer)</a:t>
            </a:r>
          </a:p>
          <a:p>
            <a:pPr algn="l">
              <a:lnSpc>
                <a:spcPts val="5075"/>
              </a:lnSpc>
            </a:pPr>
            <a:r>
              <a:rPr lang="en-US" sz="3625">
                <a:solidFill>
                  <a:srgbClr val="000000"/>
                </a:solidFill>
                <a:latin typeface="Canva Sans"/>
                <a:ea typeface="Canva Sans"/>
                <a:cs typeface="Canva Sans"/>
                <a:sym typeface="Canva Sans"/>
              </a:rPr>
              <a:t>- vocab_size = 49152  (Vocabulary size for text generation)</a:t>
            </a:r>
          </a:p>
          <a:p>
            <a:pPr algn="l">
              <a:lnSpc>
                <a:spcPts val="5075"/>
              </a:lnSpc>
            </a:pPr>
            <a:r>
              <a:rPr lang="en-US" sz="3625">
                <a:solidFill>
                  <a:srgbClr val="000000"/>
                </a:solidFill>
                <a:latin typeface="Canva Sans"/>
                <a:ea typeface="Canva Sans"/>
                <a:cs typeface="Canva Sans"/>
                <a:sym typeface="Canva Sans"/>
              </a:rPr>
              <a:t>- num_heads = 8  (Number of attention heads)</a:t>
            </a:r>
          </a:p>
          <a:p>
            <a:pPr algn="l">
              <a:lnSpc>
                <a:spcPts val="5075"/>
              </a:lnSpc>
            </a:pPr>
            <a:r>
              <a:rPr lang="en-US" sz="3625">
                <a:solidFill>
                  <a:srgbClr val="000000"/>
                </a:solidFill>
                <a:latin typeface="Canva Sans"/>
                <a:ea typeface="Canva Sans"/>
                <a:cs typeface="Canva Sans"/>
                <a:sym typeface="Canva Sans"/>
              </a:rPr>
              <a:t>- num_layers = 4  (Number of transformer layers)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2852388" y="2567505"/>
            <a:ext cx="12583225" cy="4987533"/>
          </a:xfrm>
          <a:custGeom>
            <a:avLst/>
            <a:gdLst/>
            <a:ahLst/>
            <a:cxnLst/>
            <a:rect l="l" t="t" r="r" b="b"/>
            <a:pathLst>
              <a:path w="12583225" h="4987533">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TextBox 7"/>
          <p:cNvSpPr txBox="1"/>
          <p:nvPr/>
        </p:nvSpPr>
        <p:spPr>
          <a:xfrm>
            <a:off x="1577296" y="3673126"/>
            <a:ext cx="15133407" cy="2249256"/>
          </a:xfrm>
          <a:prstGeom prst="rect">
            <a:avLst/>
          </a:prstGeom>
        </p:spPr>
        <p:txBody>
          <a:bodyPr lIns="0" tIns="0" rIns="0" bIns="0" rtlCol="0" anchor="t">
            <a:spAutoFit/>
          </a:bodyPr>
          <a:lstStyle/>
          <a:p>
            <a:pPr algn="ctr">
              <a:lnSpc>
                <a:spcPts val="18300"/>
              </a:lnSpc>
            </a:pPr>
            <a:r>
              <a:rPr lang="en-US" sz="13071">
                <a:solidFill>
                  <a:srgbClr val="163C3F"/>
                </a:solidFill>
                <a:latin typeface="League Spartan"/>
                <a:ea typeface="League Spartan"/>
                <a:cs typeface="League Spartan"/>
                <a:sym typeface="League Spartan"/>
              </a:rPr>
              <a:t>THANK YOU</a:t>
            </a:r>
          </a:p>
        </p:txBody>
      </p:sp>
      <p:sp>
        <p:nvSpPr>
          <p:cNvPr id="8" name="Freeform 8"/>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5486400" y="6022208"/>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TextBox 10"/>
          <p:cNvSpPr txBox="1"/>
          <p:nvPr/>
        </p:nvSpPr>
        <p:spPr>
          <a:xfrm>
            <a:off x="5724316" y="6669324"/>
            <a:ext cx="6839368" cy="1384300"/>
          </a:xfrm>
          <a:prstGeom prst="rect">
            <a:avLst/>
          </a:prstGeom>
        </p:spPr>
        <p:txBody>
          <a:bodyPr lIns="0" tIns="0" rIns="0" bIns="0" rtlCol="0" anchor="t">
            <a:spAutoFit/>
          </a:bodyPr>
          <a:lstStyle/>
          <a:p>
            <a:pPr algn="ctr">
              <a:lnSpc>
                <a:spcPts val="5599"/>
              </a:lnSpc>
            </a:pPr>
            <a:r>
              <a:rPr lang="en-US" sz="3999">
                <a:solidFill>
                  <a:srgbClr val="000000"/>
                </a:solidFill>
                <a:latin typeface="Lato"/>
                <a:ea typeface="Lato"/>
                <a:cs typeface="Lato"/>
                <a:sym typeface="Lato"/>
              </a:rPr>
              <a:t>By Team Atreides</a:t>
            </a:r>
          </a:p>
          <a:p>
            <a:pPr algn="ctr">
              <a:lnSpc>
                <a:spcPts val="5599"/>
              </a:lnSpc>
            </a:pPr>
            <a:r>
              <a:rPr lang="en-US" sz="3999">
                <a:solidFill>
                  <a:srgbClr val="000000"/>
                </a:solidFill>
                <a:latin typeface="Lato"/>
                <a:ea typeface="Lato"/>
                <a:cs typeface="Lato"/>
                <a:sym typeface="Lato"/>
              </a:rPr>
              <a:t>(Mohammed Arsh Raza)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486400" y="4248242"/>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730463" y="5928085"/>
            <a:ext cx="4466854" cy="1530612"/>
            <a:chOff x="0" y="0"/>
            <a:chExt cx="1176455" cy="403124"/>
          </a:xfrm>
        </p:grpSpPr>
        <p:sp>
          <p:nvSpPr>
            <p:cNvPr id="6" name="Freeform 6"/>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163C3F"/>
            </a:solidFill>
          </p:spPr>
        </p:sp>
        <p:sp>
          <p:nvSpPr>
            <p:cNvPr id="7" name="TextBox 7"/>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6061351" y="2155011"/>
            <a:ext cx="6165298" cy="1749425"/>
          </a:xfrm>
          <a:prstGeom prst="rect">
            <a:avLst/>
          </a:prstGeom>
        </p:spPr>
        <p:txBody>
          <a:bodyPr lIns="0" tIns="0" rIns="0" bIns="0" rtlCol="0" anchor="t">
            <a:spAutoFit/>
          </a:bodyPr>
          <a:lstStyle/>
          <a:p>
            <a:pPr algn="ctr">
              <a:lnSpc>
                <a:spcPts val="7000"/>
              </a:lnSpc>
            </a:pPr>
            <a:endParaRPr/>
          </a:p>
          <a:p>
            <a:pPr algn="ctr">
              <a:lnSpc>
                <a:spcPts val="7000"/>
              </a:lnSpc>
            </a:pPr>
            <a:r>
              <a:rPr lang="en-US" sz="5000">
                <a:solidFill>
                  <a:srgbClr val="163C3F"/>
                </a:solidFill>
                <a:latin typeface="League Spartan"/>
                <a:ea typeface="League Spartan"/>
                <a:cs typeface="League Spartan"/>
                <a:sym typeface="League Spartan"/>
              </a:rPr>
              <a:t>INTRODUCTION</a:t>
            </a:r>
          </a:p>
        </p:txBody>
      </p:sp>
      <p:grpSp>
        <p:nvGrpSpPr>
          <p:cNvPr id="9" name="Group 9"/>
          <p:cNvGrpSpPr/>
          <p:nvPr/>
        </p:nvGrpSpPr>
        <p:grpSpPr>
          <a:xfrm>
            <a:off x="6910573" y="5928085"/>
            <a:ext cx="4466854" cy="1530612"/>
            <a:chOff x="0" y="0"/>
            <a:chExt cx="1176455" cy="403124"/>
          </a:xfrm>
        </p:grpSpPr>
        <p:sp>
          <p:nvSpPr>
            <p:cNvPr id="10" name="Freeform 10"/>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F3B6C1"/>
            </a:solidFill>
          </p:spPr>
        </p:sp>
        <p:sp>
          <p:nvSpPr>
            <p:cNvPr id="11" name="TextBox 11"/>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6789430" y="6315567"/>
            <a:ext cx="4709140" cy="679450"/>
          </a:xfrm>
          <a:prstGeom prst="rect">
            <a:avLst/>
          </a:prstGeom>
        </p:spPr>
        <p:txBody>
          <a:bodyPr lIns="0" tIns="0" rIns="0" bIns="0" rtlCol="0" anchor="t">
            <a:spAutoFit/>
          </a:bodyPr>
          <a:lstStyle/>
          <a:p>
            <a:pPr algn="ctr">
              <a:lnSpc>
                <a:spcPts val="5599"/>
              </a:lnSpc>
            </a:pPr>
            <a:r>
              <a:rPr lang="en-US" sz="3999">
                <a:solidFill>
                  <a:srgbClr val="163C3F"/>
                </a:solidFill>
                <a:latin typeface="Lato"/>
                <a:ea typeface="Lato"/>
                <a:cs typeface="Lato"/>
                <a:sym typeface="Lato"/>
              </a:rPr>
              <a:t>Dataset</a:t>
            </a:r>
          </a:p>
        </p:txBody>
      </p:sp>
      <p:grpSp>
        <p:nvGrpSpPr>
          <p:cNvPr id="13" name="Group 13"/>
          <p:cNvGrpSpPr/>
          <p:nvPr/>
        </p:nvGrpSpPr>
        <p:grpSpPr>
          <a:xfrm>
            <a:off x="12079595" y="5928085"/>
            <a:ext cx="4466854" cy="1530612"/>
            <a:chOff x="0" y="0"/>
            <a:chExt cx="1176455" cy="403124"/>
          </a:xfrm>
        </p:grpSpPr>
        <p:sp>
          <p:nvSpPr>
            <p:cNvPr id="14" name="Freeform 14"/>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163C3F"/>
            </a:solidFill>
          </p:spPr>
        </p:sp>
        <p:sp>
          <p:nvSpPr>
            <p:cNvPr id="15" name="TextBox 15"/>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6"/>
          <p:cNvSpPr txBox="1"/>
          <p:nvPr/>
        </p:nvSpPr>
        <p:spPr>
          <a:xfrm>
            <a:off x="12507831" y="6315567"/>
            <a:ext cx="3624069" cy="679450"/>
          </a:xfrm>
          <a:prstGeom prst="rect">
            <a:avLst/>
          </a:prstGeom>
        </p:spPr>
        <p:txBody>
          <a:bodyPr lIns="0" tIns="0" rIns="0" bIns="0" rtlCol="0" anchor="t">
            <a:spAutoFit/>
          </a:bodyPr>
          <a:lstStyle/>
          <a:p>
            <a:pPr algn="ctr">
              <a:lnSpc>
                <a:spcPts val="5599"/>
              </a:lnSpc>
            </a:pPr>
            <a:r>
              <a:rPr lang="en-US" sz="3999">
                <a:solidFill>
                  <a:srgbClr val="DCE3EC"/>
                </a:solidFill>
                <a:latin typeface="Lato"/>
                <a:ea typeface="Lato"/>
                <a:cs typeface="Lato"/>
                <a:sym typeface="Lato"/>
              </a:rPr>
              <a:t>Approach</a:t>
            </a:r>
          </a:p>
        </p:txBody>
      </p:sp>
      <p:sp>
        <p:nvSpPr>
          <p:cNvPr id="17" name="TextBox 17"/>
          <p:cNvSpPr txBox="1"/>
          <p:nvPr/>
        </p:nvSpPr>
        <p:spPr>
          <a:xfrm>
            <a:off x="1499265" y="6315567"/>
            <a:ext cx="4709140" cy="679450"/>
          </a:xfrm>
          <a:prstGeom prst="rect">
            <a:avLst/>
          </a:prstGeom>
        </p:spPr>
        <p:txBody>
          <a:bodyPr lIns="0" tIns="0" rIns="0" bIns="0" rtlCol="0" anchor="t">
            <a:spAutoFit/>
          </a:bodyPr>
          <a:lstStyle/>
          <a:p>
            <a:pPr algn="ctr">
              <a:lnSpc>
                <a:spcPts val="5599"/>
              </a:lnSpc>
            </a:pPr>
            <a:r>
              <a:rPr lang="en-US" sz="3999">
                <a:solidFill>
                  <a:srgbClr val="DCE3EC"/>
                </a:solidFill>
                <a:latin typeface="Lato"/>
                <a:ea typeface="Lato"/>
                <a:cs typeface="Lato"/>
                <a:sym typeface="Lato"/>
              </a:rPr>
              <a:t>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486400" y="1724672"/>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6061351" y="101600"/>
            <a:ext cx="6165298" cy="1749425"/>
          </a:xfrm>
          <a:prstGeom prst="rect">
            <a:avLst/>
          </a:prstGeom>
        </p:spPr>
        <p:txBody>
          <a:bodyPr lIns="0" tIns="0" rIns="0" bIns="0" rtlCol="0" anchor="t">
            <a:spAutoFit/>
          </a:bodyPr>
          <a:lstStyle/>
          <a:p>
            <a:pPr algn="ctr">
              <a:lnSpc>
                <a:spcPts val="7000"/>
              </a:lnSpc>
            </a:pPr>
            <a:r>
              <a:rPr lang="en-US" sz="5000">
                <a:solidFill>
                  <a:srgbClr val="163C3F"/>
                </a:solidFill>
                <a:latin typeface="League Spartan"/>
                <a:ea typeface="League Spartan"/>
                <a:cs typeface="League Spartan"/>
                <a:sym typeface="League Spartan"/>
              </a:rPr>
              <a:t>PROBLEM DECRIPTION</a:t>
            </a:r>
          </a:p>
        </p:txBody>
      </p:sp>
      <p:sp>
        <p:nvSpPr>
          <p:cNvPr id="6" name="TextBox 6"/>
          <p:cNvSpPr txBox="1"/>
          <p:nvPr/>
        </p:nvSpPr>
        <p:spPr>
          <a:xfrm>
            <a:off x="2388607" y="2148623"/>
            <a:ext cx="13743293" cy="4112396"/>
          </a:xfrm>
          <a:prstGeom prst="rect">
            <a:avLst/>
          </a:prstGeom>
        </p:spPr>
        <p:txBody>
          <a:bodyPr lIns="0" tIns="0" rIns="0" bIns="0" rtlCol="0" anchor="t">
            <a:spAutoFit/>
          </a:bodyPr>
          <a:lstStyle/>
          <a:p>
            <a:pPr algn="ctr">
              <a:lnSpc>
                <a:spcPts val="4680"/>
              </a:lnSpc>
            </a:pPr>
            <a:r>
              <a:rPr lang="en-US" sz="3343">
                <a:solidFill>
                  <a:srgbClr val="163C3F"/>
                </a:solidFill>
                <a:latin typeface="Lato"/>
                <a:ea typeface="Lato"/>
                <a:cs typeface="Lato"/>
                <a:sym typeface="Lato"/>
              </a:rPr>
              <a:t>The process of communication is defined by marketing researchers as below: A receiver, upon receiving a message from a sender over a channel, interacts with the message, thereby generating effects (user behavior). Any message is created to serve an end goal. For a marketer, the eventual goal is to get the desired effect (user behavior) i.e. such as likes, comments, shares and purchases, etc.</a:t>
            </a:r>
          </a:p>
          <a:p>
            <a:pPr algn="ctr">
              <a:lnSpc>
                <a:spcPts val="4680"/>
              </a:lnSpc>
            </a:pPr>
            <a:endParaRPr lang="en-US" sz="3343">
              <a:solidFill>
                <a:srgbClr val="163C3F"/>
              </a:solidFill>
              <a:latin typeface="Lato"/>
              <a:ea typeface="Lato"/>
              <a:cs typeface="Lato"/>
              <a:sym typeface="Lato"/>
            </a:endParaRPr>
          </a:p>
        </p:txBody>
      </p:sp>
      <p:sp>
        <p:nvSpPr>
          <p:cNvPr id="7" name="Freeform 7"/>
          <p:cNvSpPr/>
          <p:nvPr/>
        </p:nvSpPr>
        <p:spPr>
          <a:xfrm>
            <a:off x="3609623" y="5938555"/>
            <a:ext cx="11301259" cy="3319745"/>
          </a:xfrm>
          <a:custGeom>
            <a:avLst/>
            <a:gdLst/>
            <a:ahLst/>
            <a:cxnLst/>
            <a:rect l="l" t="t" r="r" b="b"/>
            <a:pathLst>
              <a:path w="11301259" h="3319745">
                <a:moveTo>
                  <a:pt x="0" y="0"/>
                </a:moveTo>
                <a:lnTo>
                  <a:pt x="11301259" y="0"/>
                </a:lnTo>
                <a:lnTo>
                  <a:pt x="11301259" y="3319745"/>
                </a:lnTo>
                <a:lnTo>
                  <a:pt x="0" y="3319745"/>
                </a:lnTo>
                <a:lnTo>
                  <a:pt x="0" y="0"/>
                </a:lnTo>
                <a:close/>
              </a:path>
            </a:pathLst>
          </a:custGeom>
          <a:blipFill>
            <a:blip r:embed="rId8"/>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486400" y="3425917"/>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6061351" y="2155011"/>
            <a:ext cx="6165298" cy="863600"/>
          </a:xfrm>
          <a:prstGeom prst="rect">
            <a:avLst/>
          </a:prstGeom>
        </p:spPr>
        <p:txBody>
          <a:bodyPr lIns="0" tIns="0" rIns="0" bIns="0" rtlCol="0" anchor="t">
            <a:spAutoFit/>
          </a:bodyPr>
          <a:lstStyle/>
          <a:p>
            <a:pPr algn="ctr">
              <a:lnSpc>
                <a:spcPts val="7000"/>
              </a:lnSpc>
            </a:pPr>
            <a:r>
              <a:rPr lang="en-US" sz="5000">
                <a:solidFill>
                  <a:srgbClr val="163C3F"/>
                </a:solidFill>
                <a:latin typeface="League Spartan"/>
                <a:ea typeface="League Spartan"/>
                <a:cs typeface="League Spartan"/>
                <a:sym typeface="League Spartan"/>
              </a:rPr>
              <a:t>PROBLEM</a:t>
            </a:r>
          </a:p>
        </p:txBody>
      </p:sp>
      <p:sp>
        <p:nvSpPr>
          <p:cNvPr id="6" name="TextBox 6"/>
          <p:cNvSpPr txBox="1"/>
          <p:nvPr/>
        </p:nvSpPr>
        <p:spPr>
          <a:xfrm>
            <a:off x="2699461" y="4798239"/>
            <a:ext cx="12889078" cy="2910568"/>
          </a:xfrm>
          <a:prstGeom prst="rect">
            <a:avLst/>
          </a:prstGeom>
        </p:spPr>
        <p:txBody>
          <a:bodyPr lIns="0" tIns="0" rIns="0" bIns="0" rtlCol="0" anchor="t">
            <a:spAutoFit/>
          </a:bodyPr>
          <a:lstStyle/>
          <a:p>
            <a:pPr algn="just">
              <a:lnSpc>
                <a:spcPts val="4610"/>
              </a:lnSpc>
            </a:pPr>
            <a:r>
              <a:rPr lang="en-US" sz="3293">
                <a:solidFill>
                  <a:srgbClr val="163C3F"/>
                </a:solidFill>
                <a:latin typeface="Lato"/>
                <a:ea typeface="Lato"/>
                <a:cs typeface="Lato"/>
                <a:sym typeface="Lato"/>
              </a:rPr>
              <a:t>In this challenge, we will try to solve the problem of behavior simulation (Task-1) and content simulation (Task-2), thereby helping marketers to estimate user engagement on their social media content as well as create content that elicits the desired key performance indicators (KPI) from the audience.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486400" y="1498672"/>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2620895" y="1962782"/>
            <a:ext cx="13046210" cy="4401340"/>
          </a:xfrm>
          <a:prstGeom prst="rect">
            <a:avLst/>
          </a:prstGeom>
        </p:spPr>
        <p:txBody>
          <a:bodyPr lIns="0" tIns="0" rIns="0" bIns="0" rtlCol="0" anchor="t">
            <a:spAutoFit/>
          </a:bodyPr>
          <a:lstStyle/>
          <a:p>
            <a:pPr algn="just">
              <a:lnSpc>
                <a:spcPts val="4343"/>
              </a:lnSpc>
            </a:pPr>
            <a:r>
              <a:rPr lang="en-US" sz="3102">
                <a:solidFill>
                  <a:srgbClr val="163C3F"/>
                </a:solidFill>
                <a:latin typeface="Lato"/>
                <a:ea typeface="Lato"/>
                <a:cs typeface="Lato"/>
                <a:sym typeface="Lato"/>
              </a:rPr>
              <a:t>Brands use Twitter to post marketing content about their products to serve several purposes, including ongoing product campaigns, sales, offers, discounts, brand building, community engagement, etc. User engagement on Twitter is quantified by metrics like user likes, retweets, comments, mentions, follows, clicks on embedded media and links. For this challenge, we have sampled tweets posted in the last five years from Twitter enterprise accounts. Each sample contains tweet ID, company name, username, timestamp, tweet text, media links and user likes.</a:t>
            </a:r>
          </a:p>
        </p:txBody>
      </p:sp>
      <p:sp>
        <p:nvSpPr>
          <p:cNvPr id="6" name="Freeform 6"/>
          <p:cNvSpPr/>
          <p:nvPr/>
        </p:nvSpPr>
        <p:spPr>
          <a:xfrm>
            <a:off x="3703078" y="6640347"/>
            <a:ext cx="11301259" cy="3206732"/>
          </a:xfrm>
          <a:custGeom>
            <a:avLst/>
            <a:gdLst/>
            <a:ahLst/>
            <a:cxnLst/>
            <a:rect l="l" t="t" r="r" b="b"/>
            <a:pathLst>
              <a:path w="11301259" h="3206732">
                <a:moveTo>
                  <a:pt x="0" y="0"/>
                </a:moveTo>
                <a:lnTo>
                  <a:pt x="11301259" y="0"/>
                </a:lnTo>
                <a:lnTo>
                  <a:pt x="11301259" y="3206732"/>
                </a:lnTo>
                <a:lnTo>
                  <a:pt x="0" y="3206732"/>
                </a:lnTo>
                <a:lnTo>
                  <a:pt x="0" y="0"/>
                </a:lnTo>
                <a:close/>
              </a:path>
            </a:pathLst>
          </a:custGeom>
          <a:blipFill>
            <a:blip r:embed="rId8"/>
            <a:stretch>
              <a:fillRect/>
            </a:stretch>
          </a:blipFill>
        </p:spPr>
      </p:sp>
      <p:sp>
        <p:nvSpPr>
          <p:cNvPr id="7" name="TextBox 7"/>
          <p:cNvSpPr txBox="1"/>
          <p:nvPr/>
        </p:nvSpPr>
        <p:spPr>
          <a:xfrm>
            <a:off x="6724361" y="544513"/>
            <a:ext cx="4839278" cy="863600"/>
          </a:xfrm>
          <a:prstGeom prst="rect">
            <a:avLst/>
          </a:prstGeom>
        </p:spPr>
        <p:txBody>
          <a:bodyPr lIns="0" tIns="0" rIns="0" bIns="0" rtlCol="0" anchor="t">
            <a:spAutoFit/>
          </a:bodyPr>
          <a:lstStyle/>
          <a:p>
            <a:pPr algn="ctr">
              <a:lnSpc>
                <a:spcPts val="7000"/>
              </a:lnSpc>
            </a:pPr>
            <a:r>
              <a:rPr lang="en-US" sz="5000">
                <a:solidFill>
                  <a:srgbClr val="163C3F"/>
                </a:solidFill>
                <a:latin typeface="League Spartan"/>
                <a:ea typeface="League Spartan"/>
                <a:cs typeface="League Spartan"/>
                <a:sym typeface="League Spartan"/>
              </a:rPr>
              <a:t>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30185" y="5143500"/>
            <a:ext cx="16627631" cy="2751011"/>
          </a:xfrm>
          <a:custGeom>
            <a:avLst/>
            <a:gdLst/>
            <a:ahLst/>
            <a:cxnLst/>
            <a:rect l="l" t="t" r="r" b="b"/>
            <a:pathLst>
              <a:path w="16627631" h="2751011">
                <a:moveTo>
                  <a:pt x="0" y="0"/>
                </a:moveTo>
                <a:lnTo>
                  <a:pt x="16627630" y="0"/>
                </a:lnTo>
                <a:lnTo>
                  <a:pt x="16627630" y="2751011"/>
                </a:lnTo>
                <a:lnTo>
                  <a:pt x="0" y="2751011"/>
                </a:lnTo>
                <a:lnTo>
                  <a:pt x="0" y="0"/>
                </a:lnTo>
                <a:close/>
              </a:path>
            </a:pathLst>
          </a:custGeom>
          <a:blipFill>
            <a:blip r:embed="rId6"/>
            <a:stretch>
              <a:fillRect b="-8039"/>
            </a:stretch>
          </a:blipFill>
        </p:spPr>
      </p:sp>
      <p:sp>
        <p:nvSpPr>
          <p:cNvPr id="5" name="TextBox 5"/>
          <p:cNvSpPr txBox="1"/>
          <p:nvPr/>
        </p:nvSpPr>
        <p:spPr>
          <a:xfrm>
            <a:off x="2045515" y="2288291"/>
            <a:ext cx="14578380" cy="29806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content field alone is not sufficient to grasp the user behaviour so we create a new field comprised of date,content and infered company called formatted_text. The full image URLs has also been extracted in a new field to make it easier accessing the images.</a:t>
            </a:r>
          </a:p>
          <a:p>
            <a:pPr algn="ctr">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518074" y="1372318"/>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5490283" y="4111899"/>
            <a:ext cx="7307434" cy="5644962"/>
          </a:xfrm>
          <a:custGeom>
            <a:avLst/>
            <a:gdLst/>
            <a:ahLst/>
            <a:cxnLst/>
            <a:rect l="l" t="t" r="r" b="b"/>
            <a:pathLst>
              <a:path w="7307434" h="5644962">
                <a:moveTo>
                  <a:pt x="0" y="0"/>
                </a:moveTo>
                <a:lnTo>
                  <a:pt x="7307434" y="0"/>
                </a:lnTo>
                <a:lnTo>
                  <a:pt x="7307434" y="5644962"/>
                </a:lnTo>
                <a:lnTo>
                  <a:pt x="0" y="5644962"/>
                </a:lnTo>
                <a:lnTo>
                  <a:pt x="0" y="0"/>
                </a:lnTo>
                <a:close/>
              </a:path>
            </a:pathLst>
          </a:custGeom>
          <a:blipFill>
            <a:blip r:embed="rId8"/>
            <a:stretch>
              <a:fillRect/>
            </a:stretch>
          </a:blipFill>
        </p:spPr>
      </p:sp>
      <p:sp>
        <p:nvSpPr>
          <p:cNvPr id="6" name="TextBox 6"/>
          <p:cNvSpPr txBox="1"/>
          <p:nvPr/>
        </p:nvSpPr>
        <p:spPr>
          <a:xfrm>
            <a:off x="4823394" y="508718"/>
            <a:ext cx="8704560" cy="863600"/>
          </a:xfrm>
          <a:prstGeom prst="rect">
            <a:avLst/>
          </a:prstGeom>
        </p:spPr>
        <p:txBody>
          <a:bodyPr lIns="0" tIns="0" rIns="0" bIns="0" rtlCol="0" anchor="t">
            <a:spAutoFit/>
          </a:bodyPr>
          <a:lstStyle/>
          <a:p>
            <a:pPr algn="ctr">
              <a:lnSpc>
                <a:spcPts val="7000"/>
              </a:lnSpc>
            </a:pPr>
            <a:r>
              <a:rPr lang="en-US" sz="5000">
                <a:solidFill>
                  <a:srgbClr val="163C3F"/>
                </a:solidFill>
                <a:latin typeface="League Spartan"/>
                <a:ea typeface="League Spartan"/>
                <a:cs typeface="League Spartan"/>
                <a:sym typeface="League Spartan"/>
              </a:rPr>
              <a:t>DATASET VISUALISTAION</a:t>
            </a:r>
          </a:p>
        </p:txBody>
      </p:sp>
      <p:sp>
        <p:nvSpPr>
          <p:cNvPr id="7" name="TextBox 7"/>
          <p:cNvSpPr txBox="1"/>
          <p:nvPr/>
        </p:nvSpPr>
        <p:spPr>
          <a:xfrm>
            <a:off x="2592666" y="1817009"/>
            <a:ext cx="13102667" cy="1780540"/>
          </a:xfrm>
          <a:prstGeom prst="rect">
            <a:avLst/>
          </a:prstGeom>
        </p:spPr>
        <p:txBody>
          <a:bodyPr lIns="0" tIns="0" rIns="0" bIns="0" rtlCol="0" anchor="t">
            <a:spAutoFit/>
          </a:bodyPr>
          <a:lstStyle/>
          <a:p>
            <a:pPr algn="just">
              <a:lnSpc>
                <a:spcPts val="4759"/>
              </a:lnSpc>
            </a:pPr>
            <a:r>
              <a:rPr lang="en-US" sz="3399">
                <a:solidFill>
                  <a:srgbClr val="163C3F"/>
                </a:solidFill>
                <a:latin typeface="Lato"/>
                <a:ea typeface="Lato"/>
                <a:cs typeface="Lato"/>
                <a:sym typeface="Lato"/>
              </a:rPr>
              <a:t>The formatted_text field will be tokenized to be later used by the model, we need to understand the token length distribution so that we can create a uniform token length for the model to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486400" y="1408112"/>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4026785" y="544513"/>
            <a:ext cx="10111704" cy="863600"/>
          </a:xfrm>
          <a:prstGeom prst="rect">
            <a:avLst/>
          </a:prstGeom>
        </p:spPr>
        <p:txBody>
          <a:bodyPr lIns="0" tIns="0" rIns="0" bIns="0" rtlCol="0" anchor="t">
            <a:spAutoFit/>
          </a:bodyPr>
          <a:lstStyle/>
          <a:p>
            <a:pPr algn="ctr">
              <a:lnSpc>
                <a:spcPts val="7000"/>
              </a:lnSpc>
            </a:pPr>
            <a:r>
              <a:rPr lang="en-US" sz="5000">
                <a:solidFill>
                  <a:srgbClr val="163C3F"/>
                </a:solidFill>
                <a:latin typeface="League Spartan"/>
                <a:ea typeface="League Spartan"/>
                <a:cs typeface="League Spartan"/>
                <a:sym typeface="League Spartan"/>
              </a:rPr>
              <a:t>SOLUTION</a:t>
            </a:r>
          </a:p>
        </p:txBody>
      </p:sp>
      <p:sp>
        <p:nvSpPr>
          <p:cNvPr id="6" name="TextBox 6"/>
          <p:cNvSpPr txBox="1"/>
          <p:nvPr/>
        </p:nvSpPr>
        <p:spPr>
          <a:xfrm>
            <a:off x="2372578" y="4059624"/>
            <a:ext cx="12805207" cy="5857875"/>
          </a:xfrm>
          <a:prstGeom prst="rect">
            <a:avLst/>
          </a:prstGeom>
        </p:spPr>
        <p:txBody>
          <a:bodyPr lIns="0" tIns="0" rIns="0" bIns="0" rtlCol="0" anchor="t">
            <a:spAutoFit/>
          </a:bodyPr>
          <a:lstStyle/>
          <a:p>
            <a:pPr algn="just">
              <a:lnSpc>
                <a:spcPts val="4200"/>
              </a:lnSpc>
            </a:pPr>
            <a:r>
              <a:rPr lang="en-US" sz="3000">
                <a:solidFill>
                  <a:srgbClr val="163C3F"/>
                </a:solidFill>
                <a:latin typeface="Lato"/>
                <a:ea typeface="Lato"/>
                <a:cs typeface="Lato"/>
                <a:sym typeface="Lato"/>
              </a:rPr>
              <a:t>Here we employ the use of DistilBERT a smaller and faster version of BERT. We load a pre-trained model from the transfromers library.</a:t>
            </a:r>
          </a:p>
          <a:p>
            <a:pPr marL="647700" lvl="1" indent="-323850" algn="just">
              <a:lnSpc>
                <a:spcPts val="4200"/>
              </a:lnSpc>
              <a:buFont typeface="Arial"/>
              <a:buChar char="•"/>
            </a:pPr>
            <a:r>
              <a:rPr lang="en-US" sz="3000">
                <a:solidFill>
                  <a:srgbClr val="163C3F"/>
                </a:solidFill>
                <a:latin typeface="Lato"/>
                <a:ea typeface="Lato"/>
                <a:cs typeface="Lato"/>
                <a:sym typeface="Lato"/>
              </a:rPr>
              <a:t>The model outputs the hidden states, from which we select the embedding corresponding to the [CLS] token (first token).</a:t>
            </a:r>
          </a:p>
          <a:p>
            <a:pPr marL="647700" lvl="1" indent="-323850" algn="just">
              <a:lnSpc>
                <a:spcPts val="4200"/>
              </a:lnSpc>
              <a:buFont typeface="Arial"/>
              <a:buChar char="•"/>
            </a:pPr>
            <a:r>
              <a:rPr lang="en-US" sz="3000">
                <a:solidFill>
                  <a:srgbClr val="163C3F"/>
                </a:solidFill>
                <a:latin typeface="Lato"/>
                <a:ea typeface="Lato"/>
                <a:cs typeface="Lato"/>
                <a:sym typeface="Lato"/>
              </a:rPr>
              <a:t>After obtaining embeddings from BERT, a small feedforward neural network (fully connected layers) is used to predict the number of likes.</a:t>
            </a:r>
          </a:p>
          <a:p>
            <a:pPr marL="647700" lvl="1" indent="-323850" algn="just">
              <a:lnSpc>
                <a:spcPts val="4200"/>
              </a:lnSpc>
              <a:buFont typeface="Arial"/>
              <a:buChar char="•"/>
            </a:pPr>
            <a:r>
              <a:rPr lang="en-US" sz="3000">
                <a:solidFill>
                  <a:srgbClr val="163C3F"/>
                </a:solidFill>
                <a:latin typeface="Lato"/>
                <a:ea typeface="Lato"/>
                <a:cs typeface="Lato"/>
                <a:sym typeface="Lato"/>
              </a:rPr>
              <a:t>A Linear layer that transforms the hidden states (DistilBERT output) to a size of 180. The role of this layer is to reduce the dimensionality of the BERT embedding while retaining useful information. Here 180 corresponds to the maximum token length (177) in the given dataset.</a:t>
            </a:r>
          </a:p>
          <a:p>
            <a:pPr algn="just">
              <a:lnSpc>
                <a:spcPts val="4200"/>
              </a:lnSpc>
            </a:pPr>
            <a:endParaRPr lang="en-US" sz="3000">
              <a:solidFill>
                <a:srgbClr val="163C3F"/>
              </a:solidFill>
              <a:latin typeface="Lato"/>
              <a:ea typeface="Lato"/>
              <a:cs typeface="Lato"/>
              <a:sym typeface="Lato"/>
            </a:endParaRPr>
          </a:p>
        </p:txBody>
      </p:sp>
      <p:sp>
        <p:nvSpPr>
          <p:cNvPr id="7" name="TextBox 7"/>
          <p:cNvSpPr txBox="1"/>
          <p:nvPr/>
        </p:nvSpPr>
        <p:spPr>
          <a:xfrm>
            <a:off x="4606259" y="1877905"/>
            <a:ext cx="8952756" cy="887095"/>
          </a:xfrm>
          <a:prstGeom prst="rect">
            <a:avLst/>
          </a:prstGeom>
        </p:spPr>
        <p:txBody>
          <a:bodyPr lIns="0" tIns="0" rIns="0" bIns="0" rtlCol="0" anchor="t">
            <a:spAutoFit/>
          </a:bodyPr>
          <a:lstStyle/>
          <a:p>
            <a:pPr algn="ctr">
              <a:lnSpc>
                <a:spcPts val="7279"/>
              </a:lnSpc>
            </a:pPr>
            <a:r>
              <a:rPr lang="en-US" sz="5199" b="1">
                <a:solidFill>
                  <a:srgbClr val="163C3F"/>
                </a:solidFill>
                <a:latin typeface="Canva Sans Bold"/>
                <a:ea typeface="Canva Sans Bold"/>
                <a:cs typeface="Canva Sans Bold"/>
                <a:sym typeface="Canva Sans Bold"/>
              </a:rPr>
              <a:t>Task-1: Behavior Simulation</a:t>
            </a:r>
          </a:p>
        </p:txBody>
      </p:sp>
      <p:sp>
        <p:nvSpPr>
          <p:cNvPr id="8" name="TextBox 8"/>
          <p:cNvSpPr txBox="1"/>
          <p:nvPr/>
        </p:nvSpPr>
        <p:spPr>
          <a:xfrm>
            <a:off x="2372578" y="2984076"/>
            <a:ext cx="4224486" cy="887095"/>
          </a:xfrm>
          <a:prstGeom prst="rect">
            <a:avLst/>
          </a:prstGeom>
        </p:spPr>
        <p:txBody>
          <a:bodyPr lIns="0" tIns="0" rIns="0" bIns="0" rtlCol="0" anchor="t">
            <a:spAutoFit/>
          </a:bodyPr>
          <a:lstStyle/>
          <a:p>
            <a:pPr algn="ctr">
              <a:lnSpc>
                <a:spcPts val="7279"/>
              </a:lnSpc>
            </a:pPr>
            <a:r>
              <a:rPr lang="en-US" sz="5199" b="1">
                <a:solidFill>
                  <a:srgbClr val="163C3F"/>
                </a:solidFill>
                <a:latin typeface="Canva Sans Bold"/>
                <a:ea typeface="Canva Sans Bold"/>
                <a:cs typeface="Canva Sans Bold"/>
                <a:sym typeface="Canva Sans Bold"/>
              </a:rPr>
              <a:t>Approach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59866" y="4227675"/>
            <a:ext cx="17568267" cy="4180840"/>
          </a:xfrm>
          <a:prstGeom prst="rect">
            <a:avLst/>
          </a:prstGeom>
        </p:spPr>
        <p:txBody>
          <a:bodyPr lIns="0" tIns="0" rIns="0" bIns="0" rtlCol="0" anchor="t">
            <a:spAutoFit/>
          </a:bodyPr>
          <a:lstStyle/>
          <a:p>
            <a:pPr marL="734059" lvl="1" indent="-367030" algn="just">
              <a:lnSpc>
                <a:spcPts val="4759"/>
              </a:lnSpc>
              <a:buAutoNum type="arabicPeriod"/>
            </a:pPr>
            <a:r>
              <a:rPr lang="en-US" sz="3399">
                <a:solidFill>
                  <a:srgbClr val="000000"/>
                </a:solidFill>
                <a:latin typeface="Canva Sans"/>
                <a:ea typeface="Canva Sans"/>
                <a:cs typeface="Canva Sans"/>
                <a:sym typeface="Canva Sans"/>
              </a:rPr>
              <a:t>DistilBERT hidden state → 768 dimensions (CLS token)</a:t>
            </a:r>
          </a:p>
          <a:p>
            <a:pPr marL="734059" lvl="1" indent="-367030" algn="just">
              <a:lnSpc>
                <a:spcPts val="4759"/>
              </a:lnSpc>
              <a:buAutoNum type="arabicPeriod"/>
            </a:pPr>
            <a:r>
              <a:rPr lang="en-US" sz="3399">
                <a:solidFill>
                  <a:srgbClr val="000000"/>
                </a:solidFill>
                <a:latin typeface="Canva Sans"/>
                <a:ea typeface="Canva Sans"/>
                <a:cs typeface="Canva Sans"/>
                <a:sym typeface="Canva Sans"/>
              </a:rPr>
              <a:t>First Linear Layer → 180 dimensions</a:t>
            </a:r>
          </a:p>
          <a:p>
            <a:pPr marL="734059" lvl="1" indent="-367030" algn="just">
              <a:lnSpc>
                <a:spcPts val="4759"/>
              </a:lnSpc>
              <a:buAutoNum type="arabicPeriod"/>
            </a:pPr>
            <a:r>
              <a:rPr lang="en-US" sz="3399">
                <a:solidFill>
                  <a:srgbClr val="000000"/>
                </a:solidFill>
                <a:latin typeface="Canva Sans"/>
                <a:ea typeface="Canva Sans"/>
                <a:cs typeface="Canva Sans"/>
                <a:sym typeface="Canva Sans"/>
              </a:rPr>
              <a:t>ReLU Activation → Adds non-linearity</a:t>
            </a:r>
          </a:p>
          <a:p>
            <a:pPr marL="734059" lvl="1" indent="-367030" algn="just">
              <a:lnSpc>
                <a:spcPts val="4759"/>
              </a:lnSpc>
              <a:buAutoNum type="arabicPeriod"/>
            </a:pPr>
            <a:r>
              <a:rPr lang="en-US" sz="3399">
                <a:solidFill>
                  <a:srgbClr val="000000"/>
                </a:solidFill>
                <a:latin typeface="Canva Sans"/>
                <a:ea typeface="Canva Sans"/>
                <a:cs typeface="Canva Sans"/>
                <a:sym typeface="Canva Sans"/>
              </a:rPr>
              <a:t>Second Linear Layer → 1 dimension (predicted likes)</a:t>
            </a:r>
          </a:p>
          <a:p>
            <a:pPr algn="just">
              <a:lnSpc>
                <a:spcPts val="4759"/>
              </a:lnSpc>
            </a:pPr>
            <a:endParaRPr lang="en-US" sz="3399">
              <a:solidFill>
                <a:srgbClr val="000000"/>
              </a:solidFill>
              <a:latin typeface="Canva Sans"/>
              <a:ea typeface="Canva Sans"/>
              <a:cs typeface="Canva Sans"/>
              <a:sym typeface="Canva Sans"/>
            </a:endParaRPr>
          </a:p>
          <a:p>
            <a:pPr marL="734059" lvl="1" indent="-367030" algn="just">
              <a:lnSpc>
                <a:spcPts val="4759"/>
              </a:lnSpc>
              <a:buFont typeface="Arial"/>
              <a:buChar char="•"/>
            </a:pPr>
            <a:r>
              <a:rPr lang="en-US" sz="3399">
                <a:solidFill>
                  <a:srgbClr val="000000"/>
                </a:solidFill>
                <a:latin typeface="Canva Sans"/>
                <a:ea typeface="Canva Sans"/>
                <a:cs typeface="Canva Sans"/>
                <a:sym typeface="Canva Sans"/>
              </a:rPr>
              <a:t>The loss function used is Mean Squared Error (MSE) because it's a regression task</a:t>
            </a:r>
          </a:p>
          <a:p>
            <a:pPr algn="just">
              <a:lnSpc>
                <a:spcPts val="4759"/>
              </a:lnSpc>
            </a:pPr>
            <a:endParaRPr lang="en-US" sz="3399">
              <a:solidFill>
                <a:srgbClr val="000000"/>
              </a:solidFill>
              <a:latin typeface="Canva Sans"/>
              <a:ea typeface="Canva Sans"/>
              <a:cs typeface="Canva Sans"/>
              <a:sym typeface="Canva Sans"/>
            </a:endParaRPr>
          </a:p>
        </p:txBody>
      </p:sp>
      <p:sp>
        <p:nvSpPr>
          <p:cNvPr id="5" name="Freeform 5"/>
          <p:cNvSpPr/>
          <p:nvPr/>
        </p:nvSpPr>
        <p:spPr>
          <a:xfrm>
            <a:off x="4401384" y="1239871"/>
            <a:ext cx="9485232" cy="2335703"/>
          </a:xfrm>
          <a:custGeom>
            <a:avLst/>
            <a:gdLst/>
            <a:ahLst/>
            <a:cxnLst/>
            <a:rect l="l" t="t" r="r" b="b"/>
            <a:pathLst>
              <a:path w="9485232" h="2335703">
                <a:moveTo>
                  <a:pt x="0" y="0"/>
                </a:moveTo>
                <a:lnTo>
                  <a:pt x="9485232" y="0"/>
                </a:lnTo>
                <a:lnTo>
                  <a:pt x="9485232" y="2335703"/>
                </a:lnTo>
                <a:lnTo>
                  <a:pt x="0" y="2335703"/>
                </a:lnTo>
                <a:lnTo>
                  <a:pt x="0" y="0"/>
                </a:lnTo>
                <a:close/>
              </a:path>
            </a:pathLst>
          </a:custGeom>
          <a:blipFill>
            <a:blip r:embed="rId6"/>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1057</Words>
  <Application>Microsoft Office PowerPoint</Application>
  <PresentationFormat>Custom</PresentationFormat>
  <Paragraphs>69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Lato</vt:lpstr>
      <vt:lpstr>Calibri</vt:lpstr>
      <vt:lpstr>League Spartan</vt:lpstr>
      <vt:lpstr>Lato Bold</vt:lpstr>
      <vt:lpstr>Canva Sans</vt:lpstr>
      <vt:lpstr>Arial</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IIT Selection Hackathon by M Arsh Raza</dc:title>
  <cp:lastModifiedBy>vaseem raza</cp:lastModifiedBy>
  <cp:revision>2</cp:revision>
  <dcterms:created xsi:type="dcterms:W3CDTF">2006-08-16T00:00:00Z</dcterms:created>
  <dcterms:modified xsi:type="dcterms:W3CDTF">2024-10-14T16:32:28Z</dcterms:modified>
  <dc:identifier>DAGTjBm4AZM</dc:identifier>
</cp:coreProperties>
</file>