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1.xml" ContentType="application/vnd.openxmlformats-officedocument.drawingml.chart+xml"/>
  <Override PartName="/ppt/notesSlides/notesSlide40.xml" ContentType="application/vnd.openxmlformats-officedocument.presentationml.notesSlide+xml"/>
  <Override PartName="/ppt/charts/chart2.xml" ContentType="application/vnd.openxmlformats-officedocument.drawingml.chart+xml"/>
  <Override PartName="/ppt/notesSlides/notesSlide4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7" r:id="rId1"/>
  </p:sldMasterIdLst>
  <p:notesMasterIdLst>
    <p:notesMasterId r:id="rId46"/>
  </p:notesMasterIdLst>
  <p:handoutMasterIdLst>
    <p:handoutMasterId r:id="rId47"/>
  </p:handoutMasterIdLst>
  <p:sldIdLst>
    <p:sldId id="256" r:id="rId2"/>
    <p:sldId id="313" r:id="rId3"/>
    <p:sldId id="357" r:id="rId4"/>
    <p:sldId id="436" r:id="rId5"/>
    <p:sldId id="442" r:id="rId6"/>
    <p:sldId id="398" r:id="rId7"/>
    <p:sldId id="399" r:id="rId8"/>
    <p:sldId id="370" r:id="rId9"/>
    <p:sldId id="400" r:id="rId10"/>
    <p:sldId id="376" r:id="rId11"/>
    <p:sldId id="437" r:id="rId12"/>
    <p:sldId id="371" r:id="rId13"/>
    <p:sldId id="462" r:id="rId14"/>
    <p:sldId id="463" r:id="rId15"/>
    <p:sldId id="465" r:id="rId16"/>
    <p:sldId id="464" r:id="rId17"/>
    <p:sldId id="265" r:id="rId18"/>
    <p:sldId id="405" r:id="rId19"/>
    <p:sldId id="439" r:id="rId20"/>
    <p:sldId id="430" r:id="rId21"/>
    <p:sldId id="431" r:id="rId22"/>
    <p:sldId id="432" r:id="rId23"/>
    <p:sldId id="433" r:id="rId24"/>
    <p:sldId id="427" r:id="rId25"/>
    <p:sldId id="426" r:id="rId26"/>
    <p:sldId id="41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393" r:id="rId35"/>
    <p:sldId id="363" r:id="rId36"/>
    <p:sldId id="453" r:id="rId37"/>
    <p:sldId id="364" r:id="rId38"/>
    <p:sldId id="454" r:id="rId39"/>
    <p:sldId id="440" r:id="rId40"/>
    <p:sldId id="278" r:id="rId41"/>
    <p:sldId id="441" r:id="rId42"/>
    <p:sldId id="279" r:id="rId43"/>
    <p:sldId id="274" r:id="rId44"/>
    <p:sldId id="25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F40AB10-5101-FC45-82E8-E4464EF5A8DD}">
          <p14:sldIdLst>
            <p14:sldId id="256"/>
            <p14:sldId id="313"/>
            <p14:sldId id="357"/>
            <p14:sldId id="436"/>
            <p14:sldId id="442"/>
            <p14:sldId id="398"/>
            <p14:sldId id="399"/>
            <p14:sldId id="370"/>
            <p14:sldId id="400"/>
            <p14:sldId id="376"/>
            <p14:sldId id="437"/>
          </p14:sldIdLst>
        </p14:section>
        <p14:section name="Solution" id="{40387591-7AF3-2D44-92B0-3AB464324284}">
          <p14:sldIdLst>
            <p14:sldId id="371"/>
            <p14:sldId id="462"/>
            <p14:sldId id="463"/>
            <p14:sldId id="465"/>
            <p14:sldId id="464"/>
            <p14:sldId id="265"/>
            <p14:sldId id="405"/>
            <p14:sldId id="439"/>
            <p14:sldId id="430"/>
            <p14:sldId id="431"/>
            <p14:sldId id="432"/>
            <p14:sldId id="433"/>
            <p14:sldId id="427"/>
            <p14:sldId id="426"/>
            <p14:sldId id="414"/>
            <p14:sldId id="455"/>
            <p14:sldId id="456"/>
            <p14:sldId id="457"/>
            <p14:sldId id="458"/>
            <p14:sldId id="459"/>
            <p14:sldId id="460"/>
            <p14:sldId id="461"/>
            <p14:sldId id="393"/>
            <p14:sldId id="363"/>
            <p14:sldId id="453"/>
            <p14:sldId id="364"/>
            <p14:sldId id="454"/>
          </p14:sldIdLst>
        </p14:section>
        <p14:section name="Evaluation" id="{76D50540-E183-6544-9787-95BE65C1AE27}">
          <p14:sldIdLst>
            <p14:sldId id="440"/>
            <p14:sldId id="278"/>
            <p14:sldId id="441"/>
            <p14:sldId id="279"/>
          </p14:sldIdLst>
        </p14:section>
        <p14:section name="Conclusion" id="{142A0E4F-4793-9F48-9B73-5FC6101D2A74}">
          <p14:sldIdLst>
            <p14:sldId id="274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0" autoAdjust="0"/>
    <p:restoredTop sz="77793" autoAdjust="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jin:Dropbox:01_Research:06_NetworkUpdate:Paper:talk:Evaluation_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jin:Dropbox:01_Research:06_NetworkUpdate:Paper:talk:Evaluation_fig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jin:Dropbox:01_Research:06_NetworkUpdate:Paper:talk:Evaluation_figu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jin:Dropbox:01_Research:06_NetworkUpdate:Paper:talk:Evaluation_figur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jin:Dropbox:01_Research:06_NetworkUpdate:Paper:talk:Evaluation_figur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jin:Dropbox:01_Research:06_NetworkUpdate:Paper:talk:Evaluation_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 b="0">
                <a:solidFill>
                  <a:schemeClr val="tx2"/>
                </a:solidFill>
              </a:defRPr>
            </a:pPr>
            <a:r>
              <a:rPr lang="en-US" sz="2000" b="0" dirty="0" smtClean="0">
                <a:solidFill>
                  <a:schemeClr val="tx2"/>
                </a:solidFill>
              </a:rPr>
              <a:t>50</a:t>
            </a:r>
            <a:r>
              <a:rPr lang="en-US" sz="2000" b="0" baseline="30000" dirty="0" smtClean="0">
                <a:solidFill>
                  <a:schemeClr val="tx2"/>
                </a:solidFill>
              </a:rPr>
              <a:t>th</a:t>
            </a:r>
            <a:r>
              <a:rPr lang="en-US" sz="2000" b="0" baseline="0" dirty="0" smtClean="0">
                <a:solidFill>
                  <a:schemeClr val="tx2"/>
                </a:solidFill>
              </a:rPr>
              <a:t> Percentile Update Time</a:t>
            </a:r>
            <a:endParaRPr lang="en-US" sz="2000" b="0" dirty="0">
              <a:solidFill>
                <a:schemeClr val="tx2"/>
              </a:solidFill>
            </a:endParaRPr>
          </a:p>
        </c:rich>
      </c:tx>
      <c:layout>
        <c:manualLayout>
          <c:xMode val="edge"/>
          <c:yMode val="edge"/>
          <c:x val="0.220472955674126"/>
          <c:y val="0.0241967442994757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OneShot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Sheet1!$A$10:$A$11</c:f>
              <c:strCache>
                <c:ptCount val="2"/>
                <c:pt idx="0">
                  <c:v>WAN TE</c:v>
                </c:pt>
                <c:pt idx="1">
                  <c:v>Data Center TE</c:v>
                </c:pt>
              </c:strCache>
            </c:strRef>
          </c:cat>
          <c:val>
            <c:numRef>
              <c:f>Sheet1!$B$10:$B$11</c:f>
              <c:numCache>
                <c:formatCode>General</c:formatCode>
                <c:ptCount val="2"/>
                <c:pt idx="0">
                  <c:v>0.727</c:v>
                </c:pt>
                <c:pt idx="1">
                  <c:v>1.526</c:v>
                </c:pt>
              </c:numCache>
            </c:numRef>
          </c:val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Dionysus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Sheet1!$A$10:$A$11</c:f>
              <c:strCache>
                <c:ptCount val="2"/>
                <c:pt idx="0">
                  <c:v>WAN TE</c:v>
                </c:pt>
                <c:pt idx="1">
                  <c:v>Data Center TE</c:v>
                </c:pt>
              </c:strCache>
            </c:strRef>
          </c:cat>
          <c:val>
            <c:numRef>
              <c:f>Sheet1!$C$10:$C$11</c:f>
              <c:numCache>
                <c:formatCode>General</c:formatCode>
                <c:ptCount val="2"/>
                <c:pt idx="0">
                  <c:v>0.795</c:v>
                </c:pt>
                <c:pt idx="1">
                  <c:v>1.819</c:v>
                </c:pt>
              </c:numCache>
            </c:numRef>
          </c:val>
        </c:ser>
        <c:ser>
          <c:idx val="2"/>
          <c:order val="2"/>
          <c:tx>
            <c:strRef>
              <c:f>Sheet1!$D$9</c:f>
              <c:strCache>
                <c:ptCount val="1"/>
                <c:pt idx="0">
                  <c:v>SWAN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Sheet1!$A$10:$A$11</c:f>
              <c:strCache>
                <c:ptCount val="2"/>
                <c:pt idx="0">
                  <c:v>WAN TE</c:v>
                </c:pt>
                <c:pt idx="1">
                  <c:v>Data Center TE</c:v>
                </c:pt>
              </c:strCache>
            </c:strRef>
          </c:cat>
          <c:val>
            <c:numRef>
              <c:f>Sheet1!$D$10:$D$11</c:f>
              <c:numCache>
                <c:formatCode>General</c:formatCode>
                <c:ptCount val="2"/>
                <c:pt idx="0">
                  <c:v>1.496</c:v>
                </c:pt>
                <c:pt idx="1">
                  <c:v>3.297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2498264"/>
        <c:axId val="-2112492984"/>
      </c:barChart>
      <c:catAx>
        <c:axId val="-21124982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2492984"/>
        <c:crosses val="autoZero"/>
        <c:auto val="1"/>
        <c:lblAlgn val="ctr"/>
        <c:lblOffset val="100"/>
        <c:noMultiLvlLbl val="0"/>
      </c:catAx>
      <c:valAx>
        <c:axId val="-2112492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 smtClean="0"/>
                  <a:t>Update</a:t>
                </a:r>
                <a:r>
                  <a:rPr lang="en-US" b="0" baseline="0" dirty="0" smtClean="0"/>
                  <a:t> Time (second)</a:t>
                </a:r>
                <a:endParaRPr lang="en-US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2498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 b="0">
                <a:solidFill>
                  <a:schemeClr val="tx2"/>
                </a:solidFill>
              </a:defRPr>
            </a:pPr>
            <a:r>
              <a:rPr lang="en-US" sz="2000" b="0" dirty="0" smtClean="0">
                <a:solidFill>
                  <a:schemeClr val="tx2"/>
                </a:solidFill>
              </a:rPr>
              <a:t>50</a:t>
            </a:r>
            <a:r>
              <a:rPr lang="en-US" sz="2000" b="0" baseline="30000" dirty="0" smtClean="0">
                <a:solidFill>
                  <a:schemeClr val="tx2"/>
                </a:solidFill>
              </a:rPr>
              <a:t>th</a:t>
            </a:r>
            <a:r>
              <a:rPr lang="en-US" sz="2000" b="0" baseline="0" dirty="0" smtClean="0">
                <a:solidFill>
                  <a:schemeClr val="tx2"/>
                </a:solidFill>
              </a:rPr>
              <a:t> Percentile Update Time</a:t>
            </a:r>
            <a:endParaRPr lang="en-US" sz="2000" b="0" dirty="0">
              <a:solidFill>
                <a:schemeClr val="tx2"/>
              </a:solidFill>
            </a:endParaRPr>
          </a:p>
        </c:rich>
      </c:tx>
      <c:layout>
        <c:manualLayout>
          <c:xMode val="edge"/>
          <c:yMode val="edge"/>
          <c:x val="0.220472955674126"/>
          <c:y val="0.0241967442994757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OneShot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Sheet1!$A$10:$A$11</c:f>
              <c:strCache>
                <c:ptCount val="2"/>
                <c:pt idx="0">
                  <c:v>WAN TE</c:v>
                </c:pt>
                <c:pt idx="1">
                  <c:v>Data Center TE</c:v>
                </c:pt>
              </c:strCache>
            </c:strRef>
          </c:cat>
          <c:val>
            <c:numRef>
              <c:f>Sheet1!$B$10:$B$11</c:f>
              <c:numCache>
                <c:formatCode>General</c:formatCode>
                <c:ptCount val="2"/>
                <c:pt idx="0">
                  <c:v>0.727</c:v>
                </c:pt>
                <c:pt idx="1">
                  <c:v>1.526</c:v>
                </c:pt>
              </c:numCache>
            </c:numRef>
          </c:val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Dionysus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Sheet1!$A$10:$A$11</c:f>
              <c:strCache>
                <c:ptCount val="2"/>
                <c:pt idx="0">
                  <c:v>WAN TE</c:v>
                </c:pt>
                <c:pt idx="1">
                  <c:v>Data Center TE</c:v>
                </c:pt>
              </c:strCache>
            </c:strRef>
          </c:cat>
          <c:val>
            <c:numRef>
              <c:f>Sheet1!$C$10:$C$11</c:f>
              <c:numCache>
                <c:formatCode>General</c:formatCode>
                <c:ptCount val="2"/>
                <c:pt idx="0">
                  <c:v>0.795</c:v>
                </c:pt>
                <c:pt idx="1">
                  <c:v>1.819</c:v>
                </c:pt>
              </c:numCache>
            </c:numRef>
          </c:val>
        </c:ser>
        <c:ser>
          <c:idx val="2"/>
          <c:order val="2"/>
          <c:tx>
            <c:strRef>
              <c:f>Sheet1!$D$9</c:f>
              <c:strCache>
                <c:ptCount val="1"/>
                <c:pt idx="0">
                  <c:v>SWAN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Sheet1!$A$10:$A$11</c:f>
              <c:strCache>
                <c:ptCount val="2"/>
                <c:pt idx="0">
                  <c:v>WAN TE</c:v>
                </c:pt>
                <c:pt idx="1">
                  <c:v>Data Center TE</c:v>
                </c:pt>
              </c:strCache>
            </c:strRef>
          </c:cat>
          <c:val>
            <c:numRef>
              <c:f>Sheet1!$D$10:$D$11</c:f>
              <c:numCache>
                <c:formatCode>General</c:formatCode>
                <c:ptCount val="2"/>
                <c:pt idx="0">
                  <c:v>1.496</c:v>
                </c:pt>
                <c:pt idx="1">
                  <c:v>3.297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3746984"/>
        <c:axId val="-2113744008"/>
      </c:barChart>
      <c:catAx>
        <c:axId val="-21137469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744008"/>
        <c:crosses val="autoZero"/>
        <c:auto val="1"/>
        <c:lblAlgn val="ctr"/>
        <c:lblOffset val="100"/>
        <c:noMultiLvlLbl val="0"/>
      </c:catAx>
      <c:valAx>
        <c:axId val="-2113744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 smtClean="0"/>
                  <a:t>Update</a:t>
                </a:r>
                <a:r>
                  <a:rPr lang="en-US" b="0" baseline="0" dirty="0" smtClean="0"/>
                  <a:t> Time (second)</a:t>
                </a:r>
                <a:endParaRPr lang="en-US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3746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 b="0"/>
            </a:pPr>
            <a:r>
              <a:rPr lang="en-US" sz="2000" b="0" dirty="0" smtClean="0">
                <a:solidFill>
                  <a:srgbClr val="1F497D"/>
                </a:solidFill>
              </a:rPr>
              <a:t>99</a:t>
            </a:r>
            <a:r>
              <a:rPr lang="en-US" sz="2000" b="0" baseline="30000" dirty="0" smtClean="0">
                <a:solidFill>
                  <a:srgbClr val="1F497D"/>
                </a:solidFill>
              </a:rPr>
              <a:t>th</a:t>
            </a:r>
            <a:r>
              <a:rPr lang="en-US" sz="2000" b="0" dirty="0" smtClean="0">
                <a:solidFill>
                  <a:srgbClr val="1F497D"/>
                </a:solidFill>
              </a:rPr>
              <a:t> Percentile</a:t>
            </a:r>
          </a:p>
          <a:p>
            <a:pPr>
              <a:defRPr sz="2000" b="0"/>
            </a:pPr>
            <a:r>
              <a:rPr lang="en-US" sz="2000" b="0" dirty="0" smtClean="0">
                <a:solidFill>
                  <a:srgbClr val="1F497D"/>
                </a:solidFill>
              </a:rPr>
              <a:t>Link Oversubscription</a:t>
            </a:r>
            <a:endParaRPr lang="en-US" sz="2000" b="0" dirty="0">
              <a:solidFill>
                <a:srgbClr val="1F497D"/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Sheet1!$A$37</c:f>
              <c:strCache>
                <c:ptCount val="1"/>
                <c:pt idx="0">
                  <c:v>Link Overscription (GB, 99 perc.)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Sheet1!$B$36:$D$36</c:f>
              <c:strCache>
                <c:ptCount val="3"/>
                <c:pt idx="0">
                  <c:v>OneShot</c:v>
                </c:pt>
                <c:pt idx="1">
                  <c:v>Dionysus</c:v>
                </c:pt>
                <c:pt idx="2">
                  <c:v>SWAN</c:v>
                </c:pt>
              </c:strCache>
            </c:strRef>
          </c:cat>
          <c:val>
            <c:numRef>
              <c:f>Sheet1!$B$37:$D$37</c:f>
              <c:numCache>
                <c:formatCode>General</c:formatCode>
                <c:ptCount val="3"/>
                <c:pt idx="0">
                  <c:v>4.58716</c:v>
                </c:pt>
                <c:pt idx="1">
                  <c:v>1.18895375</c:v>
                </c:pt>
                <c:pt idx="2">
                  <c:v>2.03929375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525576"/>
        <c:axId val="-2111522600"/>
      </c:barChart>
      <c:catAx>
        <c:axId val="-21115255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1522600"/>
        <c:crosses val="autoZero"/>
        <c:auto val="1"/>
        <c:lblAlgn val="ctr"/>
        <c:lblOffset val="100"/>
        <c:noMultiLvlLbl val="0"/>
      </c:catAx>
      <c:valAx>
        <c:axId val="-2111522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 smtClean="0"/>
                  <a:t>Link Oversubscription </a:t>
                </a:r>
                <a:r>
                  <a:rPr lang="en-US" b="0" dirty="0"/>
                  <a:t>(GB)</a:t>
                </a:r>
              </a:p>
            </c:rich>
          </c:tx>
          <c:layout>
            <c:manualLayout>
              <c:xMode val="edge"/>
              <c:yMode val="edge"/>
              <c:x val="0.0363461822983018"/>
              <c:y val="0.2866815809761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1525576"/>
        <c:crosses val="autoZero"/>
        <c:crossBetween val="between"/>
        <c:majorUnit val="1.0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b="0" dirty="0" smtClean="0">
                <a:solidFill>
                  <a:srgbClr val="1F497D"/>
                </a:solidFill>
              </a:rPr>
              <a:t>99</a:t>
            </a:r>
            <a:r>
              <a:rPr lang="en-US" sz="2000" b="0" baseline="30000" dirty="0" smtClean="0">
                <a:solidFill>
                  <a:srgbClr val="1F497D"/>
                </a:solidFill>
              </a:rPr>
              <a:t>th</a:t>
            </a:r>
            <a:r>
              <a:rPr lang="en-US" sz="2000" b="0" dirty="0" smtClean="0">
                <a:solidFill>
                  <a:srgbClr val="1F497D"/>
                </a:solidFill>
              </a:rPr>
              <a:t> Percentile</a:t>
            </a:r>
          </a:p>
          <a:p>
            <a:pPr>
              <a:defRPr/>
            </a:pPr>
            <a:r>
              <a:rPr lang="en-US" sz="2000" b="0" dirty="0" smtClean="0">
                <a:solidFill>
                  <a:srgbClr val="1F497D"/>
                </a:solidFill>
              </a:rPr>
              <a:t>Update </a:t>
            </a:r>
            <a:r>
              <a:rPr lang="en-US" sz="2000" b="0" dirty="0">
                <a:solidFill>
                  <a:srgbClr val="1F497D"/>
                </a:solidFill>
              </a:rPr>
              <a:t>Time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Sheet1!$A$43</c:f>
              <c:strCache>
                <c:ptCount val="1"/>
                <c:pt idx="0">
                  <c:v>Update Time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Sheet1!$B$42:$D$42</c:f>
              <c:strCache>
                <c:ptCount val="3"/>
                <c:pt idx="0">
                  <c:v>OneShot</c:v>
                </c:pt>
                <c:pt idx="1">
                  <c:v>Dionysus</c:v>
                </c:pt>
                <c:pt idx="2">
                  <c:v>SWAN</c:v>
                </c:pt>
              </c:strCache>
            </c:strRef>
          </c:cat>
          <c:val>
            <c:numRef>
              <c:f>Sheet1!$B$43:$D$43</c:f>
              <c:numCache>
                <c:formatCode>General</c:formatCode>
                <c:ptCount val="3"/>
                <c:pt idx="0">
                  <c:v>1.243</c:v>
                </c:pt>
                <c:pt idx="1">
                  <c:v>1.479</c:v>
                </c:pt>
                <c:pt idx="2">
                  <c:v>2.699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493176"/>
        <c:axId val="-2111490200"/>
      </c:barChart>
      <c:catAx>
        <c:axId val="-21114931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1490200"/>
        <c:crosses val="autoZero"/>
        <c:auto val="1"/>
        <c:lblAlgn val="ctr"/>
        <c:lblOffset val="100"/>
        <c:noMultiLvlLbl val="0"/>
      </c:catAx>
      <c:valAx>
        <c:axId val="-2111490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 smtClean="0"/>
                  <a:t>Update </a:t>
                </a:r>
                <a:r>
                  <a:rPr lang="en-US" b="0" dirty="0"/>
                  <a:t>Time (second)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1493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 b="0"/>
            </a:pPr>
            <a:r>
              <a:rPr lang="en-US" sz="2000" b="0" dirty="0" smtClean="0">
                <a:solidFill>
                  <a:srgbClr val="1F497D"/>
                </a:solidFill>
              </a:rPr>
              <a:t>99</a:t>
            </a:r>
            <a:r>
              <a:rPr lang="en-US" sz="2000" b="0" baseline="30000" dirty="0" smtClean="0">
                <a:solidFill>
                  <a:srgbClr val="1F497D"/>
                </a:solidFill>
              </a:rPr>
              <a:t>th</a:t>
            </a:r>
            <a:r>
              <a:rPr lang="en-US" sz="2000" b="0" dirty="0" smtClean="0">
                <a:solidFill>
                  <a:srgbClr val="1F497D"/>
                </a:solidFill>
              </a:rPr>
              <a:t> Percentile</a:t>
            </a:r>
          </a:p>
          <a:p>
            <a:pPr>
              <a:defRPr sz="2000" b="0"/>
            </a:pPr>
            <a:r>
              <a:rPr lang="en-US" sz="2000" b="0" dirty="0" smtClean="0">
                <a:solidFill>
                  <a:srgbClr val="1F497D"/>
                </a:solidFill>
              </a:rPr>
              <a:t>Link Oversubscription</a:t>
            </a:r>
            <a:endParaRPr lang="en-US" sz="2000" b="0" dirty="0">
              <a:solidFill>
                <a:srgbClr val="1F497D"/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Sheet1!$A$37</c:f>
              <c:strCache>
                <c:ptCount val="1"/>
                <c:pt idx="0">
                  <c:v>Link Overscription (GB, 99 perc.)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Sheet1!$B$36:$D$36</c:f>
              <c:strCache>
                <c:ptCount val="3"/>
                <c:pt idx="0">
                  <c:v>OneShot</c:v>
                </c:pt>
                <c:pt idx="1">
                  <c:v>Dionysus</c:v>
                </c:pt>
                <c:pt idx="2">
                  <c:v>SWAN</c:v>
                </c:pt>
              </c:strCache>
            </c:strRef>
          </c:cat>
          <c:val>
            <c:numRef>
              <c:f>Sheet1!$B$37:$D$37</c:f>
              <c:numCache>
                <c:formatCode>General</c:formatCode>
                <c:ptCount val="3"/>
                <c:pt idx="0">
                  <c:v>4.58716</c:v>
                </c:pt>
                <c:pt idx="1">
                  <c:v>1.18895375</c:v>
                </c:pt>
                <c:pt idx="2">
                  <c:v>2.03929375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426312"/>
        <c:axId val="-2111423336"/>
      </c:barChart>
      <c:catAx>
        <c:axId val="-21114263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1423336"/>
        <c:crosses val="autoZero"/>
        <c:auto val="1"/>
        <c:lblAlgn val="ctr"/>
        <c:lblOffset val="100"/>
        <c:noMultiLvlLbl val="0"/>
      </c:catAx>
      <c:valAx>
        <c:axId val="-2111423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 smtClean="0"/>
                  <a:t>Link Oversubscription </a:t>
                </a:r>
                <a:r>
                  <a:rPr lang="en-US" b="0" dirty="0"/>
                  <a:t>(GB)</a:t>
                </a:r>
              </a:p>
            </c:rich>
          </c:tx>
          <c:layout>
            <c:manualLayout>
              <c:xMode val="edge"/>
              <c:yMode val="edge"/>
              <c:x val="0.0363461822983018"/>
              <c:y val="0.2866815809761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1426312"/>
        <c:crosses val="autoZero"/>
        <c:crossBetween val="between"/>
        <c:majorUnit val="1.0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b="0" dirty="0" smtClean="0">
                <a:solidFill>
                  <a:srgbClr val="1F497D"/>
                </a:solidFill>
              </a:rPr>
              <a:t>99</a:t>
            </a:r>
            <a:r>
              <a:rPr lang="en-US" sz="2000" b="0" baseline="30000" dirty="0" smtClean="0">
                <a:solidFill>
                  <a:srgbClr val="1F497D"/>
                </a:solidFill>
              </a:rPr>
              <a:t>th</a:t>
            </a:r>
            <a:r>
              <a:rPr lang="en-US" sz="2000" b="0" dirty="0" smtClean="0">
                <a:solidFill>
                  <a:srgbClr val="1F497D"/>
                </a:solidFill>
              </a:rPr>
              <a:t> Percentile</a:t>
            </a:r>
          </a:p>
          <a:p>
            <a:pPr>
              <a:defRPr/>
            </a:pPr>
            <a:r>
              <a:rPr lang="en-US" sz="2000" b="0" dirty="0" smtClean="0">
                <a:solidFill>
                  <a:srgbClr val="1F497D"/>
                </a:solidFill>
              </a:rPr>
              <a:t>Update </a:t>
            </a:r>
            <a:r>
              <a:rPr lang="en-US" sz="2000" b="0" dirty="0">
                <a:solidFill>
                  <a:srgbClr val="1F497D"/>
                </a:solidFill>
              </a:rPr>
              <a:t>Time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Sheet1!$A$43</c:f>
              <c:strCache>
                <c:ptCount val="1"/>
                <c:pt idx="0">
                  <c:v>Update Time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Sheet1!$B$42:$D$42</c:f>
              <c:strCache>
                <c:ptCount val="3"/>
                <c:pt idx="0">
                  <c:v>OneShot</c:v>
                </c:pt>
                <c:pt idx="1">
                  <c:v>Dionysus</c:v>
                </c:pt>
                <c:pt idx="2">
                  <c:v>SWAN</c:v>
                </c:pt>
              </c:strCache>
            </c:strRef>
          </c:cat>
          <c:val>
            <c:numRef>
              <c:f>Sheet1!$B$43:$D$43</c:f>
              <c:numCache>
                <c:formatCode>General</c:formatCode>
                <c:ptCount val="3"/>
                <c:pt idx="0">
                  <c:v>1.243</c:v>
                </c:pt>
                <c:pt idx="1">
                  <c:v>1.479</c:v>
                </c:pt>
                <c:pt idx="2">
                  <c:v>2.699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393896"/>
        <c:axId val="-2111390920"/>
      </c:barChart>
      <c:catAx>
        <c:axId val="-211139389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1390920"/>
        <c:crosses val="autoZero"/>
        <c:auto val="1"/>
        <c:lblAlgn val="ctr"/>
        <c:lblOffset val="100"/>
        <c:noMultiLvlLbl val="0"/>
      </c:catAx>
      <c:valAx>
        <c:axId val="-2111390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 smtClean="0"/>
                  <a:t>Update </a:t>
                </a:r>
                <a:r>
                  <a:rPr lang="en-US" b="0" dirty="0"/>
                  <a:t>Time (second)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1393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947A-3921-2845-848F-06DF3319F8B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5DB4E-0CFD-584A-80AC-4ED26287E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189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2A51-9976-2147-BD1A-64F9E39567B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4A7DC-AF34-9043-A7BA-16850B4CD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3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8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3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3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3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3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2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8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2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2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2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2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2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1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6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6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6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6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6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6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69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6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8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8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6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6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912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15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65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65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92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9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7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9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A7DC-AF34-9043-A7BA-16850B4CD8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7D24-7B52-404D-942A-F043DEFC1F8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E1-82EF-8146-97B6-1F99EFB6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9DD0-EFA1-ED47-9B1B-1F2C305C3B53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44E9-9FF5-B64D-9D04-F3DFDCDC9F76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B338-1016-A040-B673-69F826E5E5D3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7D24-7B52-404D-942A-F043DEFC1F8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E1-82EF-8146-97B6-1F99EFB6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E7B-F7F4-5140-9510-34D27347A1FD}" type="datetime1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5387-80C8-2640-A30D-0B8773D87705}" type="datetime1">
              <a:rPr lang="en-US" smtClean="0"/>
              <a:t>8/25/14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FDFC-2656-9D40-92F5-C89BE607740D}" type="datetime1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3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CCAB-5DCE-DA43-87C8-E4F8DAF342D2}" type="datetime1">
              <a:rPr lang="en-US" smtClean="0"/>
              <a:t>8/25/14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2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677A-AED5-F944-ADC6-36A1728AD6DA}" type="datetime1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79E1-17F6-F743-BF24-699175197017}" type="datetime1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D924-5305-6848-801F-AAACF9F46C4A}" type="datetime1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14505B-5222-9940-973F-E23D7F4E48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1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1.png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1.png"/><Relationship Id="rId6" Type="http://schemas.openxmlformats.org/officeDocument/2006/relationships/package" Target="../embeddings/Microsoft_Word_Document4.docx"/><Relationship Id="rId7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68472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solidFill>
                  <a:srgbClr val="1F497D"/>
                </a:solidFill>
              </a:rPr>
              <a:t>Dynamic Scheduling of</a:t>
            </a:r>
            <a:br>
              <a:rPr lang="en-US" altLang="zh-CN" sz="4800" dirty="0" smtClean="0">
                <a:solidFill>
                  <a:srgbClr val="1F497D"/>
                </a:solidFill>
              </a:rPr>
            </a:br>
            <a:r>
              <a:rPr lang="en-US" altLang="zh-CN" sz="4800" dirty="0" smtClean="0">
                <a:solidFill>
                  <a:srgbClr val="1F497D"/>
                </a:solidFill>
              </a:rPr>
              <a:t>Network Updates</a:t>
            </a:r>
            <a:endParaRPr lang="en-US" sz="4800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818" y="3542489"/>
            <a:ext cx="8309992" cy="25777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Xin Jin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Hongqiang</a:t>
            </a:r>
            <a:r>
              <a:rPr lang="en-US" sz="2000" dirty="0" smtClean="0">
                <a:solidFill>
                  <a:schemeClr val="tx1"/>
                </a:solidFill>
              </a:rPr>
              <a:t> Harry</a:t>
            </a:r>
            <a:r>
              <a:rPr lang="zh-CN" altLang="en-US" sz="2000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Liu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Rohan</a:t>
            </a:r>
            <a:r>
              <a:rPr lang="en-US" sz="2000" dirty="0" smtClean="0">
                <a:solidFill>
                  <a:schemeClr val="tx1"/>
                </a:solidFill>
              </a:rPr>
              <a:t> Gandhi, </a:t>
            </a:r>
            <a:r>
              <a:rPr lang="en-US" sz="2000" dirty="0" err="1" smtClean="0">
                <a:solidFill>
                  <a:schemeClr val="tx1"/>
                </a:solidFill>
              </a:rPr>
              <a:t>Srikanth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Kandula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Ratul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Mahajan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Ming Zhang, Jennifer Rexford,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Roger </a:t>
            </a:r>
            <a:r>
              <a:rPr lang="en-US" sz="2000" dirty="0" err="1" smtClean="0">
                <a:solidFill>
                  <a:schemeClr val="tx1"/>
                </a:solidFill>
              </a:rPr>
              <a:t>Wattenhofer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3127601" y="5515441"/>
            <a:ext cx="1056892" cy="1097280"/>
            <a:chOff x="3127601" y="5648324"/>
            <a:chExt cx="1165151" cy="12096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24285" b="-3297"/>
            <a:stretch/>
          </p:blipFill>
          <p:spPr>
            <a:xfrm>
              <a:off x="3127601" y="6411872"/>
              <a:ext cx="1165151" cy="44612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r="73828"/>
            <a:stretch/>
          </p:blipFill>
          <p:spPr>
            <a:xfrm>
              <a:off x="3335027" y="5648324"/>
              <a:ext cx="766730" cy="822212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97" y="5730908"/>
            <a:ext cx="1674366" cy="464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333" y="5536989"/>
            <a:ext cx="1033202" cy="957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104" y="5629420"/>
            <a:ext cx="1532514" cy="6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9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Schedules can be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454" y="3585472"/>
            <a:ext cx="2506822" cy="810994"/>
            <a:chOff x="427314" y="1682125"/>
            <a:chExt cx="2506822" cy="810994"/>
          </a:xfrm>
        </p:grpSpPr>
        <p:sp>
          <p:nvSpPr>
            <p:cNvPr id="6" name="TextBox 5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F3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F4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F2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22656" y="1693019"/>
              <a:ext cx="411480" cy="3200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F1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6" idx="3"/>
              <a:endCxn id="8" idx="1"/>
            </p:cNvCxnSpPr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9" idx="1"/>
            </p:cNvCxnSpPr>
            <p:nvPr/>
          </p:nvCxnSpPr>
          <p:spPr>
            <a:xfrm flipV="1">
              <a:off x="2231499" y="1853039"/>
              <a:ext cx="291157" cy="18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7314" y="1799566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Static</a:t>
              </a:r>
            </a:p>
            <a:p>
              <a:r>
                <a:rPr lang="en-US" sz="1600" dirty="0" smtClean="0"/>
                <a:t>Plan B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8948" y="1749810"/>
            <a:ext cx="1871031" cy="810994"/>
            <a:chOff x="360468" y="1682125"/>
            <a:chExt cx="1871031" cy="810994"/>
          </a:xfrm>
        </p:grpSpPr>
        <p:sp>
          <p:nvSpPr>
            <p:cNvPr id="15" name="TextBox 14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F3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F4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F2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97737" y="2154565"/>
              <a:ext cx="411480" cy="3200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F1</a:t>
              </a:r>
              <a:endParaRPr lang="en-US" sz="1600" dirty="0"/>
            </a:p>
          </p:txBody>
        </p:sp>
        <p:cxnSp>
          <p:nvCxnSpPr>
            <p:cNvPr id="19" name="Straight Arrow Connector 18"/>
            <p:cNvCxnSpPr>
              <a:stCxn id="15" idx="3"/>
              <a:endCxn id="17" idx="1"/>
            </p:cNvCxnSpPr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8" idx="1"/>
            </p:cNvCxnSpPr>
            <p:nvPr/>
          </p:nvCxnSpPr>
          <p:spPr>
            <a:xfrm flipV="1">
              <a:off x="1519723" y="2314585"/>
              <a:ext cx="278014" cy="925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0468" y="1779258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Static</a:t>
              </a:r>
            </a:p>
            <a:p>
              <a:r>
                <a:rPr lang="en-US" sz="1600" dirty="0" smtClean="0"/>
                <a:t>Plan A</a:t>
              </a:r>
              <a:endParaRPr lang="en-US" sz="16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642468" y="1435030"/>
            <a:ext cx="3200400" cy="1463040"/>
            <a:chOff x="4939986" y="2067170"/>
            <a:chExt cx="3547071" cy="2155947"/>
          </a:xfrm>
        </p:grpSpPr>
        <p:cxnSp>
          <p:nvCxnSpPr>
            <p:cNvPr id="135" name="Straight Arrow Connector 134"/>
            <p:cNvCxnSpPr/>
            <p:nvPr/>
          </p:nvCxnSpPr>
          <p:spPr>
            <a:xfrm flipV="1">
              <a:off x="5376514" y="2067170"/>
              <a:ext cx="0" cy="18317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4939986" y="2370886"/>
              <a:ext cx="460783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939986" y="2740220"/>
              <a:ext cx="460783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939986" y="3105033"/>
              <a:ext cx="460783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39986" y="3474365"/>
              <a:ext cx="460783" cy="49889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833713" y="2829717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376513" y="3556693"/>
              <a:ext cx="1371600" cy="256032"/>
            </a:xfrm>
            <a:prstGeom prst="rect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371579" y="3192317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748113" y="2480593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5376514" y="3894336"/>
              <a:ext cx="27432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7824672" y="3884563"/>
              <a:ext cx="662385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sz="1600" dirty="0"/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5828780" y="3839066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285980" y="3839066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743180" y="3829293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210705" y="3839066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662514" y="3829293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5670003" y="3852297"/>
              <a:ext cx="662385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133270" y="3852297"/>
              <a:ext cx="662385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599207" y="3852297"/>
              <a:ext cx="662385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035349" y="3851278"/>
              <a:ext cx="662385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492481" y="3852297"/>
              <a:ext cx="662385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662981" y="3057999"/>
            <a:ext cx="3200400" cy="1553704"/>
            <a:chOff x="4939986" y="4304773"/>
            <a:chExt cx="3542136" cy="2314865"/>
          </a:xfrm>
        </p:grpSpPr>
        <p:cxnSp>
          <p:nvCxnSpPr>
            <p:cNvPr id="179" name="Straight Arrow Connector 178"/>
            <p:cNvCxnSpPr/>
            <p:nvPr/>
          </p:nvCxnSpPr>
          <p:spPr>
            <a:xfrm flipV="1">
              <a:off x="5376514" y="4304773"/>
              <a:ext cx="0" cy="18317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4939986" y="4608491"/>
              <a:ext cx="460783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939986" y="4977822"/>
              <a:ext cx="460783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939986" y="5342636"/>
              <a:ext cx="460783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939986" y="5711968"/>
              <a:ext cx="460783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833713" y="5067320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371579" y="5787044"/>
              <a:ext cx="1371600" cy="256032"/>
            </a:xfrm>
            <a:prstGeom prst="rect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371579" y="5429920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290913" y="4702306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>
              <a:off x="5371579" y="6124998"/>
              <a:ext cx="27432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819737" y="6115226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sz="1600" dirty="0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823845" y="6069728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6281045" y="6069728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738245" y="6059955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205770" y="6069728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657579" y="6059955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5665068" y="6082959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128335" y="6082959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94272" y="6082959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30414" y="6081940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487546" y="6082959"/>
              <a:ext cx="662385" cy="5044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>
            <a:off x="5871878" y="1518131"/>
            <a:ext cx="0" cy="307123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5943600" y="1467042"/>
            <a:ext cx="3200400" cy="1555014"/>
            <a:chOff x="1219332" y="2067170"/>
            <a:chExt cx="3547070" cy="2329115"/>
          </a:xfrm>
        </p:grpSpPr>
        <p:cxnSp>
          <p:nvCxnSpPr>
            <p:cNvPr id="228" name="Straight Arrow Connector 227"/>
            <p:cNvCxnSpPr/>
            <p:nvPr/>
          </p:nvCxnSpPr>
          <p:spPr>
            <a:xfrm flipV="1">
              <a:off x="1655860" y="2067170"/>
              <a:ext cx="0" cy="18317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1219332" y="2370887"/>
              <a:ext cx="460783" cy="50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219332" y="2740218"/>
              <a:ext cx="460783" cy="50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219332" y="3105033"/>
              <a:ext cx="460783" cy="50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219332" y="3474366"/>
              <a:ext cx="460783" cy="50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113059" y="2829717"/>
              <a:ext cx="1371600" cy="256032"/>
            </a:xfrm>
            <a:prstGeom prst="rect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655859" y="3556693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661250" y="3192988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08125" y="2484187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>
              <a:off x="1655859" y="3898967"/>
              <a:ext cx="27432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4104017" y="3889195"/>
              <a:ext cx="662385" cy="5070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sz="1600" dirty="0"/>
            </a:p>
          </p:txBody>
        </p:sp>
        <p:cxnSp>
          <p:nvCxnSpPr>
            <p:cNvPr id="239" name="Straight Connector 238"/>
            <p:cNvCxnSpPr/>
            <p:nvPr/>
          </p:nvCxnSpPr>
          <p:spPr>
            <a:xfrm>
              <a:off x="2108125" y="384369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2565325" y="384369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3022525" y="3833924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3490050" y="384369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3941859" y="3833924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1949347" y="3856928"/>
              <a:ext cx="662385" cy="5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412614" y="3856928"/>
              <a:ext cx="662385" cy="5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878551" y="3856928"/>
              <a:ext cx="662385" cy="5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314695" y="3855910"/>
              <a:ext cx="662385" cy="5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771826" y="3856928"/>
              <a:ext cx="662385" cy="50708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934199" y="3071068"/>
            <a:ext cx="3200400" cy="1554451"/>
            <a:chOff x="1219332" y="4350882"/>
            <a:chExt cx="3542136" cy="2322979"/>
          </a:xfrm>
        </p:grpSpPr>
        <p:cxnSp>
          <p:nvCxnSpPr>
            <p:cNvPr id="250" name="Straight Arrow Connector 249"/>
            <p:cNvCxnSpPr/>
            <p:nvPr/>
          </p:nvCxnSpPr>
          <p:spPr>
            <a:xfrm flipV="1">
              <a:off x="1655860" y="4350882"/>
              <a:ext cx="0" cy="18317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1219332" y="4654599"/>
              <a:ext cx="460783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219332" y="5023931"/>
              <a:ext cx="460783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219332" y="5388745"/>
              <a:ext cx="460783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219332" y="5758076"/>
              <a:ext cx="460783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F4</a:t>
              </a:r>
              <a:endParaRPr lang="en-US" sz="1600" dirty="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118450" y="5113429"/>
              <a:ext cx="1371600" cy="256032"/>
            </a:xfrm>
            <a:prstGeom prst="rect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50925" y="5856622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661250" y="5476029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484659" y="4758748"/>
              <a:ext cx="457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cxnSp>
          <p:nvCxnSpPr>
            <p:cNvPr id="259" name="Straight Arrow Connector 258"/>
            <p:cNvCxnSpPr/>
            <p:nvPr/>
          </p:nvCxnSpPr>
          <p:spPr>
            <a:xfrm>
              <a:off x="1650925" y="6177697"/>
              <a:ext cx="27432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4099083" y="6167924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sz="1600" dirty="0"/>
            </a:p>
          </p:txBody>
        </p:sp>
        <p:cxnSp>
          <p:nvCxnSpPr>
            <p:cNvPr id="261" name="Straight Connector 260"/>
            <p:cNvCxnSpPr/>
            <p:nvPr/>
          </p:nvCxnSpPr>
          <p:spPr>
            <a:xfrm>
              <a:off x="2103191" y="612242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2560391" y="612242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3017591" y="6112654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3485116" y="6122427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3936925" y="6112654"/>
              <a:ext cx="0" cy="55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1944414" y="6135659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407681" y="6135659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873618" y="6135659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309760" y="6134639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766892" y="6135659"/>
              <a:ext cx="662385" cy="50593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</p:grpSp>
      <p:pic>
        <p:nvPicPr>
          <p:cNvPr id="273" name="Picture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76" y="3464041"/>
            <a:ext cx="637235" cy="640080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545" y="1775560"/>
            <a:ext cx="637235" cy="640080"/>
          </a:xfrm>
          <a:prstGeom prst="rect">
            <a:avLst/>
          </a:prstGeom>
        </p:spPr>
      </p:pic>
      <p:grpSp>
        <p:nvGrpSpPr>
          <p:cNvPr id="200" name="Group 199"/>
          <p:cNvGrpSpPr/>
          <p:nvPr/>
        </p:nvGrpSpPr>
        <p:grpSpPr>
          <a:xfrm>
            <a:off x="912270" y="4833229"/>
            <a:ext cx="7192551" cy="1638118"/>
            <a:chOff x="912270" y="3520349"/>
            <a:chExt cx="7192551" cy="1638118"/>
          </a:xfrm>
        </p:grpSpPr>
        <p:sp>
          <p:nvSpPr>
            <p:cNvPr id="201" name="Right Arrow 200"/>
            <p:cNvSpPr/>
            <p:nvPr/>
          </p:nvSpPr>
          <p:spPr>
            <a:xfrm>
              <a:off x="3871842" y="4025164"/>
              <a:ext cx="939567" cy="350825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7087" y="4772497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645947" y="4789135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912270" y="3520349"/>
              <a:ext cx="3118153" cy="1285139"/>
              <a:chOff x="609800" y="1885679"/>
              <a:chExt cx="3118153" cy="1285139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852884" y="1885679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294" name="Group 293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95" name="Straight Arrow Connector 294"/>
                <p:cNvCxnSpPr>
                  <a:stCxn id="308" idx="2"/>
                  <a:endCxn id="315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/>
                <p:cNvCxnSpPr>
                  <a:stCxn id="310" idx="2"/>
                  <a:endCxn id="308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296"/>
                <p:cNvCxnSpPr>
                  <a:stCxn id="312" idx="1"/>
                  <a:endCxn id="315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stCxn id="306" idx="1"/>
                  <a:endCxn id="315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>
                  <a:stCxn id="306" idx="2"/>
                  <a:endCxn id="312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Arrow Connector 299"/>
                <p:cNvCxnSpPr>
                  <a:stCxn id="310" idx="4"/>
                  <a:endCxn id="306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Arrow Connector 300"/>
                <p:cNvCxnSpPr>
                  <a:stCxn id="306" idx="0"/>
                  <a:endCxn id="308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2" name="Group 301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312" name="Oval 311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3" name="TextBox 312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303" name="Group 302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310" name="Oval 309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1" name="TextBox 310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9" name="TextBox 308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305" name="Group 304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306" name="Oval 305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7" name="TextBox 306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86" name="Freeform 285"/>
              <p:cNvSpPr/>
              <p:nvPr/>
            </p:nvSpPr>
            <p:spPr>
              <a:xfrm>
                <a:off x="2347284" y="2123459"/>
                <a:ext cx="568365" cy="556735"/>
              </a:xfrm>
              <a:custGeom>
                <a:avLst/>
                <a:gdLst>
                  <a:gd name="connsiteX0" fmla="*/ 568365 w 568365"/>
                  <a:gd name="connsiteY0" fmla="*/ 12404 h 556735"/>
                  <a:gd name="connsiteX1" fmla="*/ 24062 w 568365"/>
                  <a:gd name="connsiteY1" fmla="*/ 23745 h 556735"/>
                  <a:gd name="connsiteX2" fmla="*/ 126119 w 568365"/>
                  <a:gd name="connsiteY2" fmla="*/ 227869 h 556735"/>
                  <a:gd name="connsiteX3" fmla="*/ 398270 w 568365"/>
                  <a:gd name="connsiteY3" fmla="*/ 556735 h 55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365" h="556735">
                    <a:moveTo>
                      <a:pt x="568365" y="12404"/>
                    </a:moveTo>
                    <a:cubicBezTo>
                      <a:pt x="333067" y="119"/>
                      <a:pt x="97770" y="-12166"/>
                      <a:pt x="24062" y="23745"/>
                    </a:cubicBezTo>
                    <a:cubicBezTo>
                      <a:pt x="-49646" y="59656"/>
                      <a:pt x="63751" y="139037"/>
                      <a:pt x="126119" y="227869"/>
                    </a:cubicBezTo>
                    <a:cubicBezTo>
                      <a:pt x="188487" y="316701"/>
                      <a:pt x="398270" y="556735"/>
                      <a:pt x="398270" y="556735"/>
                    </a:cubicBez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 286"/>
              <p:cNvSpPr/>
              <p:nvPr/>
            </p:nvSpPr>
            <p:spPr>
              <a:xfrm>
                <a:off x="1309457" y="2144188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1236248" y="2318790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>
                <a:off x="885854" y="2271946"/>
                <a:ext cx="1644247" cy="898872"/>
              </a:xfrm>
              <a:custGeom>
                <a:avLst/>
                <a:gdLst>
                  <a:gd name="connsiteX0" fmla="*/ 0 w 1644247"/>
                  <a:gd name="connsiteY0" fmla="*/ 0 h 898872"/>
                  <a:gd name="connsiteX1" fmla="*/ 453585 w 1644247"/>
                  <a:gd name="connsiteY1" fmla="*/ 793816 h 898872"/>
                  <a:gd name="connsiteX2" fmla="*/ 805114 w 1644247"/>
                  <a:gd name="connsiteY2" fmla="*/ 895878 h 898872"/>
                  <a:gd name="connsiteX3" fmla="*/ 1644247 w 1644247"/>
                  <a:gd name="connsiteY3" fmla="*/ 850517 h 8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247" h="898872">
                    <a:moveTo>
                      <a:pt x="0" y="0"/>
                    </a:moveTo>
                    <a:cubicBezTo>
                      <a:pt x="159699" y="322251"/>
                      <a:pt x="319399" y="644503"/>
                      <a:pt x="453585" y="793816"/>
                    </a:cubicBezTo>
                    <a:cubicBezTo>
                      <a:pt x="587771" y="943129"/>
                      <a:pt x="606670" y="886428"/>
                      <a:pt x="805114" y="895878"/>
                    </a:cubicBezTo>
                    <a:lnTo>
                      <a:pt x="1644247" y="850517"/>
                    </a:ln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681162" y="2632014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F4: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1819846" y="2173794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F2: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609800" y="2616466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F1: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2473401" y="212345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F3: 10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5229752" y="3545815"/>
              <a:ext cx="2875069" cy="1334944"/>
              <a:chOff x="3899703" y="4441882"/>
              <a:chExt cx="2875069" cy="1334944"/>
            </a:xfrm>
          </p:grpSpPr>
          <p:grpSp>
            <p:nvGrpSpPr>
              <p:cNvPr id="206" name="Group 205"/>
              <p:cNvGrpSpPr/>
              <p:nvPr/>
            </p:nvGrpSpPr>
            <p:grpSpPr>
              <a:xfrm>
                <a:off x="3899703" y="4441882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83" name="TextBox 282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84" name="Oval 283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16" name="Straight Arrow Connector 215"/>
                <p:cNvCxnSpPr>
                  <a:stCxn id="277" idx="2"/>
                  <a:endCxn id="284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>
                  <a:stCxn id="279" idx="2"/>
                  <a:endCxn id="277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/>
                <p:cNvCxnSpPr>
                  <a:stCxn id="281" idx="1"/>
                  <a:endCxn id="284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>
                  <a:stCxn id="272" idx="1"/>
                  <a:endCxn id="284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>
                  <a:stCxn id="272" idx="2"/>
                  <a:endCxn id="281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>
                  <a:stCxn id="279" idx="4"/>
                  <a:endCxn id="272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>
                  <a:stCxn id="272" idx="0"/>
                  <a:endCxn id="277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oup 222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81" name="Oval 280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79" name="Oval 278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77" name="Oval 276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8" name="TextBox 277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72" name="Oval 271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07" name="Freeform 206"/>
              <p:cNvSpPr/>
              <p:nvPr/>
            </p:nvSpPr>
            <p:spPr>
              <a:xfrm>
                <a:off x="5873932" y="4830935"/>
                <a:ext cx="192774" cy="430929"/>
              </a:xfrm>
              <a:custGeom>
                <a:avLst/>
                <a:gdLst>
                  <a:gd name="connsiteX0" fmla="*/ 192774 w 192774"/>
                  <a:gd name="connsiteY0" fmla="*/ 0 h 430929"/>
                  <a:gd name="connsiteX1" fmla="*/ 0 w 192774"/>
                  <a:gd name="connsiteY1" fmla="*/ 430929 h 430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774" h="430929">
                    <a:moveTo>
                      <a:pt x="192774" y="0"/>
                    </a:moveTo>
                    <a:lnTo>
                      <a:pt x="0" y="430929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5159535" y="4853616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>
                <a:off x="4842025" y="5431967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4207005" y="4842275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4382935" y="5014705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F1: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888051" y="545366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F4: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649254" y="469995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F2: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415227" y="4686290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accent2"/>
                    </a:solidFill>
                  </a:rPr>
                  <a:t>F3: 10</a:t>
                </a:r>
                <a:endParaRPr lang="en-US" sz="1500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75" name="Rectangle 274"/>
          <p:cNvSpPr/>
          <p:nvPr/>
        </p:nvSpPr>
        <p:spPr>
          <a:xfrm>
            <a:off x="481940" y="4727932"/>
            <a:ext cx="8510465" cy="199354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 static schedule is a clear winner under all conditions!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415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Schedules are Adaptive and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454" y="3585472"/>
            <a:ext cx="2506822" cy="810994"/>
            <a:chOff x="427314" y="1682125"/>
            <a:chExt cx="2506822" cy="810994"/>
          </a:xfrm>
        </p:grpSpPr>
        <p:sp>
          <p:nvSpPr>
            <p:cNvPr id="6" name="TextBox 5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F3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F4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F2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22656" y="1693019"/>
              <a:ext cx="411480" cy="3200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F1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6" idx="3"/>
              <a:endCxn id="8" idx="1"/>
            </p:cNvCxnSpPr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9" idx="1"/>
            </p:cNvCxnSpPr>
            <p:nvPr/>
          </p:nvCxnSpPr>
          <p:spPr>
            <a:xfrm flipV="1">
              <a:off x="2231499" y="1853039"/>
              <a:ext cx="291157" cy="18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7314" y="1799566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Static</a:t>
              </a:r>
            </a:p>
            <a:p>
              <a:r>
                <a:rPr lang="en-US" sz="1600" dirty="0" smtClean="0"/>
                <a:t>Plan B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8948" y="1749810"/>
            <a:ext cx="1871031" cy="810994"/>
            <a:chOff x="360468" y="1682125"/>
            <a:chExt cx="1871031" cy="810994"/>
          </a:xfrm>
        </p:grpSpPr>
        <p:sp>
          <p:nvSpPr>
            <p:cNvPr id="15" name="TextBox 14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F3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F4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F2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97737" y="2154565"/>
              <a:ext cx="411480" cy="3200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F1</a:t>
              </a:r>
              <a:endParaRPr lang="en-US" sz="1600" dirty="0"/>
            </a:p>
          </p:txBody>
        </p:sp>
        <p:cxnSp>
          <p:nvCxnSpPr>
            <p:cNvPr id="19" name="Straight Arrow Connector 18"/>
            <p:cNvCxnSpPr>
              <a:stCxn id="15" idx="3"/>
              <a:endCxn id="17" idx="1"/>
            </p:cNvCxnSpPr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8" idx="1"/>
            </p:cNvCxnSpPr>
            <p:nvPr/>
          </p:nvCxnSpPr>
          <p:spPr>
            <a:xfrm flipV="1">
              <a:off x="1519723" y="2314585"/>
              <a:ext cx="278014" cy="925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0468" y="1779258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Static</a:t>
              </a:r>
            </a:p>
            <a:p>
              <a:r>
                <a:rPr lang="en-US" sz="1600" dirty="0" smtClean="0"/>
                <a:t>Plan A</a:t>
              </a:r>
              <a:endParaRPr lang="en-US" sz="1600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912270" y="4833229"/>
            <a:ext cx="7192551" cy="1638118"/>
            <a:chOff x="912270" y="3520349"/>
            <a:chExt cx="7192551" cy="1638118"/>
          </a:xfrm>
        </p:grpSpPr>
        <p:sp>
          <p:nvSpPr>
            <p:cNvPr id="201" name="Right Arrow 200"/>
            <p:cNvSpPr/>
            <p:nvPr/>
          </p:nvSpPr>
          <p:spPr>
            <a:xfrm>
              <a:off x="3871842" y="4025164"/>
              <a:ext cx="939567" cy="350825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7087" y="4772497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645947" y="4789135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912270" y="3520349"/>
              <a:ext cx="3118153" cy="1285139"/>
              <a:chOff x="609800" y="1885679"/>
              <a:chExt cx="3118153" cy="1285139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852884" y="1885679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294" name="Group 293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95" name="Straight Arrow Connector 294"/>
                <p:cNvCxnSpPr>
                  <a:stCxn id="308" idx="2"/>
                  <a:endCxn id="315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/>
                <p:cNvCxnSpPr>
                  <a:stCxn id="310" idx="2"/>
                  <a:endCxn id="308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296"/>
                <p:cNvCxnSpPr>
                  <a:stCxn id="312" idx="1"/>
                  <a:endCxn id="315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stCxn id="306" idx="1"/>
                  <a:endCxn id="315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>
                  <a:stCxn id="306" idx="2"/>
                  <a:endCxn id="312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Arrow Connector 299"/>
                <p:cNvCxnSpPr>
                  <a:stCxn id="310" idx="4"/>
                  <a:endCxn id="306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Arrow Connector 300"/>
                <p:cNvCxnSpPr>
                  <a:stCxn id="306" idx="0"/>
                  <a:endCxn id="308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2" name="Group 301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312" name="Oval 311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3" name="TextBox 312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303" name="Group 302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310" name="Oval 309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1" name="TextBox 310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9" name="TextBox 308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305" name="Group 304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306" name="Oval 305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7" name="TextBox 306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86" name="Freeform 285"/>
              <p:cNvSpPr/>
              <p:nvPr/>
            </p:nvSpPr>
            <p:spPr>
              <a:xfrm>
                <a:off x="2347284" y="2123459"/>
                <a:ext cx="568365" cy="556735"/>
              </a:xfrm>
              <a:custGeom>
                <a:avLst/>
                <a:gdLst>
                  <a:gd name="connsiteX0" fmla="*/ 568365 w 568365"/>
                  <a:gd name="connsiteY0" fmla="*/ 12404 h 556735"/>
                  <a:gd name="connsiteX1" fmla="*/ 24062 w 568365"/>
                  <a:gd name="connsiteY1" fmla="*/ 23745 h 556735"/>
                  <a:gd name="connsiteX2" fmla="*/ 126119 w 568365"/>
                  <a:gd name="connsiteY2" fmla="*/ 227869 h 556735"/>
                  <a:gd name="connsiteX3" fmla="*/ 398270 w 568365"/>
                  <a:gd name="connsiteY3" fmla="*/ 556735 h 55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365" h="556735">
                    <a:moveTo>
                      <a:pt x="568365" y="12404"/>
                    </a:moveTo>
                    <a:cubicBezTo>
                      <a:pt x="333067" y="119"/>
                      <a:pt x="97770" y="-12166"/>
                      <a:pt x="24062" y="23745"/>
                    </a:cubicBezTo>
                    <a:cubicBezTo>
                      <a:pt x="-49646" y="59656"/>
                      <a:pt x="63751" y="139037"/>
                      <a:pt x="126119" y="227869"/>
                    </a:cubicBezTo>
                    <a:cubicBezTo>
                      <a:pt x="188487" y="316701"/>
                      <a:pt x="398270" y="556735"/>
                      <a:pt x="398270" y="556735"/>
                    </a:cubicBez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 286"/>
              <p:cNvSpPr/>
              <p:nvPr/>
            </p:nvSpPr>
            <p:spPr>
              <a:xfrm>
                <a:off x="1309457" y="2144188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1236248" y="2318790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>
                <a:off x="885854" y="2271946"/>
                <a:ext cx="1644247" cy="898872"/>
              </a:xfrm>
              <a:custGeom>
                <a:avLst/>
                <a:gdLst>
                  <a:gd name="connsiteX0" fmla="*/ 0 w 1644247"/>
                  <a:gd name="connsiteY0" fmla="*/ 0 h 898872"/>
                  <a:gd name="connsiteX1" fmla="*/ 453585 w 1644247"/>
                  <a:gd name="connsiteY1" fmla="*/ 793816 h 898872"/>
                  <a:gd name="connsiteX2" fmla="*/ 805114 w 1644247"/>
                  <a:gd name="connsiteY2" fmla="*/ 895878 h 898872"/>
                  <a:gd name="connsiteX3" fmla="*/ 1644247 w 1644247"/>
                  <a:gd name="connsiteY3" fmla="*/ 850517 h 8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247" h="898872">
                    <a:moveTo>
                      <a:pt x="0" y="0"/>
                    </a:moveTo>
                    <a:cubicBezTo>
                      <a:pt x="159699" y="322251"/>
                      <a:pt x="319399" y="644503"/>
                      <a:pt x="453585" y="793816"/>
                    </a:cubicBezTo>
                    <a:cubicBezTo>
                      <a:pt x="587771" y="943129"/>
                      <a:pt x="606670" y="886428"/>
                      <a:pt x="805114" y="895878"/>
                    </a:cubicBezTo>
                    <a:lnTo>
                      <a:pt x="1644247" y="850517"/>
                    </a:ln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681162" y="2632014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F4: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1819846" y="2173794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F2: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609800" y="2616466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F1: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2473401" y="212345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F3: 10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5229752" y="3545815"/>
              <a:ext cx="2875069" cy="1334944"/>
              <a:chOff x="3899703" y="4441882"/>
              <a:chExt cx="2875069" cy="1334944"/>
            </a:xfrm>
          </p:grpSpPr>
          <p:grpSp>
            <p:nvGrpSpPr>
              <p:cNvPr id="206" name="Group 205"/>
              <p:cNvGrpSpPr/>
              <p:nvPr/>
            </p:nvGrpSpPr>
            <p:grpSpPr>
              <a:xfrm>
                <a:off x="3899703" y="4441882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83" name="TextBox 282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84" name="Oval 283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16" name="Straight Arrow Connector 215"/>
                <p:cNvCxnSpPr>
                  <a:stCxn id="277" idx="2"/>
                  <a:endCxn id="284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>
                  <a:stCxn id="279" idx="2"/>
                  <a:endCxn id="277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/>
                <p:cNvCxnSpPr>
                  <a:stCxn id="281" idx="1"/>
                  <a:endCxn id="284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>
                  <a:stCxn id="272" idx="1"/>
                  <a:endCxn id="284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>
                  <a:stCxn id="272" idx="2"/>
                  <a:endCxn id="281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>
                  <a:stCxn id="279" idx="4"/>
                  <a:endCxn id="272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>
                  <a:stCxn id="272" idx="0"/>
                  <a:endCxn id="277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oup 222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81" name="Oval 280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79" name="Oval 278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77" name="Oval 276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8" name="TextBox 277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72" name="Oval 271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07" name="Freeform 206"/>
              <p:cNvSpPr/>
              <p:nvPr/>
            </p:nvSpPr>
            <p:spPr>
              <a:xfrm>
                <a:off x="5873932" y="4830935"/>
                <a:ext cx="192774" cy="430929"/>
              </a:xfrm>
              <a:custGeom>
                <a:avLst/>
                <a:gdLst>
                  <a:gd name="connsiteX0" fmla="*/ 192774 w 192774"/>
                  <a:gd name="connsiteY0" fmla="*/ 0 h 430929"/>
                  <a:gd name="connsiteX1" fmla="*/ 0 w 192774"/>
                  <a:gd name="connsiteY1" fmla="*/ 430929 h 430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774" h="430929">
                    <a:moveTo>
                      <a:pt x="192774" y="0"/>
                    </a:moveTo>
                    <a:lnTo>
                      <a:pt x="0" y="430929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5159535" y="4853616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>
                <a:off x="4842025" y="5431967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4207005" y="4842275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4382935" y="5014705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F1: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888051" y="545366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F4: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649254" y="469995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F2: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415227" y="4686290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accent2"/>
                    </a:solidFill>
                  </a:rPr>
                  <a:t>F3: 10</a:t>
                </a:r>
                <a:endParaRPr lang="en-US" sz="1500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75" name="Rectangle 274"/>
          <p:cNvSpPr/>
          <p:nvPr/>
        </p:nvSpPr>
        <p:spPr>
          <a:xfrm>
            <a:off x="481940" y="4727932"/>
            <a:ext cx="8510465" cy="199354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 static schedule is a clear winner under all conditions!</a:t>
            </a:r>
            <a:endParaRPr lang="en-US" sz="2800" dirty="0"/>
          </a:p>
        </p:txBody>
      </p:sp>
      <p:grpSp>
        <p:nvGrpSpPr>
          <p:cNvPr id="316" name="Group 315"/>
          <p:cNvGrpSpPr/>
          <p:nvPr/>
        </p:nvGrpSpPr>
        <p:grpSpPr>
          <a:xfrm>
            <a:off x="3846953" y="2560804"/>
            <a:ext cx="2631245" cy="810994"/>
            <a:chOff x="3795905" y="1846943"/>
            <a:chExt cx="2631245" cy="810994"/>
          </a:xfrm>
        </p:grpSpPr>
        <p:sp>
          <p:nvSpPr>
            <p:cNvPr id="317" name="TextBox 316"/>
            <p:cNvSpPr txBox="1"/>
            <p:nvPr/>
          </p:nvSpPr>
          <p:spPr>
            <a:xfrm>
              <a:off x="4662596" y="1846943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F3</a:t>
              </a:r>
              <a:endParaRPr lang="en-US" sz="1600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670802" y="2319383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F4</a:t>
              </a:r>
              <a:endParaRPr lang="en-US" sz="16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382578" y="1850463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F2</a:t>
              </a:r>
              <a:endParaRPr lang="en-US" sz="16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6015670" y="2159363"/>
              <a:ext cx="411480" cy="32004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F1</a:t>
              </a:r>
              <a:endParaRPr lang="en-US" sz="1600" dirty="0"/>
            </a:p>
          </p:txBody>
        </p:sp>
        <p:cxnSp>
          <p:nvCxnSpPr>
            <p:cNvPr id="321" name="Straight Arrow Connector 320"/>
            <p:cNvCxnSpPr>
              <a:stCxn id="317" idx="3"/>
              <a:endCxn id="319" idx="1"/>
            </p:cNvCxnSpPr>
            <p:nvPr/>
          </p:nvCxnSpPr>
          <p:spPr>
            <a:xfrm>
              <a:off x="5074076" y="2016220"/>
              <a:ext cx="308502" cy="35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stCxn id="318" idx="3"/>
              <a:endCxn id="320" idx="1"/>
            </p:cNvCxnSpPr>
            <p:nvPr/>
          </p:nvCxnSpPr>
          <p:spPr>
            <a:xfrm flipV="1">
              <a:off x="5082282" y="2319383"/>
              <a:ext cx="933388" cy="16927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TextBox 322"/>
            <p:cNvSpPr txBox="1"/>
            <p:nvPr/>
          </p:nvSpPr>
          <p:spPr>
            <a:xfrm>
              <a:off x="3795905" y="1944076"/>
              <a:ext cx="1118965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Dynamic</a:t>
              </a:r>
            </a:p>
            <a:p>
              <a:r>
                <a:rPr lang="en-US" sz="1600" dirty="0" smtClean="0"/>
                <a:t>Plan</a:t>
              </a:r>
              <a:endParaRPr lang="en-US" sz="1600" dirty="0"/>
            </a:p>
          </p:txBody>
        </p:sp>
        <p:cxnSp>
          <p:nvCxnSpPr>
            <p:cNvPr id="324" name="Straight Arrow Connector 323"/>
            <p:cNvCxnSpPr>
              <a:stCxn id="319" idx="3"/>
              <a:endCxn id="320" idx="1"/>
            </p:cNvCxnSpPr>
            <p:nvPr/>
          </p:nvCxnSpPr>
          <p:spPr>
            <a:xfrm>
              <a:off x="5794058" y="2019740"/>
              <a:ext cx="221612" cy="29964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TextBox 324"/>
          <p:cNvSpPr txBox="1"/>
          <p:nvPr/>
        </p:nvSpPr>
        <p:spPr>
          <a:xfrm>
            <a:off x="3902515" y="3518247"/>
            <a:ext cx="2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Adapts to actual conditions!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4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Challenges of Dynamic Update Scheduling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7209"/>
          </a:xfrm>
        </p:spPr>
        <p:txBody>
          <a:bodyPr>
            <a:normAutofit/>
          </a:bodyPr>
          <a:lstStyle/>
          <a:p>
            <a:r>
              <a:rPr lang="en-US" dirty="0"/>
              <a:t>Exponential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orderings</a:t>
            </a:r>
          </a:p>
          <a:p>
            <a:r>
              <a:rPr lang="en-US" altLang="zh-CN" dirty="0" smtClean="0"/>
              <a:t>Cannot </a:t>
            </a:r>
            <a:r>
              <a:rPr lang="en-US" altLang="zh-CN" dirty="0"/>
              <a:t>completely avoid </a:t>
            </a:r>
            <a:r>
              <a:rPr lang="en-US" altLang="zh-CN" dirty="0" smtClean="0"/>
              <a:t>planning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1783" y="3097908"/>
            <a:ext cx="3320632" cy="2135253"/>
            <a:chOff x="441783" y="4712717"/>
            <a:chExt cx="3320632" cy="2135253"/>
          </a:xfrm>
        </p:grpSpPr>
        <p:sp>
          <p:nvSpPr>
            <p:cNvPr id="5" name="TextBox 4"/>
            <p:cNvSpPr txBox="1"/>
            <p:nvPr/>
          </p:nvSpPr>
          <p:spPr>
            <a:xfrm>
              <a:off x="1119822" y="6478638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441783" y="4712717"/>
              <a:ext cx="3320632" cy="1757368"/>
              <a:chOff x="474976" y="2840757"/>
              <a:chExt cx="3320632" cy="1757368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18060" y="3193452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stCxn id="205" idx="2"/>
                  <a:endCxn id="212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>
                  <a:stCxn id="207" idx="2"/>
                  <a:endCxn id="205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209" idx="1"/>
                  <a:endCxn id="212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/>
                <p:cNvCxnSpPr>
                  <a:stCxn id="203" idx="1"/>
                  <a:endCxn id="212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/>
                <p:cNvCxnSpPr>
                  <a:stCxn id="203" idx="2"/>
                  <a:endCxn id="209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>
                  <a:stCxn id="207" idx="4"/>
                  <a:endCxn id="203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/>
                <p:cNvCxnSpPr>
                  <a:stCxn id="203" idx="0"/>
                  <a:endCxn id="205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Group 198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09" name="Oval 208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02" name="Group 201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148" name="Freeform 147"/>
              <p:cNvSpPr/>
              <p:nvPr/>
            </p:nvSpPr>
            <p:spPr>
              <a:xfrm>
                <a:off x="1101424" y="3626563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751030" y="3579719"/>
                <a:ext cx="1644247" cy="898872"/>
              </a:xfrm>
              <a:custGeom>
                <a:avLst/>
                <a:gdLst>
                  <a:gd name="connsiteX0" fmla="*/ 0 w 1644247"/>
                  <a:gd name="connsiteY0" fmla="*/ 0 h 898872"/>
                  <a:gd name="connsiteX1" fmla="*/ 453585 w 1644247"/>
                  <a:gd name="connsiteY1" fmla="*/ 793816 h 898872"/>
                  <a:gd name="connsiteX2" fmla="*/ 805114 w 1644247"/>
                  <a:gd name="connsiteY2" fmla="*/ 895878 h 898872"/>
                  <a:gd name="connsiteX3" fmla="*/ 1644247 w 1644247"/>
                  <a:gd name="connsiteY3" fmla="*/ 850517 h 8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247" h="898872">
                    <a:moveTo>
                      <a:pt x="0" y="0"/>
                    </a:moveTo>
                    <a:cubicBezTo>
                      <a:pt x="159699" y="322251"/>
                      <a:pt x="319399" y="644503"/>
                      <a:pt x="453585" y="793816"/>
                    </a:cubicBezTo>
                    <a:cubicBezTo>
                      <a:pt x="587771" y="943129"/>
                      <a:pt x="606670" y="886428"/>
                      <a:pt x="805114" y="895878"/>
                    </a:cubicBezTo>
                    <a:lnTo>
                      <a:pt x="1644247" y="850517"/>
                    </a:ln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546338" y="392844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F3: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514574" y="348259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F2: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74976" y="392423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F1: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2025554" y="3626563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chemeClr val="accent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666927" y="3617531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997888" y="3152582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903171" y="404231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209662" y="284075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545595" y="3097908"/>
            <a:ext cx="3103061" cy="2097344"/>
            <a:chOff x="5644520" y="4763722"/>
            <a:chExt cx="3103061" cy="2097344"/>
          </a:xfrm>
        </p:grpSpPr>
        <p:sp>
          <p:nvSpPr>
            <p:cNvPr id="102" name="TextBox 101"/>
            <p:cNvSpPr txBox="1"/>
            <p:nvPr/>
          </p:nvSpPr>
          <p:spPr>
            <a:xfrm>
              <a:off x="6307623" y="6491734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5644520" y="4763722"/>
              <a:ext cx="3103061" cy="1713491"/>
              <a:chOff x="5290325" y="2661849"/>
              <a:chExt cx="3103061" cy="1713491"/>
            </a:xfrm>
          </p:grpSpPr>
          <p:grpSp>
            <p:nvGrpSpPr>
              <p:cNvPr id="214" name="Group 213"/>
              <p:cNvGrpSpPr/>
              <p:nvPr/>
            </p:nvGrpSpPr>
            <p:grpSpPr>
              <a:xfrm>
                <a:off x="5290325" y="3013729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46" name="Oval 245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26" name="Straight Arrow Connector 225"/>
                <p:cNvCxnSpPr>
                  <a:stCxn id="239" idx="2"/>
                  <a:endCxn id="246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>
                  <a:stCxn id="241" idx="2"/>
                  <a:endCxn id="239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>
                  <a:stCxn id="243" idx="1"/>
                  <a:endCxn id="246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>
                  <a:stCxn id="237" idx="1"/>
                  <a:endCxn id="246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>
                  <a:stCxn id="237" idx="2"/>
                  <a:endCxn id="243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Arrow Connector 230"/>
                <p:cNvCxnSpPr>
                  <a:stCxn id="241" idx="4"/>
                  <a:endCxn id="237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/>
                <p:cNvCxnSpPr>
                  <a:stCxn id="237" idx="0"/>
                  <a:endCxn id="239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3" name="Group 232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43" name="Oval 242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41" name="Oval 240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39" name="Oval 238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37" name="Oval 236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15" name="Freeform 214"/>
              <p:cNvSpPr/>
              <p:nvPr/>
            </p:nvSpPr>
            <p:spPr>
              <a:xfrm>
                <a:off x="6232647" y="4003814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5597627" y="3414122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773557" y="358655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F1: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78673" y="402550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F3: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6264705" y="3394746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7500949" y="381952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5697178" y="2973674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5908952" y="266184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5735784" y="3260685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6246173" y="329029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F2: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</p:grpSp>
      </p:grpSp>
      <p:sp>
        <p:nvSpPr>
          <p:cNvPr id="116" name="Right Arrow 115"/>
          <p:cNvSpPr/>
          <p:nvPr/>
        </p:nvSpPr>
        <p:spPr>
          <a:xfrm>
            <a:off x="3871842" y="3912350"/>
            <a:ext cx="939567" cy="350825"/>
          </a:xfrm>
          <a:prstGeom prst="rightArrow">
            <a:avLst/>
          </a:prstGeom>
          <a:solidFill>
            <a:schemeClr val="accent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Challenges of Dynamic Update Scheduling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7209"/>
          </a:xfrm>
        </p:spPr>
        <p:txBody>
          <a:bodyPr>
            <a:normAutofit/>
          </a:bodyPr>
          <a:lstStyle/>
          <a:p>
            <a:r>
              <a:rPr lang="en-US" dirty="0"/>
              <a:t>Exponential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orderings</a:t>
            </a:r>
          </a:p>
          <a:p>
            <a:r>
              <a:rPr lang="en-US" altLang="zh-CN" dirty="0" smtClean="0"/>
              <a:t>Cannot </a:t>
            </a:r>
            <a:r>
              <a:rPr lang="en-US" altLang="zh-CN" dirty="0"/>
              <a:t>completely avoid </a:t>
            </a:r>
            <a:r>
              <a:rPr lang="en-US" altLang="zh-CN" dirty="0" smtClean="0"/>
              <a:t>planning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1783" y="3097908"/>
            <a:ext cx="3320632" cy="2135253"/>
            <a:chOff x="441783" y="4712717"/>
            <a:chExt cx="3320632" cy="2135253"/>
          </a:xfrm>
        </p:grpSpPr>
        <p:sp>
          <p:nvSpPr>
            <p:cNvPr id="5" name="TextBox 4"/>
            <p:cNvSpPr txBox="1"/>
            <p:nvPr/>
          </p:nvSpPr>
          <p:spPr>
            <a:xfrm>
              <a:off x="1119822" y="6478638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441783" y="4712717"/>
              <a:ext cx="3320632" cy="1757368"/>
              <a:chOff x="474976" y="2840757"/>
              <a:chExt cx="3320632" cy="1757368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18060" y="3193452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stCxn id="205" idx="2"/>
                  <a:endCxn id="212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>
                  <a:stCxn id="207" idx="2"/>
                  <a:endCxn id="205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209" idx="1"/>
                  <a:endCxn id="212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/>
                <p:cNvCxnSpPr>
                  <a:stCxn id="203" idx="1"/>
                  <a:endCxn id="212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/>
                <p:cNvCxnSpPr>
                  <a:stCxn id="203" idx="2"/>
                  <a:endCxn id="209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>
                  <a:stCxn id="207" idx="4"/>
                  <a:endCxn id="203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/>
                <p:cNvCxnSpPr>
                  <a:stCxn id="203" idx="0"/>
                  <a:endCxn id="205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Group 198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09" name="Oval 208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02" name="Group 201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148" name="Freeform 147"/>
              <p:cNvSpPr/>
              <p:nvPr/>
            </p:nvSpPr>
            <p:spPr>
              <a:xfrm>
                <a:off x="1101424" y="3626563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751030" y="3579719"/>
                <a:ext cx="1644247" cy="898872"/>
              </a:xfrm>
              <a:custGeom>
                <a:avLst/>
                <a:gdLst>
                  <a:gd name="connsiteX0" fmla="*/ 0 w 1644247"/>
                  <a:gd name="connsiteY0" fmla="*/ 0 h 898872"/>
                  <a:gd name="connsiteX1" fmla="*/ 453585 w 1644247"/>
                  <a:gd name="connsiteY1" fmla="*/ 793816 h 898872"/>
                  <a:gd name="connsiteX2" fmla="*/ 805114 w 1644247"/>
                  <a:gd name="connsiteY2" fmla="*/ 895878 h 898872"/>
                  <a:gd name="connsiteX3" fmla="*/ 1644247 w 1644247"/>
                  <a:gd name="connsiteY3" fmla="*/ 850517 h 8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247" h="898872">
                    <a:moveTo>
                      <a:pt x="0" y="0"/>
                    </a:moveTo>
                    <a:cubicBezTo>
                      <a:pt x="159699" y="322251"/>
                      <a:pt x="319399" y="644503"/>
                      <a:pt x="453585" y="793816"/>
                    </a:cubicBezTo>
                    <a:cubicBezTo>
                      <a:pt x="587771" y="943129"/>
                      <a:pt x="606670" y="886428"/>
                      <a:pt x="805114" y="895878"/>
                    </a:cubicBezTo>
                    <a:lnTo>
                      <a:pt x="1644247" y="850517"/>
                    </a:ln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546338" y="392844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F3: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74976" y="392423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F1: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666927" y="3617531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997888" y="3152582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903171" y="404231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209662" y="284075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545595" y="3097908"/>
            <a:ext cx="3103061" cy="2097344"/>
            <a:chOff x="5644520" y="4763722"/>
            <a:chExt cx="3103061" cy="2097344"/>
          </a:xfrm>
        </p:grpSpPr>
        <p:sp>
          <p:nvSpPr>
            <p:cNvPr id="102" name="TextBox 101"/>
            <p:cNvSpPr txBox="1"/>
            <p:nvPr/>
          </p:nvSpPr>
          <p:spPr>
            <a:xfrm>
              <a:off x="6307623" y="6491734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5644520" y="4763722"/>
              <a:ext cx="3103061" cy="1713491"/>
              <a:chOff x="5290325" y="2661849"/>
              <a:chExt cx="3103061" cy="1713491"/>
            </a:xfrm>
          </p:grpSpPr>
          <p:grpSp>
            <p:nvGrpSpPr>
              <p:cNvPr id="214" name="Group 213"/>
              <p:cNvGrpSpPr/>
              <p:nvPr/>
            </p:nvGrpSpPr>
            <p:grpSpPr>
              <a:xfrm>
                <a:off x="5290325" y="3013729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46" name="Oval 245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26" name="Straight Arrow Connector 225"/>
                <p:cNvCxnSpPr>
                  <a:stCxn id="239" idx="2"/>
                  <a:endCxn id="246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>
                  <a:stCxn id="241" idx="2"/>
                  <a:endCxn id="239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>
                  <a:stCxn id="243" idx="1"/>
                  <a:endCxn id="246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>
                  <a:stCxn id="237" idx="1"/>
                  <a:endCxn id="246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>
                  <a:stCxn id="237" idx="2"/>
                  <a:endCxn id="243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Arrow Connector 230"/>
                <p:cNvCxnSpPr>
                  <a:stCxn id="241" idx="4"/>
                  <a:endCxn id="237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/>
                <p:cNvCxnSpPr>
                  <a:stCxn id="237" idx="0"/>
                  <a:endCxn id="239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3" name="Group 232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43" name="Oval 242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41" name="Oval 240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39" name="Oval 238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37" name="Oval 236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15" name="Freeform 214"/>
              <p:cNvSpPr/>
              <p:nvPr/>
            </p:nvSpPr>
            <p:spPr>
              <a:xfrm>
                <a:off x="6232647" y="4003814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5597627" y="3414122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773557" y="358655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F1: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78673" y="402550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F3: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6264705" y="3394746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7500949" y="381952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5697178" y="2973674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5908952" y="266184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5735784" y="3260685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6246173" y="329029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F2: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</p:grpSp>
      </p:grpSp>
      <p:sp>
        <p:nvSpPr>
          <p:cNvPr id="116" name="Right Arrow 115"/>
          <p:cNvSpPr/>
          <p:nvPr/>
        </p:nvSpPr>
        <p:spPr>
          <a:xfrm>
            <a:off x="3871842" y="3912350"/>
            <a:ext cx="939567" cy="350825"/>
          </a:xfrm>
          <a:prstGeom prst="rightArrow">
            <a:avLst/>
          </a:prstGeom>
          <a:solidFill>
            <a:schemeClr val="accent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1120515" y="3701692"/>
            <a:ext cx="1254663" cy="592707"/>
          </a:xfrm>
          <a:custGeom>
            <a:avLst/>
            <a:gdLst>
              <a:gd name="connsiteX0" fmla="*/ 540266 w 1254663"/>
              <a:gd name="connsiteY0" fmla="*/ 37036 h 592707"/>
              <a:gd name="connsiteX1" fmla="*/ 41322 w 1254663"/>
              <a:gd name="connsiteY1" fmla="*/ 3016 h 592707"/>
              <a:gd name="connsiteX2" fmla="*/ 166058 w 1254663"/>
              <a:gd name="connsiteY2" fmla="*/ 105078 h 592707"/>
              <a:gd name="connsiteX3" fmla="*/ 1254663 w 1254663"/>
              <a:gd name="connsiteY3" fmla="*/ 592707 h 59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663" h="592707">
                <a:moveTo>
                  <a:pt x="540266" y="37036"/>
                </a:moveTo>
                <a:cubicBezTo>
                  <a:pt x="321978" y="14356"/>
                  <a:pt x="103690" y="-8324"/>
                  <a:pt x="41322" y="3016"/>
                </a:cubicBezTo>
                <a:cubicBezTo>
                  <a:pt x="-21046" y="14356"/>
                  <a:pt x="-36166" y="6796"/>
                  <a:pt x="166058" y="105078"/>
                </a:cubicBezTo>
                <a:cubicBezTo>
                  <a:pt x="368282" y="203360"/>
                  <a:pt x="1254663" y="592707"/>
                  <a:pt x="1254663" y="592707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630904" y="3731298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504D"/>
                </a:solidFill>
              </a:rPr>
              <a:t>F2: 5</a:t>
            </a:r>
            <a:endParaRPr lang="en-US" sz="1500" dirty="0">
              <a:solidFill>
                <a:srgbClr val="C0504D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3464" y="5260337"/>
            <a:ext cx="411480" cy="3385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466" y="5603855"/>
            <a:ext cx="2599966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Deadlock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Challenges of Dynamic Update Scheduling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7209"/>
          </a:xfrm>
        </p:spPr>
        <p:txBody>
          <a:bodyPr>
            <a:normAutofit/>
          </a:bodyPr>
          <a:lstStyle/>
          <a:p>
            <a:r>
              <a:rPr lang="en-US" dirty="0"/>
              <a:t>Exponential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orderings</a:t>
            </a:r>
          </a:p>
          <a:p>
            <a:r>
              <a:rPr lang="en-US" altLang="zh-CN" dirty="0" smtClean="0"/>
              <a:t>Cannot </a:t>
            </a:r>
            <a:r>
              <a:rPr lang="en-US" altLang="zh-CN" dirty="0"/>
              <a:t>completely avoid </a:t>
            </a:r>
            <a:r>
              <a:rPr lang="en-US" altLang="zh-CN" dirty="0" smtClean="0"/>
              <a:t>planning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84867" y="3097908"/>
            <a:ext cx="3077548" cy="2135253"/>
            <a:chOff x="684867" y="4712717"/>
            <a:chExt cx="3077548" cy="2135253"/>
          </a:xfrm>
        </p:grpSpPr>
        <p:sp>
          <p:nvSpPr>
            <p:cNvPr id="5" name="TextBox 4"/>
            <p:cNvSpPr txBox="1"/>
            <p:nvPr/>
          </p:nvSpPr>
          <p:spPr>
            <a:xfrm>
              <a:off x="1119822" y="6478638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684867" y="4712717"/>
              <a:ext cx="3077548" cy="1757368"/>
              <a:chOff x="718060" y="2840757"/>
              <a:chExt cx="3077548" cy="1757368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18060" y="3193452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stCxn id="205" idx="2"/>
                  <a:endCxn id="212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>
                  <a:stCxn id="207" idx="2"/>
                  <a:endCxn id="205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209" idx="1"/>
                  <a:endCxn id="212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/>
                <p:cNvCxnSpPr>
                  <a:stCxn id="203" idx="1"/>
                  <a:endCxn id="212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/>
                <p:cNvCxnSpPr>
                  <a:stCxn id="203" idx="2"/>
                  <a:endCxn id="209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>
                  <a:stCxn id="207" idx="4"/>
                  <a:endCxn id="203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/>
                <p:cNvCxnSpPr>
                  <a:stCxn id="203" idx="0"/>
                  <a:endCxn id="205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Group 198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09" name="Oval 208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02" name="Group 201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148" name="Freeform 147"/>
              <p:cNvSpPr/>
              <p:nvPr/>
            </p:nvSpPr>
            <p:spPr>
              <a:xfrm>
                <a:off x="1052104" y="3688208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521678" y="399009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F3: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514574" y="348259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F2: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2025554" y="3626563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chemeClr val="accent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666927" y="3617531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997888" y="3152582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903171" y="404231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209662" y="284075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545595" y="3097908"/>
            <a:ext cx="3103061" cy="2097344"/>
            <a:chOff x="5644520" y="4763722"/>
            <a:chExt cx="3103061" cy="2097344"/>
          </a:xfrm>
        </p:grpSpPr>
        <p:sp>
          <p:nvSpPr>
            <p:cNvPr id="102" name="TextBox 101"/>
            <p:cNvSpPr txBox="1"/>
            <p:nvPr/>
          </p:nvSpPr>
          <p:spPr>
            <a:xfrm>
              <a:off x="6307623" y="6491734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5644520" y="4763722"/>
              <a:ext cx="3103061" cy="1713491"/>
              <a:chOff x="5290325" y="2661849"/>
              <a:chExt cx="3103061" cy="1713491"/>
            </a:xfrm>
          </p:grpSpPr>
          <p:grpSp>
            <p:nvGrpSpPr>
              <p:cNvPr id="214" name="Group 213"/>
              <p:cNvGrpSpPr/>
              <p:nvPr/>
            </p:nvGrpSpPr>
            <p:grpSpPr>
              <a:xfrm>
                <a:off x="5290325" y="3013729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46" name="Oval 245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26" name="Straight Arrow Connector 225"/>
                <p:cNvCxnSpPr>
                  <a:stCxn id="239" idx="2"/>
                  <a:endCxn id="246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>
                  <a:stCxn id="241" idx="2"/>
                  <a:endCxn id="239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>
                  <a:stCxn id="243" idx="1"/>
                  <a:endCxn id="246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>
                  <a:stCxn id="237" idx="1"/>
                  <a:endCxn id="246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>
                  <a:stCxn id="237" idx="2"/>
                  <a:endCxn id="243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Arrow Connector 230"/>
                <p:cNvCxnSpPr>
                  <a:stCxn id="241" idx="4"/>
                  <a:endCxn id="237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/>
                <p:cNvCxnSpPr>
                  <a:stCxn id="237" idx="0"/>
                  <a:endCxn id="239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3" name="Group 232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43" name="Oval 242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41" name="Oval 240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39" name="Oval 238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37" name="Oval 236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15" name="Freeform 214"/>
              <p:cNvSpPr/>
              <p:nvPr/>
            </p:nvSpPr>
            <p:spPr>
              <a:xfrm>
                <a:off x="6232647" y="4003814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5597627" y="3414122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773557" y="358655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F1: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78673" y="402550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F3: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6264705" y="3394746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7500949" y="381952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5697178" y="2973674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5908952" y="266184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5735784" y="3260685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6246173" y="329029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F2: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</p:grpSp>
      </p:grpSp>
      <p:sp>
        <p:nvSpPr>
          <p:cNvPr id="116" name="Right Arrow 115"/>
          <p:cNvSpPr/>
          <p:nvPr/>
        </p:nvSpPr>
        <p:spPr>
          <a:xfrm>
            <a:off x="3871842" y="3912350"/>
            <a:ext cx="939567" cy="350825"/>
          </a:xfrm>
          <a:prstGeom prst="rightArrow">
            <a:avLst/>
          </a:prstGeom>
          <a:solidFill>
            <a:schemeClr val="accent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63464" y="5260337"/>
            <a:ext cx="411480" cy="3385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1061082" y="3877659"/>
            <a:ext cx="1145304" cy="487630"/>
          </a:xfrm>
          <a:custGeom>
            <a:avLst/>
            <a:gdLst>
              <a:gd name="connsiteX0" fmla="*/ 0 w 1145304"/>
              <a:gd name="connsiteY0" fmla="*/ 0 h 487630"/>
              <a:gd name="connsiteX1" fmla="*/ 1145304 w 1145304"/>
              <a:gd name="connsiteY1" fmla="*/ 487630 h 4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304" h="487630">
                <a:moveTo>
                  <a:pt x="0" y="0"/>
                </a:moveTo>
                <a:lnTo>
                  <a:pt x="1145304" y="487630"/>
                </a:ln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54161" y="3838112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504D"/>
                </a:solidFill>
              </a:rPr>
              <a:t>F1: 5</a:t>
            </a:r>
            <a:endParaRPr lang="en-US" sz="15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88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Challenges of Dynamic Update Scheduling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7209"/>
          </a:xfrm>
        </p:spPr>
        <p:txBody>
          <a:bodyPr>
            <a:normAutofit/>
          </a:bodyPr>
          <a:lstStyle/>
          <a:p>
            <a:r>
              <a:rPr lang="en-US" dirty="0"/>
              <a:t>Exponential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orderings</a:t>
            </a:r>
          </a:p>
          <a:p>
            <a:r>
              <a:rPr lang="en-US" altLang="zh-CN" dirty="0" smtClean="0"/>
              <a:t>Cannot </a:t>
            </a:r>
            <a:r>
              <a:rPr lang="en-US" altLang="zh-CN" dirty="0"/>
              <a:t>completely avoid </a:t>
            </a:r>
            <a:r>
              <a:rPr lang="en-US" altLang="zh-CN" dirty="0" smtClean="0"/>
              <a:t>planning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84867" y="3097908"/>
            <a:ext cx="3077548" cy="2135253"/>
            <a:chOff x="684867" y="4712717"/>
            <a:chExt cx="3077548" cy="2135253"/>
          </a:xfrm>
        </p:grpSpPr>
        <p:sp>
          <p:nvSpPr>
            <p:cNvPr id="5" name="TextBox 4"/>
            <p:cNvSpPr txBox="1"/>
            <p:nvPr/>
          </p:nvSpPr>
          <p:spPr>
            <a:xfrm>
              <a:off x="1119822" y="6478638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684867" y="4712717"/>
              <a:ext cx="3077548" cy="1757368"/>
              <a:chOff x="718060" y="2840757"/>
              <a:chExt cx="3077548" cy="1757368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18060" y="3193452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stCxn id="205" idx="2"/>
                  <a:endCxn id="212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>
                  <a:stCxn id="207" idx="2"/>
                  <a:endCxn id="205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209" idx="1"/>
                  <a:endCxn id="212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/>
                <p:cNvCxnSpPr>
                  <a:stCxn id="203" idx="1"/>
                  <a:endCxn id="212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/>
                <p:cNvCxnSpPr>
                  <a:stCxn id="203" idx="2"/>
                  <a:endCxn id="209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>
                  <a:stCxn id="207" idx="4"/>
                  <a:endCxn id="203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/>
                <p:cNvCxnSpPr>
                  <a:stCxn id="203" idx="0"/>
                  <a:endCxn id="205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Group 198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09" name="Oval 208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02" name="Group 201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178" name="TextBox 177"/>
              <p:cNvSpPr txBox="1"/>
              <p:nvPr/>
            </p:nvSpPr>
            <p:spPr>
              <a:xfrm>
                <a:off x="1514574" y="348259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F2: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2025554" y="3626563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chemeClr val="accent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666927" y="3617531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997888" y="3152582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903171" y="404231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209662" y="284075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545595" y="3097908"/>
            <a:ext cx="3103061" cy="2097344"/>
            <a:chOff x="5644520" y="4763722"/>
            <a:chExt cx="3103061" cy="2097344"/>
          </a:xfrm>
        </p:grpSpPr>
        <p:sp>
          <p:nvSpPr>
            <p:cNvPr id="102" name="TextBox 101"/>
            <p:cNvSpPr txBox="1"/>
            <p:nvPr/>
          </p:nvSpPr>
          <p:spPr>
            <a:xfrm>
              <a:off x="6307623" y="6491734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5644520" y="4763722"/>
              <a:ext cx="3103061" cy="1713491"/>
              <a:chOff x="5290325" y="2661849"/>
              <a:chExt cx="3103061" cy="1713491"/>
            </a:xfrm>
          </p:grpSpPr>
          <p:grpSp>
            <p:nvGrpSpPr>
              <p:cNvPr id="214" name="Group 213"/>
              <p:cNvGrpSpPr/>
              <p:nvPr/>
            </p:nvGrpSpPr>
            <p:grpSpPr>
              <a:xfrm>
                <a:off x="5290325" y="3013729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46" name="Oval 245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26" name="Straight Arrow Connector 225"/>
                <p:cNvCxnSpPr>
                  <a:stCxn id="239" idx="2"/>
                  <a:endCxn id="246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>
                  <a:stCxn id="241" idx="2"/>
                  <a:endCxn id="239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>
                  <a:stCxn id="243" idx="1"/>
                  <a:endCxn id="246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>
                  <a:stCxn id="237" idx="1"/>
                  <a:endCxn id="246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>
                  <a:stCxn id="237" idx="2"/>
                  <a:endCxn id="243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Arrow Connector 230"/>
                <p:cNvCxnSpPr>
                  <a:stCxn id="241" idx="4"/>
                  <a:endCxn id="237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/>
                <p:cNvCxnSpPr>
                  <a:stCxn id="237" idx="0"/>
                  <a:endCxn id="239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3" name="Group 232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43" name="Oval 242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41" name="Oval 240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39" name="Oval 238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37" name="Oval 236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15" name="Freeform 214"/>
              <p:cNvSpPr/>
              <p:nvPr/>
            </p:nvSpPr>
            <p:spPr>
              <a:xfrm>
                <a:off x="6232647" y="4003814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5597627" y="3414122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773557" y="358655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F1: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78673" y="402550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F3: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6264705" y="3394746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7500949" y="381952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5697178" y="2973674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5908952" y="266184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5735784" y="3260685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6246173" y="329029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F2: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</p:grpSp>
      </p:grpSp>
      <p:sp>
        <p:nvSpPr>
          <p:cNvPr id="116" name="Right Arrow 115"/>
          <p:cNvSpPr/>
          <p:nvPr/>
        </p:nvSpPr>
        <p:spPr>
          <a:xfrm>
            <a:off x="3871842" y="3912350"/>
            <a:ext cx="939567" cy="350825"/>
          </a:xfrm>
          <a:prstGeom prst="rightArrow">
            <a:avLst/>
          </a:prstGeom>
          <a:solidFill>
            <a:schemeClr val="accent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63464" y="5260337"/>
            <a:ext cx="411480" cy="338554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F1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52958" y="5260337"/>
            <a:ext cx="411480" cy="3385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F3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>
            <a:stCxn id="78" idx="3"/>
            <a:endCxn id="79" idx="1"/>
          </p:cNvCxnSpPr>
          <p:nvPr/>
        </p:nvCxnSpPr>
        <p:spPr>
          <a:xfrm>
            <a:off x="1374944" y="5429614"/>
            <a:ext cx="2780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1019728" y="3864756"/>
            <a:ext cx="1145304" cy="487630"/>
          </a:xfrm>
          <a:custGeom>
            <a:avLst/>
            <a:gdLst>
              <a:gd name="connsiteX0" fmla="*/ 0 w 1145304"/>
              <a:gd name="connsiteY0" fmla="*/ 0 h 487630"/>
              <a:gd name="connsiteX1" fmla="*/ 1145304 w 1145304"/>
              <a:gd name="connsiteY1" fmla="*/ 487630 h 4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304" h="487630">
                <a:moveTo>
                  <a:pt x="0" y="0"/>
                </a:moveTo>
                <a:lnTo>
                  <a:pt x="1145304" y="487630"/>
                </a:ln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195658" y="4037186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504D"/>
                </a:solidFill>
              </a:rPr>
              <a:t>F1: 5</a:t>
            </a:r>
            <a:endParaRPr lang="en-US" sz="1500" dirty="0">
              <a:solidFill>
                <a:srgbClr val="C0504D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56871" y="4452384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504D"/>
                </a:solidFill>
              </a:rPr>
              <a:t>F3: 5</a:t>
            </a:r>
            <a:endParaRPr lang="en-US" sz="1500" dirty="0">
              <a:solidFill>
                <a:srgbClr val="C0504D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610845" y="4430690"/>
            <a:ext cx="657699" cy="0"/>
          </a:xfrm>
          <a:custGeom>
            <a:avLst/>
            <a:gdLst>
              <a:gd name="connsiteX0" fmla="*/ 0 w 657699"/>
              <a:gd name="connsiteY0" fmla="*/ 0 h 0"/>
              <a:gd name="connsiteX1" fmla="*/ 657699 w 65769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699">
                <a:moveTo>
                  <a:pt x="0" y="0"/>
                </a:moveTo>
                <a:lnTo>
                  <a:pt x="657699" y="0"/>
                </a:ln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0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Challenges of Dynamic Update Scheduling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7209"/>
          </a:xfrm>
        </p:spPr>
        <p:txBody>
          <a:bodyPr>
            <a:normAutofit/>
          </a:bodyPr>
          <a:lstStyle/>
          <a:p>
            <a:r>
              <a:rPr lang="en-US" dirty="0"/>
              <a:t>Exponential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orderings</a:t>
            </a:r>
          </a:p>
          <a:p>
            <a:r>
              <a:rPr lang="en-US" altLang="zh-CN" dirty="0" smtClean="0"/>
              <a:t>Cannot </a:t>
            </a:r>
            <a:r>
              <a:rPr lang="en-US" altLang="zh-CN" dirty="0"/>
              <a:t>completely avoid </a:t>
            </a:r>
            <a:r>
              <a:rPr lang="en-US" altLang="zh-CN" dirty="0" smtClean="0"/>
              <a:t>planning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15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84867" y="3097908"/>
            <a:ext cx="3077548" cy="2135253"/>
            <a:chOff x="684867" y="4712717"/>
            <a:chExt cx="3077548" cy="2135253"/>
          </a:xfrm>
        </p:grpSpPr>
        <p:sp>
          <p:nvSpPr>
            <p:cNvPr id="5" name="TextBox 4"/>
            <p:cNvSpPr txBox="1"/>
            <p:nvPr/>
          </p:nvSpPr>
          <p:spPr>
            <a:xfrm>
              <a:off x="1119822" y="6478638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684867" y="4712717"/>
              <a:ext cx="3077548" cy="1757368"/>
              <a:chOff x="718060" y="2840757"/>
              <a:chExt cx="3077548" cy="1757368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18060" y="3193452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stCxn id="205" idx="2"/>
                  <a:endCxn id="212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>
                  <a:stCxn id="207" idx="2"/>
                  <a:endCxn id="205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209" idx="1"/>
                  <a:endCxn id="212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/>
                <p:cNvCxnSpPr>
                  <a:stCxn id="203" idx="1"/>
                  <a:endCxn id="212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/>
                <p:cNvCxnSpPr>
                  <a:stCxn id="203" idx="2"/>
                  <a:endCxn id="209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>
                  <a:stCxn id="207" idx="4"/>
                  <a:endCxn id="203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/>
                <p:cNvCxnSpPr>
                  <a:stCxn id="203" idx="0"/>
                  <a:endCxn id="205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Group 198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09" name="Oval 208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02" name="Group 201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187" name="Freeform 186"/>
              <p:cNvSpPr/>
              <p:nvPr/>
            </p:nvSpPr>
            <p:spPr>
              <a:xfrm>
                <a:off x="1666927" y="3617531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997888" y="3152582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903171" y="404231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209662" y="284075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545595" y="3097908"/>
            <a:ext cx="3103061" cy="2097344"/>
            <a:chOff x="5644520" y="4763722"/>
            <a:chExt cx="3103061" cy="2097344"/>
          </a:xfrm>
        </p:grpSpPr>
        <p:sp>
          <p:nvSpPr>
            <p:cNvPr id="102" name="TextBox 101"/>
            <p:cNvSpPr txBox="1"/>
            <p:nvPr/>
          </p:nvSpPr>
          <p:spPr>
            <a:xfrm>
              <a:off x="6307623" y="6491734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5644520" y="4763722"/>
              <a:ext cx="3103061" cy="1713491"/>
              <a:chOff x="5290325" y="2661849"/>
              <a:chExt cx="3103061" cy="1713491"/>
            </a:xfrm>
          </p:grpSpPr>
          <p:grpSp>
            <p:nvGrpSpPr>
              <p:cNvPr id="214" name="Group 213"/>
              <p:cNvGrpSpPr/>
              <p:nvPr/>
            </p:nvGrpSpPr>
            <p:grpSpPr>
              <a:xfrm>
                <a:off x="5290325" y="3013729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46" name="Oval 245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26" name="Straight Arrow Connector 225"/>
                <p:cNvCxnSpPr>
                  <a:stCxn id="239" idx="2"/>
                  <a:endCxn id="246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>
                  <a:stCxn id="241" idx="2"/>
                  <a:endCxn id="239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>
                  <a:stCxn id="243" idx="1"/>
                  <a:endCxn id="246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>
                  <a:stCxn id="237" idx="1"/>
                  <a:endCxn id="246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>
                  <a:stCxn id="237" idx="2"/>
                  <a:endCxn id="243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Arrow Connector 230"/>
                <p:cNvCxnSpPr>
                  <a:stCxn id="241" idx="4"/>
                  <a:endCxn id="237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/>
                <p:cNvCxnSpPr>
                  <a:stCxn id="237" idx="0"/>
                  <a:endCxn id="239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3" name="Group 232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43" name="Oval 242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41" name="Oval 240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39" name="Oval 238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37" name="Oval 236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15" name="Freeform 214"/>
              <p:cNvSpPr/>
              <p:nvPr/>
            </p:nvSpPr>
            <p:spPr>
              <a:xfrm>
                <a:off x="6232647" y="4003814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5597627" y="3414122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773557" y="358655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F1: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78673" y="402550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F3: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6264705" y="3394746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7500949" y="381952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5697178" y="2973674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5908952" y="266184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5735784" y="3260685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6246173" y="329029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F2: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</p:grpSp>
      </p:grpSp>
      <p:sp>
        <p:nvSpPr>
          <p:cNvPr id="116" name="Right Arrow 115"/>
          <p:cNvSpPr/>
          <p:nvPr/>
        </p:nvSpPr>
        <p:spPr>
          <a:xfrm>
            <a:off x="3871842" y="3912350"/>
            <a:ext cx="939567" cy="350825"/>
          </a:xfrm>
          <a:prstGeom prst="rightArrow">
            <a:avLst/>
          </a:prstGeom>
          <a:solidFill>
            <a:schemeClr val="accent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63464" y="5260337"/>
            <a:ext cx="411480" cy="338554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F1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52958" y="5260337"/>
            <a:ext cx="411480" cy="338554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F3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3"/>
            <a:endCxn id="79" idx="1"/>
          </p:cNvCxnSpPr>
          <p:nvPr/>
        </p:nvCxnSpPr>
        <p:spPr>
          <a:xfrm>
            <a:off x="1374944" y="5429614"/>
            <a:ext cx="2780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351443" y="5260337"/>
            <a:ext cx="411480" cy="3385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>
            <a:stCxn id="79" idx="3"/>
            <a:endCxn id="81" idx="1"/>
          </p:cNvCxnSpPr>
          <p:nvPr/>
        </p:nvCxnSpPr>
        <p:spPr>
          <a:xfrm>
            <a:off x="2064438" y="5429614"/>
            <a:ext cx="2870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38466" y="5603855"/>
            <a:ext cx="2599966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Consistent update plan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1117909" y="3692157"/>
            <a:ext cx="1254663" cy="592707"/>
          </a:xfrm>
          <a:custGeom>
            <a:avLst/>
            <a:gdLst>
              <a:gd name="connsiteX0" fmla="*/ 540266 w 1254663"/>
              <a:gd name="connsiteY0" fmla="*/ 37036 h 592707"/>
              <a:gd name="connsiteX1" fmla="*/ 41322 w 1254663"/>
              <a:gd name="connsiteY1" fmla="*/ 3016 h 592707"/>
              <a:gd name="connsiteX2" fmla="*/ 166058 w 1254663"/>
              <a:gd name="connsiteY2" fmla="*/ 105078 h 592707"/>
              <a:gd name="connsiteX3" fmla="*/ 1254663 w 1254663"/>
              <a:gd name="connsiteY3" fmla="*/ 592707 h 59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663" h="592707">
                <a:moveTo>
                  <a:pt x="540266" y="37036"/>
                </a:moveTo>
                <a:cubicBezTo>
                  <a:pt x="321978" y="14356"/>
                  <a:pt x="103690" y="-8324"/>
                  <a:pt x="41322" y="3016"/>
                </a:cubicBezTo>
                <a:cubicBezTo>
                  <a:pt x="-21046" y="14356"/>
                  <a:pt x="-36166" y="6796"/>
                  <a:pt x="166058" y="105078"/>
                </a:cubicBezTo>
                <a:cubicBezTo>
                  <a:pt x="368282" y="203360"/>
                  <a:pt x="1254663" y="592707"/>
                  <a:pt x="1254663" y="592707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628298" y="3721763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504D"/>
                </a:solidFill>
              </a:rPr>
              <a:t>F2: 5</a:t>
            </a:r>
            <a:endParaRPr lang="en-US" sz="1500" dirty="0">
              <a:solidFill>
                <a:srgbClr val="C0504D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1019728" y="3864756"/>
            <a:ext cx="1145304" cy="487630"/>
          </a:xfrm>
          <a:custGeom>
            <a:avLst/>
            <a:gdLst>
              <a:gd name="connsiteX0" fmla="*/ 0 w 1145304"/>
              <a:gd name="connsiteY0" fmla="*/ 0 h 487630"/>
              <a:gd name="connsiteX1" fmla="*/ 1145304 w 1145304"/>
              <a:gd name="connsiteY1" fmla="*/ 487630 h 4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304" h="487630">
                <a:moveTo>
                  <a:pt x="0" y="0"/>
                </a:moveTo>
                <a:lnTo>
                  <a:pt x="1145304" y="487630"/>
                </a:ln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195658" y="4037186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504D"/>
                </a:solidFill>
              </a:rPr>
              <a:t>F1: 5</a:t>
            </a:r>
            <a:endParaRPr lang="en-US" sz="1500" dirty="0">
              <a:solidFill>
                <a:srgbClr val="C0504D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610845" y="4430690"/>
            <a:ext cx="657699" cy="0"/>
          </a:xfrm>
          <a:custGeom>
            <a:avLst/>
            <a:gdLst>
              <a:gd name="connsiteX0" fmla="*/ 0 w 657699"/>
              <a:gd name="connsiteY0" fmla="*/ 0 h 0"/>
              <a:gd name="connsiteX1" fmla="*/ 657699 w 65769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699">
                <a:moveTo>
                  <a:pt x="0" y="0"/>
                </a:moveTo>
                <a:lnTo>
                  <a:pt x="657699" y="0"/>
                </a:ln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656871" y="4452384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C0504D"/>
                </a:solidFill>
              </a:rPr>
              <a:t>F3: 5</a:t>
            </a:r>
            <a:endParaRPr lang="en-US" sz="15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8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Dionysus Pipeline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16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2912" y="3162882"/>
            <a:ext cx="3017520" cy="496329"/>
          </a:xfrm>
          <a:prstGeom prst="rect">
            <a:avLst/>
          </a:prstGeom>
          <a:solidFill>
            <a:schemeClr val="accent2"/>
          </a:solidFill>
          <a:ln w="19050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Dependency Graph Generator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925" y="3935014"/>
            <a:ext cx="3017520" cy="496329"/>
          </a:xfrm>
          <a:prstGeom prst="rect">
            <a:avLst/>
          </a:prstGeom>
          <a:solidFill>
            <a:srgbClr val="C0504D"/>
          </a:solidFill>
          <a:ln w="19050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Update Scheduler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16782" y="4857818"/>
            <a:ext cx="4829251" cy="1223367"/>
            <a:chOff x="2090602" y="4683296"/>
            <a:chExt cx="4829251" cy="1223367"/>
          </a:xfrm>
        </p:grpSpPr>
        <p:sp>
          <p:nvSpPr>
            <p:cNvPr id="4" name="Oval 3"/>
            <p:cNvSpPr/>
            <p:nvPr/>
          </p:nvSpPr>
          <p:spPr>
            <a:xfrm>
              <a:off x="2999590" y="5047484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/>
            <p:cNvCxnSpPr>
              <a:stCxn id="6" idx="2"/>
              <a:endCxn id="4" idx="7"/>
            </p:cNvCxnSpPr>
            <p:nvPr/>
          </p:nvCxnSpPr>
          <p:spPr>
            <a:xfrm flipH="1">
              <a:off x="3389835" y="4911896"/>
              <a:ext cx="820307" cy="20254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210142" y="468329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41412" y="5449463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2"/>
            </p:cNvCxnSpPr>
            <p:nvPr/>
          </p:nvCxnSpPr>
          <p:spPr>
            <a:xfrm flipH="1">
              <a:off x="2090602" y="5276084"/>
              <a:ext cx="908988" cy="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2"/>
              <a:endCxn id="4" idx="5"/>
            </p:cNvCxnSpPr>
            <p:nvPr/>
          </p:nvCxnSpPr>
          <p:spPr>
            <a:xfrm flipH="1" flipV="1">
              <a:off x="3389835" y="5437729"/>
              <a:ext cx="751577" cy="24033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1" idx="6"/>
            </p:cNvCxnSpPr>
            <p:nvPr/>
          </p:nvCxnSpPr>
          <p:spPr>
            <a:xfrm flipH="1">
              <a:off x="5799141" y="5243126"/>
              <a:ext cx="908989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41941" y="501452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  <a:endCxn id="6" idx="6"/>
            </p:cNvCxnSpPr>
            <p:nvPr/>
          </p:nvCxnSpPr>
          <p:spPr>
            <a:xfrm flipH="1" flipV="1">
              <a:off x="4667342" y="4911896"/>
              <a:ext cx="741554" cy="16958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3"/>
              <a:endCxn id="7" idx="6"/>
            </p:cNvCxnSpPr>
            <p:nvPr/>
          </p:nvCxnSpPr>
          <p:spPr>
            <a:xfrm flipH="1">
              <a:off x="4598612" y="5404771"/>
              <a:ext cx="810284" cy="27329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 flipH="1">
              <a:off x="4370012" y="5140496"/>
              <a:ext cx="68730" cy="30896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54580" y="5287060"/>
              <a:ext cx="106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32" name="Right Arrow 31"/>
          <p:cNvSpPr/>
          <p:nvPr/>
        </p:nvSpPr>
        <p:spPr>
          <a:xfrm rot="5400000">
            <a:off x="4305384" y="3680149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4303254" y="2911082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45399" y="2276857"/>
            <a:ext cx="1515180" cy="6019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35" name="Oval 34"/>
          <p:cNvSpPr/>
          <p:nvPr/>
        </p:nvSpPr>
        <p:spPr>
          <a:xfrm>
            <a:off x="3608794" y="2276857"/>
            <a:ext cx="1515180" cy="6019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36" name="Oval 35"/>
          <p:cNvSpPr/>
          <p:nvPr/>
        </p:nvSpPr>
        <p:spPr>
          <a:xfrm>
            <a:off x="5381537" y="2276857"/>
            <a:ext cx="1923741" cy="6019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Consistency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37" name="Right Arrow 36"/>
          <p:cNvSpPr/>
          <p:nvPr/>
        </p:nvSpPr>
        <p:spPr>
          <a:xfrm rot="3380985">
            <a:off x="2958511" y="2903700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6442955">
            <a:off x="5690645" y="2881309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4328585" y="4431343"/>
            <a:ext cx="246888" cy="411480"/>
          </a:xfrm>
          <a:prstGeom prst="up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41520" y="323093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Encode valid orderings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51467" y="392515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a fast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8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97D"/>
                </a:solidFill>
              </a:rPr>
              <a:t>Dependency Graph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17</a:t>
            </a:fld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167746" y="382438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Dependency Graph Elements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27063" y="4413311"/>
            <a:ext cx="1415934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</a:rPr>
              <a:t>Operation node</a:t>
            </a:r>
            <a:endParaRPr lang="en-US" sz="1500" baseline="-25000" dirty="0">
              <a:solidFill>
                <a:srgbClr val="000000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594155" y="4927260"/>
            <a:ext cx="4380464" cy="323165"/>
            <a:chOff x="8620010" y="4064666"/>
            <a:chExt cx="4380464" cy="323165"/>
          </a:xfrm>
        </p:grpSpPr>
        <p:sp>
          <p:nvSpPr>
            <p:cNvPr id="103" name="Rectangle 102"/>
            <p:cNvSpPr/>
            <p:nvPr/>
          </p:nvSpPr>
          <p:spPr>
            <a:xfrm>
              <a:off x="8620010" y="4145153"/>
              <a:ext cx="349801" cy="206818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rgbClr val="0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984404" y="4064666"/>
              <a:ext cx="4016070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000000"/>
                  </a:solidFill>
                </a:rPr>
                <a:t>Resource node (link capacity, </a:t>
              </a:r>
              <a:r>
                <a:rPr 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switch table size</a:t>
              </a:r>
              <a:r>
                <a:rPr lang="en-US" sz="1500" dirty="0" smtClean="0">
                  <a:solidFill>
                    <a:srgbClr val="000000"/>
                  </a:solidFill>
                </a:rPr>
                <a:t>)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854829" y="4887698"/>
            <a:ext cx="108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Node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66819" y="5718502"/>
            <a:ext cx="108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Edge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03697" y="5785342"/>
            <a:ext cx="2679146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</a:rPr>
              <a:t>Dependencies between nodes</a:t>
            </a:r>
            <a:endParaRPr lang="en-US" sz="1500" baseline="-25000" dirty="0">
              <a:solidFill>
                <a:srgbClr val="000000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3538130" y="5376325"/>
            <a:ext cx="402671" cy="214256"/>
          </a:xfrm>
          <a:prstGeom prst="triangle">
            <a:avLst/>
          </a:prstGeom>
          <a:noFill/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3987118" y="5333983"/>
            <a:ext cx="1415934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7F7F7F"/>
                </a:solidFill>
              </a:rPr>
              <a:t>Path node</a:t>
            </a:r>
            <a:endParaRPr lang="en-US" sz="1500" baseline="-25000" dirty="0">
              <a:solidFill>
                <a:srgbClr val="7F7F7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908594" y="5718502"/>
            <a:ext cx="3463413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908504" y="4346471"/>
            <a:ext cx="3463413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73126" y="1366633"/>
            <a:ext cx="8305798" cy="2148349"/>
            <a:chOff x="473126" y="1366633"/>
            <a:chExt cx="8305798" cy="2148349"/>
          </a:xfrm>
        </p:grpSpPr>
        <p:sp>
          <p:nvSpPr>
            <p:cNvPr id="62" name="Right Arrow 61"/>
            <p:cNvSpPr/>
            <p:nvPr/>
          </p:nvSpPr>
          <p:spPr>
            <a:xfrm>
              <a:off x="3871842" y="2271919"/>
              <a:ext cx="939567" cy="350825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73126" y="1366633"/>
              <a:ext cx="3320632" cy="2135253"/>
              <a:chOff x="441783" y="4712717"/>
              <a:chExt cx="3320632" cy="2135253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119822" y="6478638"/>
                <a:ext cx="1441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Current State</a:t>
                </a:r>
                <a:endParaRPr lang="en-US" dirty="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441783" y="4712717"/>
                <a:ext cx="3320632" cy="1757368"/>
                <a:chOff x="474976" y="2840757"/>
                <a:chExt cx="3320632" cy="1757368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18060" y="3193452"/>
                  <a:ext cx="2875069" cy="1228901"/>
                  <a:chOff x="4661885" y="4097660"/>
                  <a:chExt cx="2875069" cy="1228901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4661885" y="4110284"/>
                    <a:ext cx="736699" cy="332882"/>
                    <a:chOff x="946401" y="5396915"/>
                    <a:chExt cx="736699" cy="332882"/>
                  </a:xfrm>
                </p:grpSpPr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959122" y="5396915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A</a:t>
                      </a:r>
                    </a:p>
                  </p:txBody>
                </p:sp>
                <p:sp>
                  <p:nvSpPr>
                    <p:cNvPr id="198" name="Oval 197"/>
                    <p:cNvSpPr/>
                    <p:nvPr/>
                  </p:nvSpPr>
                  <p:spPr>
                    <a:xfrm>
                      <a:off x="946401" y="5409757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48" name="Straight Arrow Connector 147"/>
                  <p:cNvCxnSpPr>
                    <a:stCxn id="191" idx="2"/>
                    <a:endCxn id="198" idx="6"/>
                  </p:cNvCxnSpPr>
                  <p:nvPr/>
                </p:nvCxnSpPr>
                <p:spPr>
                  <a:xfrm flipH="1">
                    <a:off x="4981925" y="4281995"/>
                    <a:ext cx="753092" cy="1151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>
                    <a:stCxn id="193" idx="2"/>
                    <a:endCxn id="191" idx="6"/>
                  </p:cNvCxnSpPr>
                  <p:nvPr/>
                </p:nvCxnSpPr>
                <p:spPr>
                  <a:xfrm flipH="1">
                    <a:off x="6055057" y="4277244"/>
                    <a:ext cx="745564" cy="4751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Arrow Connector 149"/>
                  <p:cNvCxnSpPr>
                    <a:stCxn id="195" idx="1"/>
                    <a:endCxn id="198" idx="4"/>
                  </p:cNvCxnSpPr>
                  <p:nvPr/>
                </p:nvCxnSpPr>
                <p:spPr>
                  <a:xfrm flipH="1" flipV="1">
                    <a:off x="4821905" y="4443166"/>
                    <a:ext cx="446960" cy="607182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/>
                  <p:cNvCxnSpPr>
                    <a:stCxn id="159" idx="1"/>
                    <a:endCxn id="198" idx="5"/>
                  </p:cNvCxnSpPr>
                  <p:nvPr/>
                </p:nvCxnSpPr>
                <p:spPr>
                  <a:xfrm flipH="1" flipV="1">
                    <a:off x="4935056" y="4396297"/>
                    <a:ext cx="1491490" cy="653814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/>
                  <p:cNvCxnSpPr>
                    <a:stCxn id="159" idx="2"/>
                    <a:endCxn id="195" idx="6"/>
                  </p:cNvCxnSpPr>
                  <p:nvPr/>
                </p:nvCxnSpPr>
                <p:spPr>
                  <a:xfrm flipH="1">
                    <a:off x="5542036" y="5163262"/>
                    <a:ext cx="837641" cy="237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Arrow Connector 152"/>
                  <p:cNvCxnSpPr>
                    <a:stCxn id="193" idx="4"/>
                    <a:endCxn id="159" idx="7"/>
                  </p:cNvCxnSpPr>
                  <p:nvPr/>
                </p:nvCxnSpPr>
                <p:spPr>
                  <a:xfrm flipH="1">
                    <a:off x="6652848" y="4437264"/>
                    <a:ext cx="307793" cy="612847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Arrow Connector 153"/>
                  <p:cNvCxnSpPr>
                    <a:stCxn id="159" idx="0"/>
                    <a:endCxn id="191" idx="5"/>
                  </p:cNvCxnSpPr>
                  <p:nvPr/>
                </p:nvCxnSpPr>
                <p:spPr>
                  <a:xfrm flipH="1" flipV="1">
                    <a:off x="6008188" y="4395146"/>
                    <a:ext cx="531509" cy="608096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5" name="Group 154"/>
                  <p:cNvGrpSpPr/>
                  <p:nvPr/>
                </p:nvGrpSpPr>
                <p:grpSpPr>
                  <a:xfrm>
                    <a:off x="5221996" y="4990030"/>
                    <a:ext cx="733467" cy="333489"/>
                    <a:chOff x="1597232" y="6219961"/>
                    <a:chExt cx="733467" cy="333489"/>
                  </a:xfrm>
                </p:grpSpPr>
                <p:sp>
                  <p:nvSpPr>
                    <p:cNvPr id="195" name="Oval 194"/>
                    <p:cNvSpPr/>
                    <p:nvPr/>
                  </p:nvSpPr>
                  <p:spPr>
                    <a:xfrm>
                      <a:off x="1597232" y="6233410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6" name="TextBox 195"/>
                    <p:cNvSpPr txBox="1"/>
                    <p:nvPr/>
                  </p:nvSpPr>
                  <p:spPr>
                    <a:xfrm>
                      <a:off x="1606721" y="621996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D</a:t>
                      </a:r>
                    </a:p>
                  </p:txBody>
                </p:sp>
              </p:grpSp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6800621" y="4097660"/>
                    <a:ext cx="736333" cy="339604"/>
                    <a:chOff x="2971737" y="5384291"/>
                    <a:chExt cx="736333" cy="339604"/>
                  </a:xfrm>
                </p:grpSpPr>
                <p:sp>
                  <p:nvSpPr>
                    <p:cNvPr id="193" name="Oval 192"/>
                    <p:cNvSpPr/>
                    <p:nvPr/>
                  </p:nvSpPr>
                  <p:spPr>
                    <a:xfrm>
                      <a:off x="2971737" y="5403855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4" name="TextBox 193"/>
                    <p:cNvSpPr txBox="1"/>
                    <p:nvPr/>
                  </p:nvSpPr>
                  <p:spPr>
                    <a:xfrm>
                      <a:off x="2984092" y="538429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C</a:t>
                      </a:r>
                    </a:p>
                  </p:txBody>
                </p:sp>
              </p:grp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5735017" y="4113560"/>
                    <a:ext cx="734406" cy="328455"/>
                    <a:chOff x="1962833" y="5400191"/>
                    <a:chExt cx="734406" cy="328455"/>
                  </a:xfrm>
                </p:grpSpPr>
                <p:sp>
                  <p:nvSpPr>
                    <p:cNvPr id="191" name="Oval 190"/>
                    <p:cNvSpPr/>
                    <p:nvPr/>
                  </p:nvSpPr>
                  <p:spPr>
                    <a:xfrm>
                      <a:off x="1962833" y="5408606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1973261" y="540019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B</a:t>
                      </a:r>
                    </a:p>
                  </p:txBody>
                </p:sp>
              </p:grp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6379677" y="5003242"/>
                    <a:ext cx="736333" cy="323319"/>
                    <a:chOff x="2460073" y="6233173"/>
                    <a:chExt cx="736333" cy="323319"/>
                  </a:xfrm>
                </p:grpSpPr>
                <p:sp>
                  <p:nvSpPr>
                    <p:cNvPr id="159" name="Oval 158"/>
                    <p:cNvSpPr/>
                    <p:nvPr/>
                  </p:nvSpPr>
                  <p:spPr>
                    <a:xfrm>
                      <a:off x="2460073" y="6233173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2472428" y="6233327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E</a:t>
                      </a:r>
                    </a:p>
                  </p:txBody>
                </p:sp>
              </p:grpSp>
            </p:grpSp>
            <p:sp>
              <p:nvSpPr>
                <p:cNvPr id="94" name="Freeform 93"/>
                <p:cNvSpPr/>
                <p:nvPr/>
              </p:nvSpPr>
              <p:spPr>
                <a:xfrm>
                  <a:off x="1101424" y="3626563"/>
                  <a:ext cx="1237157" cy="520167"/>
                </a:xfrm>
                <a:custGeom>
                  <a:avLst/>
                  <a:gdLst>
                    <a:gd name="connsiteX0" fmla="*/ 318646 w 1237157"/>
                    <a:gd name="connsiteY0" fmla="*/ 384084 h 520167"/>
                    <a:gd name="connsiteX1" fmla="*/ 1136 w 1237157"/>
                    <a:gd name="connsiteY1" fmla="*/ 9857 h 520167"/>
                    <a:gd name="connsiteX2" fmla="*/ 205250 w 1237157"/>
                    <a:gd name="connsiteY2" fmla="*/ 100579 h 520167"/>
                    <a:gd name="connsiteX3" fmla="*/ 1237157 w 1237157"/>
                    <a:gd name="connsiteY3" fmla="*/ 520167 h 5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7157" h="520167">
                      <a:moveTo>
                        <a:pt x="318646" y="384084"/>
                      </a:moveTo>
                      <a:cubicBezTo>
                        <a:pt x="169340" y="220596"/>
                        <a:pt x="20035" y="57108"/>
                        <a:pt x="1136" y="9857"/>
                      </a:cubicBezTo>
                      <a:cubicBezTo>
                        <a:pt x="-17763" y="-37394"/>
                        <a:pt x="205250" y="100579"/>
                        <a:pt x="205250" y="100579"/>
                      </a:cubicBezTo>
                      <a:lnTo>
                        <a:pt x="1237157" y="520167"/>
                      </a:lnTo>
                    </a:path>
                  </a:pathLst>
                </a:custGeom>
                <a:ln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751030" y="3579719"/>
                  <a:ext cx="1644247" cy="898872"/>
                </a:xfrm>
                <a:custGeom>
                  <a:avLst/>
                  <a:gdLst>
                    <a:gd name="connsiteX0" fmla="*/ 0 w 1644247"/>
                    <a:gd name="connsiteY0" fmla="*/ 0 h 898872"/>
                    <a:gd name="connsiteX1" fmla="*/ 453585 w 1644247"/>
                    <a:gd name="connsiteY1" fmla="*/ 793816 h 898872"/>
                    <a:gd name="connsiteX2" fmla="*/ 805114 w 1644247"/>
                    <a:gd name="connsiteY2" fmla="*/ 895878 h 898872"/>
                    <a:gd name="connsiteX3" fmla="*/ 1644247 w 1644247"/>
                    <a:gd name="connsiteY3" fmla="*/ 850517 h 898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247" h="898872">
                      <a:moveTo>
                        <a:pt x="0" y="0"/>
                      </a:moveTo>
                      <a:cubicBezTo>
                        <a:pt x="159699" y="322251"/>
                        <a:pt x="319399" y="644503"/>
                        <a:pt x="453585" y="793816"/>
                      </a:cubicBezTo>
                      <a:cubicBezTo>
                        <a:pt x="587771" y="943129"/>
                        <a:pt x="606670" y="886428"/>
                        <a:pt x="805114" y="895878"/>
                      </a:cubicBezTo>
                      <a:lnTo>
                        <a:pt x="1644247" y="850517"/>
                      </a:lnTo>
                    </a:path>
                  </a:pathLst>
                </a:custGeom>
                <a:ln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1546338" y="3928447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4F81BD"/>
                      </a:solidFill>
                    </a:rPr>
                    <a:t>F3: 5</a:t>
                  </a:r>
                  <a:endParaRPr lang="en-US" sz="1500" dirty="0">
                    <a:solidFill>
                      <a:srgbClr val="4F81BD"/>
                    </a:solidFill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514574" y="3482597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4F81BD"/>
                      </a:solidFill>
                    </a:rPr>
                    <a:t>F2: 5</a:t>
                  </a:r>
                  <a:endParaRPr lang="en-US" sz="1500" dirty="0">
                    <a:solidFill>
                      <a:srgbClr val="4F81BD"/>
                    </a:solidFill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74976" y="3924239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4F81BD"/>
                      </a:solidFill>
                    </a:rPr>
                    <a:t>F1: 5</a:t>
                  </a:r>
                  <a:endParaRPr lang="en-US" sz="1500" dirty="0">
                    <a:solidFill>
                      <a:srgbClr val="4F81BD"/>
                    </a:solidFill>
                  </a:endParaRPr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>
                  <a:off x="2025554" y="3626563"/>
                  <a:ext cx="408227" cy="385567"/>
                </a:xfrm>
                <a:custGeom>
                  <a:avLst/>
                  <a:gdLst>
                    <a:gd name="connsiteX0" fmla="*/ 0 w 408227"/>
                    <a:gd name="connsiteY0" fmla="*/ 0 h 385567"/>
                    <a:gd name="connsiteX1" fmla="*/ 408227 w 408227"/>
                    <a:gd name="connsiteY1" fmla="*/ 385567 h 385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8227" h="385567">
                      <a:moveTo>
                        <a:pt x="0" y="0"/>
                      </a:moveTo>
                      <a:lnTo>
                        <a:pt x="408227" y="385567"/>
                      </a:lnTo>
                    </a:path>
                  </a:pathLst>
                </a:custGeom>
                <a:ln>
                  <a:solidFill>
                    <a:schemeClr val="accent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>
                  <a:off x="1666927" y="3617531"/>
                  <a:ext cx="1417454" cy="980594"/>
                </a:xfrm>
                <a:custGeom>
                  <a:avLst/>
                  <a:gdLst>
                    <a:gd name="connsiteX0" fmla="*/ 0 w 1417454"/>
                    <a:gd name="connsiteY0" fmla="*/ 952579 h 980594"/>
                    <a:gd name="connsiteX1" fmla="*/ 986548 w 1417454"/>
                    <a:gd name="connsiteY1" fmla="*/ 929899 h 980594"/>
                    <a:gd name="connsiteX2" fmla="*/ 1292718 w 1417454"/>
                    <a:gd name="connsiteY2" fmla="*/ 487630 h 980594"/>
                    <a:gd name="connsiteX3" fmla="*/ 1417454 w 1417454"/>
                    <a:gd name="connsiteY3" fmla="*/ 0 h 980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454" h="980594">
                      <a:moveTo>
                        <a:pt x="0" y="952579"/>
                      </a:moveTo>
                      <a:cubicBezTo>
                        <a:pt x="385547" y="979984"/>
                        <a:pt x="771095" y="1007390"/>
                        <a:pt x="986548" y="929899"/>
                      </a:cubicBezTo>
                      <a:cubicBezTo>
                        <a:pt x="1202001" y="852408"/>
                        <a:pt x="1220900" y="642613"/>
                        <a:pt x="1292718" y="487630"/>
                      </a:cubicBezTo>
                      <a:cubicBezTo>
                        <a:pt x="1364536" y="332647"/>
                        <a:pt x="1417454" y="0"/>
                        <a:pt x="1417454" y="0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 135"/>
                <p:cNvSpPr/>
                <p:nvPr/>
              </p:nvSpPr>
              <p:spPr>
                <a:xfrm>
                  <a:off x="997888" y="3152582"/>
                  <a:ext cx="1859701" cy="11340"/>
                </a:xfrm>
                <a:custGeom>
                  <a:avLst/>
                  <a:gdLst>
                    <a:gd name="connsiteX0" fmla="*/ 0 w 1859701"/>
                    <a:gd name="connsiteY0" fmla="*/ 0 h 11340"/>
                    <a:gd name="connsiteX1" fmla="*/ 1859701 w 1859701"/>
                    <a:gd name="connsiteY1" fmla="*/ 11340 h 11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59701" h="11340">
                      <a:moveTo>
                        <a:pt x="0" y="0"/>
                      </a:moveTo>
                      <a:lnTo>
                        <a:pt x="1859701" y="11340"/>
                      </a:lnTo>
                    </a:path>
                  </a:pathLst>
                </a:custGeom>
                <a:ln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903171" y="4042312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000000"/>
                      </a:solidFill>
                    </a:rPr>
                    <a:t>F4: </a:t>
                  </a:r>
                  <a:r>
                    <a:rPr lang="en-US" sz="1500" dirty="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209662" y="2840757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000000"/>
                      </a:solidFill>
                    </a:rPr>
                    <a:t>F</a:t>
                  </a:r>
                  <a:r>
                    <a:rPr lang="en-US" altLang="zh-CN" sz="1500" dirty="0" smtClean="0">
                      <a:solidFill>
                        <a:srgbClr val="000000"/>
                      </a:solidFill>
                    </a:rPr>
                    <a:t>5</a:t>
                  </a:r>
                  <a:r>
                    <a:rPr lang="en-US" sz="1500" dirty="0" smtClean="0">
                      <a:solidFill>
                        <a:srgbClr val="000000"/>
                      </a:solidFill>
                    </a:rPr>
                    <a:t>: 10</a:t>
                  </a:r>
                  <a:endParaRPr lang="en-US" sz="15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99" name="Group 198"/>
            <p:cNvGrpSpPr/>
            <p:nvPr/>
          </p:nvGrpSpPr>
          <p:grpSpPr>
            <a:xfrm>
              <a:off x="5675863" y="1417638"/>
              <a:ext cx="3103061" cy="2097344"/>
              <a:chOff x="5644520" y="4763722"/>
              <a:chExt cx="3103061" cy="2097344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6307623" y="6491734"/>
                <a:ext cx="1327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Target State</a:t>
                </a:r>
                <a:endParaRPr lang="en-US" dirty="0"/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>
                <a:off x="5644520" y="4763722"/>
                <a:ext cx="3103061" cy="1713491"/>
                <a:chOff x="5290325" y="2661849"/>
                <a:chExt cx="3103061" cy="1713491"/>
              </a:xfrm>
            </p:grpSpPr>
            <p:grpSp>
              <p:nvGrpSpPr>
                <p:cNvPr id="202" name="Group 201"/>
                <p:cNvGrpSpPr/>
                <p:nvPr/>
              </p:nvGrpSpPr>
              <p:grpSpPr>
                <a:xfrm>
                  <a:off x="5290325" y="3013729"/>
                  <a:ext cx="2875069" cy="1228901"/>
                  <a:chOff x="3899703" y="4441882"/>
                  <a:chExt cx="2875069" cy="1228901"/>
                </a:xfrm>
              </p:grpSpPr>
              <p:grpSp>
                <p:nvGrpSpPr>
                  <p:cNvPr id="213" name="Group 212"/>
                  <p:cNvGrpSpPr/>
                  <p:nvPr/>
                </p:nvGrpSpPr>
                <p:grpSpPr>
                  <a:xfrm>
                    <a:off x="3899703" y="4454506"/>
                    <a:ext cx="736699" cy="332882"/>
                    <a:chOff x="946401" y="5396915"/>
                    <a:chExt cx="736699" cy="332882"/>
                  </a:xfrm>
                </p:grpSpPr>
                <p:sp>
                  <p:nvSpPr>
                    <p:cNvPr id="233" name="TextBox 232"/>
                    <p:cNvSpPr txBox="1"/>
                    <p:nvPr/>
                  </p:nvSpPr>
                  <p:spPr>
                    <a:xfrm>
                      <a:off x="959122" y="5396915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A</a:t>
                      </a:r>
                    </a:p>
                  </p:txBody>
                </p:sp>
                <p:sp>
                  <p:nvSpPr>
                    <p:cNvPr id="234" name="Oval 233"/>
                    <p:cNvSpPr/>
                    <p:nvPr/>
                  </p:nvSpPr>
                  <p:spPr>
                    <a:xfrm>
                      <a:off x="946401" y="5409757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214" name="Straight Arrow Connector 213"/>
                  <p:cNvCxnSpPr>
                    <a:stCxn id="227" idx="2"/>
                    <a:endCxn id="234" idx="6"/>
                  </p:cNvCxnSpPr>
                  <p:nvPr/>
                </p:nvCxnSpPr>
                <p:spPr>
                  <a:xfrm flipH="1">
                    <a:off x="4219743" y="4626217"/>
                    <a:ext cx="753092" cy="1151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Arrow Connector 214"/>
                  <p:cNvCxnSpPr>
                    <a:stCxn id="229" idx="2"/>
                    <a:endCxn id="227" idx="6"/>
                  </p:cNvCxnSpPr>
                  <p:nvPr/>
                </p:nvCxnSpPr>
                <p:spPr>
                  <a:xfrm flipH="1">
                    <a:off x="5292875" y="4621466"/>
                    <a:ext cx="745564" cy="4751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Arrow Connector 215"/>
                  <p:cNvCxnSpPr>
                    <a:stCxn id="231" idx="1"/>
                    <a:endCxn id="234" idx="4"/>
                  </p:cNvCxnSpPr>
                  <p:nvPr/>
                </p:nvCxnSpPr>
                <p:spPr>
                  <a:xfrm flipH="1" flipV="1">
                    <a:off x="4059723" y="4787388"/>
                    <a:ext cx="446960" cy="607182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>
                    <a:stCxn id="225" idx="1"/>
                    <a:endCxn id="234" idx="5"/>
                  </p:cNvCxnSpPr>
                  <p:nvPr/>
                </p:nvCxnSpPr>
                <p:spPr>
                  <a:xfrm flipH="1" flipV="1">
                    <a:off x="4172874" y="4740519"/>
                    <a:ext cx="1491490" cy="653814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Arrow Connector 217"/>
                  <p:cNvCxnSpPr>
                    <a:stCxn id="225" idx="2"/>
                    <a:endCxn id="231" idx="6"/>
                  </p:cNvCxnSpPr>
                  <p:nvPr/>
                </p:nvCxnSpPr>
                <p:spPr>
                  <a:xfrm flipH="1">
                    <a:off x="4779854" y="5507484"/>
                    <a:ext cx="837641" cy="237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Arrow Connector 218"/>
                  <p:cNvCxnSpPr>
                    <a:stCxn id="229" idx="4"/>
                    <a:endCxn id="225" idx="7"/>
                  </p:cNvCxnSpPr>
                  <p:nvPr/>
                </p:nvCxnSpPr>
                <p:spPr>
                  <a:xfrm flipH="1">
                    <a:off x="5890666" y="4781486"/>
                    <a:ext cx="307793" cy="612847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Arrow Connector 219"/>
                  <p:cNvCxnSpPr>
                    <a:stCxn id="225" idx="0"/>
                    <a:endCxn id="227" idx="5"/>
                  </p:cNvCxnSpPr>
                  <p:nvPr/>
                </p:nvCxnSpPr>
                <p:spPr>
                  <a:xfrm flipH="1" flipV="1">
                    <a:off x="5246006" y="4739368"/>
                    <a:ext cx="531509" cy="608096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4459814" y="5334252"/>
                    <a:ext cx="733467" cy="333489"/>
                    <a:chOff x="1597232" y="6219961"/>
                    <a:chExt cx="733467" cy="333489"/>
                  </a:xfrm>
                </p:grpSpPr>
                <p:sp>
                  <p:nvSpPr>
                    <p:cNvPr id="231" name="Oval 230"/>
                    <p:cNvSpPr/>
                    <p:nvPr/>
                  </p:nvSpPr>
                  <p:spPr>
                    <a:xfrm>
                      <a:off x="1597232" y="6233410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1606721" y="621996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D</a:t>
                      </a:r>
                    </a:p>
                  </p:txBody>
                </p:sp>
              </p:grpSp>
              <p:grpSp>
                <p:nvGrpSpPr>
                  <p:cNvPr id="222" name="Group 221"/>
                  <p:cNvGrpSpPr/>
                  <p:nvPr/>
                </p:nvGrpSpPr>
                <p:grpSpPr>
                  <a:xfrm>
                    <a:off x="6038439" y="4441882"/>
                    <a:ext cx="736333" cy="339604"/>
                    <a:chOff x="2971737" y="5384291"/>
                    <a:chExt cx="736333" cy="339604"/>
                  </a:xfrm>
                </p:grpSpPr>
                <p:sp>
                  <p:nvSpPr>
                    <p:cNvPr id="229" name="Oval 228"/>
                    <p:cNvSpPr/>
                    <p:nvPr/>
                  </p:nvSpPr>
                  <p:spPr>
                    <a:xfrm>
                      <a:off x="2971737" y="5403855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2984092" y="538429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C</a:t>
                      </a:r>
                    </a:p>
                  </p:txBody>
                </p:sp>
              </p:grpSp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4972835" y="4457782"/>
                    <a:ext cx="734406" cy="328455"/>
                    <a:chOff x="1962833" y="5400191"/>
                    <a:chExt cx="734406" cy="328455"/>
                  </a:xfrm>
                </p:grpSpPr>
                <p:sp>
                  <p:nvSpPr>
                    <p:cNvPr id="227" name="Oval 226"/>
                    <p:cNvSpPr/>
                    <p:nvPr/>
                  </p:nvSpPr>
                  <p:spPr>
                    <a:xfrm>
                      <a:off x="1962833" y="5408606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1973261" y="540019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B</a:t>
                      </a:r>
                    </a:p>
                  </p:txBody>
                </p:sp>
              </p:grp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5617495" y="5347464"/>
                    <a:ext cx="736333" cy="323319"/>
                    <a:chOff x="2460073" y="6233173"/>
                    <a:chExt cx="736333" cy="323319"/>
                  </a:xfrm>
                </p:grpSpPr>
                <p:sp>
                  <p:nvSpPr>
                    <p:cNvPr id="225" name="Oval 224"/>
                    <p:cNvSpPr/>
                    <p:nvPr/>
                  </p:nvSpPr>
                  <p:spPr>
                    <a:xfrm>
                      <a:off x="2460073" y="6233173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6" name="TextBox 225"/>
                    <p:cNvSpPr txBox="1"/>
                    <p:nvPr/>
                  </p:nvSpPr>
                  <p:spPr>
                    <a:xfrm>
                      <a:off x="2472428" y="6233327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E</a:t>
                      </a:r>
                    </a:p>
                  </p:txBody>
                </p:sp>
              </p:grpSp>
            </p:grpSp>
            <p:sp>
              <p:nvSpPr>
                <p:cNvPr id="203" name="Freeform 202"/>
                <p:cNvSpPr/>
                <p:nvPr/>
              </p:nvSpPr>
              <p:spPr>
                <a:xfrm>
                  <a:off x="6232647" y="4003814"/>
                  <a:ext cx="657699" cy="0"/>
                </a:xfrm>
                <a:custGeom>
                  <a:avLst/>
                  <a:gdLst>
                    <a:gd name="connsiteX0" fmla="*/ 0 w 657699"/>
                    <a:gd name="connsiteY0" fmla="*/ 0 h 0"/>
                    <a:gd name="connsiteX1" fmla="*/ 657699 w 657699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7699">
                      <a:moveTo>
                        <a:pt x="0" y="0"/>
                      </a:moveTo>
                      <a:lnTo>
                        <a:pt x="657699" y="0"/>
                      </a:lnTo>
                    </a:path>
                  </a:pathLst>
                </a:custGeom>
                <a:ln>
                  <a:solidFill>
                    <a:schemeClr val="accent2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97627" y="3414122"/>
                  <a:ext cx="1145304" cy="487630"/>
                </a:xfrm>
                <a:custGeom>
                  <a:avLst/>
                  <a:gdLst>
                    <a:gd name="connsiteX0" fmla="*/ 0 w 1145304"/>
                    <a:gd name="connsiteY0" fmla="*/ 0 h 487630"/>
                    <a:gd name="connsiteX1" fmla="*/ 1145304 w 1145304"/>
                    <a:gd name="connsiteY1" fmla="*/ 487630 h 487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5304" h="487630">
                      <a:moveTo>
                        <a:pt x="0" y="0"/>
                      </a:moveTo>
                      <a:lnTo>
                        <a:pt x="1145304" y="487630"/>
                      </a:lnTo>
                    </a:path>
                  </a:pathLst>
                </a:custGeom>
                <a:ln>
                  <a:solidFill>
                    <a:schemeClr val="accent2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5773557" y="3586552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C0504D"/>
                      </a:solidFill>
                    </a:rPr>
                    <a:t>F1: 5</a:t>
                  </a:r>
                  <a:endParaRPr lang="en-US" sz="1500" dirty="0">
                    <a:solidFill>
                      <a:srgbClr val="C0504D"/>
                    </a:solidFill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6278673" y="4025508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C0504D"/>
                      </a:solidFill>
                    </a:rPr>
                    <a:t>F3: 5</a:t>
                  </a:r>
                  <a:endParaRPr lang="en-US" sz="1500" dirty="0">
                    <a:solidFill>
                      <a:srgbClr val="C0504D"/>
                    </a:solidFill>
                  </a:endParaRPr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>
                  <a:off x="6264705" y="3394746"/>
                  <a:ext cx="1417454" cy="980594"/>
                </a:xfrm>
                <a:custGeom>
                  <a:avLst/>
                  <a:gdLst>
                    <a:gd name="connsiteX0" fmla="*/ 0 w 1417454"/>
                    <a:gd name="connsiteY0" fmla="*/ 952579 h 980594"/>
                    <a:gd name="connsiteX1" fmla="*/ 986548 w 1417454"/>
                    <a:gd name="connsiteY1" fmla="*/ 929899 h 980594"/>
                    <a:gd name="connsiteX2" fmla="*/ 1292718 w 1417454"/>
                    <a:gd name="connsiteY2" fmla="*/ 487630 h 980594"/>
                    <a:gd name="connsiteX3" fmla="*/ 1417454 w 1417454"/>
                    <a:gd name="connsiteY3" fmla="*/ 0 h 980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454" h="980594">
                      <a:moveTo>
                        <a:pt x="0" y="952579"/>
                      </a:moveTo>
                      <a:cubicBezTo>
                        <a:pt x="385547" y="979984"/>
                        <a:pt x="771095" y="1007390"/>
                        <a:pt x="986548" y="929899"/>
                      </a:cubicBezTo>
                      <a:cubicBezTo>
                        <a:pt x="1202001" y="852408"/>
                        <a:pt x="1220900" y="642613"/>
                        <a:pt x="1292718" y="487630"/>
                      </a:cubicBezTo>
                      <a:cubicBezTo>
                        <a:pt x="1364536" y="332647"/>
                        <a:pt x="1417454" y="0"/>
                        <a:pt x="1417454" y="0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7500949" y="3819527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000000"/>
                      </a:solidFill>
                    </a:rPr>
                    <a:t>F4: </a:t>
                  </a:r>
                  <a:r>
                    <a:rPr lang="en-US" sz="1500" dirty="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  <p:sp>
              <p:nvSpPr>
                <p:cNvPr id="209" name="Freeform 208"/>
                <p:cNvSpPr/>
                <p:nvPr/>
              </p:nvSpPr>
              <p:spPr>
                <a:xfrm>
                  <a:off x="5697178" y="2973674"/>
                  <a:ext cx="1859701" cy="11340"/>
                </a:xfrm>
                <a:custGeom>
                  <a:avLst/>
                  <a:gdLst>
                    <a:gd name="connsiteX0" fmla="*/ 0 w 1859701"/>
                    <a:gd name="connsiteY0" fmla="*/ 0 h 11340"/>
                    <a:gd name="connsiteX1" fmla="*/ 1859701 w 1859701"/>
                    <a:gd name="connsiteY1" fmla="*/ 11340 h 11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59701" h="11340">
                      <a:moveTo>
                        <a:pt x="0" y="0"/>
                      </a:moveTo>
                      <a:lnTo>
                        <a:pt x="1859701" y="11340"/>
                      </a:lnTo>
                    </a:path>
                  </a:pathLst>
                </a:custGeom>
                <a:ln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5908952" y="2661849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000000"/>
                      </a:solidFill>
                    </a:rPr>
                    <a:t>F</a:t>
                  </a:r>
                  <a:r>
                    <a:rPr lang="en-US" altLang="zh-CN" sz="1500" dirty="0" smtClean="0">
                      <a:solidFill>
                        <a:srgbClr val="000000"/>
                      </a:solidFill>
                    </a:rPr>
                    <a:t>5</a:t>
                  </a:r>
                  <a:r>
                    <a:rPr lang="en-US" sz="1500" dirty="0" smtClean="0">
                      <a:solidFill>
                        <a:srgbClr val="000000"/>
                      </a:solidFill>
                    </a:rPr>
                    <a:t>: 10</a:t>
                  </a:r>
                  <a:endParaRPr lang="en-US" sz="15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1" name="Freeform 210"/>
                <p:cNvSpPr/>
                <p:nvPr/>
              </p:nvSpPr>
              <p:spPr>
                <a:xfrm>
                  <a:off x="5735784" y="3260685"/>
                  <a:ext cx="1254663" cy="592707"/>
                </a:xfrm>
                <a:custGeom>
                  <a:avLst/>
                  <a:gdLst>
                    <a:gd name="connsiteX0" fmla="*/ 540266 w 1254663"/>
                    <a:gd name="connsiteY0" fmla="*/ 37036 h 592707"/>
                    <a:gd name="connsiteX1" fmla="*/ 41322 w 1254663"/>
                    <a:gd name="connsiteY1" fmla="*/ 3016 h 592707"/>
                    <a:gd name="connsiteX2" fmla="*/ 166058 w 1254663"/>
                    <a:gd name="connsiteY2" fmla="*/ 105078 h 592707"/>
                    <a:gd name="connsiteX3" fmla="*/ 1254663 w 1254663"/>
                    <a:gd name="connsiteY3" fmla="*/ 592707 h 592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4663" h="592707">
                      <a:moveTo>
                        <a:pt x="540266" y="37036"/>
                      </a:moveTo>
                      <a:cubicBezTo>
                        <a:pt x="321978" y="14356"/>
                        <a:pt x="103690" y="-8324"/>
                        <a:pt x="41322" y="3016"/>
                      </a:cubicBezTo>
                      <a:cubicBezTo>
                        <a:pt x="-21046" y="14356"/>
                        <a:pt x="-36166" y="6796"/>
                        <a:pt x="166058" y="105078"/>
                      </a:cubicBezTo>
                      <a:cubicBezTo>
                        <a:pt x="368282" y="203360"/>
                        <a:pt x="1254663" y="592707"/>
                        <a:pt x="1254663" y="592707"/>
                      </a:cubicBezTo>
                    </a:path>
                  </a:pathLst>
                </a:custGeom>
                <a:ln>
                  <a:solidFill>
                    <a:schemeClr val="accent2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246173" y="3290291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C0504D"/>
                      </a:solidFill>
                    </a:rPr>
                    <a:t>F2: 5</a:t>
                  </a:r>
                  <a:endParaRPr lang="en-US" sz="1500" dirty="0">
                    <a:solidFill>
                      <a:srgbClr val="C0504D"/>
                    </a:solidFill>
                  </a:endParaRPr>
                </a:p>
              </p:txBody>
            </p:sp>
          </p:grpSp>
        </p:grpSp>
      </p:grpSp>
      <p:sp>
        <p:nvSpPr>
          <p:cNvPr id="98" name="Hexagon 97"/>
          <p:cNvSpPr>
            <a:spLocks/>
          </p:cNvSpPr>
          <p:nvPr/>
        </p:nvSpPr>
        <p:spPr>
          <a:xfrm>
            <a:off x="3550782" y="4464168"/>
            <a:ext cx="365760" cy="27432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97D"/>
                </a:solidFill>
              </a:rPr>
              <a:t>Dependency Graph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18</a:t>
            </a:fld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473126" y="1366633"/>
            <a:ext cx="8305798" cy="2148349"/>
            <a:chOff x="473126" y="1366633"/>
            <a:chExt cx="8305798" cy="2148349"/>
          </a:xfrm>
        </p:grpSpPr>
        <p:sp>
          <p:nvSpPr>
            <p:cNvPr id="88" name="Right Arrow 87"/>
            <p:cNvSpPr/>
            <p:nvPr/>
          </p:nvSpPr>
          <p:spPr>
            <a:xfrm>
              <a:off x="3871842" y="2271919"/>
              <a:ext cx="939567" cy="350825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473126" y="1366633"/>
              <a:ext cx="3320632" cy="2135253"/>
              <a:chOff x="441783" y="4712717"/>
              <a:chExt cx="3320632" cy="2135253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1119822" y="6478638"/>
                <a:ext cx="1441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Current State</a:t>
                </a:r>
                <a:endParaRPr lang="en-US" dirty="0"/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441783" y="4712717"/>
                <a:ext cx="3320632" cy="1757368"/>
                <a:chOff x="474976" y="2840757"/>
                <a:chExt cx="3320632" cy="1757368"/>
              </a:xfrm>
            </p:grpSpPr>
            <p:grpSp>
              <p:nvGrpSpPr>
                <p:cNvPr id="171" name="Group 170"/>
                <p:cNvGrpSpPr/>
                <p:nvPr/>
              </p:nvGrpSpPr>
              <p:grpSpPr>
                <a:xfrm>
                  <a:off x="718060" y="3193452"/>
                  <a:ext cx="2875069" cy="1228901"/>
                  <a:chOff x="4661885" y="4097660"/>
                  <a:chExt cx="2875069" cy="1228901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4661885" y="4110284"/>
                    <a:ext cx="736699" cy="332882"/>
                    <a:chOff x="946401" y="5396915"/>
                    <a:chExt cx="736699" cy="332882"/>
                  </a:xfrm>
                </p:grpSpPr>
                <p:sp>
                  <p:nvSpPr>
                    <p:cNvPr id="239" name="TextBox 238"/>
                    <p:cNvSpPr txBox="1"/>
                    <p:nvPr/>
                  </p:nvSpPr>
                  <p:spPr>
                    <a:xfrm>
                      <a:off x="959122" y="5396915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A</a:t>
                      </a:r>
                    </a:p>
                  </p:txBody>
                </p:sp>
                <p:sp>
                  <p:nvSpPr>
                    <p:cNvPr id="240" name="Oval 239"/>
                    <p:cNvSpPr/>
                    <p:nvPr/>
                  </p:nvSpPr>
                  <p:spPr>
                    <a:xfrm>
                      <a:off x="946401" y="5409757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83" name="Straight Arrow Connector 182"/>
                  <p:cNvCxnSpPr>
                    <a:stCxn id="233" idx="2"/>
                    <a:endCxn id="240" idx="6"/>
                  </p:cNvCxnSpPr>
                  <p:nvPr/>
                </p:nvCxnSpPr>
                <p:spPr>
                  <a:xfrm flipH="1">
                    <a:off x="4981925" y="4281995"/>
                    <a:ext cx="753092" cy="1151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Arrow Connector 183"/>
                  <p:cNvCxnSpPr>
                    <a:stCxn id="235" idx="2"/>
                    <a:endCxn id="233" idx="6"/>
                  </p:cNvCxnSpPr>
                  <p:nvPr/>
                </p:nvCxnSpPr>
                <p:spPr>
                  <a:xfrm flipH="1">
                    <a:off x="6055057" y="4277244"/>
                    <a:ext cx="745564" cy="4751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Arrow Connector 184"/>
                  <p:cNvCxnSpPr>
                    <a:stCxn id="237" idx="1"/>
                    <a:endCxn id="240" idx="4"/>
                  </p:cNvCxnSpPr>
                  <p:nvPr/>
                </p:nvCxnSpPr>
                <p:spPr>
                  <a:xfrm flipH="1" flipV="1">
                    <a:off x="4821905" y="4443166"/>
                    <a:ext cx="446960" cy="607182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Arrow Connector 185"/>
                  <p:cNvCxnSpPr>
                    <a:stCxn id="200" idx="1"/>
                    <a:endCxn id="240" idx="5"/>
                  </p:cNvCxnSpPr>
                  <p:nvPr/>
                </p:nvCxnSpPr>
                <p:spPr>
                  <a:xfrm flipH="1" flipV="1">
                    <a:off x="4935056" y="4396297"/>
                    <a:ext cx="1491490" cy="653814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Arrow Connector 186"/>
                  <p:cNvCxnSpPr>
                    <a:stCxn id="200" idx="2"/>
                    <a:endCxn id="237" idx="6"/>
                  </p:cNvCxnSpPr>
                  <p:nvPr/>
                </p:nvCxnSpPr>
                <p:spPr>
                  <a:xfrm flipH="1">
                    <a:off x="5542036" y="5163262"/>
                    <a:ext cx="837641" cy="237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Arrow Connector 187"/>
                  <p:cNvCxnSpPr>
                    <a:stCxn id="235" idx="4"/>
                    <a:endCxn id="200" idx="7"/>
                  </p:cNvCxnSpPr>
                  <p:nvPr/>
                </p:nvCxnSpPr>
                <p:spPr>
                  <a:xfrm flipH="1">
                    <a:off x="6652848" y="4437264"/>
                    <a:ext cx="307793" cy="612847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Arrow Connector 188"/>
                  <p:cNvCxnSpPr>
                    <a:stCxn id="200" idx="0"/>
                    <a:endCxn id="233" idx="5"/>
                  </p:cNvCxnSpPr>
                  <p:nvPr/>
                </p:nvCxnSpPr>
                <p:spPr>
                  <a:xfrm flipH="1" flipV="1">
                    <a:off x="6008188" y="4395146"/>
                    <a:ext cx="531509" cy="608096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5221996" y="4990030"/>
                    <a:ext cx="733467" cy="333489"/>
                    <a:chOff x="1597232" y="6219961"/>
                    <a:chExt cx="733467" cy="333489"/>
                  </a:xfrm>
                </p:grpSpPr>
                <p:sp>
                  <p:nvSpPr>
                    <p:cNvPr id="237" name="Oval 236"/>
                    <p:cNvSpPr/>
                    <p:nvPr/>
                  </p:nvSpPr>
                  <p:spPr>
                    <a:xfrm>
                      <a:off x="1597232" y="6233410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8" name="TextBox 237"/>
                    <p:cNvSpPr txBox="1"/>
                    <p:nvPr/>
                  </p:nvSpPr>
                  <p:spPr>
                    <a:xfrm>
                      <a:off x="1606721" y="621996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D</a:t>
                      </a:r>
                    </a:p>
                  </p:txBody>
                </p: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>
                    <a:off x="6800621" y="4097660"/>
                    <a:ext cx="736333" cy="339604"/>
                    <a:chOff x="2971737" y="5384291"/>
                    <a:chExt cx="736333" cy="339604"/>
                  </a:xfrm>
                </p:grpSpPr>
                <p:sp>
                  <p:nvSpPr>
                    <p:cNvPr id="235" name="Oval 234"/>
                    <p:cNvSpPr/>
                    <p:nvPr/>
                  </p:nvSpPr>
                  <p:spPr>
                    <a:xfrm>
                      <a:off x="2971737" y="5403855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6" name="TextBox 235"/>
                    <p:cNvSpPr txBox="1"/>
                    <p:nvPr/>
                  </p:nvSpPr>
                  <p:spPr>
                    <a:xfrm>
                      <a:off x="2984092" y="538429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C</a:t>
                      </a:r>
                    </a:p>
                  </p:txBody>
                </p:sp>
              </p:grpSp>
              <p:grpSp>
                <p:nvGrpSpPr>
                  <p:cNvPr id="193" name="Group 192"/>
                  <p:cNvGrpSpPr/>
                  <p:nvPr/>
                </p:nvGrpSpPr>
                <p:grpSpPr>
                  <a:xfrm>
                    <a:off x="5735017" y="4113560"/>
                    <a:ext cx="734406" cy="328455"/>
                    <a:chOff x="1962833" y="5400191"/>
                    <a:chExt cx="734406" cy="328455"/>
                  </a:xfrm>
                </p:grpSpPr>
                <p:sp>
                  <p:nvSpPr>
                    <p:cNvPr id="233" name="Oval 232"/>
                    <p:cNvSpPr/>
                    <p:nvPr/>
                  </p:nvSpPr>
                  <p:spPr>
                    <a:xfrm>
                      <a:off x="1962833" y="5408606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1973261" y="540019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B</a:t>
                      </a:r>
                    </a:p>
                  </p:txBody>
                </p:sp>
              </p:grpSp>
              <p:grpSp>
                <p:nvGrpSpPr>
                  <p:cNvPr id="194" name="Group 193"/>
                  <p:cNvGrpSpPr/>
                  <p:nvPr/>
                </p:nvGrpSpPr>
                <p:grpSpPr>
                  <a:xfrm>
                    <a:off x="6379677" y="5003242"/>
                    <a:ext cx="736333" cy="323319"/>
                    <a:chOff x="2460073" y="6233173"/>
                    <a:chExt cx="736333" cy="323319"/>
                  </a:xfrm>
                </p:grpSpPr>
                <p:sp>
                  <p:nvSpPr>
                    <p:cNvPr id="200" name="Oval 199"/>
                    <p:cNvSpPr/>
                    <p:nvPr/>
                  </p:nvSpPr>
                  <p:spPr>
                    <a:xfrm>
                      <a:off x="2460073" y="6233173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2472428" y="6233327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E</a:t>
                      </a:r>
                    </a:p>
                  </p:txBody>
                </p:sp>
              </p:grpSp>
            </p:grpSp>
            <p:sp>
              <p:nvSpPr>
                <p:cNvPr id="172" name="Freeform 171"/>
                <p:cNvSpPr/>
                <p:nvPr/>
              </p:nvSpPr>
              <p:spPr>
                <a:xfrm>
                  <a:off x="1101424" y="3626563"/>
                  <a:ext cx="1237157" cy="520167"/>
                </a:xfrm>
                <a:custGeom>
                  <a:avLst/>
                  <a:gdLst>
                    <a:gd name="connsiteX0" fmla="*/ 318646 w 1237157"/>
                    <a:gd name="connsiteY0" fmla="*/ 384084 h 520167"/>
                    <a:gd name="connsiteX1" fmla="*/ 1136 w 1237157"/>
                    <a:gd name="connsiteY1" fmla="*/ 9857 h 520167"/>
                    <a:gd name="connsiteX2" fmla="*/ 205250 w 1237157"/>
                    <a:gd name="connsiteY2" fmla="*/ 100579 h 520167"/>
                    <a:gd name="connsiteX3" fmla="*/ 1237157 w 1237157"/>
                    <a:gd name="connsiteY3" fmla="*/ 520167 h 520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7157" h="520167">
                      <a:moveTo>
                        <a:pt x="318646" y="384084"/>
                      </a:moveTo>
                      <a:cubicBezTo>
                        <a:pt x="169340" y="220596"/>
                        <a:pt x="20035" y="57108"/>
                        <a:pt x="1136" y="9857"/>
                      </a:cubicBezTo>
                      <a:cubicBezTo>
                        <a:pt x="-17763" y="-37394"/>
                        <a:pt x="205250" y="100579"/>
                        <a:pt x="205250" y="100579"/>
                      </a:cubicBezTo>
                      <a:lnTo>
                        <a:pt x="1237157" y="520167"/>
                      </a:lnTo>
                    </a:path>
                  </a:pathLst>
                </a:custGeom>
                <a:ln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>
                  <a:off x="751030" y="3579719"/>
                  <a:ext cx="1644247" cy="898872"/>
                </a:xfrm>
                <a:custGeom>
                  <a:avLst/>
                  <a:gdLst>
                    <a:gd name="connsiteX0" fmla="*/ 0 w 1644247"/>
                    <a:gd name="connsiteY0" fmla="*/ 0 h 898872"/>
                    <a:gd name="connsiteX1" fmla="*/ 453585 w 1644247"/>
                    <a:gd name="connsiteY1" fmla="*/ 793816 h 898872"/>
                    <a:gd name="connsiteX2" fmla="*/ 805114 w 1644247"/>
                    <a:gd name="connsiteY2" fmla="*/ 895878 h 898872"/>
                    <a:gd name="connsiteX3" fmla="*/ 1644247 w 1644247"/>
                    <a:gd name="connsiteY3" fmla="*/ 850517 h 898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247" h="898872">
                      <a:moveTo>
                        <a:pt x="0" y="0"/>
                      </a:moveTo>
                      <a:cubicBezTo>
                        <a:pt x="159699" y="322251"/>
                        <a:pt x="319399" y="644503"/>
                        <a:pt x="453585" y="793816"/>
                      </a:cubicBezTo>
                      <a:cubicBezTo>
                        <a:pt x="587771" y="943129"/>
                        <a:pt x="606670" y="886428"/>
                        <a:pt x="805114" y="895878"/>
                      </a:cubicBezTo>
                      <a:lnTo>
                        <a:pt x="1644247" y="850517"/>
                      </a:lnTo>
                    </a:path>
                  </a:pathLst>
                </a:custGeom>
                <a:ln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1546338" y="3928447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4F81BD"/>
                      </a:solidFill>
                    </a:rPr>
                    <a:t>F3: 5</a:t>
                  </a:r>
                  <a:endParaRPr lang="en-US" sz="1500" dirty="0">
                    <a:solidFill>
                      <a:srgbClr val="4F81BD"/>
                    </a:solidFill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14574" y="3482597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4F81BD"/>
                      </a:solidFill>
                    </a:rPr>
                    <a:t>F2: 5</a:t>
                  </a:r>
                  <a:endParaRPr lang="en-US" sz="1500" dirty="0">
                    <a:solidFill>
                      <a:srgbClr val="4F81BD"/>
                    </a:solidFill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474976" y="3924239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4F81BD"/>
                      </a:solidFill>
                    </a:rPr>
                    <a:t>F1: 5</a:t>
                  </a:r>
                  <a:endParaRPr lang="en-US" sz="1500" dirty="0">
                    <a:solidFill>
                      <a:srgbClr val="4F81BD"/>
                    </a:solidFill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>
                  <a:off x="2025554" y="3626563"/>
                  <a:ext cx="408227" cy="385567"/>
                </a:xfrm>
                <a:custGeom>
                  <a:avLst/>
                  <a:gdLst>
                    <a:gd name="connsiteX0" fmla="*/ 0 w 408227"/>
                    <a:gd name="connsiteY0" fmla="*/ 0 h 385567"/>
                    <a:gd name="connsiteX1" fmla="*/ 408227 w 408227"/>
                    <a:gd name="connsiteY1" fmla="*/ 385567 h 385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8227" h="385567">
                      <a:moveTo>
                        <a:pt x="0" y="0"/>
                      </a:moveTo>
                      <a:lnTo>
                        <a:pt x="408227" y="385567"/>
                      </a:lnTo>
                    </a:path>
                  </a:pathLst>
                </a:custGeom>
                <a:ln>
                  <a:solidFill>
                    <a:schemeClr val="accent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reeform 177"/>
                <p:cNvSpPr/>
                <p:nvPr/>
              </p:nvSpPr>
              <p:spPr>
                <a:xfrm>
                  <a:off x="1666927" y="3617531"/>
                  <a:ext cx="1417454" cy="980594"/>
                </a:xfrm>
                <a:custGeom>
                  <a:avLst/>
                  <a:gdLst>
                    <a:gd name="connsiteX0" fmla="*/ 0 w 1417454"/>
                    <a:gd name="connsiteY0" fmla="*/ 952579 h 980594"/>
                    <a:gd name="connsiteX1" fmla="*/ 986548 w 1417454"/>
                    <a:gd name="connsiteY1" fmla="*/ 929899 h 980594"/>
                    <a:gd name="connsiteX2" fmla="*/ 1292718 w 1417454"/>
                    <a:gd name="connsiteY2" fmla="*/ 487630 h 980594"/>
                    <a:gd name="connsiteX3" fmla="*/ 1417454 w 1417454"/>
                    <a:gd name="connsiteY3" fmla="*/ 0 h 980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454" h="980594">
                      <a:moveTo>
                        <a:pt x="0" y="952579"/>
                      </a:moveTo>
                      <a:cubicBezTo>
                        <a:pt x="385547" y="979984"/>
                        <a:pt x="771095" y="1007390"/>
                        <a:pt x="986548" y="929899"/>
                      </a:cubicBezTo>
                      <a:cubicBezTo>
                        <a:pt x="1202001" y="852408"/>
                        <a:pt x="1220900" y="642613"/>
                        <a:pt x="1292718" y="487630"/>
                      </a:cubicBezTo>
                      <a:cubicBezTo>
                        <a:pt x="1364536" y="332647"/>
                        <a:pt x="1417454" y="0"/>
                        <a:pt x="1417454" y="0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>
                  <a:off x="997888" y="3152582"/>
                  <a:ext cx="1859701" cy="11340"/>
                </a:xfrm>
                <a:custGeom>
                  <a:avLst/>
                  <a:gdLst>
                    <a:gd name="connsiteX0" fmla="*/ 0 w 1859701"/>
                    <a:gd name="connsiteY0" fmla="*/ 0 h 11340"/>
                    <a:gd name="connsiteX1" fmla="*/ 1859701 w 1859701"/>
                    <a:gd name="connsiteY1" fmla="*/ 11340 h 11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59701" h="11340">
                      <a:moveTo>
                        <a:pt x="0" y="0"/>
                      </a:moveTo>
                      <a:lnTo>
                        <a:pt x="1859701" y="11340"/>
                      </a:lnTo>
                    </a:path>
                  </a:pathLst>
                </a:custGeom>
                <a:ln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903171" y="4042312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000000"/>
                      </a:solidFill>
                    </a:rPr>
                    <a:t>F4: </a:t>
                  </a:r>
                  <a:r>
                    <a:rPr lang="en-US" sz="1500" dirty="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209662" y="2840757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000000"/>
                      </a:solidFill>
                    </a:rPr>
                    <a:t>F</a:t>
                  </a:r>
                  <a:r>
                    <a:rPr lang="en-US" altLang="zh-CN" sz="1500" dirty="0" smtClean="0">
                      <a:solidFill>
                        <a:srgbClr val="000000"/>
                      </a:solidFill>
                    </a:rPr>
                    <a:t>5</a:t>
                  </a:r>
                  <a:r>
                    <a:rPr lang="en-US" sz="1500" dirty="0" smtClean="0">
                      <a:solidFill>
                        <a:srgbClr val="000000"/>
                      </a:solidFill>
                    </a:rPr>
                    <a:t>: 10</a:t>
                  </a:r>
                  <a:endParaRPr lang="en-US" sz="15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5675863" y="1417638"/>
              <a:ext cx="3103061" cy="2097344"/>
              <a:chOff x="5644520" y="4763722"/>
              <a:chExt cx="3103061" cy="2097344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6307623" y="6491734"/>
                <a:ext cx="1327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Target State</a:t>
                </a:r>
                <a:endParaRPr lang="en-US" dirty="0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5644520" y="4763722"/>
                <a:ext cx="3103061" cy="1713491"/>
                <a:chOff x="5290325" y="2661849"/>
                <a:chExt cx="3103061" cy="1713491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5290325" y="3013729"/>
                  <a:ext cx="2875069" cy="1228901"/>
                  <a:chOff x="3899703" y="4441882"/>
                  <a:chExt cx="2875069" cy="1228901"/>
                </a:xfrm>
              </p:grpSpPr>
              <p:grpSp>
                <p:nvGrpSpPr>
                  <p:cNvPr id="124" name="Group 123"/>
                  <p:cNvGrpSpPr/>
                  <p:nvPr/>
                </p:nvGrpSpPr>
                <p:grpSpPr>
                  <a:xfrm>
                    <a:off x="3899703" y="4454506"/>
                    <a:ext cx="736699" cy="332882"/>
                    <a:chOff x="946401" y="5396915"/>
                    <a:chExt cx="736699" cy="332882"/>
                  </a:xfrm>
                </p:grpSpPr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959122" y="5396915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A</a:t>
                      </a:r>
                    </a:p>
                  </p:txBody>
                </p:sp>
                <p:sp>
                  <p:nvSpPr>
                    <p:cNvPr id="168" name="Oval 167"/>
                    <p:cNvSpPr/>
                    <p:nvPr/>
                  </p:nvSpPr>
                  <p:spPr>
                    <a:xfrm>
                      <a:off x="946401" y="5409757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25" name="Straight Arrow Connector 124"/>
                  <p:cNvCxnSpPr>
                    <a:stCxn id="144" idx="2"/>
                    <a:endCxn id="168" idx="6"/>
                  </p:cNvCxnSpPr>
                  <p:nvPr/>
                </p:nvCxnSpPr>
                <p:spPr>
                  <a:xfrm flipH="1">
                    <a:off x="4219743" y="4626217"/>
                    <a:ext cx="753092" cy="1151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>
                    <a:stCxn id="160" idx="2"/>
                    <a:endCxn id="144" idx="6"/>
                  </p:cNvCxnSpPr>
                  <p:nvPr/>
                </p:nvCxnSpPr>
                <p:spPr>
                  <a:xfrm flipH="1">
                    <a:off x="5292875" y="4621466"/>
                    <a:ext cx="745564" cy="4751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/>
                  <p:cNvCxnSpPr>
                    <a:stCxn id="164" idx="1"/>
                    <a:endCxn id="168" idx="4"/>
                  </p:cNvCxnSpPr>
                  <p:nvPr/>
                </p:nvCxnSpPr>
                <p:spPr>
                  <a:xfrm flipH="1" flipV="1">
                    <a:off x="4059723" y="4787388"/>
                    <a:ext cx="446960" cy="607182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>
                    <a:stCxn id="142" idx="1"/>
                    <a:endCxn id="168" idx="5"/>
                  </p:cNvCxnSpPr>
                  <p:nvPr/>
                </p:nvCxnSpPr>
                <p:spPr>
                  <a:xfrm flipH="1" flipV="1">
                    <a:off x="4172874" y="4740519"/>
                    <a:ext cx="1491490" cy="653814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/>
                  <p:cNvCxnSpPr>
                    <a:stCxn id="142" idx="2"/>
                    <a:endCxn id="164" idx="6"/>
                  </p:cNvCxnSpPr>
                  <p:nvPr/>
                </p:nvCxnSpPr>
                <p:spPr>
                  <a:xfrm flipH="1">
                    <a:off x="4779854" y="5507484"/>
                    <a:ext cx="837641" cy="237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/>
                  <p:cNvCxnSpPr>
                    <a:stCxn id="160" idx="4"/>
                    <a:endCxn id="142" idx="7"/>
                  </p:cNvCxnSpPr>
                  <p:nvPr/>
                </p:nvCxnSpPr>
                <p:spPr>
                  <a:xfrm flipH="1">
                    <a:off x="5890666" y="4781486"/>
                    <a:ext cx="307793" cy="612847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/>
                  <p:cNvCxnSpPr>
                    <a:stCxn id="142" idx="0"/>
                    <a:endCxn id="144" idx="5"/>
                  </p:cNvCxnSpPr>
                  <p:nvPr/>
                </p:nvCxnSpPr>
                <p:spPr>
                  <a:xfrm flipH="1" flipV="1">
                    <a:off x="5246006" y="4739368"/>
                    <a:ext cx="531509" cy="608096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4459814" y="5334252"/>
                    <a:ext cx="733467" cy="333489"/>
                    <a:chOff x="1597232" y="6219961"/>
                    <a:chExt cx="733467" cy="333489"/>
                  </a:xfrm>
                </p:grpSpPr>
                <p:sp>
                  <p:nvSpPr>
                    <p:cNvPr id="164" name="Oval 163"/>
                    <p:cNvSpPr/>
                    <p:nvPr/>
                  </p:nvSpPr>
                  <p:spPr>
                    <a:xfrm>
                      <a:off x="1597232" y="6233410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5" name="TextBox 164"/>
                    <p:cNvSpPr txBox="1"/>
                    <p:nvPr/>
                  </p:nvSpPr>
                  <p:spPr>
                    <a:xfrm>
                      <a:off x="1606721" y="621996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D</a:t>
                      </a:r>
                    </a:p>
                  </p:txBody>
                </p: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6038439" y="4441882"/>
                    <a:ext cx="736333" cy="339604"/>
                    <a:chOff x="2971737" y="5384291"/>
                    <a:chExt cx="736333" cy="339604"/>
                  </a:xfrm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>
                      <a:off x="2971737" y="5403855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2" name="TextBox 161"/>
                    <p:cNvSpPr txBox="1"/>
                    <p:nvPr/>
                  </p:nvSpPr>
                  <p:spPr>
                    <a:xfrm>
                      <a:off x="2984092" y="538429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C</a:t>
                      </a:r>
                    </a:p>
                  </p:txBody>
                </p:sp>
              </p:grp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4972835" y="4457782"/>
                    <a:ext cx="734406" cy="328455"/>
                    <a:chOff x="1962833" y="5400191"/>
                    <a:chExt cx="734406" cy="328455"/>
                  </a:xfrm>
                </p:grpSpPr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1962833" y="5408606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1973261" y="5400191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B</a:t>
                      </a: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5617495" y="5347464"/>
                    <a:ext cx="736333" cy="323319"/>
                    <a:chOff x="2460073" y="6233173"/>
                    <a:chExt cx="736333" cy="323319"/>
                  </a:xfrm>
                </p:grpSpPr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2460073" y="6233173"/>
                      <a:ext cx="320040" cy="320040"/>
                    </a:xfrm>
                    <a:prstGeom prst="ellipse">
                      <a:avLst/>
                    </a:prstGeom>
                    <a:noFill/>
                    <a:ln w="254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2472428" y="6233327"/>
                      <a:ext cx="723978" cy="32316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/>
                        <a:t>E</a:t>
                      </a:r>
                    </a:p>
                  </p:txBody>
                </p:sp>
              </p:grpSp>
            </p:grpSp>
            <p:sp>
              <p:nvSpPr>
                <p:cNvPr id="114" name="Freeform 113"/>
                <p:cNvSpPr/>
                <p:nvPr/>
              </p:nvSpPr>
              <p:spPr>
                <a:xfrm>
                  <a:off x="6232647" y="4003814"/>
                  <a:ext cx="657699" cy="0"/>
                </a:xfrm>
                <a:custGeom>
                  <a:avLst/>
                  <a:gdLst>
                    <a:gd name="connsiteX0" fmla="*/ 0 w 657699"/>
                    <a:gd name="connsiteY0" fmla="*/ 0 h 0"/>
                    <a:gd name="connsiteX1" fmla="*/ 657699 w 657699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7699">
                      <a:moveTo>
                        <a:pt x="0" y="0"/>
                      </a:moveTo>
                      <a:lnTo>
                        <a:pt x="657699" y="0"/>
                      </a:lnTo>
                    </a:path>
                  </a:pathLst>
                </a:custGeom>
                <a:ln>
                  <a:solidFill>
                    <a:schemeClr val="accent2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>
                  <a:off x="5597627" y="3414122"/>
                  <a:ext cx="1145304" cy="487630"/>
                </a:xfrm>
                <a:custGeom>
                  <a:avLst/>
                  <a:gdLst>
                    <a:gd name="connsiteX0" fmla="*/ 0 w 1145304"/>
                    <a:gd name="connsiteY0" fmla="*/ 0 h 487630"/>
                    <a:gd name="connsiteX1" fmla="*/ 1145304 w 1145304"/>
                    <a:gd name="connsiteY1" fmla="*/ 487630 h 487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5304" h="487630">
                      <a:moveTo>
                        <a:pt x="0" y="0"/>
                      </a:moveTo>
                      <a:lnTo>
                        <a:pt x="1145304" y="487630"/>
                      </a:lnTo>
                    </a:path>
                  </a:pathLst>
                </a:custGeom>
                <a:ln>
                  <a:solidFill>
                    <a:schemeClr val="accent2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773557" y="3586552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C0504D"/>
                      </a:solidFill>
                    </a:rPr>
                    <a:t>F1: 5</a:t>
                  </a:r>
                  <a:endParaRPr lang="en-US" sz="1500" dirty="0">
                    <a:solidFill>
                      <a:srgbClr val="C0504D"/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6278673" y="4025508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C0504D"/>
                      </a:solidFill>
                    </a:rPr>
                    <a:t>F3: 5</a:t>
                  </a:r>
                  <a:endParaRPr lang="en-US" sz="1500" dirty="0">
                    <a:solidFill>
                      <a:srgbClr val="C0504D"/>
                    </a:solidFill>
                  </a:endParaRPr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6264705" y="3394746"/>
                  <a:ext cx="1417454" cy="980594"/>
                </a:xfrm>
                <a:custGeom>
                  <a:avLst/>
                  <a:gdLst>
                    <a:gd name="connsiteX0" fmla="*/ 0 w 1417454"/>
                    <a:gd name="connsiteY0" fmla="*/ 952579 h 980594"/>
                    <a:gd name="connsiteX1" fmla="*/ 986548 w 1417454"/>
                    <a:gd name="connsiteY1" fmla="*/ 929899 h 980594"/>
                    <a:gd name="connsiteX2" fmla="*/ 1292718 w 1417454"/>
                    <a:gd name="connsiteY2" fmla="*/ 487630 h 980594"/>
                    <a:gd name="connsiteX3" fmla="*/ 1417454 w 1417454"/>
                    <a:gd name="connsiteY3" fmla="*/ 0 h 980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7454" h="980594">
                      <a:moveTo>
                        <a:pt x="0" y="952579"/>
                      </a:moveTo>
                      <a:cubicBezTo>
                        <a:pt x="385547" y="979984"/>
                        <a:pt x="771095" y="1007390"/>
                        <a:pt x="986548" y="929899"/>
                      </a:cubicBezTo>
                      <a:cubicBezTo>
                        <a:pt x="1202001" y="852408"/>
                        <a:pt x="1220900" y="642613"/>
                        <a:pt x="1292718" y="487630"/>
                      </a:cubicBezTo>
                      <a:cubicBezTo>
                        <a:pt x="1364536" y="332647"/>
                        <a:pt x="1417454" y="0"/>
                        <a:pt x="1417454" y="0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7500949" y="3819527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000000"/>
                      </a:solidFill>
                    </a:rPr>
                    <a:t>F4: </a:t>
                  </a:r>
                  <a:r>
                    <a:rPr lang="en-US" sz="1500" dirty="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  <p:sp>
              <p:nvSpPr>
                <p:cNvPr id="120" name="Freeform 119"/>
                <p:cNvSpPr/>
                <p:nvPr/>
              </p:nvSpPr>
              <p:spPr>
                <a:xfrm>
                  <a:off x="5697178" y="2973674"/>
                  <a:ext cx="1859701" cy="11340"/>
                </a:xfrm>
                <a:custGeom>
                  <a:avLst/>
                  <a:gdLst>
                    <a:gd name="connsiteX0" fmla="*/ 0 w 1859701"/>
                    <a:gd name="connsiteY0" fmla="*/ 0 h 11340"/>
                    <a:gd name="connsiteX1" fmla="*/ 1859701 w 1859701"/>
                    <a:gd name="connsiteY1" fmla="*/ 11340 h 11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59701" h="11340">
                      <a:moveTo>
                        <a:pt x="0" y="0"/>
                      </a:moveTo>
                      <a:lnTo>
                        <a:pt x="1859701" y="11340"/>
                      </a:lnTo>
                    </a:path>
                  </a:pathLst>
                </a:custGeom>
                <a:ln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5908952" y="2661849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000000"/>
                      </a:solidFill>
                    </a:rPr>
                    <a:t>F</a:t>
                  </a:r>
                  <a:r>
                    <a:rPr lang="en-US" altLang="zh-CN" sz="1500" dirty="0" smtClean="0">
                      <a:solidFill>
                        <a:srgbClr val="000000"/>
                      </a:solidFill>
                    </a:rPr>
                    <a:t>5</a:t>
                  </a:r>
                  <a:r>
                    <a:rPr lang="en-US" sz="1500" dirty="0" smtClean="0">
                      <a:solidFill>
                        <a:srgbClr val="000000"/>
                      </a:solidFill>
                    </a:rPr>
                    <a:t>: 10</a:t>
                  </a:r>
                  <a:endParaRPr lang="en-US" sz="15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5735784" y="3260685"/>
                  <a:ext cx="1254663" cy="592707"/>
                </a:xfrm>
                <a:custGeom>
                  <a:avLst/>
                  <a:gdLst>
                    <a:gd name="connsiteX0" fmla="*/ 540266 w 1254663"/>
                    <a:gd name="connsiteY0" fmla="*/ 37036 h 592707"/>
                    <a:gd name="connsiteX1" fmla="*/ 41322 w 1254663"/>
                    <a:gd name="connsiteY1" fmla="*/ 3016 h 592707"/>
                    <a:gd name="connsiteX2" fmla="*/ 166058 w 1254663"/>
                    <a:gd name="connsiteY2" fmla="*/ 105078 h 592707"/>
                    <a:gd name="connsiteX3" fmla="*/ 1254663 w 1254663"/>
                    <a:gd name="connsiteY3" fmla="*/ 592707 h 592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4663" h="592707">
                      <a:moveTo>
                        <a:pt x="540266" y="37036"/>
                      </a:moveTo>
                      <a:cubicBezTo>
                        <a:pt x="321978" y="14356"/>
                        <a:pt x="103690" y="-8324"/>
                        <a:pt x="41322" y="3016"/>
                      </a:cubicBezTo>
                      <a:cubicBezTo>
                        <a:pt x="-21046" y="14356"/>
                        <a:pt x="-36166" y="6796"/>
                        <a:pt x="166058" y="105078"/>
                      </a:cubicBezTo>
                      <a:cubicBezTo>
                        <a:pt x="368282" y="203360"/>
                        <a:pt x="1254663" y="592707"/>
                        <a:pt x="1254663" y="592707"/>
                      </a:cubicBezTo>
                    </a:path>
                  </a:pathLst>
                </a:custGeom>
                <a:ln>
                  <a:solidFill>
                    <a:schemeClr val="accent2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246173" y="3290291"/>
                  <a:ext cx="892437" cy="3231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rgbClr val="C0504D"/>
                      </a:solidFill>
                    </a:rPr>
                    <a:t>F2: 5</a:t>
                  </a:r>
                  <a:endParaRPr lang="en-US" sz="1500" dirty="0">
                    <a:solidFill>
                      <a:srgbClr val="C0504D"/>
                    </a:solidFill>
                  </a:endParaRPr>
                </a:p>
              </p:txBody>
            </p:sp>
          </p:grpSp>
        </p:grpSp>
      </p:grpSp>
      <p:sp>
        <p:nvSpPr>
          <p:cNvPr id="132" name="Hexagon 131"/>
          <p:cNvSpPr/>
          <p:nvPr/>
        </p:nvSpPr>
        <p:spPr>
          <a:xfrm>
            <a:off x="3014966" y="4903718"/>
            <a:ext cx="868680" cy="457200"/>
          </a:xfrm>
          <a:prstGeom prst="hexagon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F3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33" name="Hexagon 132"/>
          <p:cNvSpPr/>
          <p:nvPr/>
        </p:nvSpPr>
        <p:spPr>
          <a:xfrm>
            <a:off x="4764721" y="4888512"/>
            <a:ext cx="868680" cy="457200"/>
          </a:xfrm>
          <a:prstGeom prst="hexagon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F1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35" name="Hexagon 134"/>
          <p:cNvSpPr/>
          <p:nvPr/>
        </p:nvSpPr>
        <p:spPr>
          <a:xfrm>
            <a:off x="6126433" y="3818252"/>
            <a:ext cx="868680" cy="457200"/>
          </a:xfrm>
          <a:prstGeom prst="hexagon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F2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9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SDN: Paradigm Shift in Networking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1452"/>
            <a:ext cx="8229600" cy="268732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Many benefits</a:t>
            </a:r>
          </a:p>
          <a:p>
            <a:pPr lvl="1"/>
            <a:r>
              <a:rPr lang="en-US" sz="2400" dirty="0" smtClean="0"/>
              <a:t>Traffic engineering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[B4, SWAN]</a:t>
            </a:r>
          </a:p>
          <a:p>
            <a:pPr lvl="1"/>
            <a:r>
              <a:rPr lang="en-US" sz="2400" dirty="0" smtClean="0"/>
              <a:t>Flow scheduling </a:t>
            </a:r>
            <a:r>
              <a:rPr lang="en-US" sz="2000" dirty="0" smtClean="0">
                <a:solidFill>
                  <a:srgbClr val="7F7F7F"/>
                </a:solidFill>
              </a:rPr>
              <a:t>[</a:t>
            </a:r>
            <a:r>
              <a:rPr lang="en-US" sz="2000" dirty="0" err="1" smtClean="0">
                <a:solidFill>
                  <a:srgbClr val="7F7F7F"/>
                </a:solidFill>
              </a:rPr>
              <a:t>Hedera</a:t>
            </a:r>
            <a:r>
              <a:rPr lang="en-US" sz="2000" dirty="0" smtClean="0">
                <a:solidFill>
                  <a:srgbClr val="7F7F7F"/>
                </a:solidFill>
              </a:rPr>
              <a:t>, </a:t>
            </a:r>
            <a:r>
              <a:rPr lang="en-US" sz="2000" dirty="0" err="1" smtClean="0">
                <a:solidFill>
                  <a:srgbClr val="7F7F7F"/>
                </a:solidFill>
              </a:rPr>
              <a:t>DevoFlow</a:t>
            </a:r>
            <a:r>
              <a:rPr lang="en-US" sz="2000" dirty="0" smtClean="0">
                <a:solidFill>
                  <a:srgbClr val="7F7F7F"/>
                </a:solidFill>
              </a:rPr>
              <a:t>]</a:t>
            </a:r>
          </a:p>
          <a:p>
            <a:pPr lvl="1"/>
            <a:r>
              <a:rPr lang="en-US" sz="2400" dirty="0" smtClean="0"/>
              <a:t>Access control </a:t>
            </a:r>
            <a:r>
              <a:rPr lang="en-US" sz="2000" dirty="0" smtClean="0">
                <a:solidFill>
                  <a:srgbClr val="7F7F7F"/>
                </a:solidFill>
              </a:rPr>
              <a:t>[Ethane, </a:t>
            </a:r>
            <a:r>
              <a:rPr lang="en-US" sz="2000" dirty="0" err="1" smtClean="0">
                <a:solidFill>
                  <a:srgbClr val="7F7F7F"/>
                </a:solidFill>
              </a:rPr>
              <a:t>vCRIB</a:t>
            </a:r>
            <a:r>
              <a:rPr lang="en-US" sz="2000" dirty="0" smtClean="0">
                <a:solidFill>
                  <a:srgbClr val="7F7F7F"/>
                </a:solidFill>
              </a:rPr>
              <a:t>]</a:t>
            </a:r>
          </a:p>
          <a:p>
            <a:pPr lvl="1"/>
            <a:r>
              <a:rPr lang="en-US" dirty="0" smtClean="0"/>
              <a:t>Device </a:t>
            </a:r>
            <a:r>
              <a:rPr lang="en-US" dirty="0"/>
              <a:t>p</a:t>
            </a:r>
            <a:r>
              <a:rPr lang="en-US" sz="2400" dirty="0" smtClean="0"/>
              <a:t>ower management </a:t>
            </a:r>
            <a:r>
              <a:rPr lang="en-US" sz="2000" dirty="0" smtClean="0">
                <a:solidFill>
                  <a:srgbClr val="7F7F7F"/>
                </a:solidFill>
              </a:rPr>
              <a:t>[</a:t>
            </a:r>
            <a:r>
              <a:rPr lang="en-US" sz="2000" dirty="0" err="1" smtClean="0">
                <a:solidFill>
                  <a:srgbClr val="7F7F7F"/>
                </a:solidFill>
              </a:rPr>
              <a:t>ElasticTree</a:t>
            </a:r>
            <a:r>
              <a:rPr lang="en-US" sz="2000" dirty="0" smtClean="0">
                <a:solidFill>
                  <a:srgbClr val="7F7F7F"/>
                </a:solidFill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84911" y="1748872"/>
            <a:ext cx="2999573" cy="2171275"/>
            <a:chOff x="6264930" y="830408"/>
            <a:chExt cx="5088870" cy="310341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4999" t="22230" r="59549" b="55457"/>
            <a:stretch/>
          </p:blipFill>
          <p:spPr>
            <a:xfrm>
              <a:off x="6264930" y="830408"/>
              <a:ext cx="5088870" cy="310341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594173" y="1099967"/>
              <a:ext cx="1515593" cy="358344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Controller</a:t>
              </a:r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4683" y="1519578"/>
              <a:ext cx="476900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812" y="2085801"/>
              <a:ext cx="476900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4560" y="2215046"/>
              <a:ext cx="476900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9864" y="3599440"/>
              <a:ext cx="476900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006" y="2494917"/>
              <a:ext cx="476900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2866" y="3222276"/>
              <a:ext cx="476900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8314" y="2532722"/>
              <a:ext cx="476900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4904" y="1920235"/>
              <a:ext cx="476900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7030" y="2618558"/>
              <a:ext cx="476900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5403" y="2801438"/>
              <a:ext cx="476900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Connector 17"/>
            <p:cNvCxnSpPr>
              <a:stCxn id="8" idx="2"/>
              <a:endCxn id="12" idx="0"/>
            </p:cNvCxnSpPr>
            <p:nvPr/>
          </p:nvCxnSpPr>
          <p:spPr>
            <a:xfrm flipH="1">
              <a:off x="6824456" y="1702458"/>
              <a:ext cx="188677" cy="7924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2"/>
              <a:endCxn id="17" idx="0"/>
            </p:cNvCxnSpPr>
            <p:nvPr/>
          </p:nvCxnSpPr>
          <p:spPr>
            <a:xfrm>
              <a:off x="6824456" y="2677797"/>
              <a:ext cx="289397" cy="1236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3"/>
              <a:endCxn id="13" idx="1"/>
            </p:cNvCxnSpPr>
            <p:nvPr/>
          </p:nvCxnSpPr>
          <p:spPr>
            <a:xfrm>
              <a:off x="7352303" y="2892878"/>
              <a:ext cx="1280563" cy="4208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3"/>
              <a:endCxn id="11" idx="1"/>
            </p:cNvCxnSpPr>
            <p:nvPr/>
          </p:nvCxnSpPr>
          <p:spPr>
            <a:xfrm>
              <a:off x="9109766" y="3313716"/>
              <a:ext cx="790098" cy="37716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4" idx="2"/>
            </p:cNvCxnSpPr>
            <p:nvPr/>
          </p:nvCxnSpPr>
          <p:spPr>
            <a:xfrm flipV="1">
              <a:off x="10138314" y="2715602"/>
              <a:ext cx="238450" cy="8838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0"/>
              <a:endCxn id="10" idx="2"/>
            </p:cNvCxnSpPr>
            <p:nvPr/>
          </p:nvCxnSpPr>
          <p:spPr>
            <a:xfrm flipV="1">
              <a:off x="10376764" y="2397926"/>
              <a:ext cx="256246" cy="1347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0"/>
              <a:endCxn id="15" idx="2"/>
            </p:cNvCxnSpPr>
            <p:nvPr/>
          </p:nvCxnSpPr>
          <p:spPr>
            <a:xfrm flipV="1">
              <a:off x="10633010" y="2103115"/>
              <a:ext cx="280344" cy="1119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1"/>
              <a:endCxn id="9" idx="3"/>
            </p:cNvCxnSpPr>
            <p:nvPr/>
          </p:nvCxnSpPr>
          <p:spPr>
            <a:xfrm flipH="1" flipV="1">
              <a:off x="9400712" y="2177241"/>
              <a:ext cx="993848" cy="1292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1"/>
              <a:endCxn id="8" idx="3"/>
            </p:cNvCxnSpPr>
            <p:nvPr/>
          </p:nvCxnSpPr>
          <p:spPr>
            <a:xfrm flipH="1" flipV="1">
              <a:off x="7251583" y="1611018"/>
              <a:ext cx="1672229" cy="566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9" idx="2"/>
              <a:endCxn id="16" idx="0"/>
            </p:cNvCxnSpPr>
            <p:nvPr/>
          </p:nvCxnSpPr>
          <p:spPr>
            <a:xfrm>
              <a:off x="9162262" y="2268681"/>
              <a:ext cx="323218" cy="349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6" idx="2"/>
              <a:endCxn id="13" idx="0"/>
            </p:cNvCxnSpPr>
            <p:nvPr/>
          </p:nvCxnSpPr>
          <p:spPr>
            <a:xfrm flipH="1">
              <a:off x="8871316" y="2801438"/>
              <a:ext cx="614164" cy="4208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3"/>
              <a:endCxn id="14" idx="1"/>
            </p:cNvCxnSpPr>
            <p:nvPr/>
          </p:nvCxnSpPr>
          <p:spPr>
            <a:xfrm flipV="1">
              <a:off x="9723930" y="2624162"/>
              <a:ext cx="414384" cy="85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2"/>
              <a:endCxn id="8" idx="0"/>
            </p:cNvCxnSpPr>
            <p:nvPr/>
          </p:nvCxnSpPr>
          <p:spPr>
            <a:xfrm flipH="1">
              <a:off x="7013134" y="1458311"/>
              <a:ext cx="1338835" cy="6126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2"/>
              <a:endCxn id="12" idx="0"/>
            </p:cNvCxnSpPr>
            <p:nvPr/>
          </p:nvCxnSpPr>
          <p:spPr>
            <a:xfrm flipH="1">
              <a:off x="6824456" y="1458311"/>
              <a:ext cx="1527513" cy="103660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2"/>
              <a:endCxn id="17" idx="0"/>
            </p:cNvCxnSpPr>
            <p:nvPr/>
          </p:nvCxnSpPr>
          <p:spPr>
            <a:xfrm flipH="1">
              <a:off x="7113854" y="1458311"/>
              <a:ext cx="1238115" cy="134312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2"/>
              <a:endCxn id="13" idx="0"/>
            </p:cNvCxnSpPr>
            <p:nvPr/>
          </p:nvCxnSpPr>
          <p:spPr>
            <a:xfrm>
              <a:off x="8351969" y="1458311"/>
              <a:ext cx="519347" cy="176396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2"/>
              <a:endCxn id="9" idx="0"/>
            </p:cNvCxnSpPr>
            <p:nvPr/>
          </p:nvCxnSpPr>
          <p:spPr>
            <a:xfrm>
              <a:off x="8351969" y="1458311"/>
              <a:ext cx="810294" cy="6274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7" idx="2"/>
              <a:endCxn id="16" idx="0"/>
            </p:cNvCxnSpPr>
            <p:nvPr/>
          </p:nvCxnSpPr>
          <p:spPr>
            <a:xfrm>
              <a:off x="8351969" y="1458311"/>
              <a:ext cx="1133512" cy="116024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7" idx="2"/>
              <a:endCxn id="11" idx="0"/>
            </p:cNvCxnSpPr>
            <p:nvPr/>
          </p:nvCxnSpPr>
          <p:spPr>
            <a:xfrm>
              <a:off x="8351969" y="1458311"/>
              <a:ext cx="1786346" cy="214112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7" idx="2"/>
              <a:endCxn id="14" idx="0"/>
            </p:cNvCxnSpPr>
            <p:nvPr/>
          </p:nvCxnSpPr>
          <p:spPr>
            <a:xfrm>
              <a:off x="8351969" y="1458311"/>
              <a:ext cx="2024795" cy="1074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" idx="2"/>
              <a:endCxn id="10" idx="0"/>
            </p:cNvCxnSpPr>
            <p:nvPr/>
          </p:nvCxnSpPr>
          <p:spPr>
            <a:xfrm>
              <a:off x="8351969" y="1458311"/>
              <a:ext cx="2281043" cy="75673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2"/>
              <a:endCxn id="15" idx="0"/>
            </p:cNvCxnSpPr>
            <p:nvPr/>
          </p:nvCxnSpPr>
          <p:spPr>
            <a:xfrm>
              <a:off x="8351969" y="1458311"/>
              <a:ext cx="2561386" cy="46192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1851350"/>
            <a:ext cx="5127711" cy="2432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Direct, centralized updates of forwarding rules in switches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43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97D"/>
                </a:solidFill>
              </a:rPr>
              <a:t>Dependency Graph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19</a:t>
            </a:fld>
            <a:endParaRPr lang="en-US"/>
          </a:p>
        </p:txBody>
      </p:sp>
      <p:sp>
        <p:nvSpPr>
          <p:cNvPr id="241" name="Right Arrow 240"/>
          <p:cNvSpPr/>
          <p:nvPr/>
        </p:nvSpPr>
        <p:spPr>
          <a:xfrm>
            <a:off x="3871842" y="2271919"/>
            <a:ext cx="939567" cy="350825"/>
          </a:xfrm>
          <a:prstGeom prst="rightArrow">
            <a:avLst/>
          </a:prstGeom>
          <a:solidFill>
            <a:schemeClr val="accent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2" name="Group 241"/>
          <p:cNvGrpSpPr/>
          <p:nvPr/>
        </p:nvGrpSpPr>
        <p:grpSpPr>
          <a:xfrm>
            <a:off x="473126" y="1366633"/>
            <a:ext cx="3320632" cy="2135253"/>
            <a:chOff x="441783" y="4712717"/>
            <a:chExt cx="3320632" cy="2135253"/>
          </a:xfrm>
        </p:grpSpPr>
        <p:sp>
          <p:nvSpPr>
            <p:cNvPr id="279" name="TextBox 278"/>
            <p:cNvSpPr txBox="1"/>
            <p:nvPr/>
          </p:nvSpPr>
          <p:spPr>
            <a:xfrm>
              <a:off x="1119822" y="6478638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441783" y="4712717"/>
              <a:ext cx="3320632" cy="1757368"/>
              <a:chOff x="474976" y="2840757"/>
              <a:chExt cx="3320632" cy="1757368"/>
            </a:xfrm>
          </p:grpSpPr>
          <p:grpSp>
            <p:nvGrpSpPr>
              <p:cNvPr id="281" name="Group 280"/>
              <p:cNvGrpSpPr/>
              <p:nvPr/>
            </p:nvGrpSpPr>
            <p:grpSpPr>
              <a:xfrm>
                <a:off x="718060" y="3193452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292" name="Group 291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313" name="Oval 312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93" name="Straight Arrow Connector 292"/>
                <p:cNvCxnSpPr>
                  <a:stCxn id="306" idx="2"/>
                  <a:endCxn id="313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Arrow Connector 293"/>
                <p:cNvCxnSpPr>
                  <a:stCxn id="308" idx="2"/>
                  <a:endCxn id="306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Arrow Connector 294"/>
                <p:cNvCxnSpPr>
                  <a:stCxn id="310" idx="1"/>
                  <a:endCxn id="313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/>
                <p:cNvCxnSpPr>
                  <a:stCxn id="304" idx="1"/>
                  <a:endCxn id="313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38100" cmpd="sng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296"/>
                <p:cNvCxnSpPr>
                  <a:stCxn id="304" idx="2"/>
                  <a:endCxn id="310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stCxn id="308" idx="4"/>
                  <a:endCxn id="304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>
                  <a:stCxn id="304" idx="0"/>
                  <a:endCxn id="306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0" name="Group 299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310" name="Oval 309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1" name="TextBox 310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301" name="Group 300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9" name="TextBox 308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302" name="Group 301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306" name="Oval 305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7" name="TextBox 306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303" name="Group 302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304" name="Oval 303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5" name="TextBox 304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82" name="Freeform 281"/>
              <p:cNvSpPr/>
              <p:nvPr/>
            </p:nvSpPr>
            <p:spPr>
              <a:xfrm>
                <a:off x="1101424" y="3626563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 282"/>
              <p:cNvSpPr/>
              <p:nvPr/>
            </p:nvSpPr>
            <p:spPr>
              <a:xfrm>
                <a:off x="751030" y="3579719"/>
                <a:ext cx="1644247" cy="898872"/>
              </a:xfrm>
              <a:custGeom>
                <a:avLst/>
                <a:gdLst>
                  <a:gd name="connsiteX0" fmla="*/ 0 w 1644247"/>
                  <a:gd name="connsiteY0" fmla="*/ 0 h 898872"/>
                  <a:gd name="connsiteX1" fmla="*/ 453585 w 1644247"/>
                  <a:gd name="connsiteY1" fmla="*/ 793816 h 898872"/>
                  <a:gd name="connsiteX2" fmla="*/ 805114 w 1644247"/>
                  <a:gd name="connsiteY2" fmla="*/ 895878 h 898872"/>
                  <a:gd name="connsiteX3" fmla="*/ 1644247 w 1644247"/>
                  <a:gd name="connsiteY3" fmla="*/ 850517 h 8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247" h="898872">
                    <a:moveTo>
                      <a:pt x="0" y="0"/>
                    </a:moveTo>
                    <a:cubicBezTo>
                      <a:pt x="159699" y="322251"/>
                      <a:pt x="319399" y="644503"/>
                      <a:pt x="453585" y="793816"/>
                    </a:cubicBezTo>
                    <a:cubicBezTo>
                      <a:pt x="587771" y="943129"/>
                      <a:pt x="606670" y="886428"/>
                      <a:pt x="805114" y="895878"/>
                    </a:cubicBezTo>
                    <a:lnTo>
                      <a:pt x="1644247" y="850517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1546338" y="392844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F3: 5</a:t>
                </a:r>
                <a:endParaRPr lang="en-US" sz="1500" dirty="0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1514574" y="348259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F2: 5</a:t>
                </a:r>
                <a:endParaRPr lang="en-US" sz="1500" dirty="0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474976" y="392423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F1: 5</a:t>
                </a:r>
                <a:endParaRPr lang="en-US" sz="1500" dirty="0"/>
              </a:p>
            </p:txBody>
          </p:sp>
          <p:sp>
            <p:nvSpPr>
              <p:cNvPr id="287" name="Freeform 286"/>
              <p:cNvSpPr/>
              <p:nvPr/>
            </p:nvSpPr>
            <p:spPr>
              <a:xfrm>
                <a:off x="2025554" y="3626563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1666927" y="3617531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>
                <a:off x="997888" y="3152582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2903171" y="404231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1209662" y="284075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43" name="Group 242"/>
          <p:cNvGrpSpPr/>
          <p:nvPr/>
        </p:nvGrpSpPr>
        <p:grpSpPr>
          <a:xfrm>
            <a:off x="5675863" y="1417638"/>
            <a:ext cx="3103061" cy="2097344"/>
            <a:chOff x="5644520" y="4763722"/>
            <a:chExt cx="3103061" cy="2097344"/>
          </a:xfrm>
        </p:grpSpPr>
        <p:sp>
          <p:nvSpPr>
            <p:cNvPr id="244" name="TextBox 243"/>
            <p:cNvSpPr txBox="1"/>
            <p:nvPr/>
          </p:nvSpPr>
          <p:spPr>
            <a:xfrm>
              <a:off x="6307623" y="6491734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5644520" y="4763722"/>
              <a:ext cx="3103061" cy="1713491"/>
              <a:chOff x="5290325" y="2661849"/>
              <a:chExt cx="3103061" cy="1713491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5290325" y="3013729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77" name="TextBox 276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78" name="Oval 277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58" name="Straight Arrow Connector 257"/>
                <p:cNvCxnSpPr>
                  <a:stCxn id="271" idx="2"/>
                  <a:endCxn id="278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>
                  <a:stCxn id="273" idx="2"/>
                  <a:endCxn id="271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>
                  <a:stCxn id="275" idx="1"/>
                  <a:endCxn id="278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>
                  <a:stCxn id="269" idx="1"/>
                  <a:endCxn id="278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Arrow Connector 261"/>
                <p:cNvCxnSpPr>
                  <a:stCxn id="269" idx="2"/>
                  <a:endCxn id="275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>
                  <a:stCxn id="273" idx="4"/>
                  <a:endCxn id="269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>
                  <a:stCxn id="269" idx="0"/>
                  <a:endCxn id="271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5" name="Group 264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75" name="Oval 274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73" name="Oval 272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TextBox 273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71" name="Oval 270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TextBox 271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69" name="Oval 268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47" name="Freeform 246"/>
              <p:cNvSpPr/>
              <p:nvPr/>
            </p:nvSpPr>
            <p:spPr>
              <a:xfrm>
                <a:off x="6232647" y="4003814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Freeform 247"/>
              <p:cNvSpPr/>
              <p:nvPr/>
            </p:nvSpPr>
            <p:spPr>
              <a:xfrm>
                <a:off x="5597627" y="3414122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773557" y="358655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F1: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6278673" y="402550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F3: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Freeform 250"/>
              <p:cNvSpPr/>
              <p:nvPr/>
            </p:nvSpPr>
            <p:spPr>
              <a:xfrm>
                <a:off x="6264705" y="3394746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7500949" y="381952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5697178" y="2973674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5908952" y="266184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Freeform 254"/>
              <p:cNvSpPr/>
              <p:nvPr/>
            </p:nvSpPr>
            <p:spPr>
              <a:xfrm>
                <a:off x="5735784" y="3260685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6246173" y="329029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F2: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98" name="Rectangle 97"/>
          <p:cNvSpPr/>
          <p:nvPr/>
        </p:nvSpPr>
        <p:spPr>
          <a:xfrm>
            <a:off x="3859249" y="4120622"/>
            <a:ext cx="914400" cy="2743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A</a:t>
            </a:r>
            <a:r>
              <a:rPr lang="en-US" sz="1500" dirty="0" smtClean="0">
                <a:solidFill>
                  <a:srgbClr val="FF0000"/>
                </a:solidFill>
              </a:rPr>
              <a:t>-E: </a:t>
            </a:r>
            <a:r>
              <a:rPr lang="en-US" sz="15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8" name="Hexagon 117"/>
          <p:cNvSpPr/>
          <p:nvPr/>
        </p:nvSpPr>
        <p:spPr>
          <a:xfrm>
            <a:off x="3014966" y="4903718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F3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9" name="Hexagon 118"/>
          <p:cNvSpPr/>
          <p:nvPr/>
        </p:nvSpPr>
        <p:spPr>
          <a:xfrm>
            <a:off x="4764721" y="48885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F1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0" name="Hexagon 119"/>
          <p:cNvSpPr/>
          <p:nvPr/>
        </p:nvSpPr>
        <p:spPr>
          <a:xfrm>
            <a:off x="6126433" y="381825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F2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7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97D"/>
                </a:solidFill>
              </a:rPr>
              <a:t>Dependency Graph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20</a:t>
            </a:fld>
            <a:endParaRPr lang="en-US"/>
          </a:p>
        </p:txBody>
      </p:sp>
      <p:sp>
        <p:nvSpPr>
          <p:cNvPr id="242" name="Right Arrow 241"/>
          <p:cNvSpPr/>
          <p:nvPr/>
        </p:nvSpPr>
        <p:spPr>
          <a:xfrm>
            <a:off x="3871842" y="2271919"/>
            <a:ext cx="939567" cy="350825"/>
          </a:xfrm>
          <a:prstGeom prst="rightArrow">
            <a:avLst/>
          </a:prstGeom>
          <a:solidFill>
            <a:schemeClr val="accent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3" name="Group 242"/>
          <p:cNvGrpSpPr/>
          <p:nvPr/>
        </p:nvGrpSpPr>
        <p:grpSpPr>
          <a:xfrm>
            <a:off x="473126" y="1366633"/>
            <a:ext cx="3320632" cy="2135253"/>
            <a:chOff x="441783" y="4712717"/>
            <a:chExt cx="3320632" cy="2135253"/>
          </a:xfrm>
        </p:grpSpPr>
        <p:sp>
          <p:nvSpPr>
            <p:cNvPr id="280" name="TextBox 279"/>
            <p:cNvSpPr txBox="1"/>
            <p:nvPr/>
          </p:nvSpPr>
          <p:spPr>
            <a:xfrm>
              <a:off x="1119822" y="6478638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441783" y="4712717"/>
              <a:ext cx="3320632" cy="1757368"/>
              <a:chOff x="474976" y="2840757"/>
              <a:chExt cx="3320632" cy="1757368"/>
            </a:xfrm>
          </p:grpSpPr>
          <p:grpSp>
            <p:nvGrpSpPr>
              <p:cNvPr id="282" name="Group 281"/>
              <p:cNvGrpSpPr/>
              <p:nvPr/>
            </p:nvGrpSpPr>
            <p:grpSpPr>
              <a:xfrm>
                <a:off x="718060" y="3193452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313" name="TextBox 312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94" name="Straight Arrow Connector 293"/>
                <p:cNvCxnSpPr>
                  <a:stCxn id="307" idx="2"/>
                  <a:endCxn id="314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Arrow Connector 294"/>
                <p:cNvCxnSpPr>
                  <a:stCxn id="309" idx="2"/>
                  <a:endCxn id="307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/>
                <p:cNvCxnSpPr>
                  <a:stCxn id="311" idx="1"/>
                  <a:endCxn id="314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296"/>
                <p:cNvCxnSpPr>
                  <a:stCxn id="305" idx="1"/>
                  <a:endCxn id="314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stCxn id="305" idx="2"/>
                  <a:endCxn id="311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>
                  <a:stCxn id="309" idx="4"/>
                  <a:endCxn id="305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Arrow Connector 299"/>
                <p:cNvCxnSpPr>
                  <a:stCxn id="305" idx="0"/>
                  <a:endCxn id="307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1" name="Group 300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311" name="Oval 310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302" name="Group 301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309" name="Oval 308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0" name="TextBox 309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303" name="Group 302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307" name="Oval 306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8" name="TextBox 307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83" name="Freeform 282"/>
              <p:cNvSpPr/>
              <p:nvPr/>
            </p:nvSpPr>
            <p:spPr>
              <a:xfrm>
                <a:off x="1101424" y="3626563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Freeform 283"/>
              <p:cNvSpPr/>
              <p:nvPr/>
            </p:nvSpPr>
            <p:spPr>
              <a:xfrm>
                <a:off x="751030" y="3579719"/>
                <a:ext cx="1644247" cy="898872"/>
              </a:xfrm>
              <a:custGeom>
                <a:avLst/>
                <a:gdLst>
                  <a:gd name="connsiteX0" fmla="*/ 0 w 1644247"/>
                  <a:gd name="connsiteY0" fmla="*/ 0 h 898872"/>
                  <a:gd name="connsiteX1" fmla="*/ 453585 w 1644247"/>
                  <a:gd name="connsiteY1" fmla="*/ 793816 h 898872"/>
                  <a:gd name="connsiteX2" fmla="*/ 805114 w 1644247"/>
                  <a:gd name="connsiteY2" fmla="*/ 895878 h 898872"/>
                  <a:gd name="connsiteX3" fmla="*/ 1644247 w 1644247"/>
                  <a:gd name="connsiteY3" fmla="*/ 850517 h 8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247" h="898872">
                    <a:moveTo>
                      <a:pt x="0" y="0"/>
                    </a:moveTo>
                    <a:cubicBezTo>
                      <a:pt x="159699" y="322251"/>
                      <a:pt x="319399" y="644503"/>
                      <a:pt x="453585" y="793816"/>
                    </a:cubicBezTo>
                    <a:cubicBezTo>
                      <a:pt x="587771" y="943129"/>
                      <a:pt x="606670" y="886428"/>
                      <a:pt x="805114" y="895878"/>
                    </a:cubicBezTo>
                    <a:lnTo>
                      <a:pt x="1644247" y="850517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474976" y="392423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F1: 5</a:t>
                </a:r>
                <a:endParaRPr lang="en-US" sz="1500" dirty="0"/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2025554" y="3626563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>
                <a:off x="1666927" y="3617531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Freeform 289"/>
              <p:cNvSpPr/>
              <p:nvPr/>
            </p:nvSpPr>
            <p:spPr>
              <a:xfrm>
                <a:off x="997888" y="3152582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903171" y="404231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209662" y="284075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98" name="Rectangle 97"/>
          <p:cNvSpPr/>
          <p:nvPr/>
        </p:nvSpPr>
        <p:spPr>
          <a:xfrm>
            <a:off x="3859249" y="4120622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</a:rPr>
              <a:t>A</a:t>
            </a:r>
            <a:r>
              <a:rPr lang="en-US" sz="1500" dirty="0" smtClean="0">
                <a:solidFill>
                  <a:srgbClr val="000000"/>
                </a:solidFill>
              </a:rPr>
              <a:t>-E: </a:t>
            </a:r>
            <a:r>
              <a:rPr lang="en-US" sz="1500" dirty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05" name="Straight Arrow Connector 104"/>
          <p:cNvCxnSpPr>
            <a:endCxn id="98" idx="1"/>
          </p:cNvCxnSpPr>
          <p:nvPr/>
        </p:nvCxnSpPr>
        <p:spPr>
          <a:xfrm flipV="1">
            <a:off x="3431223" y="4257782"/>
            <a:ext cx="428026" cy="645936"/>
          </a:xfrm>
          <a:prstGeom prst="straightConnector1">
            <a:avLst/>
          </a:prstGeom>
          <a:ln w="25400" cmpd="sng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305216" y="4427076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5</a:t>
            </a:r>
            <a:endParaRPr lang="en-US" sz="1500" baseline="-25000" dirty="0">
              <a:solidFill>
                <a:srgbClr val="FF0000"/>
              </a:solidFill>
            </a:endParaRPr>
          </a:p>
        </p:txBody>
      </p:sp>
      <p:sp>
        <p:nvSpPr>
          <p:cNvPr id="118" name="Hexagon 117"/>
          <p:cNvSpPr/>
          <p:nvPr/>
        </p:nvSpPr>
        <p:spPr>
          <a:xfrm>
            <a:off x="3014966" y="4903718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F3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9" name="Hexagon 118"/>
          <p:cNvSpPr/>
          <p:nvPr/>
        </p:nvSpPr>
        <p:spPr>
          <a:xfrm>
            <a:off x="4764721" y="48885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F1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0" name="Hexagon 119"/>
          <p:cNvSpPr/>
          <p:nvPr/>
        </p:nvSpPr>
        <p:spPr>
          <a:xfrm>
            <a:off x="6126433" y="381825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F2</a:t>
            </a:r>
            <a:endParaRPr lang="en-US" sz="1500" dirty="0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675863" y="1417638"/>
            <a:ext cx="3103061" cy="2097344"/>
            <a:chOff x="5644520" y="4763722"/>
            <a:chExt cx="3103061" cy="2097344"/>
          </a:xfrm>
        </p:grpSpPr>
        <p:sp>
          <p:nvSpPr>
            <p:cNvPr id="87" name="TextBox 86"/>
            <p:cNvSpPr txBox="1"/>
            <p:nvPr/>
          </p:nvSpPr>
          <p:spPr>
            <a:xfrm>
              <a:off x="6307623" y="6491734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644520" y="4763722"/>
              <a:ext cx="3103061" cy="1713491"/>
              <a:chOff x="5290325" y="2661849"/>
              <a:chExt cx="3103061" cy="171349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90325" y="3013729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03" name="Straight Arrow Connector 102"/>
                <p:cNvCxnSpPr>
                  <a:stCxn id="121" idx="2"/>
                  <a:endCxn id="128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123" idx="2"/>
                  <a:endCxn id="121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125" idx="1"/>
                  <a:endCxn id="128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115" idx="1"/>
                  <a:endCxn id="128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115" idx="2"/>
                  <a:endCxn id="125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123" idx="4"/>
                  <a:endCxn id="115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>
                  <a:stCxn id="115" idx="0"/>
                  <a:endCxn id="121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oup 110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125" name="Oval 124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123" name="Oval 122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91" name="Freeform 90"/>
              <p:cNvSpPr/>
              <p:nvPr/>
            </p:nvSpPr>
            <p:spPr>
              <a:xfrm>
                <a:off x="6232647" y="4003814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5597627" y="3414122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73557" y="358655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F1: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278673" y="402550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FF0000"/>
                    </a:solidFill>
                  </a:rPr>
                  <a:t>F3: 5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6264705" y="3394746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500949" y="381952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5697178" y="2973674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908952" y="266184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5735784" y="3260685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246173" y="329029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F2: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90" name="TextBox 89"/>
          <p:cNvSpPr txBox="1"/>
          <p:nvPr/>
        </p:nvSpPr>
        <p:spPr>
          <a:xfrm>
            <a:off x="1544488" y="2454323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F3: 5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12724" y="2008473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F2: 5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4493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97D"/>
                </a:solidFill>
              </a:rPr>
              <a:t>Dependency Graph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21</a:t>
            </a:fld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3871842" y="2271919"/>
            <a:ext cx="939567" cy="350825"/>
          </a:xfrm>
          <a:prstGeom prst="rightArrow">
            <a:avLst/>
          </a:prstGeom>
          <a:solidFill>
            <a:schemeClr val="accent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59249" y="4120622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</a:rPr>
              <a:t>A</a:t>
            </a:r>
            <a:r>
              <a:rPr lang="en-US" sz="1500" dirty="0" smtClean="0">
                <a:solidFill>
                  <a:srgbClr val="000000"/>
                </a:solidFill>
              </a:rPr>
              <a:t>-E: </a:t>
            </a:r>
            <a:r>
              <a:rPr lang="en-US" sz="1500" dirty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15" name="Straight Arrow Connector 114"/>
          <p:cNvCxnSpPr>
            <a:stCxn id="113" idx="3"/>
            <a:endCxn id="138" idx="3"/>
          </p:cNvCxnSpPr>
          <p:nvPr/>
        </p:nvCxnSpPr>
        <p:spPr>
          <a:xfrm flipV="1">
            <a:off x="4773649" y="4046852"/>
            <a:ext cx="1352784" cy="210930"/>
          </a:xfrm>
          <a:prstGeom prst="straightConnector1">
            <a:avLst/>
          </a:prstGeom>
          <a:ln w="25400" cmpd="sng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319958" y="38479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5</a:t>
            </a:r>
            <a:endParaRPr lang="en-US" sz="1500" baseline="-25000" dirty="0">
              <a:solidFill>
                <a:srgbClr val="FF0000"/>
              </a:solidFill>
            </a:endParaRPr>
          </a:p>
        </p:txBody>
      </p:sp>
      <p:cxnSp>
        <p:nvCxnSpPr>
          <p:cNvPr id="120" name="Straight Arrow Connector 119"/>
          <p:cNvCxnSpPr>
            <a:endCxn id="113" idx="1"/>
          </p:cNvCxnSpPr>
          <p:nvPr/>
        </p:nvCxnSpPr>
        <p:spPr>
          <a:xfrm flipV="1">
            <a:off x="3431223" y="4257782"/>
            <a:ext cx="428026" cy="64593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305216" y="4427076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5</a:t>
            </a:r>
            <a:endParaRPr lang="en-US" sz="1500" baseline="-25000" dirty="0">
              <a:solidFill>
                <a:srgbClr val="000000"/>
              </a:solidFill>
            </a:endParaRPr>
          </a:p>
        </p:txBody>
      </p:sp>
      <p:sp>
        <p:nvSpPr>
          <p:cNvPr id="135" name="Hexagon 134"/>
          <p:cNvSpPr/>
          <p:nvPr/>
        </p:nvSpPr>
        <p:spPr>
          <a:xfrm>
            <a:off x="3014966" y="4903718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F3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7" name="Hexagon 136"/>
          <p:cNvSpPr/>
          <p:nvPr/>
        </p:nvSpPr>
        <p:spPr>
          <a:xfrm>
            <a:off x="4764721" y="48885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F1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8" name="Hexagon 137"/>
          <p:cNvSpPr/>
          <p:nvPr/>
        </p:nvSpPr>
        <p:spPr>
          <a:xfrm>
            <a:off x="6126433" y="381825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F2</a:t>
            </a:r>
            <a:endParaRPr lang="en-US" sz="1500" dirty="0">
              <a:solidFill>
                <a:schemeClr val="tx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675863" y="1417638"/>
            <a:ext cx="3103061" cy="2097344"/>
            <a:chOff x="5644520" y="4763722"/>
            <a:chExt cx="3103061" cy="2097344"/>
          </a:xfrm>
        </p:grpSpPr>
        <p:sp>
          <p:nvSpPr>
            <p:cNvPr id="89" name="TextBox 88"/>
            <p:cNvSpPr txBox="1"/>
            <p:nvPr/>
          </p:nvSpPr>
          <p:spPr>
            <a:xfrm>
              <a:off x="6307623" y="6491734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644520" y="4763722"/>
              <a:ext cx="3103061" cy="1713491"/>
              <a:chOff x="5290325" y="2661849"/>
              <a:chExt cx="3103061" cy="171349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290325" y="3013729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27" name="Straight Arrow Connector 126"/>
                <p:cNvCxnSpPr>
                  <a:stCxn id="149" idx="2"/>
                  <a:endCxn id="157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>
                  <a:stCxn id="152" idx="2"/>
                  <a:endCxn id="149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>
                  <a:stCxn id="154" idx="1"/>
                  <a:endCxn id="157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stCxn id="145" idx="1"/>
                  <a:endCxn id="157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>
                  <a:stCxn id="145" idx="2"/>
                  <a:endCxn id="154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52" idx="4"/>
                  <a:endCxn id="145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>
                  <a:stCxn id="145" idx="0"/>
                  <a:endCxn id="149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149" name="Oval 148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144" name="Group 143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145" name="Oval 144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112" name="Freeform 111"/>
              <p:cNvSpPr/>
              <p:nvPr/>
            </p:nvSpPr>
            <p:spPr>
              <a:xfrm>
                <a:off x="6232647" y="4003814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5597627" y="3414122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773557" y="358655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F1: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278673" y="402550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F3: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6264705" y="3394746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7500949" y="381952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5697178" y="2973674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908952" y="266184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735784" y="3260685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246173" y="329029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FF0000"/>
                    </a:solidFill>
                  </a:rPr>
                  <a:t>F2: 5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73126" y="1366633"/>
            <a:ext cx="3320632" cy="2135253"/>
            <a:chOff x="441783" y="4712717"/>
            <a:chExt cx="3320632" cy="2135253"/>
          </a:xfrm>
        </p:grpSpPr>
        <p:sp>
          <p:nvSpPr>
            <p:cNvPr id="91" name="TextBox 90"/>
            <p:cNvSpPr txBox="1"/>
            <p:nvPr/>
          </p:nvSpPr>
          <p:spPr>
            <a:xfrm>
              <a:off x="1119822" y="6478638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41783" y="4712717"/>
              <a:ext cx="3320632" cy="1757368"/>
              <a:chOff x="474976" y="2840757"/>
              <a:chExt cx="3320632" cy="1757368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18060" y="3193452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07" name="Straight Arrow Connector 106"/>
                <p:cNvCxnSpPr>
                  <a:stCxn id="164" idx="2"/>
                  <a:endCxn id="171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166" idx="2"/>
                  <a:endCxn id="164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>
                  <a:stCxn id="168" idx="1"/>
                  <a:endCxn id="171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>
                  <a:stCxn id="161" idx="1"/>
                  <a:endCxn id="171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>
                  <a:stCxn id="161" idx="2"/>
                  <a:endCxn id="168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66" idx="4"/>
                  <a:endCxn id="161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>
                  <a:stCxn id="161" idx="0"/>
                  <a:endCxn id="164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 146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168" name="Oval 167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166" name="Oval 165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161" name="Oval 160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96" name="Freeform 95"/>
              <p:cNvSpPr/>
              <p:nvPr/>
            </p:nvSpPr>
            <p:spPr>
              <a:xfrm>
                <a:off x="1101424" y="3626563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751030" y="3579719"/>
                <a:ext cx="1644247" cy="898872"/>
              </a:xfrm>
              <a:custGeom>
                <a:avLst/>
                <a:gdLst>
                  <a:gd name="connsiteX0" fmla="*/ 0 w 1644247"/>
                  <a:gd name="connsiteY0" fmla="*/ 0 h 898872"/>
                  <a:gd name="connsiteX1" fmla="*/ 453585 w 1644247"/>
                  <a:gd name="connsiteY1" fmla="*/ 793816 h 898872"/>
                  <a:gd name="connsiteX2" fmla="*/ 805114 w 1644247"/>
                  <a:gd name="connsiteY2" fmla="*/ 895878 h 898872"/>
                  <a:gd name="connsiteX3" fmla="*/ 1644247 w 1644247"/>
                  <a:gd name="connsiteY3" fmla="*/ 850517 h 8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247" h="898872">
                    <a:moveTo>
                      <a:pt x="0" y="0"/>
                    </a:moveTo>
                    <a:cubicBezTo>
                      <a:pt x="159699" y="322251"/>
                      <a:pt x="319399" y="644503"/>
                      <a:pt x="453585" y="793816"/>
                    </a:cubicBezTo>
                    <a:cubicBezTo>
                      <a:pt x="587771" y="943129"/>
                      <a:pt x="606670" y="886428"/>
                      <a:pt x="805114" y="895878"/>
                    </a:cubicBezTo>
                    <a:lnTo>
                      <a:pt x="1644247" y="850517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46338" y="392844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F3: 5</a:t>
                </a:r>
                <a:endParaRPr lang="en-US" sz="15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14574" y="348259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FF0000"/>
                    </a:solidFill>
                  </a:rPr>
                  <a:t>F2: 5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74976" y="392423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F1: 5</a:t>
                </a:r>
                <a:endParaRPr lang="en-US" sz="1500" dirty="0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2025554" y="3626563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666927" y="3617531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997888" y="3152582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903171" y="404231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209662" y="284075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358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97D"/>
                </a:solidFill>
              </a:rPr>
              <a:t>Dependency Graph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22</a:t>
            </a:fld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3871842" y="2271919"/>
            <a:ext cx="939567" cy="350825"/>
          </a:xfrm>
          <a:prstGeom prst="rightArrow">
            <a:avLst/>
          </a:prstGeom>
          <a:solidFill>
            <a:schemeClr val="accent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59249" y="4120622"/>
            <a:ext cx="914400" cy="27432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</a:rPr>
              <a:t>A</a:t>
            </a:r>
            <a:r>
              <a:rPr lang="en-US" sz="1500" dirty="0" smtClean="0">
                <a:solidFill>
                  <a:srgbClr val="000000"/>
                </a:solidFill>
              </a:rPr>
              <a:t>-E: </a:t>
            </a:r>
            <a:r>
              <a:rPr lang="en-US" sz="1500" dirty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15" name="Straight Arrow Connector 114"/>
          <p:cNvCxnSpPr>
            <a:stCxn id="113" idx="3"/>
            <a:endCxn id="138" idx="3"/>
          </p:cNvCxnSpPr>
          <p:nvPr/>
        </p:nvCxnSpPr>
        <p:spPr>
          <a:xfrm flipV="1">
            <a:off x="4773649" y="4046852"/>
            <a:ext cx="1352784" cy="21093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319958" y="3847979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5</a:t>
            </a:r>
            <a:endParaRPr lang="en-US" sz="1500" baseline="-25000" dirty="0">
              <a:solidFill>
                <a:srgbClr val="000000"/>
              </a:solidFill>
            </a:endParaRPr>
          </a:p>
        </p:txBody>
      </p:sp>
      <p:cxnSp>
        <p:nvCxnSpPr>
          <p:cNvPr id="119" name="Straight Arrow Connector 118"/>
          <p:cNvCxnSpPr>
            <a:stCxn id="113" idx="3"/>
          </p:cNvCxnSpPr>
          <p:nvPr/>
        </p:nvCxnSpPr>
        <p:spPr>
          <a:xfrm>
            <a:off x="4773649" y="4257782"/>
            <a:ext cx="425412" cy="642849"/>
          </a:xfrm>
          <a:prstGeom prst="straightConnector1">
            <a:avLst/>
          </a:prstGeom>
          <a:ln w="25400" cmpd="sng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3" idx="1"/>
          </p:cNvCxnSpPr>
          <p:nvPr/>
        </p:nvCxnSpPr>
        <p:spPr>
          <a:xfrm flipV="1">
            <a:off x="3431223" y="4257782"/>
            <a:ext cx="428026" cy="64593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12984" y="4411807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5</a:t>
            </a:r>
            <a:endParaRPr lang="en-US" sz="1500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305216" y="4427076"/>
            <a:ext cx="460783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5</a:t>
            </a:r>
            <a:endParaRPr lang="en-US" sz="1500" baseline="-25000" dirty="0">
              <a:solidFill>
                <a:srgbClr val="000000"/>
              </a:solidFill>
            </a:endParaRPr>
          </a:p>
        </p:txBody>
      </p:sp>
      <p:sp>
        <p:nvSpPr>
          <p:cNvPr id="135" name="Hexagon 134"/>
          <p:cNvSpPr/>
          <p:nvPr/>
        </p:nvSpPr>
        <p:spPr>
          <a:xfrm>
            <a:off x="3014966" y="4903718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F3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7" name="Hexagon 136"/>
          <p:cNvSpPr/>
          <p:nvPr/>
        </p:nvSpPr>
        <p:spPr>
          <a:xfrm>
            <a:off x="4764721" y="488851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F1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8" name="Hexagon 137"/>
          <p:cNvSpPr/>
          <p:nvPr/>
        </p:nvSpPr>
        <p:spPr>
          <a:xfrm>
            <a:off x="6126433" y="3818252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F2</a:t>
            </a:r>
            <a:endParaRPr lang="en-US" sz="1500" dirty="0">
              <a:solidFill>
                <a:schemeClr val="tx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675863" y="1417638"/>
            <a:ext cx="3103061" cy="2097344"/>
            <a:chOff x="5644520" y="4763722"/>
            <a:chExt cx="3103061" cy="2097344"/>
          </a:xfrm>
        </p:grpSpPr>
        <p:sp>
          <p:nvSpPr>
            <p:cNvPr id="111" name="TextBox 110"/>
            <p:cNvSpPr txBox="1"/>
            <p:nvPr/>
          </p:nvSpPr>
          <p:spPr>
            <a:xfrm>
              <a:off x="6307623" y="6491734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644520" y="4763722"/>
              <a:ext cx="3103061" cy="1713491"/>
              <a:chOff x="5290325" y="2661849"/>
              <a:chExt cx="3103061" cy="1713491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290325" y="3013729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30" name="Straight Arrow Connector 129"/>
                <p:cNvCxnSpPr>
                  <a:stCxn id="154" idx="2"/>
                  <a:endCxn id="165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56" idx="2"/>
                  <a:endCxn id="154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>
                  <a:stCxn id="160" idx="1"/>
                  <a:endCxn id="165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/>
                <p:cNvCxnSpPr>
                  <a:stCxn id="152" idx="1"/>
                  <a:endCxn id="165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>
                  <a:stCxn id="152" idx="2"/>
                  <a:endCxn id="160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>
                  <a:stCxn id="156" idx="4"/>
                  <a:endCxn id="152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52" idx="0"/>
                  <a:endCxn id="154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oup 144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117" name="Freeform 116"/>
              <p:cNvSpPr/>
              <p:nvPr/>
            </p:nvSpPr>
            <p:spPr>
              <a:xfrm>
                <a:off x="6232647" y="4003814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5597627" y="3414122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773557" y="358655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FF0000"/>
                    </a:solidFill>
                  </a:rPr>
                  <a:t>F1: 5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278673" y="402550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F3: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264705" y="3394746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500949" y="381952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697178" y="2973674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908952" y="266184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5735784" y="3260685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246173" y="329029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F2: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73126" y="1366633"/>
            <a:ext cx="3320632" cy="2135253"/>
            <a:chOff x="441783" y="4712717"/>
            <a:chExt cx="3320632" cy="2135253"/>
          </a:xfrm>
        </p:grpSpPr>
        <p:sp>
          <p:nvSpPr>
            <p:cNvPr id="91" name="TextBox 90"/>
            <p:cNvSpPr txBox="1"/>
            <p:nvPr/>
          </p:nvSpPr>
          <p:spPr>
            <a:xfrm>
              <a:off x="1119822" y="6478638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41783" y="4712717"/>
              <a:ext cx="3320632" cy="1757368"/>
              <a:chOff x="474976" y="2840757"/>
              <a:chExt cx="3320632" cy="1757368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18060" y="3193452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07" name="Straight Arrow Connector 106"/>
                <p:cNvCxnSpPr>
                  <a:stCxn id="167" idx="2"/>
                  <a:endCxn id="175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170" idx="2"/>
                  <a:endCxn id="167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>
                  <a:stCxn id="172" idx="1"/>
                  <a:endCxn id="175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>
                  <a:stCxn id="161" idx="1"/>
                  <a:endCxn id="175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>
                  <a:stCxn id="161" idx="2"/>
                  <a:endCxn id="172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70" idx="4"/>
                  <a:endCxn id="161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>
                  <a:stCxn id="161" idx="0"/>
                  <a:endCxn id="167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 146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172" name="Oval 171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170" name="Oval 169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" name="TextBox 170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161" name="Oval 160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96" name="Freeform 95"/>
              <p:cNvSpPr/>
              <p:nvPr/>
            </p:nvSpPr>
            <p:spPr>
              <a:xfrm>
                <a:off x="1101424" y="3626563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751030" y="3579719"/>
                <a:ext cx="1644247" cy="898872"/>
              </a:xfrm>
              <a:custGeom>
                <a:avLst/>
                <a:gdLst>
                  <a:gd name="connsiteX0" fmla="*/ 0 w 1644247"/>
                  <a:gd name="connsiteY0" fmla="*/ 0 h 898872"/>
                  <a:gd name="connsiteX1" fmla="*/ 453585 w 1644247"/>
                  <a:gd name="connsiteY1" fmla="*/ 793816 h 898872"/>
                  <a:gd name="connsiteX2" fmla="*/ 805114 w 1644247"/>
                  <a:gd name="connsiteY2" fmla="*/ 895878 h 898872"/>
                  <a:gd name="connsiteX3" fmla="*/ 1644247 w 1644247"/>
                  <a:gd name="connsiteY3" fmla="*/ 850517 h 8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247" h="898872">
                    <a:moveTo>
                      <a:pt x="0" y="0"/>
                    </a:moveTo>
                    <a:cubicBezTo>
                      <a:pt x="159699" y="322251"/>
                      <a:pt x="319399" y="644503"/>
                      <a:pt x="453585" y="793816"/>
                    </a:cubicBezTo>
                    <a:cubicBezTo>
                      <a:pt x="587771" y="943129"/>
                      <a:pt x="606670" y="886428"/>
                      <a:pt x="805114" y="895878"/>
                    </a:cubicBezTo>
                    <a:lnTo>
                      <a:pt x="1644247" y="850517"/>
                    </a:lnTo>
                  </a:path>
                </a:pathLst>
              </a:custGeom>
              <a:ln>
                <a:solidFill>
                  <a:srgbClr val="FF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46338" y="392844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F3: 5</a:t>
                </a:r>
                <a:endParaRPr lang="en-US" sz="15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14574" y="348259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F2: 5</a:t>
                </a:r>
                <a:endParaRPr lang="en-US" sz="15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74976" y="392423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FF0000"/>
                    </a:solidFill>
                  </a:rPr>
                  <a:t>F1: 5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2025554" y="3626563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666927" y="3617531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997888" y="3152582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903171" y="404231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209662" y="284075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93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Dependency Graph Generation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14966" y="3818252"/>
            <a:ext cx="3980147" cy="2270515"/>
            <a:chOff x="3014966" y="3818252"/>
            <a:chExt cx="3980147" cy="2270515"/>
          </a:xfrm>
        </p:grpSpPr>
        <p:sp>
          <p:nvSpPr>
            <p:cNvPr id="133" name="Rectangle 132"/>
            <p:cNvSpPr/>
            <p:nvPr/>
          </p:nvSpPr>
          <p:spPr>
            <a:xfrm>
              <a:off x="3859249" y="4120622"/>
              <a:ext cx="914400" cy="27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</a:rPr>
                <a:t>A</a:t>
              </a:r>
              <a:r>
                <a:rPr lang="en-US" sz="1500" dirty="0" smtClean="0">
                  <a:solidFill>
                    <a:srgbClr val="000000"/>
                  </a:solidFill>
                </a:rPr>
                <a:t>-E: </a:t>
              </a:r>
              <a:r>
                <a:rPr lang="en-US" sz="1500" dirty="0">
                  <a:solidFill>
                    <a:srgbClr val="000000"/>
                  </a:solidFill>
                </a:rPr>
                <a:t>5</a:t>
              </a:r>
            </a:p>
          </p:txBody>
        </p:sp>
        <p:cxnSp>
          <p:nvCxnSpPr>
            <p:cNvPr id="135" name="Straight Arrow Connector 134"/>
            <p:cNvCxnSpPr>
              <a:stCxn id="133" idx="3"/>
              <a:endCxn id="121" idx="3"/>
            </p:cNvCxnSpPr>
            <p:nvPr/>
          </p:nvCxnSpPr>
          <p:spPr>
            <a:xfrm flipV="1">
              <a:off x="4773649" y="4046852"/>
              <a:ext cx="1352784" cy="21093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319958" y="3847979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915777" y="5814447"/>
              <a:ext cx="914400" cy="27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D</a:t>
              </a:r>
              <a:r>
                <a:rPr lang="en-US" sz="1500" dirty="0" smtClean="0"/>
                <a:t>-E: </a:t>
              </a:r>
              <a:r>
                <a:rPr lang="en-US" sz="1500" dirty="0"/>
                <a:t>0</a:t>
              </a:r>
            </a:p>
          </p:txBody>
        </p:sp>
        <p:cxnSp>
          <p:nvCxnSpPr>
            <p:cNvPr id="192" name="Straight Arrow Connector 191"/>
            <p:cNvCxnSpPr>
              <a:stCxn id="133" idx="3"/>
            </p:cNvCxnSpPr>
            <p:nvPr/>
          </p:nvCxnSpPr>
          <p:spPr>
            <a:xfrm>
              <a:off x="4773649" y="4257782"/>
              <a:ext cx="425412" cy="64284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191" idx="3"/>
            </p:cNvCxnSpPr>
            <p:nvPr/>
          </p:nvCxnSpPr>
          <p:spPr>
            <a:xfrm flipH="1">
              <a:off x="4830177" y="5360918"/>
              <a:ext cx="368884" cy="59068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1" idx="1"/>
            </p:cNvCxnSpPr>
            <p:nvPr/>
          </p:nvCxnSpPr>
          <p:spPr>
            <a:xfrm flipH="1" flipV="1">
              <a:off x="3431223" y="5345712"/>
              <a:ext cx="484554" cy="60589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133" idx="1"/>
            </p:cNvCxnSpPr>
            <p:nvPr/>
          </p:nvCxnSpPr>
          <p:spPr>
            <a:xfrm flipV="1">
              <a:off x="3431223" y="4257782"/>
              <a:ext cx="428026" cy="64593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5012984" y="4411807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431223" y="5563671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035168" y="556961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05216" y="442707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9" name="Hexagon 118"/>
            <p:cNvSpPr/>
            <p:nvPr/>
          </p:nvSpPr>
          <p:spPr>
            <a:xfrm>
              <a:off x="3014966" y="4903718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F3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0" name="Hexagon 119"/>
            <p:cNvSpPr/>
            <p:nvPr/>
          </p:nvSpPr>
          <p:spPr>
            <a:xfrm>
              <a:off x="4764721" y="4888512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F1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1" name="Hexagon 120"/>
            <p:cNvSpPr/>
            <p:nvPr/>
          </p:nvSpPr>
          <p:spPr>
            <a:xfrm>
              <a:off x="6126433" y="3818252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F2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Right Arrow 111"/>
          <p:cNvSpPr/>
          <p:nvPr/>
        </p:nvSpPr>
        <p:spPr>
          <a:xfrm>
            <a:off x="3871842" y="2271919"/>
            <a:ext cx="939567" cy="350825"/>
          </a:xfrm>
          <a:prstGeom prst="rightArrow">
            <a:avLst/>
          </a:prstGeom>
          <a:solidFill>
            <a:schemeClr val="accent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5675863" y="1417638"/>
            <a:ext cx="3103061" cy="2097344"/>
            <a:chOff x="5644520" y="4763722"/>
            <a:chExt cx="3103061" cy="2097344"/>
          </a:xfrm>
        </p:grpSpPr>
        <p:sp>
          <p:nvSpPr>
            <p:cNvPr id="115" name="TextBox 114"/>
            <p:cNvSpPr txBox="1"/>
            <p:nvPr/>
          </p:nvSpPr>
          <p:spPr>
            <a:xfrm>
              <a:off x="6307623" y="6491734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644520" y="4763722"/>
              <a:ext cx="3103061" cy="1713491"/>
              <a:chOff x="5290325" y="2661849"/>
              <a:chExt cx="3103061" cy="1713491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5290325" y="3013729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38" name="Straight Arrow Connector 137"/>
                <p:cNvCxnSpPr>
                  <a:stCxn id="154" idx="2"/>
                  <a:endCxn id="165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56" idx="2"/>
                  <a:endCxn id="154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>
                  <a:stCxn id="160" idx="1"/>
                  <a:endCxn id="165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/>
                <p:cNvCxnSpPr>
                  <a:stCxn id="152" idx="1"/>
                  <a:endCxn id="165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>
                  <a:stCxn id="152" idx="2"/>
                  <a:endCxn id="160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>
                  <a:stCxn id="156" idx="4"/>
                  <a:endCxn id="152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52" idx="0"/>
                  <a:endCxn id="154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oup 144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118" name="Freeform 117"/>
              <p:cNvSpPr/>
              <p:nvPr/>
            </p:nvSpPr>
            <p:spPr>
              <a:xfrm>
                <a:off x="6232647" y="4003814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5597627" y="3414122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773557" y="358655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F1: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278673" y="402550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F3: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6264705" y="3394746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500949" y="381952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5697178" y="2973674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908952" y="266184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5735784" y="3260685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246173" y="329029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F2: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73126" y="1366633"/>
            <a:ext cx="3320632" cy="2135253"/>
            <a:chOff x="441783" y="4712717"/>
            <a:chExt cx="3320632" cy="2135253"/>
          </a:xfrm>
        </p:grpSpPr>
        <p:sp>
          <p:nvSpPr>
            <p:cNvPr id="96" name="TextBox 95"/>
            <p:cNvSpPr txBox="1"/>
            <p:nvPr/>
          </p:nvSpPr>
          <p:spPr>
            <a:xfrm>
              <a:off x="1119822" y="6478638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441783" y="4712717"/>
              <a:ext cx="3320632" cy="1757368"/>
              <a:chOff x="474976" y="2840757"/>
              <a:chExt cx="3320632" cy="1757368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718060" y="3193452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10" name="Straight Arrow Connector 109"/>
                <p:cNvCxnSpPr>
                  <a:stCxn id="197" idx="2"/>
                  <a:endCxn id="208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>
                  <a:stCxn id="203" idx="2"/>
                  <a:endCxn id="197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>
                  <a:stCxn id="205" idx="1"/>
                  <a:endCxn id="208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67" idx="1"/>
                  <a:endCxn id="208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>
                  <a:stCxn id="167" idx="2"/>
                  <a:endCxn id="205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>
                  <a:stCxn id="203" idx="4"/>
                  <a:endCxn id="167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>
                  <a:stCxn id="167" idx="0"/>
                  <a:endCxn id="197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99" name="Freeform 98"/>
              <p:cNvSpPr/>
              <p:nvPr/>
            </p:nvSpPr>
            <p:spPr>
              <a:xfrm>
                <a:off x="1101424" y="3626563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751030" y="3579719"/>
                <a:ext cx="1644247" cy="898872"/>
              </a:xfrm>
              <a:custGeom>
                <a:avLst/>
                <a:gdLst>
                  <a:gd name="connsiteX0" fmla="*/ 0 w 1644247"/>
                  <a:gd name="connsiteY0" fmla="*/ 0 h 898872"/>
                  <a:gd name="connsiteX1" fmla="*/ 453585 w 1644247"/>
                  <a:gd name="connsiteY1" fmla="*/ 793816 h 898872"/>
                  <a:gd name="connsiteX2" fmla="*/ 805114 w 1644247"/>
                  <a:gd name="connsiteY2" fmla="*/ 895878 h 898872"/>
                  <a:gd name="connsiteX3" fmla="*/ 1644247 w 1644247"/>
                  <a:gd name="connsiteY3" fmla="*/ 850517 h 8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247" h="898872">
                    <a:moveTo>
                      <a:pt x="0" y="0"/>
                    </a:moveTo>
                    <a:cubicBezTo>
                      <a:pt x="159699" y="322251"/>
                      <a:pt x="319399" y="644503"/>
                      <a:pt x="453585" y="793816"/>
                    </a:cubicBezTo>
                    <a:cubicBezTo>
                      <a:pt x="587771" y="943129"/>
                      <a:pt x="606670" y="886428"/>
                      <a:pt x="805114" y="895878"/>
                    </a:cubicBezTo>
                    <a:lnTo>
                      <a:pt x="1644247" y="850517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546338" y="392844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F3: 5</a:t>
                </a:r>
                <a:endParaRPr lang="en-US" sz="15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514574" y="348259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F2: 5</a:t>
                </a:r>
                <a:endParaRPr lang="en-US" sz="15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74976" y="392423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F1: 5</a:t>
                </a:r>
                <a:endParaRPr lang="en-US" sz="1500" dirty="0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2025554" y="3626563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1666927" y="3617531"/>
                <a:ext cx="1417454" cy="980594"/>
              </a:xfrm>
              <a:custGeom>
                <a:avLst/>
                <a:gdLst>
                  <a:gd name="connsiteX0" fmla="*/ 0 w 1417454"/>
                  <a:gd name="connsiteY0" fmla="*/ 952579 h 980594"/>
                  <a:gd name="connsiteX1" fmla="*/ 986548 w 1417454"/>
                  <a:gd name="connsiteY1" fmla="*/ 929899 h 980594"/>
                  <a:gd name="connsiteX2" fmla="*/ 1292718 w 1417454"/>
                  <a:gd name="connsiteY2" fmla="*/ 487630 h 980594"/>
                  <a:gd name="connsiteX3" fmla="*/ 1417454 w 1417454"/>
                  <a:gd name="connsiteY3" fmla="*/ 0 h 98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454" h="980594">
                    <a:moveTo>
                      <a:pt x="0" y="952579"/>
                    </a:moveTo>
                    <a:cubicBezTo>
                      <a:pt x="385547" y="979984"/>
                      <a:pt x="771095" y="1007390"/>
                      <a:pt x="986548" y="929899"/>
                    </a:cubicBezTo>
                    <a:cubicBezTo>
                      <a:pt x="1202001" y="852408"/>
                      <a:pt x="1220900" y="642613"/>
                      <a:pt x="1292718" y="487630"/>
                    </a:cubicBezTo>
                    <a:cubicBezTo>
                      <a:pt x="1364536" y="332647"/>
                      <a:pt x="1417454" y="0"/>
                      <a:pt x="1417454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997888" y="3152582"/>
                <a:ext cx="1859701" cy="11340"/>
              </a:xfrm>
              <a:custGeom>
                <a:avLst/>
                <a:gdLst>
                  <a:gd name="connsiteX0" fmla="*/ 0 w 1859701"/>
                  <a:gd name="connsiteY0" fmla="*/ 0 h 11340"/>
                  <a:gd name="connsiteX1" fmla="*/ 1859701 w 1859701"/>
                  <a:gd name="connsiteY1" fmla="*/ 11340 h 1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9701" h="11340">
                    <a:moveTo>
                      <a:pt x="0" y="0"/>
                    </a:moveTo>
                    <a:lnTo>
                      <a:pt x="1859701" y="11340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903171" y="4042312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</a:t>
                </a:r>
                <a:r>
                  <a:rPr lang="en-US" sz="15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209662" y="2840757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1500" dirty="0" smtClean="0">
                    <a:solidFill>
                      <a:srgbClr val="000000"/>
                    </a:solidFill>
                  </a:rPr>
                  <a:t>5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: 10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62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Dependency Graph Generation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Supported scenarios</a:t>
            </a:r>
          </a:p>
          <a:p>
            <a:pPr lvl="1"/>
            <a:r>
              <a:rPr lang="en-US" dirty="0" smtClean="0"/>
              <a:t>Tunnel-based forwarding: WANs</a:t>
            </a:r>
          </a:p>
          <a:p>
            <a:pPr lvl="1"/>
            <a:r>
              <a:rPr lang="en-US" dirty="0" smtClean="0"/>
              <a:t>WCMP forwarding: data center networks</a:t>
            </a:r>
          </a:p>
          <a:p>
            <a:endParaRPr lang="en-US" dirty="0"/>
          </a:p>
          <a:p>
            <a:r>
              <a:rPr lang="en-US" dirty="0" smtClean="0"/>
              <a:t>Supported consistency properties</a:t>
            </a:r>
          </a:p>
          <a:p>
            <a:pPr lvl="1"/>
            <a:r>
              <a:rPr lang="en-US" dirty="0" smtClean="0"/>
              <a:t>Loop freedom</a:t>
            </a:r>
          </a:p>
          <a:p>
            <a:pPr lvl="1"/>
            <a:r>
              <a:rPr lang="en-US" dirty="0" err="1" smtClean="0"/>
              <a:t>Blackhole</a:t>
            </a:r>
            <a:r>
              <a:rPr lang="en-US" dirty="0" smtClean="0"/>
              <a:t> freedom</a:t>
            </a:r>
          </a:p>
          <a:p>
            <a:pPr lvl="1"/>
            <a:r>
              <a:rPr lang="en-US" dirty="0" smtClean="0"/>
              <a:t>Packet coherence</a:t>
            </a:r>
          </a:p>
          <a:p>
            <a:pPr lvl="1"/>
            <a:r>
              <a:rPr lang="en-US" dirty="0" smtClean="0"/>
              <a:t>Congestion freedom</a:t>
            </a:r>
          </a:p>
          <a:p>
            <a:endParaRPr lang="en-US" dirty="0"/>
          </a:p>
          <a:p>
            <a:r>
              <a:rPr lang="en-US" dirty="0" smtClean="0"/>
              <a:t>Check paper for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3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Dionysus Pipeline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25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52912" y="3162882"/>
            <a:ext cx="3017520" cy="496329"/>
          </a:xfrm>
          <a:prstGeom prst="rect">
            <a:avLst/>
          </a:prstGeom>
          <a:solidFill>
            <a:schemeClr val="accent2"/>
          </a:solidFill>
          <a:ln w="19050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Dependency Graph Generator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925" y="3935014"/>
            <a:ext cx="3017520" cy="496329"/>
          </a:xfrm>
          <a:prstGeom prst="rect">
            <a:avLst/>
          </a:prstGeom>
          <a:solidFill>
            <a:srgbClr val="C0504D"/>
          </a:solidFill>
          <a:ln w="19050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Update Scheduler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16782" y="4857818"/>
            <a:ext cx="4829251" cy="1223367"/>
            <a:chOff x="2090602" y="4683296"/>
            <a:chExt cx="4829251" cy="1223367"/>
          </a:xfrm>
        </p:grpSpPr>
        <p:sp>
          <p:nvSpPr>
            <p:cNvPr id="4" name="Oval 3"/>
            <p:cNvSpPr/>
            <p:nvPr/>
          </p:nvSpPr>
          <p:spPr>
            <a:xfrm>
              <a:off x="2999590" y="5047484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/>
            <p:cNvCxnSpPr>
              <a:stCxn id="6" idx="2"/>
              <a:endCxn id="4" idx="7"/>
            </p:cNvCxnSpPr>
            <p:nvPr/>
          </p:nvCxnSpPr>
          <p:spPr>
            <a:xfrm flipH="1">
              <a:off x="3389835" y="4911896"/>
              <a:ext cx="820307" cy="202543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210142" y="468329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41412" y="5449463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2"/>
            </p:cNvCxnSpPr>
            <p:nvPr/>
          </p:nvCxnSpPr>
          <p:spPr>
            <a:xfrm flipH="1">
              <a:off x="2090602" y="5276084"/>
              <a:ext cx="908988" cy="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2"/>
              <a:endCxn id="4" idx="5"/>
            </p:cNvCxnSpPr>
            <p:nvPr/>
          </p:nvCxnSpPr>
          <p:spPr>
            <a:xfrm flipH="1" flipV="1">
              <a:off x="3389835" y="5437729"/>
              <a:ext cx="751577" cy="24033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1" idx="6"/>
            </p:cNvCxnSpPr>
            <p:nvPr/>
          </p:nvCxnSpPr>
          <p:spPr>
            <a:xfrm flipH="1">
              <a:off x="5799141" y="5243126"/>
              <a:ext cx="908989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41941" y="5014526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  <a:endCxn id="6" idx="6"/>
            </p:cNvCxnSpPr>
            <p:nvPr/>
          </p:nvCxnSpPr>
          <p:spPr>
            <a:xfrm flipH="1" flipV="1">
              <a:off x="4667342" y="4911896"/>
              <a:ext cx="741554" cy="16958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3"/>
              <a:endCxn id="7" idx="6"/>
            </p:cNvCxnSpPr>
            <p:nvPr/>
          </p:nvCxnSpPr>
          <p:spPr>
            <a:xfrm flipH="1">
              <a:off x="4598612" y="5404771"/>
              <a:ext cx="810284" cy="27329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 flipH="1">
              <a:off x="4370012" y="5140496"/>
              <a:ext cx="68730" cy="30896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54580" y="5287060"/>
              <a:ext cx="106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sp>
        <p:nvSpPr>
          <p:cNvPr id="32" name="Right Arrow 31"/>
          <p:cNvSpPr/>
          <p:nvPr/>
        </p:nvSpPr>
        <p:spPr>
          <a:xfrm rot="5400000">
            <a:off x="4305384" y="3680149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4303254" y="2911082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45399" y="2276857"/>
            <a:ext cx="1515180" cy="6019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35" name="Oval 34"/>
          <p:cNvSpPr/>
          <p:nvPr/>
        </p:nvSpPr>
        <p:spPr>
          <a:xfrm>
            <a:off x="3608794" y="2276857"/>
            <a:ext cx="1515180" cy="6019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36" name="Oval 35"/>
          <p:cNvSpPr/>
          <p:nvPr/>
        </p:nvSpPr>
        <p:spPr>
          <a:xfrm>
            <a:off x="5381537" y="2276857"/>
            <a:ext cx="1923741" cy="6019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Consistency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37" name="Right Arrow 36"/>
          <p:cNvSpPr/>
          <p:nvPr/>
        </p:nvSpPr>
        <p:spPr>
          <a:xfrm rot="3380985">
            <a:off x="2958511" y="2903700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6442955">
            <a:off x="5690645" y="2881309"/>
            <a:ext cx="275003" cy="228600"/>
          </a:xfrm>
          <a:prstGeom prst="rightArrow">
            <a:avLst/>
          </a:prstGeom>
          <a:solidFill>
            <a:schemeClr val="tx1"/>
          </a:solidFill>
          <a:ln w="28575" cmpd="sng">
            <a:noFill/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4328585" y="4431343"/>
            <a:ext cx="246888" cy="411480"/>
          </a:xfrm>
          <a:prstGeom prst="up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43093" y="3801111"/>
            <a:ext cx="3443658" cy="770399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41520" y="323093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Encode valid orderings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62807" y="392515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a fast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8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Dionysus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Scheduling as a resource allocation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26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548167" y="2864036"/>
            <a:ext cx="3463371" cy="2196262"/>
            <a:chOff x="3014966" y="3892505"/>
            <a:chExt cx="3463371" cy="2196262"/>
          </a:xfrm>
        </p:grpSpPr>
        <p:sp>
          <p:nvSpPr>
            <p:cNvPr id="85" name="Rectangle 84"/>
            <p:cNvSpPr/>
            <p:nvPr/>
          </p:nvSpPr>
          <p:spPr>
            <a:xfrm>
              <a:off x="3859249" y="4120622"/>
              <a:ext cx="914400" cy="27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</a:rPr>
                <a:t>A</a:t>
              </a:r>
              <a:r>
                <a:rPr lang="en-US" sz="1500" dirty="0" smtClean="0">
                  <a:solidFill>
                    <a:srgbClr val="000000"/>
                  </a:solidFill>
                </a:rPr>
                <a:t>-E: </a:t>
              </a:r>
              <a:r>
                <a:rPr lang="en-US" sz="1500" dirty="0">
                  <a:solidFill>
                    <a:srgbClr val="000000"/>
                  </a:solidFill>
                </a:rPr>
                <a:t>5</a:t>
              </a:r>
            </a:p>
          </p:txBody>
        </p:sp>
        <p:cxnSp>
          <p:nvCxnSpPr>
            <p:cNvPr id="89" name="Straight Arrow Connector 88"/>
            <p:cNvCxnSpPr>
              <a:stCxn id="85" idx="3"/>
              <a:endCxn id="113" idx="3"/>
            </p:cNvCxnSpPr>
            <p:nvPr/>
          </p:nvCxnSpPr>
          <p:spPr>
            <a:xfrm flipV="1">
              <a:off x="4773649" y="4138194"/>
              <a:ext cx="836008" cy="119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036010" y="3892505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15777" y="5814447"/>
              <a:ext cx="914400" cy="27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</a:rPr>
                <a:t>D</a:t>
              </a:r>
              <a:r>
                <a:rPr lang="en-US" sz="1500" dirty="0" smtClean="0">
                  <a:solidFill>
                    <a:srgbClr val="000000"/>
                  </a:solidFill>
                </a:rPr>
                <a:t>-E: </a:t>
              </a:r>
              <a:r>
                <a:rPr lang="en-US" sz="1500" dirty="0">
                  <a:solidFill>
                    <a:srgbClr val="000000"/>
                  </a:solidFill>
                </a:rPr>
                <a:t>0</a:t>
              </a:r>
            </a:p>
          </p:txBody>
        </p:sp>
        <p:cxnSp>
          <p:nvCxnSpPr>
            <p:cNvPr id="92" name="Straight Arrow Connector 91"/>
            <p:cNvCxnSpPr>
              <a:stCxn id="85" idx="3"/>
            </p:cNvCxnSpPr>
            <p:nvPr/>
          </p:nvCxnSpPr>
          <p:spPr>
            <a:xfrm>
              <a:off x="4773649" y="4257782"/>
              <a:ext cx="425412" cy="64284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91" idx="3"/>
            </p:cNvCxnSpPr>
            <p:nvPr/>
          </p:nvCxnSpPr>
          <p:spPr>
            <a:xfrm flipH="1">
              <a:off x="4830177" y="5360918"/>
              <a:ext cx="368884" cy="59068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1" idx="1"/>
            </p:cNvCxnSpPr>
            <p:nvPr/>
          </p:nvCxnSpPr>
          <p:spPr>
            <a:xfrm flipH="1" flipV="1">
              <a:off x="3431223" y="5345712"/>
              <a:ext cx="484554" cy="60589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5" idx="1"/>
            </p:cNvCxnSpPr>
            <p:nvPr/>
          </p:nvCxnSpPr>
          <p:spPr>
            <a:xfrm flipV="1">
              <a:off x="3431223" y="4257782"/>
              <a:ext cx="428026" cy="64593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012984" y="4411807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31223" y="5563671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35168" y="556961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05216" y="442707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1" name="Hexagon 110"/>
            <p:cNvSpPr/>
            <p:nvPr/>
          </p:nvSpPr>
          <p:spPr>
            <a:xfrm>
              <a:off x="3014966" y="4903718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F3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2" name="Hexagon 111"/>
            <p:cNvSpPr/>
            <p:nvPr/>
          </p:nvSpPr>
          <p:spPr>
            <a:xfrm>
              <a:off x="4764721" y="4888512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F1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/>
            <p:cNvSpPr/>
            <p:nvPr/>
          </p:nvSpPr>
          <p:spPr>
            <a:xfrm>
              <a:off x="5609657" y="3909594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F2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6602" y="2316214"/>
            <a:ext cx="514042" cy="56491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94787" l="13542" r="89063">
                        <a14:foregroundMark x1="47917" y1="72512" x2="47917" y2="72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3785" y="3577587"/>
            <a:ext cx="514042" cy="5649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3251413" y="2926716"/>
            <a:ext cx="1185945" cy="626214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5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Dionysus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Scheduling as a resource allocation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27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548167" y="2881125"/>
            <a:ext cx="3463371" cy="2179173"/>
            <a:chOff x="3014966" y="3909594"/>
            <a:chExt cx="3463371" cy="2179173"/>
          </a:xfrm>
        </p:grpSpPr>
        <p:sp>
          <p:nvSpPr>
            <p:cNvPr id="85" name="Rectangle 84"/>
            <p:cNvSpPr/>
            <p:nvPr/>
          </p:nvSpPr>
          <p:spPr>
            <a:xfrm>
              <a:off x="3859249" y="4120622"/>
              <a:ext cx="914400" cy="27432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A</a:t>
              </a:r>
              <a:r>
                <a:rPr lang="en-US" sz="1500" dirty="0" smtClean="0">
                  <a:solidFill>
                    <a:srgbClr val="FF0000"/>
                  </a:solidFill>
                </a:rPr>
                <a:t>-E: </a:t>
              </a:r>
              <a:r>
                <a:rPr lang="en-US" sz="15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15777" y="5814447"/>
              <a:ext cx="914400" cy="27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</a:rPr>
                <a:t>D</a:t>
              </a:r>
              <a:r>
                <a:rPr lang="en-US" sz="1500" dirty="0" smtClean="0">
                  <a:solidFill>
                    <a:srgbClr val="000000"/>
                  </a:solidFill>
                </a:rPr>
                <a:t>-E: </a:t>
              </a:r>
              <a:r>
                <a:rPr lang="en-US" sz="1500" dirty="0">
                  <a:solidFill>
                    <a:srgbClr val="000000"/>
                  </a:solidFill>
                </a:rPr>
                <a:t>0</a:t>
              </a:r>
            </a:p>
          </p:txBody>
        </p:sp>
        <p:cxnSp>
          <p:nvCxnSpPr>
            <p:cNvPr id="92" name="Straight Arrow Connector 91"/>
            <p:cNvCxnSpPr>
              <a:stCxn id="85" idx="3"/>
            </p:cNvCxnSpPr>
            <p:nvPr/>
          </p:nvCxnSpPr>
          <p:spPr>
            <a:xfrm>
              <a:off x="4773649" y="4257782"/>
              <a:ext cx="425412" cy="64284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91" idx="3"/>
            </p:cNvCxnSpPr>
            <p:nvPr/>
          </p:nvCxnSpPr>
          <p:spPr>
            <a:xfrm flipH="1">
              <a:off x="4830177" y="5360918"/>
              <a:ext cx="368884" cy="59068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1" idx="1"/>
            </p:cNvCxnSpPr>
            <p:nvPr/>
          </p:nvCxnSpPr>
          <p:spPr>
            <a:xfrm flipH="1" flipV="1">
              <a:off x="3431223" y="5345712"/>
              <a:ext cx="484554" cy="60589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5" idx="1"/>
            </p:cNvCxnSpPr>
            <p:nvPr/>
          </p:nvCxnSpPr>
          <p:spPr>
            <a:xfrm flipV="1">
              <a:off x="3431223" y="4257782"/>
              <a:ext cx="428026" cy="64593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012984" y="4411807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31223" y="5563671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35168" y="556961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05216" y="442707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1" name="Hexagon 110"/>
            <p:cNvSpPr/>
            <p:nvPr/>
          </p:nvSpPr>
          <p:spPr>
            <a:xfrm>
              <a:off x="3014966" y="4903718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F3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2" name="Hexagon 111"/>
            <p:cNvSpPr/>
            <p:nvPr/>
          </p:nvSpPr>
          <p:spPr>
            <a:xfrm>
              <a:off x="4764721" y="4888512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F1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/>
            <p:cNvSpPr/>
            <p:nvPr/>
          </p:nvSpPr>
          <p:spPr>
            <a:xfrm>
              <a:off x="5609657" y="3909594"/>
              <a:ext cx="868680" cy="457200"/>
            </a:xfrm>
            <a:prstGeom prst="hexagon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FF0000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rgbClr val="FF0000"/>
                  </a:solidFill>
                </a:rPr>
                <a:t>F2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57221" y="3858460"/>
            <a:ext cx="119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Deadlock!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Dionysus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Scheduling as a resource allocation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28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548167" y="2864036"/>
            <a:ext cx="3463371" cy="2196262"/>
            <a:chOff x="3014966" y="3892505"/>
            <a:chExt cx="3463371" cy="2196262"/>
          </a:xfrm>
        </p:grpSpPr>
        <p:sp>
          <p:nvSpPr>
            <p:cNvPr id="85" name="Rectangle 84"/>
            <p:cNvSpPr/>
            <p:nvPr/>
          </p:nvSpPr>
          <p:spPr>
            <a:xfrm>
              <a:off x="3859249" y="4120622"/>
              <a:ext cx="914400" cy="27432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A</a:t>
              </a:r>
              <a:r>
                <a:rPr lang="en-US" sz="1500" dirty="0" smtClean="0">
                  <a:solidFill>
                    <a:srgbClr val="FF0000"/>
                  </a:solidFill>
                </a:rPr>
                <a:t>-E: </a:t>
              </a:r>
              <a:r>
                <a:rPr lang="en-US" sz="1500" dirty="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89" name="Straight Arrow Connector 88"/>
            <p:cNvCxnSpPr>
              <a:stCxn id="85" idx="3"/>
              <a:endCxn id="113" idx="3"/>
            </p:cNvCxnSpPr>
            <p:nvPr/>
          </p:nvCxnSpPr>
          <p:spPr>
            <a:xfrm flipV="1">
              <a:off x="4773649" y="4138194"/>
              <a:ext cx="836008" cy="119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036010" y="3892505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15777" y="5814447"/>
              <a:ext cx="914400" cy="27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</a:rPr>
                <a:t>D</a:t>
              </a:r>
              <a:r>
                <a:rPr lang="en-US" sz="1500" dirty="0" smtClean="0">
                  <a:solidFill>
                    <a:srgbClr val="000000"/>
                  </a:solidFill>
                </a:rPr>
                <a:t>-E: </a:t>
              </a:r>
              <a:r>
                <a:rPr lang="en-US" sz="1500" dirty="0">
                  <a:solidFill>
                    <a:srgbClr val="000000"/>
                  </a:solidFill>
                </a:rPr>
                <a:t>0</a:t>
              </a:r>
            </a:p>
          </p:txBody>
        </p:sp>
        <p:cxnSp>
          <p:nvCxnSpPr>
            <p:cNvPr id="93" name="Straight Arrow Connector 92"/>
            <p:cNvCxnSpPr>
              <a:endCxn id="91" idx="3"/>
            </p:cNvCxnSpPr>
            <p:nvPr/>
          </p:nvCxnSpPr>
          <p:spPr>
            <a:xfrm flipH="1">
              <a:off x="4830177" y="5360918"/>
              <a:ext cx="368884" cy="59068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1" idx="1"/>
            </p:cNvCxnSpPr>
            <p:nvPr/>
          </p:nvCxnSpPr>
          <p:spPr>
            <a:xfrm flipH="1" flipV="1">
              <a:off x="3431223" y="5345712"/>
              <a:ext cx="484554" cy="60589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5" idx="1"/>
            </p:cNvCxnSpPr>
            <p:nvPr/>
          </p:nvCxnSpPr>
          <p:spPr>
            <a:xfrm flipV="1">
              <a:off x="3431223" y="4257782"/>
              <a:ext cx="428026" cy="64593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431223" y="5563671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35168" y="556961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05216" y="442707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1" name="Hexagon 110"/>
            <p:cNvSpPr/>
            <p:nvPr/>
          </p:nvSpPr>
          <p:spPr>
            <a:xfrm>
              <a:off x="3014966" y="4903718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F3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2" name="Hexagon 111"/>
            <p:cNvSpPr/>
            <p:nvPr/>
          </p:nvSpPr>
          <p:spPr>
            <a:xfrm>
              <a:off x="4764721" y="4888512"/>
              <a:ext cx="868680" cy="457200"/>
            </a:xfrm>
            <a:prstGeom prst="hexagon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FF0000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rgbClr val="FF0000"/>
                  </a:solidFill>
                </a:rPr>
                <a:t>F1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13" name="Hexagon 112"/>
            <p:cNvSpPr/>
            <p:nvPr/>
          </p:nvSpPr>
          <p:spPr>
            <a:xfrm>
              <a:off x="5609657" y="3909594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F2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71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Network Update is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Requirement </a:t>
            </a:r>
            <a:r>
              <a:rPr lang="en-US" dirty="0" smtClean="0"/>
              <a:t>1: </a:t>
            </a:r>
            <a:r>
              <a:rPr lang="en-US" dirty="0"/>
              <a:t>fast</a:t>
            </a:r>
          </a:p>
          <a:p>
            <a:pPr lvl="1"/>
            <a:r>
              <a:rPr lang="en-US" dirty="0"/>
              <a:t>The agility of control loop</a:t>
            </a:r>
          </a:p>
          <a:p>
            <a:r>
              <a:rPr lang="en-US" dirty="0" smtClean="0"/>
              <a:t>Requirement </a:t>
            </a:r>
            <a:r>
              <a:rPr lang="en-US" dirty="0"/>
              <a:t>2</a:t>
            </a:r>
            <a:r>
              <a:rPr lang="en-US" dirty="0" smtClean="0"/>
              <a:t>: consistent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congestion, no </a:t>
            </a:r>
            <a:r>
              <a:rPr lang="en-US" dirty="0" err="1" smtClean="0"/>
              <a:t>blackhole</a:t>
            </a:r>
            <a:r>
              <a:rPr lang="en-US" dirty="0" smtClean="0"/>
              <a:t>, no loop,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46528" y="3910773"/>
            <a:ext cx="4753877" cy="2666996"/>
            <a:chOff x="1081312" y="3826997"/>
            <a:chExt cx="4753877" cy="2666996"/>
          </a:xfrm>
        </p:grpSpPr>
        <p:sp>
          <p:nvSpPr>
            <p:cNvPr id="10" name="Oval 9"/>
            <p:cNvSpPr/>
            <p:nvPr/>
          </p:nvSpPr>
          <p:spPr>
            <a:xfrm>
              <a:off x="2308598" y="5493722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>
              <a:stCxn id="12" idx="2"/>
              <a:endCxn id="10" idx="7"/>
            </p:cNvCxnSpPr>
            <p:nvPr/>
          </p:nvCxnSpPr>
          <p:spPr>
            <a:xfrm flipH="1">
              <a:off x="2698843" y="5248333"/>
              <a:ext cx="1341306" cy="31234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40149" y="5019733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93501" y="5914939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/>
            <p:cNvCxnSpPr>
              <a:stCxn id="10" idx="2"/>
            </p:cNvCxnSpPr>
            <p:nvPr/>
          </p:nvCxnSpPr>
          <p:spPr>
            <a:xfrm flipH="1">
              <a:off x="1900448" y="5722322"/>
              <a:ext cx="408150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  <a:endCxn id="10" idx="5"/>
            </p:cNvCxnSpPr>
            <p:nvPr/>
          </p:nvCxnSpPr>
          <p:spPr>
            <a:xfrm flipH="1" flipV="1">
              <a:off x="2698843" y="5883967"/>
              <a:ext cx="594658" cy="259572"/>
            </a:xfrm>
            <a:prstGeom prst="straightConnector1">
              <a:avLst/>
            </a:prstGeom>
            <a:ln w="25400" cmpd="sng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7" idx="6"/>
            </p:cNvCxnSpPr>
            <p:nvPr/>
          </p:nvCxnSpPr>
          <p:spPr>
            <a:xfrm flipH="1">
              <a:off x="5449821" y="5778713"/>
              <a:ext cx="385368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92621" y="5550113"/>
              <a:ext cx="457200" cy="457200"/>
            </a:xfrm>
            <a:prstGeom prst="ellips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  <a:endCxn id="12" idx="6"/>
            </p:cNvCxnSpPr>
            <p:nvPr/>
          </p:nvCxnSpPr>
          <p:spPr>
            <a:xfrm flipH="1" flipV="1">
              <a:off x="4497349" y="5248333"/>
              <a:ext cx="562227" cy="36873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3"/>
              <a:endCxn id="13" idx="6"/>
            </p:cNvCxnSpPr>
            <p:nvPr/>
          </p:nvCxnSpPr>
          <p:spPr>
            <a:xfrm flipH="1">
              <a:off x="3750701" y="5940358"/>
              <a:ext cx="1308875" cy="20318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3" idx="7"/>
            </p:cNvCxnSpPr>
            <p:nvPr/>
          </p:nvCxnSpPr>
          <p:spPr>
            <a:xfrm flipH="1">
              <a:off x="3683746" y="5409978"/>
              <a:ext cx="423358" cy="57191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078179" y="6124661"/>
              <a:ext cx="106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108149" y="4765866"/>
              <a:ext cx="249715" cy="635898"/>
              <a:chOff x="1040290" y="2896337"/>
              <a:chExt cx="249715" cy="63589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1165148" y="3257916"/>
                <a:ext cx="0" cy="274319"/>
              </a:xfrm>
              <a:prstGeom prst="straightConnector1">
                <a:avLst/>
              </a:prstGeom>
              <a:ln w="38100" cmpd="sng">
                <a:solidFill>
                  <a:srgbClr val="C0504D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8" name="Picture 37"/>
              <p:cNvPicPr>
                <a:picLocks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40290" y="2896337"/>
                <a:ext cx="249715" cy="320283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C0504D"/>
                </a:solidFill>
              </a:ln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2388070" y="4824866"/>
              <a:ext cx="249715" cy="635898"/>
              <a:chOff x="1040290" y="2896337"/>
              <a:chExt cx="249715" cy="635898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165148" y="3257916"/>
                <a:ext cx="0" cy="274319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/>
              <p:cNvPicPr>
                <a:picLocks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40290" y="2896337"/>
                <a:ext cx="249715" cy="320283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chemeClr val="accent2"/>
                </a:solidFill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4165007" y="4364651"/>
              <a:ext cx="249715" cy="635898"/>
              <a:chOff x="1040290" y="2896337"/>
              <a:chExt cx="249715" cy="635898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1165148" y="3257916"/>
                <a:ext cx="0" cy="274319"/>
              </a:xfrm>
              <a:prstGeom prst="straightConnector1">
                <a:avLst/>
              </a:prstGeom>
              <a:ln w="38100" cmpd="sng">
                <a:solidFill>
                  <a:srgbClr val="C0504D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33"/>
              <p:cNvPicPr>
                <a:picLocks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40290" y="2896337"/>
                <a:ext cx="249715" cy="320283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C0504D"/>
                </a:solidFill>
              </a:ln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3394292" y="5142815"/>
              <a:ext cx="249715" cy="635898"/>
              <a:chOff x="1040290" y="2896337"/>
              <a:chExt cx="249715" cy="63589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1165148" y="3257916"/>
                <a:ext cx="0" cy="274319"/>
              </a:xfrm>
              <a:prstGeom prst="straightConnector1">
                <a:avLst/>
              </a:prstGeom>
              <a:ln w="38100" cmpd="sng">
                <a:solidFill>
                  <a:srgbClr val="C0504D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/>
              <p:cNvPicPr>
                <a:picLocks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40290" y="2896337"/>
                <a:ext cx="249715" cy="320283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C0504D"/>
                </a:solidFill>
              </a:ln>
            </p:spPr>
          </p:pic>
        </p:grpSp>
        <p:sp>
          <p:nvSpPr>
            <p:cNvPr id="26" name="Rectangle 25"/>
            <p:cNvSpPr/>
            <p:nvPr/>
          </p:nvSpPr>
          <p:spPr>
            <a:xfrm>
              <a:off x="3519151" y="3826997"/>
              <a:ext cx="1154168" cy="301139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cxnSp>
          <p:nvCxnSpPr>
            <p:cNvPr id="27" name="Straight Arrow Connector 26"/>
            <p:cNvCxnSpPr>
              <a:stCxn id="26" idx="2"/>
              <a:endCxn id="36" idx="0"/>
            </p:cNvCxnSpPr>
            <p:nvPr/>
          </p:nvCxnSpPr>
          <p:spPr>
            <a:xfrm flipH="1">
              <a:off x="2512928" y="4128136"/>
              <a:ext cx="1583307" cy="696730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2"/>
              <a:endCxn id="32" idx="0"/>
            </p:cNvCxnSpPr>
            <p:nvPr/>
          </p:nvCxnSpPr>
          <p:spPr>
            <a:xfrm flipH="1">
              <a:off x="3519150" y="4128136"/>
              <a:ext cx="577085" cy="1014679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2"/>
              <a:endCxn id="34" idx="0"/>
            </p:cNvCxnSpPr>
            <p:nvPr/>
          </p:nvCxnSpPr>
          <p:spPr>
            <a:xfrm>
              <a:off x="4096235" y="4128136"/>
              <a:ext cx="193630" cy="236515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38" idx="0"/>
            </p:cNvCxnSpPr>
            <p:nvPr/>
          </p:nvCxnSpPr>
          <p:spPr>
            <a:xfrm>
              <a:off x="4096235" y="4128136"/>
              <a:ext cx="1136772" cy="637730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081312" y="3948498"/>
              <a:ext cx="2275784" cy="1760477"/>
            </a:xfrm>
            <a:custGeom>
              <a:avLst/>
              <a:gdLst>
                <a:gd name="connsiteX0" fmla="*/ 641243 w 2275784"/>
                <a:gd name="connsiteY0" fmla="*/ 1760477 h 1760477"/>
                <a:gd name="connsiteX1" fmla="*/ 0 w 2275784"/>
                <a:gd name="connsiteY1" fmla="*/ 1747902 h 1760477"/>
                <a:gd name="connsiteX2" fmla="*/ 12573 w 2275784"/>
                <a:gd name="connsiteY2" fmla="*/ 0 h 1760477"/>
                <a:gd name="connsiteX3" fmla="*/ 2275784 w 2275784"/>
                <a:gd name="connsiteY3" fmla="*/ 12575 h 17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84" h="1760477">
                  <a:moveTo>
                    <a:pt x="641243" y="1760477"/>
                  </a:moveTo>
                  <a:lnTo>
                    <a:pt x="0" y="1747902"/>
                  </a:lnTo>
                  <a:lnTo>
                    <a:pt x="12573" y="0"/>
                  </a:lnTo>
                  <a:lnTo>
                    <a:pt x="2275784" y="12575"/>
                  </a:lnTo>
                </a:path>
              </a:pathLst>
            </a:custGeom>
            <a:ln w="38100" cmpd="sng">
              <a:solidFill>
                <a:schemeClr val="accent2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Multiply 40"/>
          <p:cNvSpPr>
            <a:spLocks noChangeAspect="1"/>
          </p:cNvSpPr>
          <p:nvPr/>
        </p:nvSpPr>
        <p:spPr>
          <a:xfrm>
            <a:off x="3306075" y="5862489"/>
            <a:ext cx="452642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4303411" y="5633526"/>
            <a:ext cx="1098041" cy="426482"/>
          </a:xfrm>
          <a:custGeom>
            <a:avLst/>
            <a:gdLst>
              <a:gd name="connsiteX0" fmla="*/ 474478 w 1098041"/>
              <a:gd name="connsiteY0" fmla="*/ 12574 h 426482"/>
              <a:gd name="connsiteX1" fmla="*/ 21836 w 1098041"/>
              <a:gd name="connsiteY1" fmla="*/ 414969 h 426482"/>
              <a:gd name="connsiteX2" fmla="*/ 1090575 w 1098041"/>
              <a:gd name="connsiteY2" fmla="*/ 289221 h 426482"/>
              <a:gd name="connsiteX3" fmla="*/ 524772 w 1098041"/>
              <a:gd name="connsiteY3" fmla="*/ 0 h 42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041" h="426482">
                <a:moveTo>
                  <a:pt x="474478" y="12574"/>
                </a:moveTo>
                <a:cubicBezTo>
                  <a:pt x="196815" y="190717"/>
                  <a:pt x="-80847" y="368861"/>
                  <a:pt x="21836" y="414969"/>
                </a:cubicBezTo>
                <a:cubicBezTo>
                  <a:pt x="124519" y="461077"/>
                  <a:pt x="1006752" y="358382"/>
                  <a:pt x="1090575" y="289221"/>
                </a:cubicBezTo>
                <a:cubicBezTo>
                  <a:pt x="1174398" y="220060"/>
                  <a:pt x="524772" y="0"/>
                  <a:pt x="524772" y="0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4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Dionysus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Scheduling as a resource allocation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29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548167" y="2864036"/>
            <a:ext cx="3463371" cy="2196262"/>
            <a:chOff x="3014966" y="3892505"/>
            <a:chExt cx="3463371" cy="2196262"/>
          </a:xfrm>
        </p:grpSpPr>
        <p:sp>
          <p:nvSpPr>
            <p:cNvPr id="85" name="Rectangle 84"/>
            <p:cNvSpPr/>
            <p:nvPr/>
          </p:nvSpPr>
          <p:spPr>
            <a:xfrm>
              <a:off x="3859249" y="4120622"/>
              <a:ext cx="914400" cy="27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A</a:t>
              </a:r>
              <a:r>
                <a:rPr lang="en-US" sz="1500" dirty="0" smtClean="0"/>
                <a:t>-E: </a:t>
              </a:r>
              <a:r>
                <a:rPr lang="en-US" sz="1500" dirty="0"/>
                <a:t>0</a:t>
              </a:r>
            </a:p>
          </p:txBody>
        </p:sp>
        <p:cxnSp>
          <p:nvCxnSpPr>
            <p:cNvPr id="89" name="Straight Arrow Connector 88"/>
            <p:cNvCxnSpPr>
              <a:stCxn id="85" idx="3"/>
              <a:endCxn id="113" idx="3"/>
            </p:cNvCxnSpPr>
            <p:nvPr/>
          </p:nvCxnSpPr>
          <p:spPr>
            <a:xfrm flipV="1">
              <a:off x="4773649" y="4138194"/>
              <a:ext cx="836008" cy="119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036010" y="3892505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15777" y="5814447"/>
              <a:ext cx="914400" cy="27432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D</a:t>
              </a:r>
              <a:r>
                <a:rPr lang="en-US" sz="1500" dirty="0" smtClean="0">
                  <a:solidFill>
                    <a:srgbClr val="FF0000"/>
                  </a:solidFill>
                </a:rPr>
                <a:t>-E: </a:t>
              </a:r>
              <a:r>
                <a:rPr lang="en-US" sz="15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94" name="Straight Arrow Connector 93"/>
            <p:cNvCxnSpPr>
              <a:stCxn id="91" idx="1"/>
            </p:cNvCxnSpPr>
            <p:nvPr/>
          </p:nvCxnSpPr>
          <p:spPr>
            <a:xfrm flipH="1" flipV="1">
              <a:off x="3431223" y="5345712"/>
              <a:ext cx="484554" cy="60589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5" idx="1"/>
            </p:cNvCxnSpPr>
            <p:nvPr/>
          </p:nvCxnSpPr>
          <p:spPr>
            <a:xfrm flipV="1">
              <a:off x="3431223" y="4257782"/>
              <a:ext cx="428026" cy="64593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431223" y="5563671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05216" y="442707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1" name="Hexagon 110"/>
            <p:cNvSpPr/>
            <p:nvPr/>
          </p:nvSpPr>
          <p:spPr>
            <a:xfrm>
              <a:off x="3014966" y="4903718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F3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/>
            <p:cNvSpPr/>
            <p:nvPr/>
          </p:nvSpPr>
          <p:spPr>
            <a:xfrm>
              <a:off x="5609657" y="3909594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F2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08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Dionysus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Scheduling as a resource allocation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30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548167" y="2864036"/>
            <a:ext cx="3463371" cy="1468413"/>
            <a:chOff x="3014966" y="3892505"/>
            <a:chExt cx="3463371" cy="1468413"/>
          </a:xfrm>
        </p:grpSpPr>
        <p:sp>
          <p:nvSpPr>
            <p:cNvPr id="85" name="Rectangle 84"/>
            <p:cNvSpPr/>
            <p:nvPr/>
          </p:nvSpPr>
          <p:spPr>
            <a:xfrm>
              <a:off x="3859249" y="4120622"/>
              <a:ext cx="914400" cy="27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A</a:t>
              </a:r>
              <a:r>
                <a:rPr lang="en-US" sz="1500" dirty="0" smtClean="0"/>
                <a:t>-E: </a:t>
              </a:r>
              <a:r>
                <a:rPr lang="en-US" sz="1500" dirty="0"/>
                <a:t>0</a:t>
              </a:r>
            </a:p>
          </p:txBody>
        </p:sp>
        <p:cxnSp>
          <p:nvCxnSpPr>
            <p:cNvPr id="89" name="Straight Arrow Connector 88"/>
            <p:cNvCxnSpPr>
              <a:stCxn id="85" idx="3"/>
              <a:endCxn id="113" idx="3"/>
            </p:cNvCxnSpPr>
            <p:nvPr/>
          </p:nvCxnSpPr>
          <p:spPr>
            <a:xfrm flipV="1">
              <a:off x="4773649" y="4138194"/>
              <a:ext cx="836008" cy="119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036010" y="3892505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95" name="Straight Arrow Connector 94"/>
            <p:cNvCxnSpPr>
              <a:endCxn id="85" idx="1"/>
            </p:cNvCxnSpPr>
            <p:nvPr/>
          </p:nvCxnSpPr>
          <p:spPr>
            <a:xfrm flipV="1">
              <a:off x="3431223" y="4257782"/>
              <a:ext cx="428026" cy="64593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305216" y="442707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1" name="Hexagon 110"/>
            <p:cNvSpPr/>
            <p:nvPr/>
          </p:nvSpPr>
          <p:spPr>
            <a:xfrm>
              <a:off x="3014966" y="4903718"/>
              <a:ext cx="868680" cy="457200"/>
            </a:xfrm>
            <a:prstGeom prst="hexagon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FF0000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rgbClr val="FF0000"/>
                  </a:solidFill>
                </a:rPr>
                <a:t>F3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13" name="Hexagon 112"/>
            <p:cNvSpPr/>
            <p:nvPr/>
          </p:nvSpPr>
          <p:spPr>
            <a:xfrm>
              <a:off x="5609657" y="3909594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F2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03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Dionysus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Scheduling as a resource allocation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31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392450" y="2864036"/>
            <a:ext cx="2619088" cy="502437"/>
            <a:chOff x="3859249" y="3892505"/>
            <a:chExt cx="2619088" cy="502437"/>
          </a:xfrm>
        </p:grpSpPr>
        <p:sp>
          <p:nvSpPr>
            <p:cNvPr id="85" name="Rectangle 84"/>
            <p:cNvSpPr/>
            <p:nvPr/>
          </p:nvSpPr>
          <p:spPr>
            <a:xfrm>
              <a:off x="3859249" y="4120622"/>
              <a:ext cx="914400" cy="27432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A</a:t>
              </a:r>
              <a:r>
                <a:rPr lang="en-US" sz="1500" dirty="0" smtClean="0">
                  <a:solidFill>
                    <a:srgbClr val="FF0000"/>
                  </a:solidFill>
                </a:rPr>
                <a:t>-E: </a:t>
              </a:r>
              <a:r>
                <a:rPr lang="en-US" sz="15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89" name="Straight Arrow Connector 88"/>
            <p:cNvCxnSpPr>
              <a:stCxn id="85" idx="3"/>
              <a:endCxn id="113" idx="3"/>
            </p:cNvCxnSpPr>
            <p:nvPr/>
          </p:nvCxnSpPr>
          <p:spPr>
            <a:xfrm flipV="1">
              <a:off x="4773649" y="4138194"/>
              <a:ext cx="836008" cy="119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036010" y="3892505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13" name="Hexagon 112"/>
            <p:cNvSpPr/>
            <p:nvPr/>
          </p:nvSpPr>
          <p:spPr>
            <a:xfrm>
              <a:off x="5609657" y="3909594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F2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07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Dionysus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Scheduling as a resource allocation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32</a:t>
            </a:fld>
            <a:endParaRPr lang="en-US"/>
          </a:p>
        </p:txBody>
      </p:sp>
      <p:sp>
        <p:nvSpPr>
          <p:cNvPr id="113" name="Hexagon 112"/>
          <p:cNvSpPr/>
          <p:nvPr/>
        </p:nvSpPr>
        <p:spPr>
          <a:xfrm>
            <a:off x="5142858" y="2881125"/>
            <a:ext cx="868680" cy="457200"/>
          </a:xfrm>
          <a:prstGeom prst="hexagon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F2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2175" y="3350653"/>
            <a:ext cx="119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9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Dionysus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Scheduling as a resource allocation problem</a:t>
            </a:r>
          </a:p>
          <a:p>
            <a:endParaRPr lang="en-US" sz="2400" dirty="0"/>
          </a:p>
          <a:p>
            <a:r>
              <a:rPr lang="en-US" sz="2400" dirty="0" smtClean="0"/>
              <a:t>NP-complete problems under link capacity and switch table size constraints</a:t>
            </a:r>
          </a:p>
          <a:p>
            <a:endParaRPr lang="en-US" sz="2400" dirty="0"/>
          </a:p>
          <a:p>
            <a:r>
              <a:rPr lang="en-US" sz="2400" dirty="0" smtClean="0"/>
              <a:t>Approach</a:t>
            </a:r>
          </a:p>
          <a:p>
            <a:pPr lvl="1"/>
            <a:r>
              <a:rPr lang="en-US" dirty="0" smtClean="0"/>
              <a:t>DAG: always feasible, critical-path scheduling</a:t>
            </a:r>
          </a:p>
          <a:p>
            <a:pPr lvl="1"/>
            <a:r>
              <a:rPr lang="en-US" dirty="0" smtClean="0"/>
              <a:t>General case: covert to a </a:t>
            </a:r>
            <a:r>
              <a:rPr lang="en-US" smtClean="0"/>
              <a:t>virtual DAG</a:t>
            </a:r>
            <a:endParaRPr lang="en-US" dirty="0" smtClean="0"/>
          </a:p>
          <a:p>
            <a:pPr lvl="1"/>
            <a:r>
              <a:rPr lang="en-US" dirty="0" smtClean="0"/>
              <a:t>Rate limit flows to resolve deadlocks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998444"/>
              </p:ext>
            </p:extLst>
          </p:nvPr>
        </p:nvGraphicFramePr>
        <p:xfrm>
          <a:off x="-1661716" y="3305649"/>
          <a:ext cx="8732978" cy="54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" name="Document" r:id="rId4" imgW="5486400" imgH="342900" progId="Word.Document.12">
                  <p:embed/>
                </p:oleObj>
              </mc:Choice>
              <mc:Fallback>
                <p:oleObj name="Document" r:id="rId4" imgW="5486400" imgH="342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661716" y="3305649"/>
                        <a:ext cx="8732978" cy="54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Critical-Path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4780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Calculate critical-path length (CPL) for each node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2000" dirty="0" smtClean="0"/>
              <a:t>Extension: assign larger weight to operation nodes if we know in advance the switch is slow</a:t>
            </a:r>
          </a:p>
          <a:p>
            <a:r>
              <a:rPr lang="en-US" dirty="0" smtClean="0"/>
              <a:t>Resource allocated to operation nodes with larger CPLs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94001"/>
              </p:ext>
            </p:extLst>
          </p:nvPr>
        </p:nvGraphicFramePr>
        <p:xfrm>
          <a:off x="-2356958" y="2692727"/>
          <a:ext cx="10345781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" name="Document" r:id="rId6" imgW="5486400" imgH="266700" progId="Word.Document.12">
                  <p:embed/>
                </p:oleObj>
              </mc:Choice>
              <mc:Fallback>
                <p:oleObj name="Document" r:id="rId6" imgW="5486400" imgH="266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2356958" y="2692727"/>
                        <a:ext cx="10345781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859644" y="2526904"/>
            <a:ext cx="731520" cy="32004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A-B:5</a:t>
            </a:r>
            <a:endParaRPr lang="en-US" dirty="0"/>
          </a:p>
        </p:txBody>
      </p:sp>
      <p:cxnSp>
        <p:nvCxnSpPr>
          <p:cNvPr id="9" name="Straight Arrow Connector 8"/>
          <p:cNvCxnSpPr>
            <a:stCxn id="41" idx="4"/>
            <a:endCxn id="8" idx="0"/>
          </p:cNvCxnSpPr>
          <p:nvPr/>
        </p:nvCxnSpPr>
        <p:spPr>
          <a:xfrm>
            <a:off x="7216602" y="2151662"/>
            <a:ext cx="8802" cy="3752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99865" y="1688930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CPL=3</a:t>
            </a:r>
            <a:endParaRPr lang="en-US" baseline="-25000" dirty="0">
              <a:solidFill>
                <a:srgbClr val="4F81BD"/>
              </a:solidFill>
            </a:endParaRP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7225404" y="2846944"/>
            <a:ext cx="468907" cy="458705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41124" y="4248877"/>
            <a:ext cx="731520" cy="32004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C-D:0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7682112" y="3769431"/>
            <a:ext cx="0" cy="47944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54" idx="0"/>
          </p:cNvCxnSpPr>
          <p:nvPr/>
        </p:nvCxnSpPr>
        <p:spPr>
          <a:xfrm>
            <a:off x="7706884" y="4568917"/>
            <a:ext cx="2118" cy="44948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6762484" y="2846944"/>
            <a:ext cx="462920" cy="44613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21329" y="2072249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8127126" y="5054772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CPL=1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0288" y="3822450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943759" y="2923742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233528" y="2922460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9733" y="4535514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99111" y="3351039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CPL=1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52124" y="2477612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CPL=2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0008" y="3351039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CPL=2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68731" y="4217336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CPL=1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42" name="Hexagon 41"/>
          <p:cNvSpPr/>
          <p:nvPr/>
        </p:nvSpPr>
        <p:spPr>
          <a:xfrm>
            <a:off x="7272544" y="5020260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F4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6" name="Hexagon 45"/>
          <p:cNvSpPr/>
          <p:nvPr/>
        </p:nvSpPr>
        <p:spPr>
          <a:xfrm>
            <a:off x="7262593" y="3312231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F3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7" name="Hexagon 46"/>
          <p:cNvSpPr/>
          <p:nvPr/>
        </p:nvSpPr>
        <p:spPr>
          <a:xfrm>
            <a:off x="6292703" y="3313051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F2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1" name="Hexagon 50"/>
          <p:cNvSpPr/>
          <p:nvPr/>
        </p:nvSpPr>
        <p:spPr>
          <a:xfrm>
            <a:off x="6786989" y="1688584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F1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9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5" grpId="0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67591"/>
              </p:ext>
            </p:extLst>
          </p:nvPr>
        </p:nvGraphicFramePr>
        <p:xfrm>
          <a:off x="-1661716" y="3305649"/>
          <a:ext cx="8732978" cy="54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Document" r:id="rId4" imgW="5486400" imgH="342900" progId="Word.Document.12">
                  <p:embed/>
                </p:oleObj>
              </mc:Choice>
              <mc:Fallback>
                <p:oleObj name="Document" r:id="rId4" imgW="5486400" imgH="342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661716" y="3305649"/>
                        <a:ext cx="8732978" cy="54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Critical-Path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4780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Calculate critical-path length (CPL) for each node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2000" dirty="0" smtClean="0"/>
              <a:t>Extension: assign larger weight to operation nodes if we know in advance the switch is slow</a:t>
            </a:r>
          </a:p>
          <a:p>
            <a:r>
              <a:rPr lang="en-US" dirty="0" smtClean="0"/>
              <a:t>Resource allocated to operation nodes with larger CPLs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198309"/>
              </p:ext>
            </p:extLst>
          </p:nvPr>
        </p:nvGraphicFramePr>
        <p:xfrm>
          <a:off x="-2356958" y="2692727"/>
          <a:ext cx="10345781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Document" r:id="rId6" imgW="5486400" imgH="266700" progId="Word.Document.12">
                  <p:embed/>
                </p:oleObj>
              </mc:Choice>
              <mc:Fallback>
                <p:oleObj name="Document" r:id="rId6" imgW="5486400" imgH="266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2356958" y="2692727"/>
                        <a:ext cx="10345781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859644" y="2526904"/>
            <a:ext cx="731520" cy="32004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A-B:0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7216602" y="2151662"/>
            <a:ext cx="8802" cy="3752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99865" y="1688930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CPL=3</a:t>
            </a:r>
            <a:endParaRPr lang="en-US" baseline="-25000" dirty="0">
              <a:solidFill>
                <a:srgbClr val="4F81BD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41124" y="4248877"/>
            <a:ext cx="731520" cy="32004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C-D:0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7682112" y="3769431"/>
            <a:ext cx="0" cy="47944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7706884" y="4568917"/>
            <a:ext cx="2118" cy="44948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6762484" y="2846944"/>
            <a:ext cx="462920" cy="44613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21329" y="2072249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8127126" y="5054772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CPL=1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0288" y="3822450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943759" y="2923742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9733" y="4535514"/>
            <a:ext cx="46078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99111" y="3351039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CPL=1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52124" y="2477612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CPL=2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0008" y="3351039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CPL=2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68731" y="4217336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CPL=1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42" name="Hexagon 41"/>
          <p:cNvSpPr/>
          <p:nvPr/>
        </p:nvSpPr>
        <p:spPr>
          <a:xfrm>
            <a:off x="7272544" y="5020260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F4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6" name="Hexagon 45"/>
          <p:cNvSpPr/>
          <p:nvPr/>
        </p:nvSpPr>
        <p:spPr>
          <a:xfrm>
            <a:off x="7262593" y="3312231"/>
            <a:ext cx="868680" cy="457200"/>
          </a:xfrm>
          <a:prstGeom prst="hexagon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F3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7" name="Hexagon 46"/>
          <p:cNvSpPr/>
          <p:nvPr/>
        </p:nvSpPr>
        <p:spPr>
          <a:xfrm>
            <a:off x="6292703" y="3313051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F2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1" name="Hexagon 50"/>
          <p:cNvSpPr/>
          <p:nvPr/>
        </p:nvSpPr>
        <p:spPr>
          <a:xfrm>
            <a:off x="6786989" y="1688584"/>
            <a:ext cx="868680" cy="457200"/>
          </a:xfrm>
          <a:prstGeom prst="hexagon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Move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F1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28641"/>
            <a:ext cx="5424058" cy="2386496"/>
          </a:xfrm>
        </p:spPr>
        <p:txBody>
          <a:bodyPr>
            <a:normAutofit/>
          </a:bodyPr>
          <a:lstStyle/>
          <a:p>
            <a:r>
              <a:rPr lang="en-US" dirty="0" smtClean="0"/>
              <a:t>Convert to virtual DAG</a:t>
            </a:r>
          </a:p>
          <a:p>
            <a:pPr lvl="1"/>
            <a:r>
              <a:rPr lang="en-US" sz="2000" dirty="0" smtClean="0"/>
              <a:t>Consider each strongly </a:t>
            </a:r>
            <a:r>
              <a:rPr lang="en-US" sz="2000" dirty="0"/>
              <a:t>connected component </a:t>
            </a:r>
            <a:r>
              <a:rPr lang="en-US" sz="2000" dirty="0" smtClean="0"/>
              <a:t>(SCC) </a:t>
            </a:r>
            <a:r>
              <a:rPr lang="en-US" sz="2000" dirty="0"/>
              <a:t>as a virtual </a:t>
            </a:r>
            <a:r>
              <a:rPr lang="en-US" sz="2000" dirty="0" smtClean="0"/>
              <a:t>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36</a:t>
            </a:fld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666161" y="1540928"/>
            <a:ext cx="2743200" cy="2743200"/>
          </a:xfrm>
          <a:prstGeom prst="ellipse">
            <a:avLst/>
          </a:prstGeom>
          <a:solidFill>
            <a:srgbClr val="B9CDE5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72406" y="4497351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CPL=1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9307" y="4825647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CPL=3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592216" y="5423579"/>
            <a:ext cx="2672212" cy="837224"/>
            <a:chOff x="6129738" y="5358097"/>
            <a:chExt cx="2672212" cy="837224"/>
          </a:xfrm>
        </p:grpSpPr>
        <p:grpSp>
          <p:nvGrpSpPr>
            <p:cNvPr id="33" name="Group 32"/>
            <p:cNvGrpSpPr/>
            <p:nvPr/>
          </p:nvGrpSpPr>
          <p:grpSpPr>
            <a:xfrm>
              <a:off x="7513208" y="5358097"/>
              <a:ext cx="1288742" cy="837224"/>
              <a:chOff x="7513208" y="5358097"/>
              <a:chExt cx="1288742" cy="83722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513208" y="5825989"/>
                <a:ext cx="1288742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eight = 1</a:t>
                </a:r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9" name="Straight Arrow Connector 28"/>
              <p:cNvCxnSpPr>
                <a:stCxn id="28" idx="0"/>
              </p:cNvCxnSpPr>
              <p:nvPr/>
            </p:nvCxnSpPr>
            <p:spPr>
              <a:xfrm flipV="1">
                <a:off x="8157579" y="5358097"/>
                <a:ext cx="0" cy="4678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129738" y="5623684"/>
              <a:ext cx="1288742" cy="571637"/>
              <a:chOff x="6129738" y="5623684"/>
              <a:chExt cx="1288742" cy="57163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129738" y="5825989"/>
                <a:ext cx="1288742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eight = 2</a:t>
                </a:r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615429" y="5623684"/>
                <a:ext cx="0" cy="2903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457199" y="4309018"/>
            <a:ext cx="6432095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Critical-path scheduling on virtual DAG</a:t>
            </a:r>
          </a:p>
          <a:p>
            <a:pPr lvl="1"/>
            <a:r>
              <a:rPr lang="en-US" sz="2000" dirty="0" smtClean="0"/>
              <a:t>Weight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of SCC: number of operation nodes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7933" y="1708193"/>
            <a:ext cx="3327741" cy="2196262"/>
            <a:chOff x="3014966" y="3892505"/>
            <a:chExt cx="3327741" cy="2196262"/>
          </a:xfrm>
        </p:grpSpPr>
        <p:sp>
          <p:nvSpPr>
            <p:cNvPr id="48" name="Rectangle 47"/>
            <p:cNvSpPr/>
            <p:nvPr/>
          </p:nvSpPr>
          <p:spPr>
            <a:xfrm>
              <a:off x="3859249" y="4120622"/>
              <a:ext cx="914400" cy="27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</a:rPr>
                <a:t>A</a:t>
              </a:r>
              <a:r>
                <a:rPr lang="en-US" sz="1500" dirty="0" smtClean="0">
                  <a:solidFill>
                    <a:srgbClr val="000000"/>
                  </a:solidFill>
                </a:rPr>
                <a:t>-E: </a:t>
              </a:r>
              <a:r>
                <a:rPr lang="en-US" sz="1500" dirty="0">
                  <a:solidFill>
                    <a:srgbClr val="000000"/>
                  </a:solidFill>
                </a:rPr>
                <a:t>5</a:t>
              </a:r>
            </a:p>
          </p:txBody>
        </p:sp>
        <p:cxnSp>
          <p:nvCxnSpPr>
            <p:cNvPr id="49" name="Straight Arrow Connector 48"/>
            <p:cNvCxnSpPr>
              <a:stCxn id="48" idx="3"/>
              <a:endCxn id="86" idx="3"/>
            </p:cNvCxnSpPr>
            <p:nvPr/>
          </p:nvCxnSpPr>
          <p:spPr>
            <a:xfrm flipV="1">
              <a:off x="4773649" y="4138194"/>
              <a:ext cx="700378" cy="119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036010" y="3892505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15777" y="5814447"/>
              <a:ext cx="914400" cy="27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</a:rPr>
                <a:t>D</a:t>
              </a:r>
              <a:r>
                <a:rPr lang="en-US" sz="1500" dirty="0" smtClean="0">
                  <a:solidFill>
                    <a:srgbClr val="000000"/>
                  </a:solidFill>
                </a:rPr>
                <a:t>-E: </a:t>
              </a:r>
              <a:r>
                <a:rPr lang="en-US" sz="1500" dirty="0">
                  <a:solidFill>
                    <a:srgbClr val="000000"/>
                  </a:solidFill>
                </a:rPr>
                <a:t>0</a:t>
              </a:r>
            </a:p>
          </p:txBody>
        </p:sp>
        <p:cxnSp>
          <p:nvCxnSpPr>
            <p:cNvPr id="52" name="Straight Arrow Connector 51"/>
            <p:cNvCxnSpPr>
              <a:stCxn id="48" idx="3"/>
            </p:cNvCxnSpPr>
            <p:nvPr/>
          </p:nvCxnSpPr>
          <p:spPr>
            <a:xfrm>
              <a:off x="4773649" y="4257782"/>
              <a:ext cx="425412" cy="64284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1" idx="3"/>
            </p:cNvCxnSpPr>
            <p:nvPr/>
          </p:nvCxnSpPr>
          <p:spPr>
            <a:xfrm flipH="1">
              <a:off x="4830177" y="5360918"/>
              <a:ext cx="368884" cy="59068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1" idx="1"/>
            </p:cNvCxnSpPr>
            <p:nvPr/>
          </p:nvCxnSpPr>
          <p:spPr>
            <a:xfrm flipH="1" flipV="1">
              <a:off x="3431223" y="5345712"/>
              <a:ext cx="484554" cy="60589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8" idx="1"/>
            </p:cNvCxnSpPr>
            <p:nvPr/>
          </p:nvCxnSpPr>
          <p:spPr>
            <a:xfrm flipV="1">
              <a:off x="3431223" y="4257782"/>
              <a:ext cx="428026" cy="64593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012984" y="4411807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31223" y="5563671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5168" y="556961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05216" y="442707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>
              <a:off x="3014966" y="4903718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F3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>
              <a:off x="4764721" y="4888512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F1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6" name="Hexagon 85"/>
            <p:cNvSpPr/>
            <p:nvPr/>
          </p:nvSpPr>
          <p:spPr>
            <a:xfrm>
              <a:off x="5474027" y="3909594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F2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64161" y="4406964"/>
            <a:ext cx="2247669" cy="1245215"/>
            <a:chOff x="6764161" y="4579570"/>
            <a:chExt cx="2247669" cy="1245215"/>
          </a:xfrm>
        </p:grpSpPr>
        <p:sp>
          <p:nvSpPr>
            <p:cNvPr id="22" name="Oval 21"/>
            <p:cNvSpPr/>
            <p:nvPr/>
          </p:nvSpPr>
          <p:spPr>
            <a:xfrm>
              <a:off x="6849307" y="5367585"/>
              <a:ext cx="457200" cy="457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2" idx="6"/>
              <a:endCxn id="103" idx="3"/>
            </p:cNvCxnSpPr>
            <p:nvPr/>
          </p:nvCxnSpPr>
          <p:spPr>
            <a:xfrm flipV="1">
              <a:off x="7306507" y="5267889"/>
              <a:ext cx="836643" cy="32829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Arrow 23"/>
            <p:cNvSpPr/>
            <p:nvPr/>
          </p:nvSpPr>
          <p:spPr>
            <a:xfrm rot="5400000">
              <a:off x="6710974" y="4632757"/>
              <a:ext cx="457200" cy="350825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Hexagon 102"/>
            <p:cNvSpPr/>
            <p:nvPr/>
          </p:nvSpPr>
          <p:spPr>
            <a:xfrm>
              <a:off x="8143150" y="5039289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F2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12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/>
      <p:bldP spid="27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28641"/>
            <a:ext cx="5424058" cy="2386496"/>
          </a:xfrm>
        </p:spPr>
        <p:txBody>
          <a:bodyPr>
            <a:normAutofit/>
          </a:bodyPr>
          <a:lstStyle/>
          <a:p>
            <a:r>
              <a:rPr lang="en-US" dirty="0" smtClean="0"/>
              <a:t>Convert to virtual DAG</a:t>
            </a:r>
          </a:p>
          <a:p>
            <a:pPr lvl="1"/>
            <a:r>
              <a:rPr lang="en-US" sz="2000" dirty="0" smtClean="0"/>
              <a:t>Consider each strongly </a:t>
            </a:r>
            <a:r>
              <a:rPr lang="en-US" sz="2000" dirty="0"/>
              <a:t>connected component </a:t>
            </a:r>
            <a:r>
              <a:rPr lang="en-US" sz="2000" dirty="0" smtClean="0"/>
              <a:t>(SCC) </a:t>
            </a:r>
            <a:r>
              <a:rPr lang="en-US" sz="2000" dirty="0"/>
              <a:t>as a virtual </a:t>
            </a:r>
            <a:r>
              <a:rPr lang="en-US" sz="2000" dirty="0" smtClean="0"/>
              <a:t>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37</a:t>
            </a:fld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666161" y="1540928"/>
            <a:ext cx="2743200" cy="2743200"/>
          </a:xfrm>
          <a:prstGeom prst="ellipse">
            <a:avLst/>
          </a:prstGeom>
          <a:solidFill>
            <a:srgbClr val="B9CDE5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72406" y="4497351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CPL=1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9307" y="4825647"/>
            <a:ext cx="97159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CPL=3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592216" y="5423579"/>
            <a:ext cx="2672212" cy="837224"/>
            <a:chOff x="6129738" y="5358097"/>
            <a:chExt cx="2672212" cy="837224"/>
          </a:xfrm>
        </p:grpSpPr>
        <p:grpSp>
          <p:nvGrpSpPr>
            <p:cNvPr id="33" name="Group 32"/>
            <p:cNvGrpSpPr/>
            <p:nvPr/>
          </p:nvGrpSpPr>
          <p:grpSpPr>
            <a:xfrm>
              <a:off x="7513208" y="5358097"/>
              <a:ext cx="1288742" cy="837224"/>
              <a:chOff x="7513208" y="5358097"/>
              <a:chExt cx="1288742" cy="83722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513208" y="5825989"/>
                <a:ext cx="1288742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eight = 1</a:t>
                </a:r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9" name="Straight Arrow Connector 28"/>
              <p:cNvCxnSpPr>
                <a:stCxn id="28" idx="0"/>
              </p:cNvCxnSpPr>
              <p:nvPr/>
            </p:nvCxnSpPr>
            <p:spPr>
              <a:xfrm flipV="1">
                <a:off x="8157579" y="5358097"/>
                <a:ext cx="0" cy="4678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129738" y="5623684"/>
              <a:ext cx="1288742" cy="571637"/>
              <a:chOff x="6129738" y="5623684"/>
              <a:chExt cx="1288742" cy="57163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129738" y="5825989"/>
                <a:ext cx="1288742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eight = 2</a:t>
                </a:r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615429" y="5623684"/>
                <a:ext cx="0" cy="2903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457199" y="4309018"/>
            <a:ext cx="6432095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Critical-path scheduling on virtual DAG</a:t>
            </a:r>
          </a:p>
          <a:p>
            <a:pPr lvl="1"/>
            <a:r>
              <a:rPr lang="en-US" sz="2000" dirty="0" smtClean="0"/>
              <a:t>Weight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of SCC: number of operation nodes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7933" y="1708193"/>
            <a:ext cx="3327741" cy="2196262"/>
            <a:chOff x="3014966" y="3892505"/>
            <a:chExt cx="3327741" cy="2196262"/>
          </a:xfrm>
        </p:grpSpPr>
        <p:sp>
          <p:nvSpPr>
            <p:cNvPr id="48" name="Rectangle 47"/>
            <p:cNvSpPr/>
            <p:nvPr/>
          </p:nvSpPr>
          <p:spPr>
            <a:xfrm>
              <a:off x="3859249" y="4120622"/>
              <a:ext cx="914400" cy="27432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A</a:t>
              </a:r>
              <a:r>
                <a:rPr lang="en-US" sz="1500" dirty="0" smtClean="0">
                  <a:solidFill>
                    <a:srgbClr val="FF0000"/>
                  </a:solidFill>
                </a:rPr>
                <a:t>-E: </a:t>
              </a:r>
              <a:r>
                <a:rPr lang="en-US" sz="1500" dirty="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49" name="Straight Arrow Connector 48"/>
            <p:cNvCxnSpPr>
              <a:stCxn id="48" idx="3"/>
              <a:endCxn id="86" idx="3"/>
            </p:cNvCxnSpPr>
            <p:nvPr/>
          </p:nvCxnSpPr>
          <p:spPr>
            <a:xfrm flipV="1">
              <a:off x="4773649" y="4138194"/>
              <a:ext cx="700378" cy="119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036010" y="3892505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15777" y="5814447"/>
              <a:ext cx="914400" cy="27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rgbClr val="000000"/>
                  </a:solidFill>
                </a:rPr>
                <a:t>D</a:t>
              </a:r>
              <a:r>
                <a:rPr lang="en-US" sz="1500" dirty="0" smtClean="0">
                  <a:solidFill>
                    <a:srgbClr val="000000"/>
                  </a:solidFill>
                </a:rPr>
                <a:t>-E: </a:t>
              </a:r>
              <a:r>
                <a:rPr lang="en-US" sz="1500" dirty="0">
                  <a:solidFill>
                    <a:srgbClr val="000000"/>
                  </a:solidFill>
                </a:rPr>
                <a:t>0</a:t>
              </a:r>
            </a:p>
          </p:txBody>
        </p:sp>
        <p:cxnSp>
          <p:nvCxnSpPr>
            <p:cNvPr id="53" name="Straight Arrow Connector 52"/>
            <p:cNvCxnSpPr>
              <a:endCxn id="51" idx="3"/>
            </p:cNvCxnSpPr>
            <p:nvPr/>
          </p:nvCxnSpPr>
          <p:spPr>
            <a:xfrm flipH="1">
              <a:off x="4830177" y="5360918"/>
              <a:ext cx="368884" cy="59068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1" idx="1"/>
            </p:cNvCxnSpPr>
            <p:nvPr/>
          </p:nvCxnSpPr>
          <p:spPr>
            <a:xfrm flipH="1" flipV="1">
              <a:off x="3431223" y="5345712"/>
              <a:ext cx="484554" cy="605895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8" idx="1"/>
            </p:cNvCxnSpPr>
            <p:nvPr/>
          </p:nvCxnSpPr>
          <p:spPr>
            <a:xfrm flipV="1">
              <a:off x="3431223" y="4257782"/>
              <a:ext cx="428026" cy="64593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431223" y="5563671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5168" y="556961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05216" y="4427076"/>
              <a:ext cx="460783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5</a:t>
              </a:r>
              <a:endParaRPr lang="en-US" sz="15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>
              <a:off x="3014966" y="4903718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F3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>
              <a:off x="4764721" y="4888512"/>
              <a:ext cx="868680" cy="457200"/>
            </a:xfrm>
            <a:prstGeom prst="hexagon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FF0000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rgbClr val="FF0000"/>
                  </a:solidFill>
                </a:rPr>
                <a:t>F1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86" name="Hexagon 85"/>
            <p:cNvSpPr/>
            <p:nvPr/>
          </p:nvSpPr>
          <p:spPr>
            <a:xfrm>
              <a:off x="5474027" y="3909594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F2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64161" y="4406964"/>
            <a:ext cx="2247669" cy="1245215"/>
            <a:chOff x="6764161" y="4579570"/>
            <a:chExt cx="2247669" cy="1245215"/>
          </a:xfrm>
        </p:grpSpPr>
        <p:sp>
          <p:nvSpPr>
            <p:cNvPr id="22" name="Oval 21"/>
            <p:cNvSpPr/>
            <p:nvPr/>
          </p:nvSpPr>
          <p:spPr>
            <a:xfrm>
              <a:off x="6849307" y="5367585"/>
              <a:ext cx="457200" cy="457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2" idx="6"/>
              <a:endCxn id="103" idx="3"/>
            </p:cNvCxnSpPr>
            <p:nvPr/>
          </p:nvCxnSpPr>
          <p:spPr>
            <a:xfrm flipV="1">
              <a:off x="7306507" y="5267889"/>
              <a:ext cx="836643" cy="32829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Arrow 23"/>
            <p:cNvSpPr/>
            <p:nvPr/>
          </p:nvSpPr>
          <p:spPr>
            <a:xfrm rot="5400000">
              <a:off x="6710974" y="4632757"/>
              <a:ext cx="457200" cy="350825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Hexagon 102"/>
            <p:cNvSpPr/>
            <p:nvPr/>
          </p:nvSpPr>
          <p:spPr>
            <a:xfrm>
              <a:off x="8143150" y="5039289"/>
              <a:ext cx="868680" cy="457200"/>
            </a:xfrm>
            <a:prstGeom prst="hexagon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Move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F2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93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Traffic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999039"/>
              </p:ext>
            </p:extLst>
          </p:nvPr>
        </p:nvGraphicFramePr>
        <p:xfrm>
          <a:off x="457200" y="1497020"/>
          <a:ext cx="6960314" cy="4198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97105" y="3324365"/>
            <a:ext cx="209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Not congestion-free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7105" y="3681639"/>
            <a:ext cx="209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Congestion-free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6692" y="4050303"/>
            <a:ext cx="209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 smtClean="0">
                <a:solidFill>
                  <a:srgbClr val="FF0000"/>
                </a:solidFill>
              </a:rPr>
              <a:t>ongestion-free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9265" y="2029694"/>
            <a:ext cx="4582117" cy="3150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6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Consistent </a:t>
            </a:r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U</a:t>
            </a:r>
            <a:r>
              <a:rPr lang="en-US" dirty="0" smtClean="0"/>
              <a:t>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</a:t>
            </a:fld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612289" y="2995200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1121696" y="1726414"/>
            <a:ext cx="2875069" cy="1228901"/>
            <a:chOff x="4661885" y="4097660"/>
            <a:chExt cx="2875069" cy="1228901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1885" y="4110284"/>
              <a:ext cx="736699" cy="332882"/>
              <a:chOff x="946401" y="5396915"/>
              <a:chExt cx="736699" cy="332882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59122" y="5396915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A</a:t>
                </a: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946401" y="5409757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2" name="Straight Arrow Connector 141"/>
            <p:cNvCxnSpPr>
              <a:stCxn id="155" idx="2"/>
              <a:endCxn id="162" idx="6"/>
            </p:cNvCxnSpPr>
            <p:nvPr/>
          </p:nvCxnSpPr>
          <p:spPr>
            <a:xfrm flipH="1">
              <a:off x="4981925" y="4281995"/>
              <a:ext cx="753092" cy="115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57" idx="2"/>
              <a:endCxn id="155" idx="6"/>
            </p:cNvCxnSpPr>
            <p:nvPr/>
          </p:nvCxnSpPr>
          <p:spPr>
            <a:xfrm flipH="1">
              <a:off x="6055057" y="4277244"/>
              <a:ext cx="745564" cy="475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59" idx="1"/>
              <a:endCxn id="162" idx="4"/>
            </p:cNvCxnSpPr>
            <p:nvPr/>
          </p:nvCxnSpPr>
          <p:spPr>
            <a:xfrm flipH="1" flipV="1">
              <a:off x="4821905" y="4443166"/>
              <a:ext cx="446960" cy="60718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53" idx="1"/>
              <a:endCxn id="162" idx="5"/>
            </p:cNvCxnSpPr>
            <p:nvPr/>
          </p:nvCxnSpPr>
          <p:spPr>
            <a:xfrm flipH="1" flipV="1">
              <a:off x="4935056" y="4396297"/>
              <a:ext cx="1491490" cy="65381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53" idx="2"/>
              <a:endCxn id="159" idx="6"/>
            </p:cNvCxnSpPr>
            <p:nvPr/>
          </p:nvCxnSpPr>
          <p:spPr>
            <a:xfrm flipH="1">
              <a:off x="5542036" y="5163262"/>
              <a:ext cx="837641" cy="23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57" idx="4"/>
              <a:endCxn id="153" idx="7"/>
            </p:cNvCxnSpPr>
            <p:nvPr/>
          </p:nvCxnSpPr>
          <p:spPr>
            <a:xfrm flipH="1">
              <a:off x="6652848" y="4437264"/>
              <a:ext cx="307793" cy="61284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53" idx="0"/>
              <a:endCxn id="155" idx="5"/>
            </p:cNvCxnSpPr>
            <p:nvPr/>
          </p:nvCxnSpPr>
          <p:spPr>
            <a:xfrm flipH="1" flipV="1">
              <a:off x="6008188" y="4395146"/>
              <a:ext cx="531509" cy="60809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5221996" y="4990030"/>
              <a:ext cx="733467" cy="333489"/>
              <a:chOff x="1597232" y="6219961"/>
              <a:chExt cx="733467" cy="333489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1597232" y="6233410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606721" y="621996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D</a:t>
                </a: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6800621" y="4097660"/>
              <a:ext cx="736333" cy="339604"/>
              <a:chOff x="2971737" y="5384291"/>
              <a:chExt cx="736333" cy="339604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2971737" y="5403855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984092" y="53842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C</a:t>
                </a: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5735017" y="4113560"/>
              <a:ext cx="734406" cy="328455"/>
              <a:chOff x="1962833" y="5400191"/>
              <a:chExt cx="734406" cy="328455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1962833" y="5408606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973261" y="54001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B</a:t>
                </a: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6379677" y="5003242"/>
              <a:ext cx="736333" cy="323319"/>
              <a:chOff x="2460073" y="6233173"/>
              <a:chExt cx="736333" cy="32331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460073" y="6233173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472428" y="6233327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E</a:t>
                </a:r>
              </a:p>
            </p:txBody>
          </p:sp>
        </p:grpSp>
      </p:grpSp>
      <p:sp>
        <p:nvSpPr>
          <p:cNvPr id="166" name="Freeform 165"/>
          <p:cNvSpPr/>
          <p:nvPr/>
        </p:nvSpPr>
        <p:spPr>
          <a:xfrm>
            <a:off x="1154666" y="2112681"/>
            <a:ext cx="1644247" cy="898872"/>
          </a:xfrm>
          <a:custGeom>
            <a:avLst/>
            <a:gdLst>
              <a:gd name="connsiteX0" fmla="*/ 0 w 1644247"/>
              <a:gd name="connsiteY0" fmla="*/ 0 h 898872"/>
              <a:gd name="connsiteX1" fmla="*/ 453585 w 1644247"/>
              <a:gd name="connsiteY1" fmla="*/ 793816 h 898872"/>
              <a:gd name="connsiteX2" fmla="*/ 805114 w 1644247"/>
              <a:gd name="connsiteY2" fmla="*/ 895878 h 898872"/>
              <a:gd name="connsiteX3" fmla="*/ 1644247 w 1644247"/>
              <a:gd name="connsiteY3" fmla="*/ 850517 h 8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247" h="898872">
                <a:moveTo>
                  <a:pt x="0" y="0"/>
                </a:moveTo>
                <a:cubicBezTo>
                  <a:pt x="159699" y="322251"/>
                  <a:pt x="319399" y="644503"/>
                  <a:pt x="453585" y="793816"/>
                </a:cubicBezTo>
                <a:cubicBezTo>
                  <a:pt x="587771" y="943129"/>
                  <a:pt x="606670" y="886428"/>
                  <a:pt x="805114" y="895878"/>
                </a:cubicBezTo>
                <a:lnTo>
                  <a:pt x="1644247" y="850517"/>
                </a:ln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78612" y="2457201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4F81BD"/>
                </a:solidFill>
              </a:rPr>
              <a:t>F1: 5</a:t>
            </a:r>
            <a:endParaRPr lang="en-US" sz="1500" dirty="0">
              <a:solidFill>
                <a:srgbClr val="4F81BD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05060" y="1964194"/>
            <a:ext cx="2129590" cy="831720"/>
            <a:chOff x="1505060" y="1964194"/>
            <a:chExt cx="2129590" cy="831720"/>
          </a:xfrm>
        </p:grpSpPr>
        <p:sp>
          <p:nvSpPr>
            <p:cNvPr id="163" name="Freeform 162"/>
            <p:cNvSpPr/>
            <p:nvPr/>
          </p:nvSpPr>
          <p:spPr>
            <a:xfrm>
              <a:off x="2616096" y="1964194"/>
              <a:ext cx="568365" cy="556735"/>
            </a:xfrm>
            <a:custGeom>
              <a:avLst/>
              <a:gdLst>
                <a:gd name="connsiteX0" fmla="*/ 568365 w 568365"/>
                <a:gd name="connsiteY0" fmla="*/ 12404 h 556735"/>
                <a:gd name="connsiteX1" fmla="*/ 24062 w 568365"/>
                <a:gd name="connsiteY1" fmla="*/ 23745 h 556735"/>
                <a:gd name="connsiteX2" fmla="*/ 126119 w 568365"/>
                <a:gd name="connsiteY2" fmla="*/ 227869 h 556735"/>
                <a:gd name="connsiteX3" fmla="*/ 398270 w 568365"/>
                <a:gd name="connsiteY3" fmla="*/ 556735 h 55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65" h="556735">
                  <a:moveTo>
                    <a:pt x="568365" y="12404"/>
                  </a:moveTo>
                  <a:cubicBezTo>
                    <a:pt x="333067" y="119"/>
                    <a:pt x="97770" y="-12166"/>
                    <a:pt x="24062" y="23745"/>
                  </a:cubicBezTo>
                  <a:cubicBezTo>
                    <a:pt x="-49646" y="59656"/>
                    <a:pt x="63751" y="139037"/>
                    <a:pt x="126119" y="227869"/>
                  </a:cubicBezTo>
                  <a:cubicBezTo>
                    <a:pt x="188487" y="316701"/>
                    <a:pt x="398270" y="556735"/>
                    <a:pt x="398270" y="556735"/>
                  </a:cubicBezTo>
                </a:path>
              </a:pathLst>
            </a:custGeom>
            <a:ln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1578269" y="1984923"/>
              <a:ext cx="1254663" cy="592707"/>
            </a:xfrm>
            <a:custGeom>
              <a:avLst/>
              <a:gdLst>
                <a:gd name="connsiteX0" fmla="*/ 540266 w 1254663"/>
                <a:gd name="connsiteY0" fmla="*/ 37036 h 592707"/>
                <a:gd name="connsiteX1" fmla="*/ 41322 w 1254663"/>
                <a:gd name="connsiteY1" fmla="*/ 3016 h 592707"/>
                <a:gd name="connsiteX2" fmla="*/ 166058 w 1254663"/>
                <a:gd name="connsiteY2" fmla="*/ 105078 h 592707"/>
                <a:gd name="connsiteX3" fmla="*/ 1254663 w 1254663"/>
                <a:gd name="connsiteY3" fmla="*/ 592707 h 5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4663" h="592707">
                  <a:moveTo>
                    <a:pt x="540266" y="37036"/>
                  </a:moveTo>
                  <a:cubicBezTo>
                    <a:pt x="321978" y="14356"/>
                    <a:pt x="103690" y="-8324"/>
                    <a:pt x="41322" y="3016"/>
                  </a:cubicBezTo>
                  <a:cubicBezTo>
                    <a:pt x="-21046" y="14356"/>
                    <a:pt x="-36166" y="6796"/>
                    <a:pt x="166058" y="105078"/>
                  </a:cubicBezTo>
                  <a:cubicBezTo>
                    <a:pt x="368282" y="203360"/>
                    <a:pt x="1254663" y="592707"/>
                    <a:pt x="1254663" y="592707"/>
                  </a:cubicBezTo>
                </a:path>
              </a:pathLst>
            </a:custGeom>
            <a:ln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1505060" y="2159525"/>
              <a:ext cx="1237157" cy="520167"/>
            </a:xfrm>
            <a:custGeom>
              <a:avLst/>
              <a:gdLst>
                <a:gd name="connsiteX0" fmla="*/ 318646 w 1237157"/>
                <a:gd name="connsiteY0" fmla="*/ 384084 h 520167"/>
                <a:gd name="connsiteX1" fmla="*/ 1136 w 1237157"/>
                <a:gd name="connsiteY1" fmla="*/ 9857 h 520167"/>
                <a:gd name="connsiteX2" fmla="*/ 205250 w 1237157"/>
                <a:gd name="connsiteY2" fmla="*/ 100579 h 520167"/>
                <a:gd name="connsiteX3" fmla="*/ 1237157 w 1237157"/>
                <a:gd name="connsiteY3" fmla="*/ 520167 h 5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57" h="520167">
                  <a:moveTo>
                    <a:pt x="318646" y="384084"/>
                  </a:moveTo>
                  <a:cubicBezTo>
                    <a:pt x="169340" y="220596"/>
                    <a:pt x="20035" y="57108"/>
                    <a:pt x="1136" y="9857"/>
                  </a:cubicBezTo>
                  <a:cubicBezTo>
                    <a:pt x="-17763" y="-37394"/>
                    <a:pt x="205250" y="100579"/>
                    <a:pt x="205250" y="100579"/>
                  </a:cubicBezTo>
                  <a:lnTo>
                    <a:pt x="1237157" y="520167"/>
                  </a:lnTo>
                </a:path>
              </a:pathLst>
            </a:custGeom>
            <a:ln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49974" y="2472749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4F81BD"/>
                  </a:solidFill>
                </a:rPr>
                <a:t>F4: 5</a:t>
              </a:r>
              <a:endParaRPr lang="en-US" sz="1500" dirty="0">
                <a:solidFill>
                  <a:srgbClr val="4F81BD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88658" y="2014529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4F81BD"/>
                  </a:solidFill>
                </a:rPr>
                <a:t>F2: 5</a:t>
              </a:r>
              <a:endParaRPr lang="en-US" sz="1500" dirty="0">
                <a:solidFill>
                  <a:srgbClr val="4F81BD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42213" y="1964194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4F81BD"/>
                  </a:solidFill>
                </a:rPr>
                <a:t>F3: 10</a:t>
              </a:r>
              <a:endParaRPr lang="en-US" sz="1500" dirty="0">
                <a:solidFill>
                  <a:srgbClr val="4F81BD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38184" y="1751880"/>
            <a:ext cx="4232979" cy="1596014"/>
            <a:chOff x="3838184" y="1751880"/>
            <a:chExt cx="4232979" cy="1596014"/>
          </a:xfrm>
        </p:grpSpPr>
        <p:sp>
          <p:nvSpPr>
            <p:cNvPr id="41" name="Right Arrow 40"/>
            <p:cNvSpPr/>
            <p:nvPr/>
          </p:nvSpPr>
          <p:spPr>
            <a:xfrm>
              <a:off x="3838184" y="2231229"/>
              <a:ext cx="939567" cy="350825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63429" y="2978562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5196094" y="1751880"/>
              <a:ext cx="2875069" cy="1334944"/>
              <a:chOff x="3899703" y="4441882"/>
              <a:chExt cx="2875069" cy="1334944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3899703" y="4441882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74" name="Straight Arrow Connector 173"/>
                <p:cNvCxnSpPr>
                  <a:stCxn id="187" idx="2"/>
                  <a:endCxn id="194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>
                  <a:stCxn id="189" idx="2"/>
                  <a:endCxn id="187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>
                  <a:stCxn id="191" idx="1"/>
                  <a:endCxn id="194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>
                  <a:stCxn id="185" idx="1"/>
                  <a:endCxn id="194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/>
                <p:cNvCxnSpPr>
                  <a:stCxn id="185" idx="2"/>
                  <a:endCxn id="191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>
                  <a:stCxn id="189" idx="4"/>
                  <a:endCxn id="185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>
                  <a:stCxn id="185" idx="0"/>
                  <a:endCxn id="187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1" name="Group 180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191" name="Oval 190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189" name="Oval 188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195" name="Freeform 194"/>
              <p:cNvSpPr/>
              <p:nvPr/>
            </p:nvSpPr>
            <p:spPr>
              <a:xfrm>
                <a:off x="5873932" y="4830935"/>
                <a:ext cx="192774" cy="430929"/>
              </a:xfrm>
              <a:custGeom>
                <a:avLst/>
                <a:gdLst>
                  <a:gd name="connsiteX0" fmla="*/ 192774 w 192774"/>
                  <a:gd name="connsiteY0" fmla="*/ 0 h 430929"/>
                  <a:gd name="connsiteX1" fmla="*/ 0 w 192774"/>
                  <a:gd name="connsiteY1" fmla="*/ 430929 h 430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774" h="430929">
                    <a:moveTo>
                      <a:pt x="192774" y="0"/>
                    </a:moveTo>
                    <a:lnTo>
                      <a:pt x="0" y="430929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5159535" y="4853616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>
                <a:off x="4842025" y="5431967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4207005" y="4842275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4382935" y="5014705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F1: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4888051" y="545366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F4: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4649254" y="469995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F2: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5415227" y="4686290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accent2"/>
                    </a:solidFill>
                  </a:rPr>
                  <a:t>F3: 10</a:t>
                </a:r>
                <a:endParaRPr lang="en-US" sz="1500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87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Traffic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39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66432" y="5760241"/>
            <a:ext cx="547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 50</a:t>
            </a:r>
            <a:r>
              <a:rPr lang="en-US" baseline="30000" dirty="0" smtClean="0"/>
              <a:t>th</a:t>
            </a:r>
            <a:r>
              <a:rPr lang="en-US" dirty="0" smtClean="0"/>
              <a:t> percentile update speed by </a:t>
            </a:r>
            <a:r>
              <a:rPr lang="en-US" dirty="0" smtClean="0">
                <a:solidFill>
                  <a:srgbClr val="FF0000"/>
                </a:solidFill>
              </a:rPr>
              <a:t>80%</a:t>
            </a:r>
          </a:p>
          <a:p>
            <a:r>
              <a:rPr lang="en-US" dirty="0" smtClean="0"/>
              <a:t>compared to static scheduling (SWAN), close to </a:t>
            </a:r>
            <a:r>
              <a:rPr lang="en-US" dirty="0" err="1" smtClean="0"/>
              <a:t>OneShot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500494"/>
              </p:ext>
            </p:extLst>
          </p:nvPr>
        </p:nvGraphicFramePr>
        <p:xfrm>
          <a:off x="457200" y="1497020"/>
          <a:ext cx="6960314" cy="4198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97105" y="3324365"/>
            <a:ext cx="209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Not congestion-free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7105" y="3681639"/>
            <a:ext cx="209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Congestion-free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6692" y="4050303"/>
            <a:ext cx="209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 smtClean="0">
                <a:solidFill>
                  <a:srgbClr val="FF0000"/>
                </a:solidFill>
              </a:rPr>
              <a:t>ongestion-free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9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Failure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907496"/>
              </p:ext>
            </p:extLst>
          </p:nvPr>
        </p:nvGraphicFramePr>
        <p:xfrm>
          <a:off x="287106" y="1317038"/>
          <a:ext cx="4095946" cy="4494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657751"/>
              </p:ext>
            </p:extLst>
          </p:nvPr>
        </p:nvGraphicFramePr>
        <p:xfrm>
          <a:off x="4461721" y="1317038"/>
          <a:ext cx="4113325" cy="4494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1133078" y="2154214"/>
            <a:ext cx="3424136" cy="3150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1603" y="2141762"/>
            <a:ext cx="3424136" cy="3150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Failure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7105" y="5814925"/>
            <a:ext cx="456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99</a:t>
            </a:r>
            <a:r>
              <a:rPr lang="en-US" baseline="30000" dirty="0" smtClean="0"/>
              <a:t>th</a:t>
            </a:r>
            <a:r>
              <a:rPr lang="en-US" dirty="0" smtClean="0"/>
              <a:t> percentile link oversubscription by </a:t>
            </a:r>
            <a:r>
              <a:rPr lang="en-US" dirty="0" smtClean="0">
                <a:solidFill>
                  <a:srgbClr val="FF0000"/>
                </a:solidFill>
              </a:rPr>
              <a:t>40%</a:t>
            </a:r>
            <a:r>
              <a:rPr lang="en-US" dirty="0" smtClean="0"/>
              <a:t> compared to static scheduling (SWAN)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3365" y="5814925"/>
            <a:ext cx="429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 99</a:t>
            </a:r>
            <a:r>
              <a:rPr lang="en-US" baseline="30000" dirty="0" smtClean="0"/>
              <a:t>th</a:t>
            </a:r>
            <a:r>
              <a:rPr lang="en-US" dirty="0" smtClean="0"/>
              <a:t> percentile update speed by </a:t>
            </a:r>
            <a:r>
              <a:rPr lang="en-US" dirty="0" smtClean="0">
                <a:solidFill>
                  <a:srgbClr val="FF0000"/>
                </a:solidFill>
              </a:rPr>
              <a:t>80%</a:t>
            </a:r>
            <a:r>
              <a:rPr lang="en-US" dirty="0" smtClean="0"/>
              <a:t> compared to static scheduling (SWAN)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801421"/>
              </p:ext>
            </p:extLst>
          </p:nvPr>
        </p:nvGraphicFramePr>
        <p:xfrm>
          <a:off x="287106" y="1317038"/>
          <a:ext cx="4095946" cy="4494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385443"/>
              </p:ext>
            </p:extLst>
          </p:nvPr>
        </p:nvGraphicFramePr>
        <p:xfrm>
          <a:off x="4461721" y="1317038"/>
          <a:ext cx="4113325" cy="4494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022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Conclusion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Dionysus provides fast, consistent network updates through dynamic scheduling</a:t>
            </a:r>
            <a:endParaRPr lang="en-US" sz="2800" dirty="0" smtClean="0"/>
          </a:p>
          <a:p>
            <a:pPr lvl="1"/>
            <a:r>
              <a:rPr lang="en-US" dirty="0"/>
              <a:t>D</a:t>
            </a:r>
            <a:r>
              <a:rPr lang="en-US" sz="2400" dirty="0" smtClean="0"/>
              <a:t>ependency graph: compactly encode orderings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cheduling: dynamically schedule operations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521231"/>
            <a:ext cx="8001963" cy="58477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Dionysus enables more agile SDN control loops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865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4971"/>
            <a:ext cx="8229600" cy="20219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1" y="3116793"/>
            <a:ext cx="2306506" cy="20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0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Consistent </a:t>
            </a:r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U</a:t>
            </a:r>
            <a:r>
              <a:rPr lang="en-US" dirty="0" smtClean="0"/>
              <a:t>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7083"/>
            <a:ext cx="8229600" cy="1465805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Asynchronous updates </a:t>
            </a:r>
            <a:r>
              <a:rPr lang="en-US" dirty="0" smtClean="0"/>
              <a:t>can cause congestion</a:t>
            </a:r>
          </a:p>
          <a:p>
            <a:r>
              <a:rPr lang="en-US" dirty="0" smtClean="0"/>
              <a:t>Need to carefully </a:t>
            </a:r>
            <a:r>
              <a:rPr lang="en-US" dirty="0" smtClean="0">
                <a:solidFill>
                  <a:schemeClr val="accent2"/>
                </a:solidFill>
              </a:rPr>
              <a:t>order</a:t>
            </a:r>
            <a:r>
              <a:rPr lang="en-US" dirty="0" smtClean="0"/>
              <a:t> update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4</a:t>
            </a:fld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612289" y="2995200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1121696" y="1726414"/>
            <a:ext cx="2875069" cy="1228901"/>
            <a:chOff x="4661885" y="4097660"/>
            <a:chExt cx="2875069" cy="1228901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1885" y="4110284"/>
              <a:ext cx="736699" cy="332882"/>
              <a:chOff x="946401" y="5396915"/>
              <a:chExt cx="736699" cy="332882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59122" y="5396915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A</a:t>
                </a: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946401" y="5409757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2" name="Straight Arrow Connector 141"/>
            <p:cNvCxnSpPr>
              <a:stCxn id="155" idx="2"/>
              <a:endCxn id="162" idx="6"/>
            </p:cNvCxnSpPr>
            <p:nvPr/>
          </p:nvCxnSpPr>
          <p:spPr>
            <a:xfrm flipH="1">
              <a:off x="4981925" y="4281995"/>
              <a:ext cx="753092" cy="115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57" idx="2"/>
              <a:endCxn id="155" idx="6"/>
            </p:cNvCxnSpPr>
            <p:nvPr/>
          </p:nvCxnSpPr>
          <p:spPr>
            <a:xfrm flipH="1">
              <a:off x="6055057" y="4277244"/>
              <a:ext cx="745564" cy="475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59" idx="1"/>
              <a:endCxn id="162" idx="4"/>
            </p:cNvCxnSpPr>
            <p:nvPr/>
          </p:nvCxnSpPr>
          <p:spPr>
            <a:xfrm flipH="1" flipV="1">
              <a:off x="4821905" y="4443166"/>
              <a:ext cx="446960" cy="60718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53" idx="1"/>
              <a:endCxn id="162" idx="5"/>
            </p:cNvCxnSpPr>
            <p:nvPr/>
          </p:nvCxnSpPr>
          <p:spPr>
            <a:xfrm flipH="1" flipV="1">
              <a:off x="4935056" y="4396297"/>
              <a:ext cx="1491490" cy="65381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53" idx="2"/>
              <a:endCxn id="159" idx="6"/>
            </p:cNvCxnSpPr>
            <p:nvPr/>
          </p:nvCxnSpPr>
          <p:spPr>
            <a:xfrm flipH="1">
              <a:off x="5542036" y="5163262"/>
              <a:ext cx="837641" cy="23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57" idx="4"/>
              <a:endCxn id="153" idx="7"/>
            </p:cNvCxnSpPr>
            <p:nvPr/>
          </p:nvCxnSpPr>
          <p:spPr>
            <a:xfrm flipH="1">
              <a:off x="6652848" y="4437264"/>
              <a:ext cx="307793" cy="61284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53" idx="0"/>
              <a:endCxn id="155" idx="5"/>
            </p:cNvCxnSpPr>
            <p:nvPr/>
          </p:nvCxnSpPr>
          <p:spPr>
            <a:xfrm flipH="1" flipV="1">
              <a:off x="6008188" y="4395146"/>
              <a:ext cx="531509" cy="60809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5221996" y="4990030"/>
              <a:ext cx="733467" cy="333489"/>
              <a:chOff x="1597232" y="6219961"/>
              <a:chExt cx="733467" cy="333489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1597232" y="6233410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606721" y="621996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D</a:t>
                </a: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6800621" y="4097660"/>
              <a:ext cx="736333" cy="339604"/>
              <a:chOff x="2971737" y="5384291"/>
              <a:chExt cx="736333" cy="339604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2971737" y="5403855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984092" y="53842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C</a:t>
                </a: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5735017" y="4113560"/>
              <a:ext cx="734406" cy="328455"/>
              <a:chOff x="1962833" y="5400191"/>
              <a:chExt cx="734406" cy="328455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1962833" y="5408606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973261" y="5400191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B</a:t>
                </a: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6379677" y="5003242"/>
              <a:ext cx="736333" cy="323319"/>
              <a:chOff x="2460073" y="6233173"/>
              <a:chExt cx="736333" cy="32331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460073" y="6233173"/>
                <a:ext cx="320040" cy="32004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472428" y="6233327"/>
                <a:ext cx="723978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E</a:t>
                </a:r>
              </a:p>
            </p:txBody>
          </p:sp>
        </p:grpSp>
      </p:grpSp>
      <p:sp>
        <p:nvSpPr>
          <p:cNvPr id="166" name="Freeform 165"/>
          <p:cNvSpPr/>
          <p:nvPr/>
        </p:nvSpPr>
        <p:spPr>
          <a:xfrm>
            <a:off x="1154666" y="2112681"/>
            <a:ext cx="1644247" cy="898872"/>
          </a:xfrm>
          <a:custGeom>
            <a:avLst/>
            <a:gdLst>
              <a:gd name="connsiteX0" fmla="*/ 0 w 1644247"/>
              <a:gd name="connsiteY0" fmla="*/ 0 h 898872"/>
              <a:gd name="connsiteX1" fmla="*/ 453585 w 1644247"/>
              <a:gd name="connsiteY1" fmla="*/ 793816 h 898872"/>
              <a:gd name="connsiteX2" fmla="*/ 805114 w 1644247"/>
              <a:gd name="connsiteY2" fmla="*/ 895878 h 898872"/>
              <a:gd name="connsiteX3" fmla="*/ 1644247 w 1644247"/>
              <a:gd name="connsiteY3" fmla="*/ 850517 h 8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247" h="898872">
                <a:moveTo>
                  <a:pt x="0" y="0"/>
                </a:moveTo>
                <a:cubicBezTo>
                  <a:pt x="159699" y="322251"/>
                  <a:pt x="319399" y="644503"/>
                  <a:pt x="453585" y="793816"/>
                </a:cubicBezTo>
                <a:cubicBezTo>
                  <a:pt x="587771" y="943129"/>
                  <a:pt x="606670" y="886428"/>
                  <a:pt x="805114" y="895878"/>
                </a:cubicBezTo>
                <a:lnTo>
                  <a:pt x="1644247" y="8505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78612" y="2457201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F1: 5</a:t>
            </a:r>
            <a:endParaRPr lang="en-US" sz="1500" dirty="0"/>
          </a:p>
        </p:txBody>
      </p:sp>
      <p:sp>
        <p:nvSpPr>
          <p:cNvPr id="163" name="Freeform 162"/>
          <p:cNvSpPr/>
          <p:nvPr/>
        </p:nvSpPr>
        <p:spPr>
          <a:xfrm>
            <a:off x="2616096" y="1964194"/>
            <a:ext cx="568365" cy="556735"/>
          </a:xfrm>
          <a:custGeom>
            <a:avLst/>
            <a:gdLst>
              <a:gd name="connsiteX0" fmla="*/ 568365 w 568365"/>
              <a:gd name="connsiteY0" fmla="*/ 12404 h 556735"/>
              <a:gd name="connsiteX1" fmla="*/ 24062 w 568365"/>
              <a:gd name="connsiteY1" fmla="*/ 23745 h 556735"/>
              <a:gd name="connsiteX2" fmla="*/ 126119 w 568365"/>
              <a:gd name="connsiteY2" fmla="*/ 227869 h 556735"/>
              <a:gd name="connsiteX3" fmla="*/ 398270 w 568365"/>
              <a:gd name="connsiteY3" fmla="*/ 556735 h 5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365" h="556735">
                <a:moveTo>
                  <a:pt x="568365" y="12404"/>
                </a:moveTo>
                <a:cubicBezTo>
                  <a:pt x="333067" y="119"/>
                  <a:pt x="97770" y="-12166"/>
                  <a:pt x="24062" y="23745"/>
                </a:cubicBezTo>
                <a:cubicBezTo>
                  <a:pt x="-49646" y="59656"/>
                  <a:pt x="63751" y="139037"/>
                  <a:pt x="126119" y="227869"/>
                </a:cubicBezTo>
                <a:cubicBezTo>
                  <a:pt x="188487" y="316701"/>
                  <a:pt x="398270" y="556735"/>
                  <a:pt x="398270" y="556735"/>
                </a:cubicBezTo>
              </a:path>
            </a:pathLst>
          </a:custGeom>
          <a:ln>
            <a:solidFill>
              <a:schemeClr val="accent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3"/>
          <p:cNvSpPr/>
          <p:nvPr/>
        </p:nvSpPr>
        <p:spPr>
          <a:xfrm>
            <a:off x="1578269" y="1984923"/>
            <a:ext cx="1254663" cy="592707"/>
          </a:xfrm>
          <a:custGeom>
            <a:avLst/>
            <a:gdLst>
              <a:gd name="connsiteX0" fmla="*/ 540266 w 1254663"/>
              <a:gd name="connsiteY0" fmla="*/ 37036 h 592707"/>
              <a:gd name="connsiteX1" fmla="*/ 41322 w 1254663"/>
              <a:gd name="connsiteY1" fmla="*/ 3016 h 592707"/>
              <a:gd name="connsiteX2" fmla="*/ 166058 w 1254663"/>
              <a:gd name="connsiteY2" fmla="*/ 105078 h 592707"/>
              <a:gd name="connsiteX3" fmla="*/ 1254663 w 1254663"/>
              <a:gd name="connsiteY3" fmla="*/ 592707 h 59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663" h="592707">
                <a:moveTo>
                  <a:pt x="540266" y="37036"/>
                </a:moveTo>
                <a:cubicBezTo>
                  <a:pt x="321978" y="14356"/>
                  <a:pt x="103690" y="-8324"/>
                  <a:pt x="41322" y="3016"/>
                </a:cubicBezTo>
                <a:cubicBezTo>
                  <a:pt x="-21046" y="14356"/>
                  <a:pt x="-36166" y="6796"/>
                  <a:pt x="166058" y="105078"/>
                </a:cubicBezTo>
                <a:cubicBezTo>
                  <a:pt x="368282" y="203360"/>
                  <a:pt x="1254663" y="592707"/>
                  <a:pt x="1254663" y="592707"/>
                </a:cubicBezTo>
              </a:path>
            </a:pathLst>
          </a:custGeom>
          <a:ln>
            <a:solidFill>
              <a:schemeClr val="accent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>
            <a:off x="1505060" y="2159525"/>
            <a:ext cx="1237157" cy="520167"/>
          </a:xfrm>
          <a:custGeom>
            <a:avLst/>
            <a:gdLst>
              <a:gd name="connsiteX0" fmla="*/ 318646 w 1237157"/>
              <a:gd name="connsiteY0" fmla="*/ 384084 h 520167"/>
              <a:gd name="connsiteX1" fmla="*/ 1136 w 1237157"/>
              <a:gd name="connsiteY1" fmla="*/ 9857 h 520167"/>
              <a:gd name="connsiteX2" fmla="*/ 205250 w 1237157"/>
              <a:gd name="connsiteY2" fmla="*/ 100579 h 520167"/>
              <a:gd name="connsiteX3" fmla="*/ 1237157 w 1237157"/>
              <a:gd name="connsiteY3" fmla="*/ 520167 h 52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157" h="520167">
                <a:moveTo>
                  <a:pt x="318646" y="384084"/>
                </a:moveTo>
                <a:cubicBezTo>
                  <a:pt x="169340" y="220596"/>
                  <a:pt x="20035" y="57108"/>
                  <a:pt x="1136" y="9857"/>
                </a:cubicBezTo>
                <a:cubicBezTo>
                  <a:pt x="-17763" y="-37394"/>
                  <a:pt x="205250" y="100579"/>
                  <a:pt x="205250" y="100579"/>
                </a:cubicBezTo>
                <a:lnTo>
                  <a:pt x="1237157" y="52016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1949974" y="2472749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</a:rPr>
              <a:t>F4: 5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088658" y="2014529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1"/>
                </a:solidFill>
              </a:rPr>
              <a:t>F2: 5</a:t>
            </a:r>
            <a:endParaRPr lang="en-US" sz="1500" dirty="0">
              <a:solidFill>
                <a:schemeClr val="accent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742213" y="1964194"/>
            <a:ext cx="892437" cy="3231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4F81BD"/>
                </a:solidFill>
              </a:rPr>
              <a:t>F3: 10</a:t>
            </a:r>
            <a:endParaRPr lang="en-US" sz="1500" dirty="0">
              <a:solidFill>
                <a:srgbClr val="4F81BD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38184" y="1751880"/>
            <a:ext cx="4232979" cy="1596014"/>
            <a:chOff x="3838184" y="1751880"/>
            <a:chExt cx="4232979" cy="1596014"/>
          </a:xfrm>
        </p:grpSpPr>
        <p:sp>
          <p:nvSpPr>
            <p:cNvPr id="41" name="Right Arrow 40"/>
            <p:cNvSpPr/>
            <p:nvPr/>
          </p:nvSpPr>
          <p:spPr>
            <a:xfrm>
              <a:off x="3838184" y="2231229"/>
              <a:ext cx="939567" cy="350825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63429" y="2978562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5196094" y="1751880"/>
              <a:ext cx="2875069" cy="1334944"/>
              <a:chOff x="3899703" y="4441882"/>
              <a:chExt cx="2875069" cy="1334944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3899703" y="4441882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74" name="Straight Arrow Connector 173"/>
                <p:cNvCxnSpPr>
                  <a:stCxn id="187" idx="2"/>
                  <a:endCxn id="194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>
                  <a:stCxn id="189" idx="2"/>
                  <a:endCxn id="187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>
                  <a:stCxn id="191" idx="1"/>
                  <a:endCxn id="194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>
                  <a:stCxn id="185" idx="1"/>
                  <a:endCxn id="194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/>
                <p:cNvCxnSpPr>
                  <a:stCxn id="185" idx="2"/>
                  <a:endCxn id="191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>
                  <a:stCxn id="189" idx="4"/>
                  <a:endCxn id="185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>
                  <a:stCxn id="185" idx="0"/>
                  <a:endCxn id="187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1" name="Group 180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191" name="Oval 190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189" name="Oval 188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195" name="Freeform 194"/>
              <p:cNvSpPr/>
              <p:nvPr/>
            </p:nvSpPr>
            <p:spPr>
              <a:xfrm>
                <a:off x="5873932" y="4830935"/>
                <a:ext cx="192774" cy="430929"/>
              </a:xfrm>
              <a:custGeom>
                <a:avLst/>
                <a:gdLst>
                  <a:gd name="connsiteX0" fmla="*/ 192774 w 192774"/>
                  <a:gd name="connsiteY0" fmla="*/ 0 h 430929"/>
                  <a:gd name="connsiteX1" fmla="*/ 0 w 192774"/>
                  <a:gd name="connsiteY1" fmla="*/ 430929 h 430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774" h="430929">
                    <a:moveTo>
                      <a:pt x="192774" y="0"/>
                    </a:moveTo>
                    <a:lnTo>
                      <a:pt x="0" y="430929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5159535" y="4853616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>
                <a:off x="4842025" y="5431967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4207005" y="4842275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4382935" y="5014705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F1: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4888051" y="545366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4649254" y="469995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F2: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5415227" y="4686290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accent2"/>
                    </a:solidFill>
                  </a:rPr>
                  <a:t>F3: 10</a:t>
                </a:r>
                <a:endParaRPr lang="en-US" sz="15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2890201" y="3364532"/>
            <a:ext cx="3118153" cy="1285139"/>
            <a:chOff x="2962754" y="5262962"/>
            <a:chExt cx="3118153" cy="1285139"/>
          </a:xfrm>
        </p:grpSpPr>
        <p:grpSp>
          <p:nvGrpSpPr>
            <p:cNvPr id="204" name="Group 203"/>
            <p:cNvGrpSpPr/>
            <p:nvPr/>
          </p:nvGrpSpPr>
          <p:grpSpPr>
            <a:xfrm>
              <a:off x="2962754" y="5262962"/>
              <a:ext cx="3118153" cy="1285139"/>
              <a:chOff x="609800" y="1885679"/>
              <a:chExt cx="3118153" cy="128513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2884" y="1885679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214" name="Group 213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35" name="Oval 234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15" name="Straight Arrow Connector 214"/>
                <p:cNvCxnSpPr>
                  <a:stCxn id="228" idx="2"/>
                  <a:endCxn id="235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/>
                <p:cNvCxnSpPr>
                  <a:stCxn id="230" idx="2"/>
                  <a:endCxn id="228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>
                  <a:stCxn id="232" idx="1"/>
                  <a:endCxn id="235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/>
                <p:cNvCxnSpPr>
                  <a:stCxn id="226" idx="1"/>
                  <a:endCxn id="235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>
                  <a:stCxn id="226" idx="2"/>
                  <a:endCxn id="232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>
                  <a:stCxn id="230" idx="4"/>
                  <a:endCxn id="226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>
                  <a:stCxn id="226" idx="0"/>
                  <a:endCxn id="228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57150" cmpd="sng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2" name="Group 221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32" name="Oval 231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30" name="Oval 229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28" name="Oval 227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25" name="Group 224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06" name="Freeform 205"/>
              <p:cNvSpPr/>
              <p:nvPr/>
            </p:nvSpPr>
            <p:spPr>
              <a:xfrm>
                <a:off x="2347284" y="2123459"/>
                <a:ext cx="568365" cy="556735"/>
              </a:xfrm>
              <a:custGeom>
                <a:avLst/>
                <a:gdLst>
                  <a:gd name="connsiteX0" fmla="*/ 568365 w 568365"/>
                  <a:gd name="connsiteY0" fmla="*/ 12404 h 556735"/>
                  <a:gd name="connsiteX1" fmla="*/ 24062 w 568365"/>
                  <a:gd name="connsiteY1" fmla="*/ 23745 h 556735"/>
                  <a:gd name="connsiteX2" fmla="*/ 126119 w 568365"/>
                  <a:gd name="connsiteY2" fmla="*/ 227869 h 556735"/>
                  <a:gd name="connsiteX3" fmla="*/ 398270 w 568365"/>
                  <a:gd name="connsiteY3" fmla="*/ 556735 h 55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365" h="556735">
                    <a:moveTo>
                      <a:pt x="568365" y="12404"/>
                    </a:moveTo>
                    <a:cubicBezTo>
                      <a:pt x="333067" y="119"/>
                      <a:pt x="97770" y="-12166"/>
                      <a:pt x="24062" y="23745"/>
                    </a:cubicBezTo>
                    <a:cubicBezTo>
                      <a:pt x="-49646" y="59656"/>
                      <a:pt x="63751" y="139037"/>
                      <a:pt x="126119" y="227869"/>
                    </a:cubicBezTo>
                    <a:cubicBezTo>
                      <a:pt x="188487" y="316701"/>
                      <a:pt x="398270" y="556735"/>
                      <a:pt x="398270" y="556735"/>
                    </a:cubicBez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1236248" y="2318790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>
                <a:off x="885854" y="2271946"/>
                <a:ext cx="1644247" cy="898872"/>
              </a:xfrm>
              <a:custGeom>
                <a:avLst/>
                <a:gdLst>
                  <a:gd name="connsiteX0" fmla="*/ 0 w 1644247"/>
                  <a:gd name="connsiteY0" fmla="*/ 0 h 898872"/>
                  <a:gd name="connsiteX1" fmla="*/ 453585 w 1644247"/>
                  <a:gd name="connsiteY1" fmla="*/ 793816 h 898872"/>
                  <a:gd name="connsiteX2" fmla="*/ 805114 w 1644247"/>
                  <a:gd name="connsiteY2" fmla="*/ 895878 h 898872"/>
                  <a:gd name="connsiteX3" fmla="*/ 1644247 w 1644247"/>
                  <a:gd name="connsiteY3" fmla="*/ 850517 h 8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247" h="898872">
                    <a:moveTo>
                      <a:pt x="0" y="0"/>
                    </a:moveTo>
                    <a:cubicBezTo>
                      <a:pt x="159699" y="322251"/>
                      <a:pt x="319399" y="644503"/>
                      <a:pt x="453585" y="793816"/>
                    </a:cubicBezTo>
                    <a:cubicBezTo>
                      <a:pt x="587771" y="943129"/>
                      <a:pt x="606670" y="886428"/>
                      <a:pt x="805114" y="895878"/>
                    </a:cubicBezTo>
                    <a:lnTo>
                      <a:pt x="1644247" y="850517"/>
                    </a:lnTo>
                  </a:path>
                </a:pathLst>
              </a:custGeom>
              <a:ln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681162" y="2632014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F4: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609800" y="2616466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0000"/>
                    </a:solidFill>
                  </a:rPr>
                  <a:t>F1: 5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473401" y="212345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F3: 10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</p:grpSp>
        <p:sp>
          <p:nvSpPr>
            <p:cNvPr id="236" name="Freeform 235"/>
            <p:cNvSpPr/>
            <p:nvPr/>
          </p:nvSpPr>
          <p:spPr>
            <a:xfrm>
              <a:off x="4531313" y="5708689"/>
              <a:ext cx="408227" cy="385567"/>
            </a:xfrm>
            <a:custGeom>
              <a:avLst/>
              <a:gdLst>
                <a:gd name="connsiteX0" fmla="*/ 0 w 408227"/>
                <a:gd name="connsiteY0" fmla="*/ 0 h 385567"/>
                <a:gd name="connsiteX1" fmla="*/ 408227 w 408227"/>
                <a:gd name="connsiteY1" fmla="*/ 385567 h 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227" h="385567">
                  <a:moveTo>
                    <a:pt x="0" y="0"/>
                  </a:moveTo>
                  <a:lnTo>
                    <a:pt x="408227" y="385567"/>
                  </a:lnTo>
                </a:path>
              </a:pathLst>
            </a:custGeom>
            <a:ln>
              <a:solidFill>
                <a:schemeClr val="accent2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021032" y="5555031"/>
              <a:ext cx="89243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C0504D"/>
                  </a:solidFill>
                </a:rPr>
                <a:t>F2: 5</a:t>
              </a:r>
              <a:endParaRPr lang="en-US" sz="1500" dirty="0">
                <a:solidFill>
                  <a:srgbClr val="C0504D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580472" y="4667945"/>
            <a:ext cx="160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Transient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 are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8808" cy="4525963"/>
          </a:xfrm>
        </p:spPr>
        <p:txBody>
          <a:bodyPr/>
          <a:lstStyle/>
          <a:p>
            <a:r>
              <a:rPr lang="en-US" dirty="0" smtClean="0"/>
              <a:t>Existing solutions are static </a:t>
            </a:r>
            <a:r>
              <a:rPr lang="en-US" sz="1600" dirty="0" smtClean="0">
                <a:solidFill>
                  <a:srgbClr val="7F7F7F"/>
                </a:solidFill>
              </a:rPr>
              <a:t>[</a:t>
            </a:r>
            <a:r>
              <a:rPr lang="en-US" sz="1600" dirty="0">
                <a:solidFill>
                  <a:srgbClr val="7F7F7F"/>
                </a:solidFill>
              </a:rPr>
              <a:t>ConsistentUpdate’12, SWAN’13, zUpdate’13</a:t>
            </a:r>
            <a:r>
              <a:rPr lang="en-US" sz="1600" dirty="0" smtClean="0">
                <a:solidFill>
                  <a:srgbClr val="7F7F7F"/>
                </a:solidFill>
              </a:rPr>
              <a:t>]</a:t>
            </a:r>
          </a:p>
          <a:p>
            <a:pPr lvl="1"/>
            <a:r>
              <a:rPr lang="en-US" dirty="0" smtClean="0"/>
              <a:t>Pre-compute an order for update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5</a:t>
            </a:fld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1683343" y="3093274"/>
            <a:ext cx="1872020" cy="810994"/>
            <a:chOff x="359479" y="1682125"/>
            <a:chExt cx="1872020" cy="810994"/>
          </a:xfrm>
        </p:grpSpPr>
        <p:sp>
          <p:nvSpPr>
            <p:cNvPr id="119" name="TextBox 118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F3</a:t>
              </a:r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F4</a:t>
              </a:r>
              <a:endParaRPr lang="en-US" sz="16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F2</a:t>
              </a:r>
              <a:endParaRPr 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97737" y="2154565"/>
              <a:ext cx="411480" cy="3200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F1</a:t>
              </a:r>
              <a:endParaRPr lang="en-US" sz="1600" dirty="0"/>
            </a:p>
          </p:txBody>
        </p:sp>
        <p:cxnSp>
          <p:nvCxnSpPr>
            <p:cNvPr id="123" name="Straight Arrow Connector 122"/>
            <p:cNvCxnSpPr>
              <a:stCxn id="119" idx="3"/>
              <a:endCxn id="121" idx="1"/>
            </p:cNvCxnSpPr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20" idx="3"/>
              <a:endCxn id="122" idx="1"/>
            </p:cNvCxnSpPr>
            <p:nvPr/>
          </p:nvCxnSpPr>
          <p:spPr>
            <a:xfrm flipV="1">
              <a:off x="1519723" y="2314585"/>
              <a:ext cx="278014" cy="925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59479" y="1766160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Static</a:t>
              </a:r>
            </a:p>
            <a:p>
              <a:r>
                <a:rPr lang="en-US" sz="1600" dirty="0" smtClean="0"/>
                <a:t>Plan A</a:t>
              </a:r>
              <a:endParaRPr lang="en-US" sz="16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912270" y="4574320"/>
            <a:ext cx="7192551" cy="1638118"/>
            <a:chOff x="912270" y="3520349"/>
            <a:chExt cx="7192551" cy="1638118"/>
          </a:xfrm>
        </p:grpSpPr>
        <p:sp>
          <p:nvSpPr>
            <p:cNvPr id="202" name="Right Arrow 201"/>
            <p:cNvSpPr/>
            <p:nvPr/>
          </p:nvSpPr>
          <p:spPr>
            <a:xfrm>
              <a:off x="3871842" y="4025164"/>
              <a:ext cx="939567" cy="350825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997087" y="4772497"/>
              <a:ext cx="132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State</a:t>
              </a:r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645947" y="4789135"/>
              <a:ext cx="14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State</a:t>
              </a:r>
              <a:endParaRPr lang="en-US" dirty="0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912270" y="3520349"/>
              <a:ext cx="3118153" cy="1285139"/>
              <a:chOff x="609800" y="1885679"/>
              <a:chExt cx="3118153" cy="1285139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852884" y="1885679"/>
                <a:ext cx="2875069" cy="1228901"/>
                <a:chOff x="4661885" y="4097660"/>
                <a:chExt cx="2875069" cy="1228901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4661885" y="4110284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68" name="Oval 267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48" name="Straight Arrow Connector 247"/>
                <p:cNvCxnSpPr>
                  <a:stCxn id="261" idx="2"/>
                  <a:endCxn id="268" idx="6"/>
                </p:cNvCxnSpPr>
                <p:nvPr/>
              </p:nvCxnSpPr>
              <p:spPr>
                <a:xfrm flipH="1">
                  <a:off x="4981925" y="4281995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>
                  <a:stCxn id="263" idx="2"/>
                  <a:endCxn id="261" idx="6"/>
                </p:cNvCxnSpPr>
                <p:nvPr/>
              </p:nvCxnSpPr>
              <p:spPr>
                <a:xfrm flipH="1">
                  <a:off x="6055057" y="4277244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>
                  <a:stCxn id="265" idx="1"/>
                  <a:endCxn id="268" idx="4"/>
                </p:cNvCxnSpPr>
                <p:nvPr/>
              </p:nvCxnSpPr>
              <p:spPr>
                <a:xfrm flipH="1" flipV="1">
                  <a:off x="4821905" y="4443166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>
                  <a:stCxn id="259" idx="1"/>
                  <a:endCxn id="268" idx="5"/>
                </p:cNvCxnSpPr>
                <p:nvPr/>
              </p:nvCxnSpPr>
              <p:spPr>
                <a:xfrm flipH="1" flipV="1">
                  <a:off x="4935056" y="4396297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>
                  <a:stCxn id="259" idx="2"/>
                  <a:endCxn id="265" idx="6"/>
                </p:cNvCxnSpPr>
                <p:nvPr/>
              </p:nvCxnSpPr>
              <p:spPr>
                <a:xfrm flipH="1">
                  <a:off x="5542036" y="5163262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>
                  <a:stCxn id="263" idx="4"/>
                  <a:endCxn id="259" idx="7"/>
                </p:cNvCxnSpPr>
                <p:nvPr/>
              </p:nvCxnSpPr>
              <p:spPr>
                <a:xfrm flipH="1">
                  <a:off x="6652848" y="4437264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>
                  <a:stCxn id="259" idx="0"/>
                  <a:endCxn id="261" idx="5"/>
                </p:cNvCxnSpPr>
                <p:nvPr/>
              </p:nvCxnSpPr>
              <p:spPr>
                <a:xfrm flipH="1" flipV="1">
                  <a:off x="6008188" y="4395146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5" name="Group 254"/>
                <p:cNvGrpSpPr/>
                <p:nvPr/>
              </p:nvGrpSpPr>
              <p:grpSpPr>
                <a:xfrm>
                  <a:off x="5221996" y="4990030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65" name="Oval 264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6" name="TextBox 265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56" name="Group 255"/>
                <p:cNvGrpSpPr/>
                <p:nvPr/>
              </p:nvGrpSpPr>
              <p:grpSpPr>
                <a:xfrm>
                  <a:off x="6800621" y="4097660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63" name="Oval 262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57" name="Group 256"/>
                <p:cNvGrpSpPr/>
                <p:nvPr/>
              </p:nvGrpSpPr>
              <p:grpSpPr>
                <a:xfrm>
                  <a:off x="5735017" y="4113560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61" name="Oval 260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2" name="TextBox 261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6379677" y="5003242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59" name="Oval 258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39" name="Freeform 238"/>
              <p:cNvSpPr/>
              <p:nvPr/>
            </p:nvSpPr>
            <p:spPr>
              <a:xfrm>
                <a:off x="2347284" y="2123459"/>
                <a:ext cx="568365" cy="556735"/>
              </a:xfrm>
              <a:custGeom>
                <a:avLst/>
                <a:gdLst>
                  <a:gd name="connsiteX0" fmla="*/ 568365 w 568365"/>
                  <a:gd name="connsiteY0" fmla="*/ 12404 h 556735"/>
                  <a:gd name="connsiteX1" fmla="*/ 24062 w 568365"/>
                  <a:gd name="connsiteY1" fmla="*/ 23745 h 556735"/>
                  <a:gd name="connsiteX2" fmla="*/ 126119 w 568365"/>
                  <a:gd name="connsiteY2" fmla="*/ 227869 h 556735"/>
                  <a:gd name="connsiteX3" fmla="*/ 398270 w 568365"/>
                  <a:gd name="connsiteY3" fmla="*/ 556735 h 55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365" h="556735">
                    <a:moveTo>
                      <a:pt x="568365" y="12404"/>
                    </a:moveTo>
                    <a:cubicBezTo>
                      <a:pt x="333067" y="119"/>
                      <a:pt x="97770" y="-12166"/>
                      <a:pt x="24062" y="23745"/>
                    </a:cubicBezTo>
                    <a:cubicBezTo>
                      <a:pt x="-49646" y="59656"/>
                      <a:pt x="63751" y="139037"/>
                      <a:pt x="126119" y="227869"/>
                    </a:cubicBezTo>
                    <a:cubicBezTo>
                      <a:pt x="188487" y="316701"/>
                      <a:pt x="398270" y="556735"/>
                      <a:pt x="398270" y="556735"/>
                    </a:cubicBez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>
              <a:xfrm>
                <a:off x="1309457" y="2144188"/>
                <a:ext cx="1254663" cy="592707"/>
              </a:xfrm>
              <a:custGeom>
                <a:avLst/>
                <a:gdLst>
                  <a:gd name="connsiteX0" fmla="*/ 540266 w 1254663"/>
                  <a:gd name="connsiteY0" fmla="*/ 37036 h 592707"/>
                  <a:gd name="connsiteX1" fmla="*/ 41322 w 1254663"/>
                  <a:gd name="connsiteY1" fmla="*/ 3016 h 592707"/>
                  <a:gd name="connsiteX2" fmla="*/ 166058 w 1254663"/>
                  <a:gd name="connsiteY2" fmla="*/ 105078 h 592707"/>
                  <a:gd name="connsiteX3" fmla="*/ 1254663 w 1254663"/>
                  <a:gd name="connsiteY3" fmla="*/ 592707 h 5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63" h="592707">
                    <a:moveTo>
                      <a:pt x="540266" y="37036"/>
                    </a:moveTo>
                    <a:cubicBezTo>
                      <a:pt x="321978" y="14356"/>
                      <a:pt x="103690" y="-8324"/>
                      <a:pt x="41322" y="3016"/>
                    </a:cubicBezTo>
                    <a:cubicBezTo>
                      <a:pt x="-21046" y="14356"/>
                      <a:pt x="-36166" y="6796"/>
                      <a:pt x="166058" y="105078"/>
                    </a:cubicBezTo>
                    <a:cubicBezTo>
                      <a:pt x="368282" y="203360"/>
                      <a:pt x="1254663" y="592707"/>
                      <a:pt x="1254663" y="592707"/>
                    </a:cubicBez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>
                <a:off x="1236248" y="2318790"/>
                <a:ext cx="1237157" cy="520167"/>
              </a:xfrm>
              <a:custGeom>
                <a:avLst/>
                <a:gdLst>
                  <a:gd name="connsiteX0" fmla="*/ 318646 w 1237157"/>
                  <a:gd name="connsiteY0" fmla="*/ 384084 h 520167"/>
                  <a:gd name="connsiteX1" fmla="*/ 1136 w 1237157"/>
                  <a:gd name="connsiteY1" fmla="*/ 9857 h 520167"/>
                  <a:gd name="connsiteX2" fmla="*/ 205250 w 1237157"/>
                  <a:gd name="connsiteY2" fmla="*/ 100579 h 520167"/>
                  <a:gd name="connsiteX3" fmla="*/ 1237157 w 1237157"/>
                  <a:gd name="connsiteY3" fmla="*/ 520167 h 520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157" h="520167">
                    <a:moveTo>
                      <a:pt x="318646" y="384084"/>
                    </a:moveTo>
                    <a:cubicBezTo>
                      <a:pt x="169340" y="220596"/>
                      <a:pt x="20035" y="57108"/>
                      <a:pt x="1136" y="9857"/>
                    </a:cubicBezTo>
                    <a:cubicBezTo>
                      <a:pt x="-17763" y="-37394"/>
                      <a:pt x="205250" y="100579"/>
                      <a:pt x="205250" y="100579"/>
                    </a:cubicBezTo>
                    <a:lnTo>
                      <a:pt x="1237157" y="520167"/>
                    </a:ln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885854" y="2271946"/>
                <a:ext cx="1644247" cy="898872"/>
              </a:xfrm>
              <a:custGeom>
                <a:avLst/>
                <a:gdLst>
                  <a:gd name="connsiteX0" fmla="*/ 0 w 1644247"/>
                  <a:gd name="connsiteY0" fmla="*/ 0 h 898872"/>
                  <a:gd name="connsiteX1" fmla="*/ 453585 w 1644247"/>
                  <a:gd name="connsiteY1" fmla="*/ 793816 h 898872"/>
                  <a:gd name="connsiteX2" fmla="*/ 805114 w 1644247"/>
                  <a:gd name="connsiteY2" fmla="*/ 895878 h 898872"/>
                  <a:gd name="connsiteX3" fmla="*/ 1644247 w 1644247"/>
                  <a:gd name="connsiteY3" fmla="*/ 850517 h 8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247" h="898872">
                    <a:moveTo>
                      <a:pt x="0" y="0"/>
                    </a:moveTo>
                    <a:cubicBezTo>
                      <a:pt x="159699" y="322251"/>
                      <a:pt x="319399" y="644503"/>
                      <a:pt x="453585" y="793816"/>
                    </a:cubicBezTo>
                    <a:cubicBezTo>
                      <a:pt x="587771" y="943129"/>
                      <a:pt x="606670" y="886428"/>
                      <a:pt x="805114" y="895878"/>
                    </a:cubicBezTo>
                    <a:lnTo>
                      <a:pt x="1644247" y="850517"/>
                    </a:lnTo>
                  </a:path>
                </a:pathLst>
              </a:custGeom>
              <a:ln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681162" y="2632014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F4: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819846" y="2173794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F2: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609800" y="2616466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F1: 5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2473401" y="2123459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4F81BD"/>
                    </a:solidFill>
                  </a:rPr>
                  <a:t>F3: 10</a:t>
                </a:r>
                <a:endParaRPr lang="en-US" sz="1500" dirty="0">
                  <a:solidFill>
                    <a:srgbClr val="4F81BD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5229752" y="3545815"/>
              <a:ext cx="2875069" cy="1334944"/>
              <a:chOff x="3899703" y="4441882"/>
              <a:chExt cx="2875069" cy="1334944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3899703" y="4441882"/>
                <a:ext cx="2875069" cy="1228901"/>
                <a:chOff x="3899703" y="4441882"/>
                <a:chExt cx="2875069" cy="1228901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3899703" y="4454506"/>
                  <a:ext cx="736699" cy="332882"/>
                  <a:chOff x="946401" y="5396915"/>
                  <a:chExt cx="736699" cy="332882"/>
                </a:xfrm>
              </p:grpSpPr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959122" y="5396915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A</a:t>
                    </a:r>
                  </a:p>
                </p:txBody>
              </p:sp>
              <p:sp>
                <p:nvSpPr>
                  <p:cNvPr id="237" name="Oval 236"/>
                  <p:cNvSpPr/>
                  <p:nvPr/>
                </p:nvSpPr>
                <p:spPr>
                  <a:xfrm>
                    <a:off x="946401" y="5409757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17" name="Straight Arrow Connector 216"/>
                <p:cNvCxnSpPr>
                  <a:stCxn id="230" idx="2"/>
                  <a:endCxn id="237" idx="6"/>
                </p:cNvCxnSpPr>
                <p:nvPr/>
              </p:nvCxnSpPr>
              <p:spPr>
                <a:xfrm flipH="1">
                  <a:off x="4219743" y="4626217"/>
                  <a:ext cx="753092" cy="11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/>
                <p:cNvCxnSpPr>
                  <a:stCxn id="232" idx="2"/>
                  <a:endCxn id="230" idx="6"/>
                </p:cNvCxnSpPr>
                <p:nvPr/>
              </p:nvCxnSpPr>
              <p:spPr>
                <a:xfrm flipH="1">
                  <a:off x="5292875" y="4621466"/>
                  <a:ext cx="745564" cy="4751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>
                  <a:stCxn id="234" idx="1"/>
                  <a:endCxn id="237" idx="4"/>
                </p:cNvCxnSpPr>
                <p:nvPr/>
              </p:nvCxnSpPr>
              <p:spPr>
                <a:xfrm flipH="1" flipV="1">
                  <a:off x="4059723" y="4787388"/>
                  <a:ext cx="446960" cy="607182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>
                  <a:stCxn id="228" idx="1"/>
                  <a:endCxn id="237" idx="5"/>
                </p:cNvCxnSpPr>
                <p:nvPr/>
              </p:nvCxnSpPr>
              <p:spPr>
                <a:xfrm flipH="1" flipV="1">
                  <a:off x="4172874" y="4740519"/>
                  <a:ext cx="1491490" cy="653814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>
                  <a:stCxn id="228" idx="2"/>
                  <a:endCxn id="234" idx="6"/>
                </p:cNvCxnSpPr>
                <p:nvPr/>
              </p:nvCxnSpPr>
              <p:spPr>
                <a:xfrm flipH="1">
                  <a:off x="4779854" y="5507484"/>
                  <a:ext cx="837641" cy="23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>
                  <a:stCxn id="232" idx="4"/>
                  <a:endCxn id="228" idx="7"/>
                </p:cNvCxnSpPr>
                <p:nvPr/>
              </p:nvCxnSpPr>
              <p:spPr>
                <a:xfrm flipH="1">
                  <a:off x="5890666" y="4781486"/>
                  <a:ext cx="307793" cy="612847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>
                  <a:stCxn id="228" idx="0"/>
                  <a:endCxn id="230" idx="5"/>
                </p:cNvCxnSpPr>
                <p:nvPr/>
              </p:nvCxnSpPr>
              <p:spPr>
                <a:xfrm flipH="1" flipV="1">
                  <a:off x="5246006" y="4739368"/>
                  <a:ext cx="531509" cy="608096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4" name="Group 223"/>
                <p:cNvGrpSpPr/>
                <p:nvPr/>
              </p:nvGrpSpPr>
              <p:grpSpPr>
                <a:xfrm>
                  <a:off x="4459814" y="5334252"/>
                  <a:ext cx="733467" cy="333489"/>
                  <a:chOff x="1597232" y="6219961"/>
                  <a:chExt cx="733467" cy="333489"/>
                </a:xfrm>
              </p:grpSpPr>
              <p:sp>
                <p:nvSpPr>
                  <p:cNvPr id="234" name="Oval 233"/>
                  <p:cNvSpPr/>
                  <p:nvPr/>
                </p:nvSpPr>
                <p:spPr>
                  <a:xfrm>
                    <a:off x="1597232" y="6233410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1606721" y="621996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</a:t>
                    </a:r>
                  </a:p>
                </p:txBody>
              </p:sp>
            </p:grpSp>
            <p:grpSp>
              <p:nvGrpSpPr>
                <p:cNvPr id="225" name="Group 224"/>
                <p:cNvGrpSpPr/>
                <p:nvPr/>
              </p:nvGrpSpPr>
              <p:grpSpPr>
                <a:xfrm>
                  <a:off x="6038439" y="4441882"/>
                  <a:ext cx="736333" cy="339604"/>
                  <a:chOff x="2971737" y="5384291"/>
                  <a:chExt cx="736333" cy="339604"/>
                </a:xfrm>
              </p:grpSpPr>
              <p:sp>
                <p:nvSpPr>
                  <p:cNvPr id="232" name="Oval 231"/>
                  <p:cNvSpPr/>
                  <p:nvPr/>
                </p:nvSpPr>
                <p:spPr>
                  <a:xfrm>
                    <a:off x="2971737" y="5403855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2984092" y="53842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C</a:t>
                    </a:r>
                  </a:p>
                </p:txBody>
              </p: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4972835" y="4457782"/>
                  <a:ext cx="734406" cy="328455"/>
                  <a:chOff x="1962833" y="5400191"/>
                  <a:chExt cx="734406" cy="328455"/>
                </a:xfrm>
              </p:grpSpPr>
              <p:sp>
                <p:nvSpPr>
                  <p:cNvPr id="230" name="Oval 229"/>
                  <p:cNvSpPr/>
                  <p:nvPr/>
                </p:nvSpPr>
                <p:spPr>
                  <a:xfrm>
                    <a:off x="1962833" y="5408606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1973261" y="5400191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B</a:t>
                    </a:r>
                  </a:p>
                </p:txBody>
              </p:sp>
            </p:grpSp>
            <p:grpSp>
              <p:nvGrpSpPr>
                <p:cNvPr id="227" name="Group 226"/>
                <p:cNvGrpSpPr/>
                <p:nvPr/>
              </p:nvGrpSpPr>
              <p:grpSpPr>
                <a:xfrm>
                  <a:off x="5617495" y="5347464"/>
                  <a:ext cx="736333" cy="323319"/>
                  <a:chOff x="2460073" y="6233173"/>
                  <a:chExt cx="736333" cy="323319"/>
                </a:xfrm>
              </p:grpSpPr>
              <p:sp>
                <p:nvSpPr>
                  <p:cNvPr id="228" name="Oval 227"/>
                  <p:cNvSpPr/>
                  <p:nvPr/>
                </p:nvSpPr>
                <p:spPr>
                  <a:xfrm>
                    <a:off x="2460073" y="6233173"/>
                    <a:ext cx="320040" cy="320040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2472428" y="6233327"/>
                    <a:ext cx="723978" cy="32316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E</a:t>
                    </a:r>
                  </a:p>
                </p:txBody>
              </p:sp>
            </p:grpSp>
          </p:grpSp>
          <p:sp>
            <p:nvSpPr>
              <p:cNvPr id="208" name="Freeform 207"/>
              <p:cNvSpPr/>
              <p:nvPr/>
            </p:nvSpPr>
            <p:spPr>
              <a:xfrm>
                <a:off x="5873932" y="4830935"/>
                <a:ext cx="192774" cy="430929"/>
              </a:xfrm>
              <a:custGeom>
                <a:avLst/>
                <a:gdLst>
                  <a:gd name="connsiteX0" fmla="*/ 192774 w 192774"/>
                  <a:gd name="connsiteY0" fmla="*/ 0 h 430929"/>
                  <a:gd name="connsiteX1" fmla="*/ 0 w 192774"/>
                  <a:gd name="connsiteY1" fmla="*/ 430929 h 430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774" h="430929">
                    <a:moveTo>
                      <a:pt x="192774" y="0"/>
                    </a:moveTo>
                    <a:lnTo>
                      <a:pt x="0" y="430929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>
                <a:off x="5159535" y="4853616"/>
                <a:ext cx="408227" cy="385567"/>
              </a:xfrm>
              <a:custGeom>
                <a:avLst/>
                <a:gdLst>
                  <a:gd name="connsiteX0" fmla="*/ 0 w 408227"/>
                  <a:gd name="connsiteY0" fmla="*/ 0 h 385567"/>
                  <a:gd name="connsiteX1" fmla="*/ 408227 w 408227"/>
                  <a:gd name="connsiteY1" fmla="*/ 385567 h 3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227" h="385567">
                    <a:moveTo>
                      <a:pt x="0" y="0"/>
                    </a:moveTo>
                    <a:lnTo>
                      <a:pt x="408227" y="385567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4842025" y="5431967"/>
                <a:ext cx="657699" cy="0"/>
              </a:xfrm>
              <a:custGeom>
                <a:avLst/>
                <a:gdLst>
                  <a:gd name="connsiteX0" fmla="*/ 0 w 657699"/>
                  <a:gd name="connsiteY0" fmla="*/ 0 h 0"/>
                  <a:gd name="connsiteX1" fmla="*/ 657699 w 65769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7699">
                    <a:moveTo>
                      <a:pt x="0" y="0"/>
                    </a:moveTo>
                    <a:lnTo>
                      <a:pt x="657699" y="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>
                <a:off x="4207005" y="4842275"/>
                <a:ext cx="1145304" cy="487630"/>
              </a:xfrm>
              <a:custGeom>
                <a:avLst/>
                <a:gdLst>
                  <a:gd name="connsiteX0" fmla="*/ 0 w 1145304"/>
                  <a:gd name="connsiteY0" fmla="*/ 0 h 487630"/>
                  <a:gd name="connsiteX1" fmla="*/ 1145304 w 1145304"/>
                  <a:gd name="connsiteY1" fmla="*/ 487630 h 48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5304" h="487630">
                    <a:moveTo>
                      <a:pt x="0" y="0"/>
                    </a:moveTo>
                    <a:lnTo>
                      <a:pt x="1145304" y="487630"/>
                    </a:lnTo>
                  </a:path>
                </a:pathLst>
              </a:custGeom>
              <a:ln>
                <a:solidFill>
                  <a:schemeClr val="accent2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382935" y="5014705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F1: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888051" y="5453661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F4: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649254" y="4699958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C0504D"/>
                    </a:solidFill>
                  </a:rPr>
                  <a:t>F2: 5</a:t>
                </a:r>
                <a:endParaRPr lang="en-US" sz="1500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5415227" y="4686290"/>
                <a:ext cx="892437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accent2"/>
                    </a:solidFill>
                  </a:rPr>
                  <a:t>F3: 10</a:t>
                </a:r>
                <a:endParaRPr lang="en-US" sz="1500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9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 are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Existing solutions are static </a:t>
            </a:r>
            <a:r>
              <a:rPr lang="en-US" sz="1600" dirty="0" smtClean="0">
                <a:solidFill>
                  <a:srgbClr val="7F7F7F"/>
                </a:solidFill>
              </a:rPr>
              <a:t>[</a:t>
            </a:r>
            <a:r>
              <a:rPr lang="en-US" sz="1600" dirty="0">
                <a:solidFill>
                  <a:srgbClr val="7F7F7F"/>
                </a:solidFill>
              </a:rPr>
              <a:t>ConsistentUpdate’12, SWAN’13, zUpdate’13</a:t>
            </a:r>
            <a:r>
              <a:rPr lang="en-US" sz="1600" dirty="0" smtClean="0">
                <a:solidFill>
                  <a:srgbClr val="7F7F7F"/>
                </a:solidFill>
              </a:rPr>
              <a:t>]</a:t>
            </a:r>
            <a:endParaRPr lang="en-US" sz="1600" dirty="0" smtClean="0"/>
          </a:p>
          <a:p>
            <a:pPr lvl="1"/>
            <a:r>
              <a:rPr lang="en-US" dirty="0" smtClean="0"/>
              <a:t>Pre-compute an order for update operations</a:t>
            </a:r>
          </a:p>
          <a:p>
            <a:pPr lvl="1"/>
            <a:endParaRPr lang="en-US" dirty="0" smtClean="0">
              <a:solidFill>
                <a:srgbClr val="7F7F7F"/>
              </a:solidFill>
            </a:endParaRPr>
          </a:p>
          <a:p>
            <a:pPr lvl="1"/>
            <a:endParaRPr lang="en-US" dirty="0">
              <a:solidFill>
                <a:srgbClr val="7F7F7F"/>
              </a:solidFill>
            </a:endParaRPr>
          </a:p>
          <a:p>
            <a:pPr lvl="1"/>
            <a:endParaRPr lang="en-US" dirty="0" smtClean="0">
              <a:solidFill>
                <a:srgbClr val="7F7F7F"/>
              </a:solidFill>
            </a:endParaRPr>
          </a:p>
          <a:p>
            <a:pPr marL="0" lvl="1" indent="0">
              <a:buNone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Downside: Do </a:t>
            </a:r>
            <a:r>
              <a:rPr lang="en-US" sz="2800" dirty="0"/>
              <a:t>not adapt to runtime </a:t>
            </a:r>
            <a:r>
              <a:rPr lang="en-US" sz="2800" dirty="0" smtClean="0"/>
              <a:t>conditions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 in face of </a:t>
            </a:r>
            <a:r>
              <a:rPr lang="en-US" dirty="0" smtClean="0">
                <a:solidFill>
                  <a:srgbClr val="FF0000"/>
                </a:solidFill>
              </a:rPr>
              <a:t>highly variable </a:t>
            </a:r>
            <a:r>
              <a:rPr lang="en-US" dirty="0" smtClean="0"/>
              <a:t>operation completion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683343" y="3093274"/>
            <a:ext cx="1872020" cy="810994"/>
            <a:chOff x="359479" y="1682125"/>
            <a:chExt cx="1872020" cy="810994"/>
          </a:xfrm>
        </p:grpSpPr>
        <p:sp>
          <p:nvSpPr>
            <p:cNvPr id="22" name="TextBox 21"/>
            <p:cNvSpPr txBox="1"/>
            <p:nvPr/>
          </p:nvSpPr>
          <p:spPr>
            <a:xfrm>
              <a:off x="1100037" y="168212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F3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243" y="215456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F4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0019" y="1685645"/>
              <a:ext cx="411480" cy="33855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F2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97737" y="2154565"/>
              <a:ext cx="411480" cy="3200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F1</a:t>
              </a:r>
              <a:endParaRPr lang="en-US" sz="1600" dirty="0"/>
            </a:p>
          </p:txBody>
        </p:sp>
        <p:cxnSp>
          <p:nvCxnSpPr>
            <p:cNvPr id="26" name="Straight Arrow Connector 25"/>
            <p:cNvCxnSpPr>
              <a:stCxn id="22" idx="3"/>
              <a:endCxn id="24" idx="1"/>
            </p:cNvCxnSpPr>
            <p:nvPr/>
          </p:nvCxnSpPr>
          <p:spPr>
            <a:xfrm>
              <a:off x="1511517" y="1851402"/>
              <a:ext cx="308502" cy="352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3"/>
              <a:endCxn id="25" idx="1"/>
            </p:cNvCxnSpPr>
            <p:nvPr/>
          </p:nvCxnSpPr>
          <p:spPr>
            <a:xfrm flipV="1">
              <a:off x="1519723" y="2314585"/>
              <a:ext cx="278014" cy="925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9479" y="1766160"/>
              <a:ext cx="850196" cy="584776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Static</a:t>
              </a:r>
            </a:p>
            <a:p>
              <a:r>
                <a:rPr lang="en-US" sz="1600" dirty="0" smtClean="0"/>
                <a:t>Plan A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53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Operation Completion </a:t>
            </a:r>
            <a:r>
              <a:rPr lang="en-US" sz="3200" dirty="0">
                <a:solidFill>
                  <a:schemeClr val="tx2"/>
                </a:solidFill>
              </a:rPr>
              <a:t>T</a:t>
            </a:r>
            <a:r>
              <a:rPr lang="en-US" sz="3200" dirty="0" smtClean="0">
                <a:solidFill>
                  <a:schemeClr val="tx2"/>
                </a:solidFill>
              </a:rPr>
              <a:t>imes are Highly </a:t>
            </a:r>
            <a:r>
              <a:rPr lang="en-US" sz="3200" dirty="0">
                <a:solidFill>
                  <a:schemeClr val="tx2"/>
                </a:solidFill>
              </a:rPr>
              <a:t>V</a:t>
            </a:r>
            <a:r>
              <a:rPr lang="en-US" sz="3200" dirty="0" smtClean="0">
                <a:solidFill>
                  <a:schemeClr val="tx2"/>
                </a:solidFill>
              </a:rPr>
              <a:t>ariable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7</a:t>
            </a:fld>
            <a:endParaRPr lang="en-US"/>
          </a:p>
        </p:txBody>
      </p:sp>
      <p:pic>
        <p:nvPicPr>
          <p:cNvPr id="47" name="Picture 46" descr="屏幕快照 2014-07-08 09.09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21" y="2868681"/>
            <a:ext cx="4045376" cy="30175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02347" y="3007410"/>
            <a:ext cx="2519947" cy="2286000"/>
            <a:chOff x="5056771" y="2108430"/>
            <a:chExt cx="2519947" cy="2286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5056771" y="2108430"/>
              <a:ext cx="0" cy="228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76718" y="2108430"/>
              <a:ext cx="0" cy="228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078857" y="3364151"/>
              <a:ext cx="249786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000284" y="3008312"/>
              <a:ext cx="90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&gt;10x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on commodity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9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Operation </a:t>
            </a:r>
            <a:r>
              <a:rPr lang="en-US" sz="3200" dirty="0" smtClean="0">
                <a:solidFill>
                  <a:schemeClr val="tx2"/>
                </a:solidFill>
              </a:rPr>
              <a:t>Completion </a:t>
            </a:r>
            <a:r>
              <a:rPr lang="en-US" sz="3200" dirty="0">
                <a:solidFill>
                  <a:schemeClr val="tx2"/>
                </a:solidFill>
              </a:rPr>
              <a:t>T</a:t>
            </a:r>
            <a:r>
              <a:rPr lang="en-US" sz="3200" dirty="0" smtClean="0">
                <a:solidFill>
                  <a:schemeClr val="tx2"/>
                </a:solidFill>
              </a:rPr>
              <a:t>imes </a:t>
            </a:r>
            <a:r>
              <a:rPr lang="en-US" sz="3200" dirty="0">
                <a:solidFill>
                  <a:schemeClr val="tx2"/>
                </a:solidFill>
              </a:rPr>
              <a:t>are </a:t>
            </a:r>
            <a:r>
              <a:rPr lang="en-US" sz="3200" dirty="0" smtClean="0">
                <a:solidFill>
                  <a:schemeClr val="tx2"/>
                </a:solidFill>
              </a:rPr>
              <a:t>Highly </a:t>
            </a:r>
            <a:r>
              <a:rPr lang="en-US" sz="3200" dirty="0">
                <a:solidFill>
                  <a:schemeClr val="tx2"/>
                </a:solidFill>
              </a:rPr>
              <a:t>V</a:t>
            </a:r>
            <a:r>
              <a:rPr lang="en-US" sz="3200" dirty="0" smtClean="0">
                <a:solidFill>
                  <a:schemeClr val="tx2"/>
                </a:solidFill>
              </a:rPr>
              <a:t>ariable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05B-5222-9940-973F-E23D7F4E48D8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on commodity switches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Contributing factors</a:t>
            </a:r>
          </a:p>
          <a:p>
            <a:pPr lvl="1"/>
            <a:r>
              <a:rPr lang="en-US" dirty="0" smtClean="0"/>
              <a:t>Control-plane load</a:t>
            </a:r>
          </a:p>
          <a:p>
            <a:pPr lvl="1"/>
            <a:r>
              <a:rPr lang="en-US" dirty="0" smtClean="0"/>
              <a:t>Number of rules</a:t>
            </a:r>
          </a:p>
          <a:p>
            <a:pPr lvl="1"/>
            <a:r>
              <a:rPr lang="en-US" dirty="0" smtClean="0"/>
              <a:t>Priority of rules</a:t>
            </a:r>
          </a:p>
          <a:p>
            <a:pPr lvl="1"/>
            <a:r>
              <a:rPr lang="en-US" dirty="0" smtClean="0"/>
              <a:t>Type of operations </a:t>
            </a:r>
            <a:r>
              <a:rPr lang="en-US" sz="2000" dirty="0" smtClean="0">
                <a:solidFill>
                  <a:srgbClr val="7F7F7F"/>
                </a:solidFill>
              </a:rPr>
              <a:t>(insert vs. modify)</a:t>
            </a:r>
            <a:endParaRPr lang="en-US" sz="2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6892</TotalTime>
  <Words>2131</Words>
  <Application>Microsoft Macintosh PowerPoint</Application>
  <PresentationFormat>On-screen Show (4:3)</PresentationFormat>
  <Paragraphs>943</Paragraphs>
  <Slides>44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Document</vt:lpstr>
      <vt:lpstr>Dynamic Scheduling of Network Updates</vt:lpstr>
      <vt:lpstr>SDN: Paradigm Shift in Networking</vt:lpstr>
      <vt:lpstr>Network Update is Challenging</vt:lpstr>
      <vt:lpstr>What is Consistent Network Update</vt:lpstr>
      <vt:lpstr>What is Consistent Network Update</vt:lpstr>
      <vt:lpstr>Existing Solutions are Slow</vt:lpstr>
      <vt:lpstr>Existing Solutions are Slow</vt:lpstr>
      <vt:lpstr>Operation Completion Times are Highly Variable</vt:lpstr>
      <vt:lpstr>Operation Completion Times are Highly Variable</vt:lpstr>
      <vt:lpstr>Static Schedules can be Slow</vt:lpstr>
      <vt:lpstr>Dynamic Schedules are Adaptive and Fast</vt:lpstr>
      <vt:lpstr>Challenges of Dynamic Update Scheduling</vt:lpstr>
      <vt:lpstr>Challenges of Dynamic Update Scheduling</vt:lpstr>
      <vt:lpstr>Challenges of Dynamic Update Scheduling</vt:lpstr>
      <vt:lpstr>Challenges of Dynamic Update Scheduling</vt:lpstr>
      <vt:lpstr>Challenges of Dynamic Update Scheduling</vt:lpstr>
      <vt:lpstr>Dionysus Pipeline</vt:lpstr>
      <vt:lpstr>Dependency Graph Generation</vt:lpstr>
      <vt:lpstr>Dependency Graph Generation</vt:lpstr>
      <vt:lpstr>Dependency Graph Generation</vt:lpstr>
      <vt:lpstr>Dependency Graph Generation</vt:lpstr>
      <vt:lpstr>Dependency Graph Generation</vt:lpstr>
      <vt:lpstr>Dependency Graph Generation</vt:lpstr>
      <vt:lpstr>Dependency Graph Generation</vt:lpstr>
      <vt:lpstr>Dependency Graph Generation</vt:lpstr>
      <vt:lpstr>Dionysus Pipeline</vt:lpstr>
      <vt:lpstr>Dionysus Scheduling</vt:lpstr>
      <vt:lpstr>Dionysus Scheduling</vt:lpstr>
      <vt:lpstr>Dionysus Scheduling</vt:lpstr>
      <vt:lpstr>Dionysus Scheduling</vt:lpstr>
      <vt:lpstr>Dionysus Scheduling</vt:lpstr>
      <vt:lpstr>Dionysus Scheduling</vt:lpstr>
      <vt:lpstr>Dionysus Scheduling</vt:lpstr>
      <vt:lpstr>Dionysus Scheduling</vt:lpstr>
      <vt:lpstr>Critical-Path Scheduling</vt:lpstr>
      <vt:lpstr>Critical-Path Scheduling</vt:lpstr>
      <vt:lpstr>Handling Cycles</vt:lpstr>
      <vt:lpstr>Handling Cycles</vt:lpstr>
      <vt:lpstr>Evaluation: Traffic Engineering</vt:lpstr>
      <vt:lpstr>Evaluation: Traffic Engineering</vt:lpstr>
      <vt:lpstr>Evaluation: Failure Recovery</vt:lpstr>
      <vt:lpstr>Evaluation: Failure Recovery</vt:lpstr>
      <vt:lpstr>Conclusion</vt:lpstr>
      <vt:lpstr>Thanks!  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Dionysus: Dynamic Scheduling of Network Updates</dc:title>
  <dc:creator>Xin Jin</dc:creator>
  <cp:lastModifiedBy>Xin Jin</cp:lastModifiedBy>
  <cp:revision>538</cp:revision>
  <cp:lastPrinted>2014-08-13T12:51:50Z</cp:lastPrinted>
  <dcterms:created xsi:type="dcterms:W3CDTF">2014-02-05T18:09:24Z</dcterms:created>
  <dcterms:modified xsi:type="dcterms:W3CDTF">2014-08-25T14:10:35Z</dcterms:modified>
</cp:coreProperties>
</file>