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461" r:id="rId3"/>
    <p:sldId id="528" r:id="rId4"/>
    <p:sldId id="547" r:id="rId5"/>
    <p:sldId id="548" r:id="rId6"/>
    <p:sldId id="541" r:id="rId7"/>
    <p:sldId id="546" r:id="rId8"/>
    <p:sldId id="542" r:id="rId9"/>
    <p:sldId id="538" r:id="rId10"/>
    <p:sldId id="543" r:id="rId11"/>
    <p:sldId id="544" r:id="rId12"/>
    <p:sldId id="545" r:id="rId13"/>
    <p:sldId id="539" r:id="rId14"/>
    <p:sldId id="53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41"/>
  </p:normalViewPr>
  <p:slideViewPr>
    <p:cSldViewPr snapToGrid="0" snapToObjects="1">
      <p:cViewPr varScale="1">
        <p:scale>
          <a:sx n="90" d="100"/>
          <a:sy n="90" d="100"/>
        </p:scale>
        <p:origin x="23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0412E-107C-B941-8428-D82DB4FD32F9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53460-5ACC-5F43-AA02-7D2CDB029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5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</a:t>
            </a:r>
            <a:r>
              <a:rPr lang="en-US" baseline="0" dirty="0"/>
              <a:t> a</a:t>
            </a:r>
            <a:r>
              <a:rPr lang="en-US" dirty="0"/>
              <a:t>dapted from similar courses at Princeton,</a:t>
            </a:r>
            <a:r>
              <a:rPr lang="en-US" baseline="0" dirty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0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9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93F0-AE0A-7141-B1FB-65B34BE20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A3915-F73E-6C4A-898A-6D145C0A3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3C77C-7DEB-0740-B39B-01610D5A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54998-3AD1-2848-83AA-E2974C88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75AAA-A043-C448-AC42-9C2CF81D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1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8D5C-BE93-3849-BC40-02BC60E6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F5DDC-EBD5-2D41-87D4-48A6B7761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FBB23-8C77-2F43-8CE8-496CBC78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EE048-DE93-BC4C-B260-989DF743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AA42C-CD74-A546-98A0-FD7C2E2E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1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2400A-F171-7148-87CA-A62F76830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20E4F-A8A5-AF42-9B0E-A5AF95686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0D218-BC68-D74C-BC40-58BB0F82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672A-2091-3C4C-8B3F-C71F26A4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BCA07-EA6D-1B41-9864-3FA7AFF2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9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18D0-E685-8A46-99D8-2E882E9F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0706-6154-6340-9091-EDFDFD831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81DD3-02D0-0943-81A3-2E97B720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6475C-F1C2-F544-8B4D-AFD9F185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66917-C088-D746-AF5D-CBFED7C8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8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298D-5D81-D14C-9EDA-FA243ED5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04A67-3E6F-6649-AC47-D8E92C3AF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8DA6A-22E7-274E-9388-DABDE10F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7C9A8-98F8-4646-AE04-0D686BAF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E2B01-C1BE-524F-90A3-597D0387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9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07C7-075D-A648-BD0F-73907AB5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41C6-02D4-CA45-AC9E-F1384B126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DAC01-0D0D-2940-8E2C-5CAEE0804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EB78F-A380-8149-B833-2ABB6F54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31D7F-C3CD-654D-ABC3-850D69B9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26FD6-AEF7-584D-BCC2-E974C908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B941-62DC-3545-AC9D-826187DE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152D8-9CC5-344C-8713-0E6062726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FBAA2-EA2A-5540-9599-F037822E0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D283B-58BE-6B4E-9529-8663B2623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55485-DA8A-9B49-932F-9AB4784BB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3C4-E6A1-4143-AB3A-CE295E92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35267-FA7E-6240-9D02-B521C3D0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1B2FD-CBBE-364D-BF6D-67C2E919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7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278A-9826-AA43-A177-3FBF81D6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22E51-4D51-8A42-BC62-AF52F5DC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20DB2-DE6B-C24B-86F6-3CB4E07A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0FE6D-7F43-634D-9F94-964AC7E6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5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1C085-450B-6244-8B25-4F2D8C8B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B93D53-202F-B940-8349-AC473CA6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8FD59-B28E-3943-9C85-16A5396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6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3831-23E7-ED4D-A494-C71FD370B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9DB8C-7C40-CC41-9C0D-D73AF1E9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DA257-209E-F14C-A7E2-FD5496912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048A6-70B6-6C4C-BC25-B3C7F887E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48E04-8457-EC48-A78F-80DE22AA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E07C3-543A-BC4D-8FDF-4D2209D3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A510-AAEC-3541-A968-1CB488EA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E1DCB-2293-4A48-876B-1BC64C782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C9987-E600-394E-B3A1-8A0AF7BDC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51BFD-7E96-5C45-9902-133837A1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F0522-F51C-FD45-BE84-DBF23E08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E34CA-C570-6446-A428-D136D01F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6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A61DB-6CE4-1D47-A369-253F29CF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A471-A874-9544-8B25-CED133050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48533-78D4-4941-A9A4-83C277901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44EB5-C216-004E-A8FA-F9F0A745CB68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1F8DD-C6B3-B94D-A64F-0775967DA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44819-CA28-0249-A873-A2CBBB6E4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3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shiarezaei/course-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mlgXaocwiE&amp;t=293s" TargetMode="External"/><Relationship Id="rId2" Type="http://schemas.openxmlformats.org/officeDocument/2006/relationships/hyperlink" Target="https://hackmd.io/@pmanzoni/SyWm3n0HH#Mininet-Lab-1-SD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nferences.sigcomm.org/sigcomm/2014/doc/slides/mininet-intro.pdf" TargetMode="External"/><Relationship Id="rId4" Type="http://schemas.openxmlformats.org/officeDocument/2006/relationships/hyperlink" Target="http://mininet.spear.narmox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602038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err="1"/>
              <a:t>Arshiya</a:t>
            </a:r>
            <a:r>
              <a:rPr lang="en-US" b="0" dirty="0"/>
              <a:t> </a:t>
            </a:r>
            <a:r>
              <a:rPr lang="en-US" dirty="0" err="1"/>
              <a:t>R</a:t>
            </a:r>
            <a:r>
              <a:rPr lang="en-US" b="0" dirty="0" err="1"/>
              <a:t>ezaie</a:t>
            </a:r>
            <a:endParaRPr lang="en-US" b="0" dirty="0"/>
          </a:p>
          <a:p>
            <a:r>
              <a:rPr lang="en-US" b="0" dirty="0"/>
              <a:t>Spring 1400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667000" y="6390968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https://github.com/arshiarezaei/course-net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209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/>
              <a:t>CE 40-443</a:t>
            </a:r>
            <a:br>
              <a:rPr lang="en-US" sz="4800" dirty="0"/>
            </a:br>
            <a:r>
              <a:rPr lang="en-US" sz="4800" dirty="0"/>
              <a:t>Computer Networks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Introduction To Mininet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0009D2-B66C-4A4E-838E-04A600368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800" y="4598219"/>
            <a:ext cx="1422400" cy="1422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8A84B4-5A50-C743-9778-11B73F032CD5}"/>
              </a:ext>
            </a:extLst>
          </p:cNvPr>
          <p:cNvSpPr txBox="1"/>
          <p:nvPr/>
        </p:nvSpPr>
        <p:spPr>
          <a:xfrm>
            <a:off x="4016829" y="38317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70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5D56-B9F2-5848-A3F5-B496666F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Linear Topology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B9DD09-D6BE-4547-BB16-D7FB2C48B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1286" b="54347"/>
          <a:stretch/>
        </p:blipFill>
        <p:spPr>
          <a:xfrm>
            <a:off x="838200" y="1690688"/>
            <a:ext cx="4854262" cy="439347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DD5D00-9B98-CD45-9836-FB4D401B13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42" b="14907"/>
          <a:stretch/>
        </p:blipFill>
        <p:spPr>
          <a:xfrm>
            <a:off x="6434561" y="2088931"/>
            <a:ext cx="4919239" cy="258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9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407C-A018-1445-8F1B-9FBE7A75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Tree Topology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1BFA906-0A82-3745-A014-AA2CF6933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2169" y="2063147"/>
            <a:ext cx="4043340" cy="271545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3AF32-45E2-6D44-8413-B203CB7F0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0" y="1698569"/>
            <a:ext cx="6796126" cy="346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07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982E-42A4-A94D-85D8-A564F780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581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Custom Topology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1F586D-7E5F-9543-9378-29FA8AB42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274"/>
          <a:stretch/>
        </p:blipFill>
        <p:spPr>
          <a:xfrm>
            <a:off x="6200625" y="2054963"/>
            <a:ext cx="5153175" cy="2327850"/>
          </a:xfrm>
        </p:spPr>
      </p:pic>
    </p:spTree>
    <p:extLst>
      <p:ext uri="{BB962C8B-B14F-4D97-AF65-F5344CB8AC3E}">
        <p14:creationId xmlns:p14="http://schemas.microsoft.com/office/powerpoint/2010/main" val="45889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BE4F-3739-4A45-B8FE-92268008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D189F-3F74-764D-A803-8173B377D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SDN-LAB</a:t>
            </a:r>
            <a:endParaRPr lang="en-US" dirty="0"/>
          </a:p>
          <a:p>
            <a:r>
              <a:rPr lang="en-US" dirty="0">
                <a:hlinkClick r:id="rId3"/>
              </a:rPr>
              <a:t>Introduction to Mininet</a:t>
            </a:r>
          </a:p>
          <a:p>
            <a:r>
              <a:rPr lang="en-US" dirty="0">
                <a:hlinkClick r:id="rId4"/>
              </a:rPr>
              <a:t>Mininet Visualizer</a:t>
            </a:r>
            <a:endParaRPr lang="en-US" dirty="0"/>
          </a:p>
          <a:p>
            <a:r>
              <a:rPr lang="en-US" dirty="0">
                <a:hlinkClick r:id="rId5"/>
              </a:rPr>
              <a:t>SIGCOMM-2014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4BC64-555D-234D-BF23-6F3ACE97F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88" y="0"/>
            <a:ext cx="10715624" cy="6858000"/>
          </a:xfrm>
        </p:spPr>
      </p:pic>
    </p:spTree>
    <p:extLst>
      <p:ext uri="{BB962C8B-B14F-4D97-AF65-F5344CB8AC3E}">
        <p14:creationId xmlns:p14="http://schemas.microsoft.com/office/powerpoint/2010/main" val="51151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635" y="365125"/>
            <a:ext cx="10913165" cy="84744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74792"/>
            <a:ext cx="10118035" cy="5281558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r>
              <a:rPr lang="en-US" sz="2400" dirty="0"/>
              <a:t>Experiential Learning for Networking</a:t>
            </a:r>
          </a:p>
          <a:p>
            <a:r>
              <a:rPr lang="en-US" sz="2400" dirty="0"/>
              <a:t>Platforms for Network/Systems Teaching (and Research)</a:t>
            </a:r>
          </a:p>
          <a:p>
            <a:r>
              <a:rPr lang="en-US" sz="2400" dirty="0"/>
              <a:t>What is Mininet</a:t>
            </a:r>
          </a:p>
          <a:p>
            <a:r>
              <a:rPr lang="en-US" sz="2400" dirty="0"/>
              <a:t>TRADITIONAL SWITCH ARCHITECTURE </a:t>
            </a:r>
          </a:p>
          <a:p>
            <a:r>
              <a:rPr lang="en-US" sz="2400" dirty="0"/>
              <a:t>Mininet topologies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9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5EEF-9332-A443-AB53-40C4D316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Acknowledgment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D1F5-ADA1-6F41-B7A8-8AC920759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522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This presentation is influenced by the following university materials from similar courses </a:t>
            </a:r>
          </a:p>
          <a:p>
            <a:pPr lvl="1"/>
            <a:r>
              <a:rPr lang="en-US" sz="2800" dirty="0">
                <a:latin typeface="+mj-lt"/>
              </a:rPr>
              <a:t>John Hopkins University, USA.</a:t>
            </a:r>
          </a:p>
          <a:p>
            <a:pPr lvl="1"/>
            <a:r>
              <a:rPr lang="en-US" sz="2800" dirty="0">
                <a:latin typeface="+mj-lt"/>
              </a:rPr>
              <a:t>University of New South Wales, Australia.</a:t>
            </a:r>
          </a:p>
          <a:p>
            <a:pPr lvl="1"/>
            <a:r>
              <a:rPr lang="en-US" sz="2800" dirty="0">
                <a:latin typeface="+mj-lt"/>
                <a:cs typeface="Calibri" panose="020F0502020204030204" pitchFamily="34" charset="0"/>
              </a:rPr>
              <a:t>University of North Carolina at Chapel Hill</a:t>
            </a:r>
            <a:r>
              <a:rPr lang="en-US" sz="2800" dirty="0">
                <a:latin typeface="+mj-lt"/>
              </a:rPr>
              <a:t>, USA.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5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E42F-6A11-9840-8066-C6ACBFC5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365125"/>
            <a:ext cx="10853737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Experiential Learning for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33B54-2CBD-F649-BB00-5A7C84FD2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"Learning by doing" is memorable and leads to mastery.</a:t>
            </a:r>
          </a:p>
          <a:p>
            <a:r>
              <a:rPr lang="en-US" dirty="0"/>
              <a:t>In computer systems courses, this means building, modifying, using, and experimenting with working systems.</a:t>
            </a:r>
          </a:p>
          <a:p>
            <a:r>
              <a:rPr lang="en-US" dirty="0"/>
              <a:t>Networking (and distributed systems) courses require complicated testbeds including multiple servers and switches.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9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3BFF-2B42-3F49-9DE6-F60618EC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Platforms for Network/Systems Teaching (and Research)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E7C8EB-F71E-B34E-9CFF-DDF0CB00C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88" r="709"/>
          <a:stretch/>
        </p:blipFill>
        <p:spPr>
          <a:xfrm>
            <a:off x="2367730" y="1690688"/>
            <a:ext cx="7456540" cy="4684494"/>
          </a:xfrm>
        </p:spPr>
      </p:pic>
    </p:spTree>
    <p:extLst>
      <p:ext uri="{BB962C8B-B14F-4D97-AF65-F5344CB8AC3E}">
        <p14:creationId xmlns:p14="http://schemas.microsoft.com/office/powerpoint/2010/main" val="236306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B276-4B7D-1945-AC1B-0734CE2A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365125"/>
            <a:ext cx="10810875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What is Mininet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3B87-7EA9-2B45-BEED-9169E519E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531"/>
            <a:ext cx="10515600" cy="46214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Mininet is a software that </a:t>
            </a:r>
            <a:r>
              <a:rPr lang="en-US" b="1" dirty="0"/>
              <a:t>emulates</a:t>
            </a:r>
            <a:r>
              <a:rPr lang="en-US" dirty="0"/>
              <a:t> virtual network environment with OpenFlow support.</a:t>
            </a:r>
          </a:p>
          <a:p>
            <a:r>
              <a:rPr lang="en-US" dirty="0"/>
              <a:t>Network Emulators can facilitate teaching networking via realistic live demos, interactive labs and course assignments</a:t>
            </a:r>
          </a:p>
          <a:p>
            <a:pPr lvl="1"/>
            <a:r>
              <a:rPr lang="en-US" dirty="0"/>
              <a:t> inexpensive, interactive, real apps and OS, reasonably accurate - downloadable, fast setup </a:t>
            </a:r>
          </a:p>
          <a:p>
            <a:r>
              <a:rPr lang="en-US" dirty="0"/>
              <a:t>Mininet is a lightweight virtualization/container based emulator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modest hardware requirements, fast startup, hundreds of nodes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command line tool, CLI, simple Python API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SDN as well as Ethernet/IP networking as well as SDN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Install using VM, Ubuntu package, or source</a:t>
            </a:r>
          </a:p>
          <a:p>
            <a:r>
              <a:rPr lang="en-US" dirty="0"/>
              <a:t>Mininet is popular in research community.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2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1E88-F08F-D541-95A4-8D8D7A21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TRADITIONAL SWITCH ARCHITECTURE </a:t>
            </a:r>
            <a:endParaRPr lang="en-US" sz="360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C8EAF-BA49-AD44-8F19-3CDBA0360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463" y="1426232"/>
            <a:ext cx="6515074" cy="4351338"/>
          </a:xfrm>
        </p:spPr>
      </p:pic>
    </p:spTree>
    <p:extLst>
      <p:ext uri="{BB962C8B-B14F-4D97-AF65-F5344CB8AC3E}">
        <p14:creationId xmlns:p14="http://schemas.microsoft.com/office/powerpoint/2010/main" val="22089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BBFE-F351-7B47-9E48-5E7CD369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Let’s code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437E612-726E-464D-A4E5-6C10F83D9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0612" b="63152"/>
          <a:stretch/>
        </p:blipFill>
        <p:spPr>
          <a:xfrm>
            <a:off x="760035" y="1690688"/>
            <a:ext cx="5335965" cy="3808590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8BCE25-770B-4945-873F-4D6C2043E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325" y="1690688"/>
            <a:ext cx="2777098" cy="38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4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6E6D-BF3B-1B44-856C-47BF2623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Single Topology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9BCBC43-C921-C449-A651-EC54011B3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6717" y="1690688"/>
            <a:ext cx="5037083" cy="350346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149552-EAB2-2E4A-AC9D-BE091F4F19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767" b="52318"/>
          <a:stretch/>
        </p:blipFill>
        <p:spPr>
          <a:xfrm>
            <a:off x="838201" y="1402912"/>
            <a:ext cx="4101662" cy="37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3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{ABFD1C8E-C2C1-B848-A3C4-7DBD2E08C8CC}tf10001079</Template>
  <TotalTime>1333</TotalTime>
  <Words>294</Words>
  <Application>Microsoft Macintosh PowerPoint</Application>
  <PresentationFormat>Widescreen</PresentationFormat>
  <Paragraphs>47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CE 40-443 Computer Networks  Introduction To Mininet</vt:lpstr>
      <vt:lpstr>Agenda</vt:lpstr>
      <vt:lpstr>Acknowledgment </vt:lpstr>
      <vt:lpstr>Experiential Learning for Networking</vt:lpstr>
      <vt:lpstr>Platforms for Network/Systems Teaching (and Research)</vt:lpstr>
      <vt:lpstr>What is Mininet</vt:lpstr>
      <vt:lpstr>TRADITIONAL SWITCH ARCHITECTURE </vt:lpstr>
      <vt:lpstr>Let’s code</vt:lpstr>
      <vt:lpstr>Single Topology</vt:lpstr>
      <vt:lpstr>Linear Topology</vt:lpstr>
      <vt:lpstr>Tree Topology</vt:lpstr>
      <vt:lpstr>Custom Topology </vt:lpstr>
      <vt:lpstr>Useful 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EN.601.414/614 Computer Networks  Software-Defined Networking</dc:title>
  <dc:creator>arshiya rezaie</dc:creator>
  <cp:lastModifiedBy>Microsoft Office User</cp:lastModifiedBy>
  <cp:revision>71</cp:revision>
  <cp:lastPrinted>2020-06-22T05:07:25Z</cp:lastPrinted>
  <dcterms:created xsi:type="dcterms:W3CDTF">2020-06-19T20:05:40Z</dcterms:created>
  <dcterms:modified xsi:type="dcterms:W3CDTF">2021-02-09T19:37:25Z</dcterms:modified>
</cp:coreProperties>
</file>