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90" r:id="rId11"/>
    <p:sldId id="288" r:id="rId12"/>
    <p:sldId id="291" r:id="rId13"/>
    <p:sldId id="292" r:id="rId14"/>
    <p:sldId id="293" r:id="rId15"/>
    <p:sldId id="295" r:id="rId16"/>
    <p:sldId id="296" r:id="rId17"/>
    <p:sldId id="294" r:id="rId18"/>
    <p:sldId id="289" r:id="rId19"/>
    <p:sldId id="297" r:id="rId20"/>
    <p:sldId id="299" r:id="rId21"/>
    <p:sldId id="298" r:id="rId22"/>
    <p:sldId id="26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47" autoAdjust="0"/>
  </p:normalViewPr>
  <p:slideViewPr>
    <p:cSldViewPr snapToGrid="0">
      <p:cViewPr>
        <p:scale>
          <a:sx n="100" d="100"/>
          <a:sy n="100" d="100"/>
        </p:scale>
        <p:origin x="516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57A80-C7F2-4A20-90DA-3F16C387C32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4C51BA9-8D49-419F-A5E9-FED567F834C6}">
      <dgm:prSet phldrT="[Text]"/>
      <dgm:spPr/>
      <dgm:t>
        <a:bodyPr/>
        <a:lstStyle/>
        <a:p>
          <a:r>
            <a:rPr lang="en-US" dirty="0" smtClean="0"/>
            <a:t>Pre-training</a:t>
          </a:r>
          <a:endParaRPr lang="en-US" dirty="0"/>
        </a:p>
      </dgm:t>
    </dgm:pt>
    <dgm:pt modelId="{F73B78CA-9ABE-4B72-BCC8-85A75C73AD10}" type="parTrans" cxnId="{2119CD88-3CB1-4ADC-A17B-B1B7A0710D4D}">
      <dgm:prSet/>
      <dgm:spPr/>
      <dgm:t>
        <a:bodyPr/>
        <a:lstStyle/>
        <a:p>
          <a:endParaRPr lang="en-US"/>
        </a:p>
      </dgm:t>
    </dgm:pt>
    <dgm:pt modelId="{1B47FEA2-B116-44A1-9423-371DAB20781D}" type="sibTrans" cxnId="{2119CD88-3CB1-4ADC-A17B-B1B7A0710D4D}">
      <dgm:prSet/>
      <dgm:spPr/>
      <dgm:t>
        <a:bodyPr/>
        <a:lstStyle/>
        <a:p>
          <a:endParaRPr lang="en-US"/>
        </a:p>
      </dgm:t>
    </dgm:pt>
    <dgm:pt modelId="{DB318013-DFA9-4B95-845C-537269A818E4}">
      <dgm:prSet phldrT="[Text]"/>
      <dgm:spPr/>
      <dgm:t>
        <a:bodyPr/>
        <a:lstStyle/>
        <a:p>
          <a:r>
            <a:rPr lang="en-US" dirty="0" smtClean="0"/>
            <a:t>- Preprocessing</a:t>
          </a:r>
          <a:endParaRPr lang="en-US" dirty="0"/>
        </a:p>
      </dgm:t>
    </dgm:pt>
    <dgm:pt modelId="{66B5D72C-769B-43EE-95EC-540EAC64991A}" type="parTrans" cxnId="{1A767C7F-651D-4FCC-845A-F8E6180BD317}">
      <dgm:prSet/>
      <dgm:spPr/>
      <dgm:t>
        <a:bodyPr/>
        <a:lstStyle/>
        <a:p>
          <a:endParaRPr lang="en-US"/>
        </a:p>
      </dgm:t>
    </dgm:pt>
    <dgm:pt modelId="{5BF3F931-E52E-42C0-9980-78C48E30D38E}" type="sibTrans" cxnId="{1A767C7F-651D-4FCC-845A-F8E6180BD317}">
      <dgm:prSet/>
      <dgm:spPr/>
      <dgm:t>
        <a:bodyPr/>
        <a:lstStyle/>
        <a:p>
          <a:endParaRPr lang="en-US"/>
        </a:p>
      </dgm:t>
    </dgm:pt>
    <dgm:pt modelId="{B3BC2716-00D1-420F-8B25-4A85C9527E3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232DCB3-096C-4BA8-9585-884550FFE4B1}" type="parTrans" cxnId="{65149CAD-FA1F-4B49-8EC6-C494B0A83721}">
      <dgm:prSet/>
      <dgm:spPr/>
      <dgm:t>
        <a:bodyPr/>
        <a:lstStyle/>
        <a:p>
          <a:endParaRPr lang="en-US"/>
        </a:p>
      </dgm:t>
    </dgm:pt>
    <dgm:pt modelId="{FA1C25F5-81BD-41F5-8F80-97ABEA007E94}" type="sibTrans" cxnId="{65149CAD-FA1F-4B49-8EC6-C494B0A83721}">
      <dgm:prSet/>
      <dgm:spPr/>
      <dgm:t>
        <a:bodyPr/>
        <a:lstStyle/>
        <a:p>
          <a:endParaRPr lang="en-US"/>
        </a:p>
      </dgm:t>
    </dgm:pt>
    <dgm:pt modelId="{8FD07149-0BB1-47CE-B3BD-FD2A7B15AAB5}">
      <dgm:prSet phldrT="[Text]"/>
      <dgm:spPr/>
      <dgm:t>
        <a:bodyPr/>
        <a:lstStyle/>
        <a:p>
          <a:r>
            <a:rPr lang="en-US" dirty="0" smtClean="0"/>
            <a:t>- Training Algorithm</a:t>
          </a:r>
          <a:endParaRPr lang="en-US" dirty="0"/>
        </a:p>
      </dgm:t>
    </dgm:pt>
    <dgm:pt modelId="{F406A5C9-46BC-4DB1-9DFF-9709450B2D6F}" type="parTrans" cxnId="{354C6280-4A1A-4248-A566-C53027891641}">
      <dgm:prSet/>
      <dgm:spPr/>
      <dgm:t>
        <a:bodyPr/>
        <a:lstStyle/>
        <a:p>
          <a:endParaRPr lang="en-US"/>
        </a:p>
      </dgm:t>
    </dgm:pt>
    <dgm:pt modelId="{BDDFED69-FB2B-4C3E-8DD7-B66ED47C2F58}" type="sibTrans" cxnId="{354C6280-4A1A-4248-A566-C53027891641}">
      <dgm:prSet/>
      <dgm:spPr/>
      <dgm:t>
        <a:bodyPr/>
        <a:lstStyle/>
        <a:p>
          <a:endParaRPr lang="en-US"/>
        </a:p>
      </dgm:t>
    </dgm:pt>
    <dgm:pt modelId="{E84849BD-C70D-4F11-AE2B-8683BF0A1BDC}">
      <dgm:prSet phldrT="[Text]"/>
      <dgm:spPr/>
      <dgm:t>
        <a:bodyPr/>
        <a:lstStyle/>
        <a:p>
          <a:r>
            <a:rPr lang="en-US" dirty="0" smtClean="0"/>
            <a:t>Post Training</a:t>
          </a:r>
          <a:endParaRPr lang="en-US" dirty="0"/>
        </a:p>
      </dgm:t>
    </dgm:pt>
    <dgm:pt modelId="{CE023FCE-85AF-49CD-A46E-AB7A6C6838F3}" type="parTrans" cxnId="{9051E8CE-C349-4B80-99C0-BB1108E52F07}">
      <dgm:prSet/>
      <dgm:spPr/>
      <dgm:t>
        <a:bodyPr/>
        <a:lstStyle/>
        <a:p>
          <a:endParaRPr lang="en-US"/>
        </a:p>
      </dgm:t>
    </dgm:pt>
    <dgm:pt modelId="{1EDADA26-9A9D-4CC9-9009-0C7FB3759404}" type="sibTrans" cxnId="{9051E8CE-C349-4B80-99C0-BB1108E52F07}">
      <dgm:prSet/>
      <dgm:spPr/>
      <dgm:t>
        <a:bodyPr/>
        <a:lstStyle/>
        <a:p>
          <a:endParaRPr lang="en-US"/>
        </a:p>
      </dgm:t>
    </dgm:pt>
    <dgm:pt modelId="{FD857757-6613-48E4-8610-96EB7F2FE000}">
      <dgm:prSet phldrT="[Text]"/>
      <dgm:spPr/>
      <dgm:t>
        <a:bodyPr/>
        <a:lstStyle/>
        <a:p>
          <a:r>
            <a:rPr lang="en-US" dirty="0" smtClean="0"/>
            <a:t>- Confusion Matrix</a:t>
          </a:r>
          <a:endParaRPr lang="en-US" dirty="0"/>
        </a:p>
      </dgm:t>
    </dgm:pt>
    <dgm:pt modelId="{3E096A01-691D-4697-AF9A-1D70AD47AB29}" type="parTrans" cxnId="{587CAE8E-3E4A-4A57-9FC3-641A1A887369}">
      <dgm:prSet/>
      <dgm:spPr/>
      <dgm:t>
        <a:bodyPr/>
        <a:lstStyle/>
        <a:p>
          <a:endParaRPr lang="en-US"/>
        </a:p>
      </dgm:t>
    </dgm:pt>
    <dgm:pt modelId="{C40E3B5B-D3F5-46EA-8996-8B512D5B2EF6}" type="sibTrans" cxnId="{587CAE8E-3E4A-4A57-9FC3-641A1A887369}">
      <dgm:prSet/>
      <dgm:spPr/>
      <dgm:t>
        <a:bodyPr/>
        <a:lstStyle/>
        <a:p>
          <a:endParaRPr lang="en-US"/>
        </a:p>
      </dgm:t>
    </dgm:pt>
    <dgm:pt modelId="{BD6AA614-BB9C-477A-BC1D-3BA7209B597B}">
      <dgm:prSet phldrT="[Text]"/>
      <dgm:spPr/>
      <dgm:t>
        <a:bodyPr/>
        <a:lstStyle/>
        <a:p>
          <a:r>
            <a:rPr lang="en-US" dirty="0" smtClean="0"/>
            <a:t>- Neural Networks used:  Baseline and </a:t>
          </a:r>
          <a:r>
            <a:rPr lang="en-US" dirty="0" err="1" smtClean="0"/>
            <a:t>LeNet</a:t>
          </a:r>
          <a:endParaRPr lang="en-US" dirty="0"/>
        </a:p>
      </dgm:t>
    </dgm:pt>
    <dgm:pt modelId="{3EB298C7-C1A3-4B73-ACCD-74EC0C48DC1E}" type="parTrans" cxnId="{8EF8DE61-77D8-4036-9281-98EDE2B030F7}">
      <dgm:prSet/>
      <dgm:spPr/>
      <dgm:t>
        <a:bodyPr/>
        <a:lstStyle/>
        <a:p>
          <a:endParaRPr lang="en-US"/>
        </a:p>
      </dgm:t>
    </dgm:pt>
    <dgm:pt modelId="{78512BA4-1D25-4BA8-98D0-E79E6DFCA638}" type="sibTrans" cxnId="{8EF8DE61-77D8-4036-9281-98EDE2B030F7}">
      <dgm:prSet/>
      <dgm:spPr/>
      <dgm:t>
        <a:bodyPr/>
        <a:lstStyle/>
        <a:p>
          <a:endParaRPr lang="en-US"/>
        </a:p>
      </dgm:t>
    </dgm:pt>
    <dgm:pt modelId="{CFF7F519-6792-46A3-9AA0-127C5513FBE8}">
      <dgm:prSet phldrT="[Text]"/>
      <dgm:spPr/>
      <dgm:t>
        <a:bodyPr/>
        <a:lstStyle/>
        <a:p>
          <a:r>
            <a:rPr lang="en-US" dirty="0" smtClean="0"/>
            <a:t>- Weight Initialization</a:t>
          </a:r>
          <a:endParaRPr lang="en-US" dirty="0"/>
        </a:p>
      </dgm:t>
    </dgm:pt>
    <dgm:pt modelId="{AA26FABD-7DFE-44DD-B792-F0638225D765}" type="parTrans" cxnId="{AF315ACD-CBC6-4BC2-9C3B-46A966101436}">
      <dgm:prSet/>
      <dgm:spPr/>
      <dgm:t>
        <a:bodyPr/>
        <a:lstStyle/>
        <a:p>
          <a:endParaRPr lang="en-US"/>
        </a:p>
      </dgm:t>
    </dgm:pt>
    <dgm:pt modelId="{F13FD25A-4B36-4EEC-A875-1F9F444F2154}" type="sibTrans" cxnId="{AF315ACD-CBC6-4BC2-9C3B-46A966101436}">
      <dgm:prSet/>
      <dgm:spPr/>
      <dgm:t>
        <a:bodyPr/>
        <a:lstStyle/>
        <a:p>
          <a:endParaRPr lang="en-US"/>
        </a:p>
      </dgm:t>
    </dgm:pt>
    <dgm:pt modelId="{1D9FF9B3-8447-426F-AC44-EF0749970610}">
      <dgm:prSet phldrT="[Text]"/>
      <dgm:spPr/>
      <dgm:t>
        <a:bodyPr/>
        <a:lstStyle/>
        <a:p>
          <a:r>
            <a:rPr lang="en-US" dirty="0" smtClean="0"/>
            <a:t>- Performance Index</a:t>
          </a:r>
          <a:endParaRPr lang="en-US" dirty="0"/>
        </a:p>
      </dgm:t>
    </dgm:pt>
    <dgm:pt modelId="{4B75FC88-008D-45AE-9F42-745F8621EEA6}" type="parTrans" cxnId="{AA72A5B4-8597-4FC4-9CBA-B1DB4DDFBDF3}">
      <dgm:prSet/>
      <dgm:spPr/>
      <dgm:t>
        <a:bodyPr/>
        <a:lstStyle/>
        <a:p>
          <a:endParaRPr lang="en-US"/>
        </a:p>
      </dgm:t>
    </dgm:pt>
    <dgm:pt modelId="{5CD5A069-3144-44F6-9FF4-520DFE7368EE}" type="sibTrans" cxnId="{AA72A5B4-8597-4FC4-9CBA-B1DB4DDFBDF3}">
      <dgm:prSet/>
      <dgm:spPr/>
      <dgm:t>
        <a:bodyPr/>
        <a:lstStyle/>
        <a:p>
          <a:endParaRPr lang="en-US"/>
        </a:p>
      </dgm:t>
    </dgm:pt>
    <dgm:pt modelId="{D6CD97D7-00E7-4201-92E4-383D9D05DFC5}">
      <dgm:prSet phldrT="[Text]"/>
      <dgm:spPr/>
      <dgm:t>
        <a:bodyPr/>
        <a:lstStyle/>
        <a:p>
          <a:r>
            <a:rPr lang="en-US" dirty="0" smtClean="0"/>
            <a:t>- Updating learning rate</a:t>
          </a:r>
          <a:endParaRPr lang="en-US" dirty="0"/>
        </a:p>
      </dgm:t>
    </dgm:pt>
    <dgm:pt modelId="{53579246-E016-4FEF-ACBA-9CDA1F36A24E}" type="parTrans" cxnId="{CEF919AE-FDE4-43AB-98CF-848A753E7A61}">
      <dgm:prSet/>
      <dgm:spPr/>
      <dgm:t>
        <a:bodyPr/>
        <a:lstStyle/>
        <a:p>
          <a:endParaRPr lang="en-US"/>
        </a:p>
      </dgm:t>
    </dgm:pt>
    <dgm:pt modelId="{9912FF85-E53F-445B-B9C1-15B76BF9553D}" type="sibTrans" cxnId="{CEF919AE-FDE4-43AB-98CF-848A753E7A61}">
      <dgm:prSet/>
      <dgm:spPr/>
      <dgm:t>
        <a:bodyPr/>
        <a:lstStyle/>
        <a:p>
          <a:endParaRPr lang="en-US"/>
        </a:p>
      </dgm:t>
    </dgm:pt>
    <dgm:pt modelId="{530BF76B-5A5C-443B-AC35-E744AC9978F6}">
      <dgm:prSet phldrT="[Text]"/>
      <dgm:spPr/>
      <dgm:t>
        <a:bodyPr/>
        <a:lstStyle/>
        <a:p>
          <a:r>
            <a:rPr lang="en-US" dirty="0" smtClean="0"/>
            <a:t>- Stopping criteria</a:t>
          </a:r>
          <a:endParaRPr lang="en-US" dirty="0"/>
        </a:p>
      </dgm:t>
    </dgm:pt>
    <dgm:pt modelId="{C2D26A5E-A0BB-4B56-BDB2-1EC659A29415}" type="parTrans" cxnId="{D83B88DB-8CF3-4CED-8535-DC3013DF3F23}">
      <dgm:prSet/>
      <dgm:spPr/>
      <dgm:t>
        <a:bodyPr/>
        <a:lstStyle/>
        <a:p>
          <a:endParaRPr lang="en-US"/>
        </a:p>
      </dgm:t>
    </dgm:pt>
    <dgm:pt modelId="{6778B8DE-5084-4BE9-9AD6-32E49FF82905}" type="sibTrans" cxnId="{D83B88DB-8CF3-4CED-8535-DC3013DF3F23}">
      <dgm:prSet/>
      <dgm:spPr/>
      <dgm:t>
        <a:bodyPr/>
        <a:lstStyle/>
        <a:p>
          <a:endParaRPr lang="en-US"/>
        </a:p>
      </dgm:t>
    </dgm:pt>
    <dgm:pt modelId="{FC710E9F-6960-4E4B-AD26-5798DE75AA1E}">
      <dgm:prSet phldrT="[Text]"/>
      <dgm:spPr/>
      <dgm:t>
        <a:bodyPr/>
        <a:lstStyle/>
        <a:p>
          <a:r>
            <a:rPr lang="en-US" dirty="0" smtClean="0"/>
            <a:t>- Drop out nodes</a:t>
          </a:r>
          <a:endParaRPr lang="en-US" dirty="0"/>
        </a:p>
      </dgm:t>
    </dgm:pt>
    <dgm:pt modelId="{A00DC960-F181-4587-B7A5-B620E668FF03}" type="parTrans" cxnId="{115C8187-EC09-4E87-B66A-397046488291}">
      <dgm:prSet/>
      <dgm:spPr/>
      <dgm:t>
        <a:bodyPr/>
        <a:lstStyle/>
        <a:p>
          <a:endParaRPr lang="en-US"/>
        </a:p>
      </dgm:t>
    </dgm:pt>
    <dgm:pt modelId="{F9F26F5A-4B47-471A-A5FD-0574339584FC}" type="sibTrans" cxnId="{115C8187-EC09-4E87-B66A-397046488291}">
      <dgm:prSet/>
      <dgm:spPr/>
      <dgm:t>
        <a:bodyPr/>
        <a:lstStyle/>
        <a:p>
          <a:endParaRPr lang="en-US"/>
        </a:p>
      </dgm:t>
    </dgm:pt>
    <dgm:pt modelId="{8D5C09D4-0F5D-46B3-AB79-219CBB0A676D}">
      <dgm:prSet phldrT="[Text]"/>
      <dgm:spPr/>
      <dgm:t>
        <a:bodyPr/>
        <a:lstStyle/>
        <a:p>
          <a:r>
            <a:rPr lang="en-US" dirty="0" smtClean="0"/>
            <a:t>- Accuracy and Loss</a:t>
          </a:r>
          <a:endParaRPr lang="en-US" dirty="0"/>
        </a:p>
      </dgm:t>
    </dgm:pt>
    <dgm:pt modelId="{EEEFC5DC-8164-45B1-A1A1-9729DBA70E1A}" type="parTrans" cxnId="{311A2AD3-7B6F-4AFA-8317-B20C21821357}">
      <dgm:prSet/>
      <dgm:spPr/>
      <dgm:t>
        <a:bodyPr/>
        <a:lstStyle/>
        <a:p>
          <a:endParaRPr lang="en-US"/>
        </a:p>
      </dgm:t>
    </dgm:pt>
    <dgm:pt modelId="{E130F87E-EB9B-4A51-8F64-C587C45857C2}" type="sibTrans" cxnId="{311A2AD3-7B6F-4AFA-8317-B20C21821357}">
      <dgm:prSet/>
      <dgm:spPr/>
      <dgm:t>
        <a:bodyPr/>
        <a:lstStyle/>
        <a:p>
          <a:endParaRPr lang="en-US"/>
        </a:p>
      </dgm:t>
    </dgm:pt>
    <dgm:pt modelId="{21EDBFDE-9AEE-4963-AA05-69D30FB84AA7}">
      <dgm:prSet phldrT="[Text]"/>
      <dgm:spPr/>
      <dgm:t>
        <a:bodyPr/>
        <a:lstStyle/>
        <a:p>
          <a:r>
            <a:rPr lang="en-US" dirty="0" smtClean="0"/>
            <a:t>- Processing time</a:t>
          </a:r>
          <a:endParaRPr lang="en-US" dirty="0"/>
        </a:p>
      </dgm:t>
    </dgm:pt>
    <dgm:pt modelId="{F1F93393-24D8-44D1-BAA7-05B4992FB4B6}" type="parTrans" cxnId="{AA726C58-C61A-44BB-8D88-ACD2A2E885B8}">
      <dgm:prSet/>
      <dgm:spPr/>
      <dgm:t>
        <a:bodyPr/>
        <a:lstStyle/>
        <a:p>
          <a:endParaRPr lang="en-US"/>
        </a:p>
      </dgm:t>
    </dgm:pt>
    <dgm:pt modelId="{264F93B1-213F-4EA5-A9AD-0E9689BD66BA}" type="sibTrans" cxnId="{AA726C58-C61A-44BB-8D88-ACD2A2E885B8}">
      <dgm:prSet/>
      <dgm:spPr/>
      <dgm:t>
        <a:bodyPr/>
        <a:lstStyle/>
        <a:p>
          <a:endParaRPr lang="en-US"/>
        </a:p>
      </dgm:t>
    </dgm:pt>
    <dgm:pt modelId="{13FED2A2-3A25-4731-96AC-39EEC8172EB2}" type="pres">
      <dgm:prSet presAssocID="{80B57A80-C7F2-4A20-90DA-3F16C387C32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06FD4AD-A46B-4470-9651-200B4E3336B0}" type="pres">
      <dgm:prSet presAssocID="{94C51BA9-8D49-419F-A5E9-FED567F834C6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00C3D4-0C74-4650-897C-4F4E42AC3C16}" type="pres">
      <dgm:prSet presAssocID="{94C51BA9-8D49-419F-A5E9-FED567F834C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83EEB-86BC-4575-A2C9-E6115104A4E9}" type="pres">
      <dgm:prSet presAssocID="{B3BC2716-00D1-420F-8B25-4A85C9527E3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73B983D7-D30D-4CD0-A9A2-462620CEC3BB}" type="pres">
      <dgm:prSet presAssocID="{B3BC2716-00D1-420F-8B25-4A85C9527E3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1BD60-F140-4E8D-932E-6C7BC996F32A}" type="pres">
      <dgm:prSet presAssocID="{E84849BD-C70D-4F11-AE2B-8683BF0A1BD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E9AFD5F-578A-4703-9C86-87013E967CAD}" type="pres">
      <dgm:prSet presAssocID="{E84849BD-C70D-4F11-AE2B-8683BF0A1BD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A726C58-C61A-44BB-8D88-ACD2A2E885B8}" srcId="{E84849BD-C70D-4F11-AE2B-8683BF0A1BDC}" destId="{21EDBFDE-9AEE-4963-AA05-69D30FB84AA7}" srcOrd="2" destOrd="0" parTransId="{F1F93393-24D8-44D1-BAA7-05B4992FB4B6}" sibTransId="{264F93B1-213F-4EA5-A9AD-0E9689BD66BA}"/>
    <dgm:cxn modelId="{BE9F9848-BCDD-4561-A14C-5D9949BDB923}" type="presOf" srcId="{B3BC2716-00D1-420F-8B25-4A85C9527E31}" destId="{19A83EEB-86BC-4575-A2C9-E6115104A4E9}" srcOrd="0" destOrd="0" presId="urn:microsoft.com/office/officeart/2009/3/layout/IncreasingArrowsProcess"/>
    <dgm:cxn modelId="{D83B88DB-8CF3-4CED-8535-DC3013DF3F23}" srcId="{B3BC2716-00D1-420F-8B25-4A85C9527E31}" destId="{530BF76B-5A5C-443B-AC35-E744AC9978F6}" srcOrd="4" destOrd="0" parTransId="{C2D26A5E-A0BB-4B56-BDB2-1EC659A29415}" sibTransId="{6778B8DE-5084-4BE9-9AD6-32E49FF82905}"/>
    <dgm:cxn modelId="{DB0A954F-1908-46FD-9297-48A54F9150A9}" type="presOf" srcId="{530BF76B-5A5C-443B-AC35-E744AC9978F6}" destId="{73B983D7-D30D-4CD0-A9A2-462620CEC3BB}" srcOrd="0" destOrd="4" presId="urn:microsoft.com/office/officeart/2009/3/layout/IncreasingArrowsProcess"/>
    <dgm:cxn modelId="{1BBCEF26-F289-4F72-A2DF-6A276B2A2AD8}" type="presOf" srcId="{E84849BD-C70D-4F11-AE2B-8683BF0A1BDC}" destId="{85C1BD60-F140-4E8D-932E-6C7BC996F32A}" srcOrd="0" destOrd="0" presId="urn:microsoft.com/office/officeart/2009/3/layout/IncreasingArrowsProcess"/>
    <dgm:cxn modelId="{311A2AD3-7B6F-4AFA-8317-B20C21821357}" srcId="{E84849BD-C70D-4F11-AE2B-8683BF0A1BDC}" destId="{8D5C09D4-0F5D-46B3-AB79-219CBB0A676D}" srcOrd="1" destOrd="0" parTransId="{EEEFC5DC-8164-45B1-A1A1-9729DBA70E1A}" sibTransId="{E130F87E-EB9B-4A51-8F64-C587C45857C2}"/>
    <dgm:cxn modelId="{E788D18F-18D5-4763-87C8-CB95B9C19782}" type="presOf" srcId="{94C51BA9-8D49-419F-A5E9-FED567F834C6}" destId="{206FD4AD-A46B-4470-9651-200B4E3336B0}" srcOrd="0" destOrd="0" presId="urn:microsoft.com/office/officeart/2009/3/layout/IncreasingArrowsProcess"/>
    <dgm:cxn modelId="{44AB4B97-67E5-4ACC-AA57-1EBD9A787691}" type="presOf" srcId="{1D9FF9B3-8447-426F-AC44-EF0749970610}" destId="{73B983D7-D30D-4CD0-A9A2-462620CEC3BB}" srcOrd="0" destOrd="2" presId="urn:microsoft.com/office/officeart/2009/3/layout/IncreasingArrowsProcess"/>
    <dgm:cxn modelId="{1A767C7F-651D-4FCC-845A-F8E6180BD317}" srcId="{94C51BA9-8D49-419F-A5E9-FED567F834C6}" destId="{DB318013-DFA9-4B95-845C-537269A818E4}" srcOrd="0" destOrd="0" parTransId="{66B5D72C-769B-43EE-95EC-540EAC64991A}" sibTransId="{5BF3F931-E52E-42C0-9980-78C48E30D38E}"/>
    <dgm:cxn modelId="{587CAE8E-3E4A-4A57-9FC3-641A1A887369}" srcId="{E84849BD-C70D-4F11-AE2B-8683BF0A1BDC}" destId="{FD857757-6613-48E4-8610-96EB7F2FE000}" srcOrd="0" destOrd="0" parTransId="{3E096A01-691D-4697-AF9A-1D70AD47AB29}" sibTransId="{C40E3B5B-D3F5-46EA-8996-8B512D5B2EF6}"/>
    <dgm:cxn modelId="{7F21DD62-35D2-4C39-AD52-B207D07D6430}" type="presOf" srcId="{21EDBFDE-9AEE-4963-AA05-69D30FB84AA7}" destId="{0E9AFD5F-578A-4703-9C86-87013E967CAD}" srcOrd="0" destOrd="2" presId="urn:microsoft.com/office/officeart/2009/3/layout/IncreasingArrowsProcess"/>
    <dgm:cxn modelId="{AA72A5B4-8597-4FC4-9CBA-B1DB4DDFBDF3}" srcId="{B3BC2716-00D1-420F-8B25-4A85C9527E31}" destId="{1D9FF9B3-8447-426F-AC44-EF0749970610}" srcOrd="2" destOrd="0" parTransId="{4B75FC88-008D-45AE-9F42-745F8621EEA6}" sibTransId="{5CD5A069-3144-44F6-9FF4-520DFE7368EE}"/>
    <dgm:cxn modelId="{115C8187-EC09-4E87-B66A-397046488291}" srcId="{B3BC2716-00D1-420F-8B25-4A85C9527E31}" destId="{FC710E9F-6960-4E4B-AD26-5798DE75AA1E}" srcOrd="5" destOrd="0" parTransId="{A00DC960-F181-4587-B7A5-B620E668FF03}" sibTransId="{F9F26F5A-4B47-471A-A5FD-0574339584FC}"/>
    <dgm:cxn modelId="{D87D4F78-ECEB-4632-84E0-27BE2566AE32}" type="presOf" srcId="{FD857757-6613-48E4-8610-96EB7F2FE000}" destId="{0E9AFD5F-578A-4703-9C86-87013E967CAD}" srcOrd="0" destOrd="0" presId="urn:microsoft.com/office/officeart/2009/3/layout/IncreasingArrowsProcess"/>
    <dgm:cxn modelId="{9BD67A88-9511-425A-B689-7DA8BCB91ABD}" type="presOf" srcId="{BD6AA614-BB9C-477A-BC1D-3BA7209B597B}" destId="{D400C3D4-0C74-4650-897C-4F4E42AC3C16}" srcOrd="0" destOrd="1" presId="urn:microsoft.com/office/officeart/2009/3/layout/IncreasingArrowsProcess"/>
    <dgm:cxn modelId="{8EF8DE61-77D8-4036-9281-98EDE2B030F7}" srcId="{94C51BA9-8D49-419F-A5E9-FED567F834C6}" destId="{BD6AA614-BB9C-477A-BC1D-3BA7209B597B}" srcOrd="1" destOrd="0" parTransId="{3EB298C7-C1A3-4B73-ACCD-74EC0C48DC1E}" sibTransId="{78512BA4-1D25-4BA8-98D0-E79E6DFCA638}"/>
    <dgm:cxn modelId="{AF315ACD-CBC6-4BC2-9C3B-46A966101436}" srcId="{B3BC2716-00D1-420F-8B25-4A85C9527E31}" destId="{CFF7F519-6792-46A3-9AA0-127C5513FBE8}" srcOrd="1" destOrd="0" parTransId="{AA26FABD-7DFE-44DD-B792-F0638225D765}" sibTransId="{F13FD25A-4B36-4EEC-A875-1F9F444F2154}"/>
    <dgm:cxn modelId="{354C6280-4A1A-4248-A566-C53027891641}" srcId="{B3BC2716-00D1-420F-8B25-4A85C9527E31}" destId="{8FD07149-0BB1-47CE-B3BD-FD2A7B15AAB5}" srcOrd="0" destOrd="0" parTransId="{F406A5C9-46BC-4DB1-9DFF-9709450B2D6F}" sibTransId="{BDDFED69-FB2B-4C3E-8DD7-B66ED47C2F58}"/>
    <dgm:cxn modelId="{0CC9B0BC-082B-49E2-B8F7-23851478F65B}" type="presOf" srcId="{FC710E9F-6960-4E4B-AD26-5798DE75AA1E}" destId="{73B983D7-D30D-4CD0-A9A2-462620CEC3BB}" srcOrd="0" destOrd="5" presId="urn:microsoft.com/office/officeart/2009/3/layout/IncreasingArrowsProcess"/>
    <dgm:cxn modelId="{F22A3766-14F5-4686-80D2-A02CACBA1210}" type="presOf" srcId="{D6CD97D7-00E7-4201-92E4-383D9D05DFC5}" destId="{73B983D7-D30D-4CD0-A9A2-462620CEC3BB}" srcOrd="0" destOrd="3" presId="urn:microsoft.com/office/officeart/2009/3/layout/IncreasingArrowsProcess"/>
    <dgm:cxn modelId="{CEF919AE-FDE4-43AB-98CF-848A753E7A61}" srcId="{B3BC2716-00D1-420F-8B25-4A85C9527E31}" destId="{D6CD97D7-00E7-4201-92E4-383D9D05DFC5}" srcOrd="3" destOrd="0" parTransId="{53579246-E016-4FEF-ACBA-9CDA1F36A24E}" sibTransId="{9912FF85-E53F-445B-B9C1-15B76BF9553D}"/>
    <dgm:cxn modelId="{9051E8CE-C349-4B80-99C0-BB1108E52F07}" srcId="{80B57A80-C7F2-4A20-90DA-3F16C387C322}" destId="{E84849BD-C70D-4F11-AE2B-8683BF0A1BDC}" srcOrd="2" destOrd="0" parTransId="{CE023FCE-85AF-49CD-A46E-AB7A6C6838F3}" sibTransId="{1EDADA26-9A9D-4CC9-9009-0C7FB3759404}"/>
    <dgm:cxn modelId="{67CFD065-CF5E-4812-AD5A-642FCC3ADC2E}" type="presOf" srcId="{80B57A80-C7F2-4A20-90DA-3F16C387C322}" destId="{13FED2A2-3A25-4731-96AC-39EEC8172EB2}" srcOrd="0" destOrd="0" presId="urn:microsoft.com/office/officeart/2009/3/layout/IncreasingArrowsProcess"/>
    <dgm:cxn modelId="{2119CD88-3CB1-4ADC-A17B-B1B7A0710D4D}" srcId="{80B57A80-C7F2-4A20-90DA-3F16C387C322}" destId="{94C51BA9-8D49-419F-A5E9-FED567F834C6}" srcOrd="0" destOrd="0" parTransId="{F73B78CA-9ABE-4B72-BCC8-85A75C73AD10}" sibTransId="{1B47FEA2-B116-44A1-9423-371DAB20781D}"/>
    <dgm:cxn modelId="{65149CAD-FA1F-4B49-8EC6-C494B0A83721}" srcId="{80B57A80-C7F2-4A20-90DA-3F16C387C322}" destId="{B3BC2716-00D1-420F-8B25-4A85C9527E31}" srcOrd="1" destOrd="0" parTransId="{5232DCB3-096C-4BA8-9585-884550FFE4B1}" sibTransId="{FA1C25F5-81BD-41F5-8F80-97ABEA007E94}"/>
    <dgm:cxn modelId="{5783052F-E65E-456D-A0FD-6474C32CB5FB}" type="presOf" srcId="{DB318013-DFA9-4B95-845C-537269A818E4}" destId="{D400C3D4-0C74-4650-897C-4F4E42AC3C16}" srcOrd="0" destOrd="0" presId="urn:microsoft.com/office/officeart/2009/3/layout/IncreasingArrowsProcess"/>
    <dgm:cxn modelId="{0F7AF5F6-2ABE-49BD-9DBA-B9865B47604F}" type="presOf" srcId="{8D5C09D4-0F5D-46B3-AB79-219CBB0A676D}" destId="{0E9AFD5F-578A-4703-9C86-87013E967CAD}" srcOrd="0" destOrd="1" presId="urn:microsoft.com/office/officeart/2009/3/layout/IncreasingArrowsProcess"/>
    <dgm:cxn modelId="{3B3D405E-EDA1-4262-89E7-4166894652CF}" type="presOf" srcId="{CFF7F519-6792-46A3-9AA0-127C5513FBE8}" destId="{73B983D7-D30D-4CD0-A9A2-462620CEC3BB}" srcOrd="0" destOrd="1" presId="urn:microsoft.com/office/officeart/2009/3/layout/IncreasingArrowsProcess"/>
    <dgm:cxn modelId="{B64B3E1E-B381-4D61-B032-BDA43336495E}" type="presOf" srcId="{8FD07149-0BB1-47CE-B3BD-FD2A7B15AAB5}" destId="{73B983D7-D30D-4CD0-A9A2-462620CEC3BB}" srcOrd="0" destOrd="0" presId="urn:microsoft.com/office/officeart/2009/3/layout/IncreasingArrowsProcess"/>
    <dgm:cxn modelId="{78EF6350-299F-464C-BC91-4B3088B4CE72}" type="presParOf" srcId="{13FED2A2-3A25-4731-96AC-39EEC8172EB2}" destId="{206FD4AD-A46B-4470-9651-200B4E3336B0}" srcOrd="0" destOrd="0" presId="urn:microsoft.com/office/officeart/2009/3/layout/IncreasingArrowsProcess"/>
    <dgm:cxn modelId="{945A12A2-271A-4AB9-B7FC-B9F996B950DA}" type="presParOf" srcId="{13FED2A2-3A25-4731-96AC-39EEC8172EB2}" destId="{D400C3D4-0C74-4650-897C-4F4E42AC3C16}" srcOrd="1" destOrd="0" presId="urn:microsoft.com/office/officeart/2009/3/layout/IncreasingArrowsProcess"/>
    <dgm:cxn modelId="{A88806B6-4032-4F44-931F-5AF1BC1D16D9}" type="presParOf" srcId="{13FED2A2-3A25-4731-96AC-39EEC8172EB2}" destId="{19A83EEB-86BC-4575-A2C9-E6115104A4E9}" srcOrd="2" destOrd="0" presId="urn:microsoft.com/office/officeart/2009/3/layout/IncreasingArrowsProcess"/>
    <dgm:cxn modelId="{8B41B63C-A2FF-4B74-AE3C-C5189ABCB865}" type="presParOf" srcId="{13FED2A2-3A25-4731-96AC-39EEC8172EB2}" destId="{73B983D7-D30D-4CD0-A9A2-462620CEC3BB}" srcOrd="3" destOrd="0" presId="urn:microsoft.com/office/officeart/2009/3/layout/IncreasingArrowsProcess"/>
    <dgm:cxn modelId="{978B3197-CC87-4659-8749-AAF2B98567BE}" type="presParOf" srcId="{13FED2A2-3A25-4731-96AC-39EEC8172EB2}" destId="{85C1BD60-F140-4E8D-932E-6C7BC996F32A}" srcOrd="4" destOrd="0" presId="urn:microsoft.com/office/officeart/2009/3/layout/IncreasingArrowsProcess"/>
    <dgm:cxn modelId="{175D10EA-D350-4A33-A83E-D87DC3EBE7F3}" type="presParOf" srcId="{13FED2A2-3A25-4731-96AC-39EEC8172EB2}" destId="{0E9AFD5F-578A-4703-9C86-87013E967CA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FD4AD-A46B-4470-9651-200B4E3336B0}">
      <dsp:nvSpPr>
        <dsp:cNvPr id="0" name=""/>
        <dsp:cNvSpPr/>
      </dsp:nvSpPr>
      <dsp:spPr>
        <a:xfrm>
          <a:off x="0" y="154114"/>
          <a:ext cx="6654267" cy="96911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153847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Pre-training</a:t>
          </a:r>
          <a:endParaRPr lang="en-US" sz="1900" kern="1200" dirty="0"/>
        </a:p>
      </dsp:txBody>
      <dsp:txXfrm>
        <a:off x="0" y="396393"/>
        <a:ext cx="6411989" cy="484557"/>
      </dsp:txXfrm>
    </dsp:sp>
    <dsp:sp modelId="{D400C3D4-0C74-4650-897C-4F4E42AC3C16}">
      <dsp:nvSpPr>
        <dsp:cNvPr id="0" name=""/>
        <dsp:cNvSpPr/>
      </dsp:nvSpPr>
      <dsp:spPr>
        <a:xfrm>
          <a:off x="0" y="901441"/>
          <a:ext cx="2049514" cy="1866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Preprocessing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Neural Networks used:  Baseline and </a:t>
          </a:r>
          <a:r>
            <a:rPr lang="en-US" sz="1400" kern="1200" dirty="0" err="1" smtClean="0"/>
            <a:t>LeNet</a:t>
          </a:r>
          <a:endParaRPr lang="en-US" sz="1400" kern="1200" dirty="0"/>
        </a:p>
      </dsp:txBody>
      <dsp:txXfrm>
        <a:off x="0" y="901441"/>
        <a:ext cx="2049514" cy="1866871"/>
      </dsp:txXfrm>
    </dsp:sp>
    <dsp:sp modelId="{19A83EEB-86BC-4575-A2C9-E6115104A4E9}">
      <dsp:nvSpPr>
        <dsp:cNvPr id="0" name=""/>
        <dsp:cNvSpPr/>
      </dsp:nvSpPr>
      <dsp:spPr>
        <a:xfrm>
          <a:off x="2049514" y="477152"/>
          <a:ext cx="4604752" cy="96911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153847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Training</a:t>
          </a:r>
          <a:endParaRPr lang="en-US" sz="1900" kern="1200" dirty="0"/>
        </a:p>
      </dsp:txBody>
      <dsp:txXfrm>
        <a:off x="2049514" y="719431"/>
        <a:ext cx="4362474" cy="484557"/>
      </dsp:txXfrm>
    </dsp:sp>
    <dsp:sp modelId="{73B983D7-D30D-4CD0-A9A2-462620CEC3BB}">
      <dsp:nvSpPr>
        <dsp:cNvPr id="0" name=""/>
        <dsp:cNvSpPr/>
      </dsp:nvSpPr>
      <dsp:spPr>
        <a:xfrm>
          <a:off x="2049514" y="1224480"/>
          <a:ext cx="2049514" cy="18668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Training Algorithm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Weight Initialization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Performance Index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Updating learning rate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Stopping criteria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Drop out nodes</a:t>
          </a:r>
          <a:endParaRPr lang="en-US" sz="1400" kern="1200" dirty="0"/>
        </a:p>
      </dsp:txBody>
      <dsp:txXfrm>
        <a:off x="2049514" y="1224480"/>
        <a:ext cx="2049514" cy="1866871"/>
      </dsp:txXfrm>
    </dsp:sp>
    <dsp:sp modelId="{85C1BD60-F140-4E8D-932E-6C7BC996F32A}">
      <dsp:nvSpPr>
        <dsp:cNvPr id="0" name=""/>
        <dsp:cNvSpPr/>
      </dsp:nvSpPr>
      <dsp:spPr>
        <a:xfrm>
          <a:off x="4099028" y="800190"/>
          <a:ext cx="2555238" cy="969114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153847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Post Training</a:t>
          </a:r>
          <a:endParaRPr lang="en-US" sz="1900" kern="1200" dirty="0"/>
        </a:p>
      </dsp:txBody>
      <dsp:txXfrm>
        <a:off x="4099028" y="1042469"/>
        <a:ext cx="2312960" cy="484557"/>
      </dsp:txXfrm>
    </dsp:sp>
    <dsp:sp modelId="{0E9AFD5F-578A-4703-9C86-87013E967CAD}">
      <dsp:nvSpPr>
        <dsp:cNvPr id="0" name=""/>
        <dsp:cNvSpPr/>
      </dsp:nvSpPr>
      <dsp:spPr>
        <a:xfrm>
          <a:off x="4099028" y="1547518"/>
          <a:ext cx="2049514" cy="18395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Confusion Matrix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Accuracy and Loss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Processing time</a:t>
          </a:r>
          <a:endParaRPr lang="en-US" sz="1400" kern="1200" dirty="0"/>
        </a:p>
      </dsp:txBody>
      <dsp:txXfrm>
        <a:off x="4099028" y="1547518"/>
        <a:ext cx="2049514" cy="183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5699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66f17a263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a66f17a263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17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1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55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191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94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92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283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96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3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469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20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6f17a26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a66f17a26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327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6f17a26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a66f17a2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42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6f17a2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a66f17a2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4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6f17a2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ga66f17a2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59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66f17a263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a66f17a263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70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6f17a2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ga66f17a2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13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37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19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f17a26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66f17a26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58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690120" y="903600"/>
            <a:ext cx="7754400" cy="664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780372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3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4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3337560" y="249336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3"/>
          </p:nvPr>
        </p:nvSpPr>
        <p:spPr>
          <a:xfrm>
            <a:off x="5976000" y="249336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4"/>
          </p:nvPr>
        </p:nvSpPr>
        <p:spPr>
          <a:xfrm>
            <a:off x="699120" y="369900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5"/>
          </p:nvPr>
        </p:nvSpPr>
        <p:spPr>
          <a:xfrm>
            <a:off x="3337560" y="369900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6"/>
          </p:nvPr>
        </p:nvSpPr>
        <p:spPr>
          <a:xfrm>
            <a:off x="5976000" y="369900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subTitle" idx="1"/>
          </p:nvPr>
        </p:nvSpPr>
        <p:spPr>
          <a:xfrm>
            <a:off x="690120" y="903600"/>
            <a:ext cx="7754400" cy="664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3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3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3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780372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2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body" idx="2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3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4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2"/>
          </p:nvPr>
        </p:nvSpPr>
        <p:spPr>
          <a:xfrm>
            <a:off x="3337560" y="249336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3"/>
          </p:nvPr>
        </p:nvSpPr>
        <p:spPr>
          <a:xfrm>
            <a:off x="5976000" y="249336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4"/>
          </p:nvPr>
        </p:nvSpPr>
        <p:spPr>
          <a:xfrm>
            <a:off x="699120" y="369900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5"/>
          </p:nvPr>
        </p:nvSpPr>
        <p:spPr>
          <a:xfrm>
            <a:off x="3337560" y="369900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6"/>
          </p:nvPr>
        </p:nvSpPr>
        <p:spPr>
          <a:xfrm>
            <a:off x="5976000" y="3699000"/>
            <a:ext cx="2512440" cy="11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6857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6857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6857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05720" y="348840"/>
            <a:ext cx="544392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6857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6857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6857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/>
        </p:nvSpPr>
        <p:spPr>
          <a:xfrm>
            <a:off x="552240" y="1506960"/>
            <a:ext cx="822672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Comparing Baseline and </a:t>
            </a:r>
            <a:r>
              <a:rPr lang="en-US" sz="3200" b="1" dirty="0" err="1">
                <a:solidFill>
                  <a:schemeClr val="bg1"/>
                </a:solidFill>
              </a:rPr>
              <a:t>LeNet</a:t>
            </a:r>
            <a:r>
              <a:rPr lang="en-US" sz="3200" b="1" dirty="0">
                <a:solidFill>
                  <a:schemeClr val="bg1"/>
                </a:solidFill>
              </a:rPr>
              <a:t> for Hand Gesture Recognition</a:t>
            </a:r>
            <a:endParaRPr sz="3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67" name="Google Shape;167;p39"/>
          <p:cNvSpPr txBox="1"/>
          <p:nvPr/>
        </p:nvSpPr>
        <p:spPr>
          <a:xfrm>
            <a:off x="552245" y="3470760"/>
            <a:ext cx="3747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rPr>
              <a:t>Arshiful Islam Shadman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7;p39"/>
          <p:cNvSpPr txBox="1"/>
          <p:nvPr/>
        </p:nvSpPr>
        <p:spPr>
          <a:xfrm>
            <a:off x="552245" y="3738060"/>
            <a:ext cx="3747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 smtClean="0">
                <a:solidFill>
                  <a:srgbClr val="ECE9C6"/>
                </a:solidFill>
              </a:rPr>
              <a:t>G36335759</a:t>
            </a:r>
            <a:endParaRPr sz="1800" b="1" i="1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66;p39"/>
          <p:cNvSpPr txBox="1"/>
          <p:nvPr/>
        </p:nvSpPr>
        <p:spPr>
          <a:xfrm>
            <a:off x="552240" y="2721270"/>
            <a:ext cx="8226720" cy="74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Final Project - Machine Learning 2 (Fall 2020)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sz="3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3504667" cy="3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- Pretraining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5" y="982800"/>
            <a:ext cx="7803600" cy="3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>
                <a:solidFill>
                  <a:schemeClr val="accent3"/>
                </a:solidFill>
              </a:rPr>
              <a:t>Preprocessing:</a:t>
            </a:r>
          </a:p>
          <a:p>
            <a:r>
              <a:rPr lang="en-US" sz="2000" b="1" dirty="0" smtClean="0">
                <a:solidFill>
                  <a:schemeClr val="accent3"/>
                </a:solidFill>
              </a:rPr>
              <a:t>NNs used :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3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1. Baseline Method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2. </a:t>
            </a:r>
            <a:r>
              <a:rPr lang="en-US" sz="2000" b="1" dirty="0" err="1" smtClean="0">
                <a:solidFill>
                  <a:schemeClr val="bg1"/>
                </a:solidFill>
              </a:rPr>
              <a:t>LeNet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3"/>
                </a:solidFill>
              </a:rPr>
              <a:t>An issue: </a:t>
            </a:r>
            <a:endParaRPr lang="en-US" sz="2000" b="1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9" y="3217333"/>
            <a:ext cx="2692460" cy="986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9" y="4203679"/>
            <a:ext cx="4411061" cy="777428"/>
          </a:xfrm>
          <a:prstGeom prst="rect">
            <a:avLst/>
          </a:prstGeom>
        </p:spPr>
      </p:pic>
      <p:sp>
        <p:nvSpPr>
          <p:cNvPr id="8" name="Google Shape;194;p42"/>
          <p:cNvSpPr txBox="1"/>
          <p:nvPr/>
        </p:nvSpPr>
        <p:spPr>
          <a:xfrm>
            <a:off x="3991325" y="1128506"/>
            <a:ext cx="3539066" cy="292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76680" lvl="0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- Running out of memory</a:t>
            </a:r>
          </a:p>
          <a:p>
            <a:pPr marL="76680" lvl="0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- Kept Image of instance same in GCP but customized the RAM</a:t>
            </a:r>
          </a:p>
          <a:p>
            <a:pPr marL="76680" lvl="0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- Could not load all 87000 images in one batch, running out of memory</a:t>
            </a:r>
          </a:p>
          <a:p>
            <a:pPr marL="76680" lvl="0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- Decreased the batch size to 5800</a:t>
            </a:r>
          </a:p>
          <a:p>
            <a:pPr marL="362430" lvl="0" indent="-285750">
              <a:spcBef>
                <a:spcPts val="300"/>
              </a:spcBef>
              <a:buFontTx/>
              <a:buChar char="-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362430" lvl="0" indent="-285750">
              <a:spcBef>
                <a:spcPts val="300"/>
              </a:spcBef>
              <a:buFontTx/>
              <a:buChar char="-"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3504667" cy="3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- Pretraining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5" y="982800"/>
            <a:ext cx="2230342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NNs Used: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48425"/>
              </p:ext>
            </p:extLst>
          </p:nvPr>
        </p:nvGraphicFramePr>
        <p:xfrm>
          <a:off x="694799" y="1742016"/>
          <a:ext cx="767026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756"/>
                <a:gridCol w="2556756"/>
                <a:gridCol w="2556756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LeNet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# of Convolutional Layers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CONV(5,5)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CONV(5,5)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# of fully</a:t>
                      </a:r>
                      <a:r>
                        <a:rPr lang="en-US" sz="1600" b="1" baseline="0" dirty="0" smtClean="0"/>
                        <a:t> connected layers</a:t>
                      </a:r>
                      <a:endParaRPr lang="en-US" sz="16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(250 neurons)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(120,84 neurons)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Transfer</a:t>
                      </a:r>
                      <a:r>
                        <a:rPr lang="en-US" sz="1600" b="1" baseline="0" dirty="0" smtClean="0"/>
                        <a:t> function in the output layer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LogSoftMax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3504667" cy="3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- 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4" y="982800"/>
            <a:ext cx="4651809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Performance Index (Cross Entropy):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5" name="Google Shape;200;p43"/>
          <p:cNvSpPr txBox="1"/>
          <p:nvPr/>
        </p:nvSpPr>
        <p:spPr>
          <a:xfrm>
            <a:off x="694799" y="2642265"/>
            <a:ext cx="2420934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Optimizer (Adam):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7" name="Google Shape;194;p42"/>
          <p:cNvSpPr txBox="1"/>
          <p:nvPr/>
        </p:nvSpPr>
        <p:spPr>
          <a:xfrm>
            <a:off x="699124" y="1473200"/>
            <a:ext cx="8038475" cy="12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Cross-entropy measures the </a:t>
            </a:r>
            <a:r>
              <a:rPr lang="en-US" sz="1800" dirty="0" smtClean="0">
                <a:solidFill>
                  <a:schemeClr val="bg1"/>
                </a:solidFill>
              </a:rPr>
              <a:t>performance of </a:t>
            </a:r>
            <a:r>
              <a:rPr lang="en-US" sz="1800" dirty="0">
                <a:solidFill>
                  <a:schemeClr val="bg1"/>
                </a:solidFill>
              </a:rPr>
              <a:t>a classification model whose output </a:t>
            </a:r>
            <a:r>
              <a:rPr lang="en-US" sz="1800" dirty="0" smtClean="0">
                <a:solidFill>
                  <a:schemeClr val="bg1"/>
                </a:solidFill>
              </a:rPr>
              <a:t>is a </a:t>
            </a:r>
            <a:r>
              <a:rPr lang="en-US" sz="1800" dirty="0">
                <a:solidFill>
                  <a:schemeClr val="bg1"/>
                </a:solidFill>
              </a:rPr>
              <a:t>probability value between 0 and 1.It </a:t>
            </a:r>
            <a:r>
              <a:rPr lang="en-US" sz="1800" dirty="0" smtClean="0">
                <a:solidFill>
                  <a:schemeClr val="bg1"/>
                </a:solidFill>
              </a:rPr>
              <a:t>is used </a:t>
            </a:r>
            <a:r>
              <a:rPr lang="en-US" sz="1800" dirty="0">
                <a:solidFill>
                  <a:schemeClr val="bg1"/>
                </a:solidFill>
              </a:rPr>
              <a:t>to define a loss function, which is </a:t>
            </a:r>
            <a:r>
              <a:rPr lang="en-US" sz="1800" dirty="0" smtClean="0">
                <a:solidFill>
                  <a:schemeClr val="bg1"/>
                </a:solidFill>
              </a:rPr>
              <a:t>to be minimized </a:t>
            </a:r>
            <a:r>
              <a:rPr lang="en-US" sz="1800" dirty="0">
                <a:solidFill>
                  <a:schemeClr val="bg1"/>
                </a:solidFill>
              </a:rPr>
              <a:t>by updating weights based</a:t>
            </a:r>
          </a:p>
          <a:p>
            <a:r>
              <a:rPr lang="en-US" sz="1800" dirty="0">
                <a:solidFill>
                  <a:schemeClr val="bg1"/>
                </a:solidFill>
              </a:rPr>
              <a:t>on the loss function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" name="Google Shape;194;p42"/>
          <p:cNvSpPr txBox="1"/>
          <p:nvPr/>
        </p:nvSpPr>
        <p:spPr>
          <a:xfrm>
            <a:off x="694800" y="3048664"/>
            <a:ext cx="6197068" cy="157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Adam optimizer is a replacement </a:t>
            </a:r>
            <a:r>
              <a:rPr lang="en-US" sz="1800" dirty="0" smtClean="0">
                <a:solidFill>
                  <a:schemeClr val="bg1"/>
                </a:solidFill>
              </a:rPr>
              <a:t>optimization algorithm </a:t>
            </a:r>
            <a:r>
              <a:rPr lang="en-US" sz="1800" dirty="0">
                <a:solidFill>
                  <a:schemeClr val="bg1"/>
                </a:solidFill>
              </a:rPr>
              <a:t>for stochastic gradient descent </a:t>
            </a:r>
            <a:r>
              <a:rPr lang="en-US" sz="1800" dirty="0" smtClean="0">
                <a:solidFill>
                  <a:schemeClr val="bg1"/>
                </a:solidFill>
              </a:rPr>
              <a:t>for training </a:t>
            </a:r>
            <a:r>
              <a:rPr lang="en-US" sz="1800" dirty="0">
                <a:solidFill>
                  <a:schemeClr val="bg1"/>
                </a:solidFill>
              </a:rPr>
              <a:t>deep learning models. It provides an</a:t>
            </a:r>
          </a:p>
          <a:p>
            <a:r>
              <a:rPr lang="en-US" sz="1800" dirty="0">
                <a:solidFill>
                  <a:schemeClr val="bg1"/>
                </a:solidFill>
              </a:rPr>
              <a:t>optimization algorithm that can handle </a:t>
            </a:r>
            <a:r>
              <a:rPr lang="en-US" sz="1800" dirty="0" smtClean="0">
                <a:solidFill>
                  <a:schemeClr val="bg1"/>
                </a:solidFill>
              </a:rPr>
              <a:t>sparse gradients </a:t>
            </a:r>
            <a:r>
              <a:rPr lang="en-US" sz="1800" dirty="0">
                <a:solidFill>
                  <a:schemeClr val="bg1"/>
                </a:solidFill>
              </a:rPr>
              <a:t>on noisy problems and is relatively </a:t>
            </a:r>
            <a:r>
              <a:rPr lang="en-US" sz="1800" dirty="0" smtClean="0">
                <a:solidFill>
                  <a:schemeClr val="bg1"/>
                </a:solidFill>
              </a:rPr>
              <a:t>easy to </a:t>
            </a:r>
            <a:r>
              <a:rPr lang="en-US" sz="1800" dirty="0">
                <a:solidFill>
                  <a:schemeClr val="bg1"/>
                </a:solidFill>
              </a:rPr>
              <a:t>configure where the default </a:t>
            </a:r>
            <a:r>
              <a:rPr lang="en-US" sz="1800" dirty="0" smtClean="0">
                <a:solidFill>
                  <a:schemeClr val="bg1"/>
                </a:solidFill>
              </a:rPr>
              <a:t>configuration parameters </a:t>
            </a:r>
            <a:r>
              <a:rPr lang="en-US" sz="1800" dirty="0">
                <a:solidFill>
                  <a:schemeClr val="bg1"/>
                </a:solidFill>
              </a:rPr>
              <a:t>do well on most problems.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3504667" cy="3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- 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4" y="982800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Weight Initialization (Xavier Normal Initialization):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5" name="Google Shape;200;p43"/>
          <p:cNvSpPr txBox="1"/>
          <p:nvPr/>
        </p:nvSpPr>
        <p:spPr>
          <a:xfrm>
            <a:off x="694799" y="2642265"/>
            <a:ext cx="4114268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Reduce learning rate on plateau: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7" name="Google Shape;194;p42"/>
          <p:cNvSpPr txBox="1"/>
          <p:nvPr/>
        </p:nvSpPr>
        <p:spPr>
          <a:xfrm>
            <a:off x="699124" y="1473201"/>
            <a:ext cx="803847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Xavier Normal Initialization </a:t>
            </a:r>
            <a:r>
              <a:rPr lang="en-US" sz="1800" dirty="0">
                <a:solidFill>
                  <a:schemeClr val="bg1"/>
                </a:solidFill>
              </a:rPr>
              <a:t>algorithm </a:t>
            </a:r>
            <a:r>
              <a:rPr lang="en-US" sz="1800" dirty="0" smtClean="0">
                <a:solidFill>
                  <a:schemeClr val="bg1"/>
                </a:solidFill>
              </a:rPr>
              <a:t>automatically determines </a:t>
            </a:r>
            <a:r>
              <a:rPr lang="en-US" sz="1800" dirty="0">
                <a:solidFill>
                  <a:schemeClr val="bg1"/>
                </a:solidFill>
              </a:rPr>
              <a:t>the scale of initialization </a:t>
            </a:r>
            <a:r>
              <a:rPr lang="en-US" sz="1800" dirty="0" smtClean="0">
                <a:solidFill>
                  <a:schemeClr val="bg1"/>
                </a:solidFill>
              </a:rPr>
              <a:t>based on </a:t>
            </a:r>
            <a:r>
              <a:rPr lang="en-US" sz="1800" dirty="0">
                <a:solidFill>
                  <a:schemeClr val="bg1"/>
                </a:solidFill>
              </a:rPr>
              <a:t>the number of input and output </a:t>
            </a:r>
            <a:r>
              <a:rPr lang="en-US" sz="1800" dirty="0" smtClean="0">
                <a:solidFill>
                  <a:schemeClr val="bg1"/>
                </a:solidFill>
              </a:rPr>
              <a:t>neurons and </a:t>
            </a:r>
            <a:r>
              <a:rPr lang="en-US" sz="1800" dirty="0">
                <a:solidFill>
                  <a:schemeClr val="bg1"/>
                </a:solidFill>
              </a:rPr>
              <a:t>makes sure that the weights are </a:t>
            </a:r>
            <a:r>
              <a:rPr lang="en-US" sz="1800" dirty="0" smtClean="0">
                <a:solidFill>
                  <a:schemeClr val="bg1"/>
                </a:solidFill>
              </a:rPr>
              <a:t>not too </a:t>
            </a:r>
            <a:r>
              <a:rPr lang="en-US" sz="1800" dirty="0">
                <a:solidFill>
                  <a:schemeClr val="bg1"/>
                </a:solidFill>
              </a:rPr>
              <a:t>small or too big.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8" name="Google Shape;194;p42"/>
          <p:cNvSpPr txBox="1"/>
          <p:nvPr/>
        </p:nvSpPr>
        <p:spPr>
          <a:xfrm>
            <a:off x="694800" y="3048664"/>
            <a:ext cx="6197068" cy="157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It is a scheduler in </a:t>
            </a:r>
            <a:r>
              <a:rPr lang="en-US" sz="1800" dirty="0">
                <a:solidFill>
                  <a:schemeClr val="bg1"/>
                </a:solidFill>
              </a:rPr>
              <a:t>P</a:t>
            </a:r>
            <a:r>
              <a:rPr lang="en-US" sz="1800" dirty="0" smtClean="0">
                <a:solidFill>
                  <a:schemeClr val="bg1"/>
                </a:solidFill>
              </a:rPr>
              <a:t>ytorch </a:t>
            </a:r>
            <a:r>
              <a:rPr lang="en-US" sz="1800" dirty="0">
                <a:solidFill>
                  <a:schemeClr val="bg1"/>
                </a:solidFill>
              </a:rPr>
              <a:t>that updates </a:t>
            </a:r>
            <a:r>
              <a:rPr lang="en-US" sz="1800" dirty="0" smtClean="0">
                <a:solidFill>
                  <a:schemeClr val="bg1"/>
                </a:solidFill>
              </a:rPr>
              <a:t>the learning </a:t>
            </a:r>
            <a:r>
              <a:rPr lang="en-US" sz="1800" dirty="0">
                <a:solidFill>
                  <a:schemeClr val="bg1"/>
                </a:solidFill>
              </a:rPr>
              <a:t>rate based on the value of a </a:t>
            </a:r>
            <a:r>
              <a:rPr lang="en-US" sz="1800" dirty="0" smtClean="0">
                <a:solidFill>
                  <a:schemeClr val="bg1"/>
                </a:solidFill>
              </a:rPr>
              <a:t>specific output </a:t>
            </a:r>
            <a:r>
              <a:rPr lang="en-US" sz="1800" dirty="0">
                <a:solidFill>
                  <a:schemeClr val="bg1"/>
                </a:solidFill>
              </a:rPr>
              <a:t>(losses or accuracies) when that value </a:t>
            </a:r>
            <a:r>
              <a:rPr lang="en-US" sz="1800" dirty="0" smtClean="0">
                <a:solidFill>
                  <a:schemeClr val="bg1"/>
                </a:solidFill>
              </a:rPr>
              <a:t>is constant </a:t>
            </a:r>
            <a:r>
              <a:rPr lang="en-US" sz="1800" dirty="0">
                <a:solidFill>
                  <a:schemeClr val="bg1"/>
                </a:solidFill>
              </a:rPr>
              <a:t>after a certain number of epochs.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3504667" cy="3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- 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4" y="982800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Stopping criteria (Loss trends):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5" name="Google Shape;200;p43"/>
          <p:cNvSpPr txBox="1"/>
          <p:nvPr/>
        </p:nvSpPr>
        <p:spPr>
          <a:xfrm>
            <a:off x="705691" y="3059129"/>
            <a:ext cx="4114268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Dropout Nodes: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7" name="Google Shape;194;p42"/>
          <p:cNvSpPr txBox="1"/>
          <p:nvPr/>
        </p:nvSpPr>
        <p:spPr>
          <a:xfrm>
            <a:off x="699124" y="1473201"/>
            <a:ext cx="8038475" cy="74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number of </a:t>
            </a:r>
            <a:r>
              <a:rPr lang="en-US" sz="1800" dirty="0" smtClean="0">
                <a:solidFill>
                  <a:schemeClr val="bg1"/>
                </a:solidFill>
              </a:rPr>
              <a:t>epochs selection </a:t>
            </a:r>
            <a:r>
              <a:rPr lang="en-US" sz="1800" dirty="0">
                <a:solidFill>
                  <a:schemeClr val="bg1"/>
                </a:solidFill>
              </a:rPr>
              <a:t>is based on the trends </a:t>
            </a:r>
            <a:r>
              <a:rPr lang="en-US" sz="1800" dirty="0" smtClean="0">
                <a:solidFill>
                  <a:schemeClr val="bg1"/>
                </a:solidFill>
              </a:rPr>
              <a:t>between the </a:t>
            </a:r>
            <a:r>
              <a:rPr lang="en-US" sz="1800" dirty="0">
                <a:solidFill>
                  <a:schemeClr val="bg1"/>
                </a:solidFill>
              </a:rPr>
              <a:t>training and the validation losses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8" name="Google Shape;194;p42"/>
          <p:cNvSpPr txBox="1"/>
          <p:nvPr/>
        </p:nvSpPr>
        <p:spPr>
          <a:xfrm>
            <a:off x="694799" y="3421198"/>
            <a:ext cx="6197068" cy="70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A default value of (p = 0.5) of dropout nodes during the training.</a:t>
            </a:r>
          </a:p>
        </p:txBody>
      </p:sp>
      <p:sp>
        <p:nvSpPr>
          <p:cNvPr id="9" name="Google Shape;200;p43"/>
          <p:cNvSpPr txBox="1"/>
          <p:nvPr/>
        </p:nvSpPr>
        <p:spPr>
          <a:xfrm>
            <a:off x="699124" y="2057733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Stopping criteria (Accuracy trends):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10" name="Google Shape;194;p42"/>
          <p:cNvSpPr txBox="1"/>
          <p:nvPr/>
        </p:nvSpPr>
        <p:spPr>
          <a:xfrm>
            <a:off x="699124" y="2459068"/>
            <a:ext cx="8038475" cy="74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In addition to the loss trends the accuracy trend is also used as a stopping criteria</a:t>
            </a:r>
          </a:p>
        </p:txBody>
      </p:sp>
    </p:spTree>
    <p:extLst>
      <p:ext uri="{BB962C8B-B14F-4D97-AF65-F5344CB8AC3E}">
        <p14:creationId xmlns:p14="http://schemas.microsoft.com/office/powerpoint/2010/main" val="17244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4656134" cy="369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– Post 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4" y="982800"/>
            <a:ext cx="4651809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Classic Metric</a:t>
            </a: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5" name="Google Shape;200;p43"/>
          <p:cNvSpPr txBox="1"/>
          <p:nvPr/>
        </p:nvSpPr>
        <p:spPr>
          <a:xfrm>
            <a:off x="694799" y="2625334"/>
            <a:ext cx="2420934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Other Metric</a:t>
            </a:r>
            <a:endParaRPr sz="1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43075"/>
              </p:ext>
            </p:extLst>
          </p:nvPr>
        </p:nvGraphicFramePr>
        <p:xfrm>
          <a:off x="762000" y="1473200"/>
          <a:ext cx="2353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Confusion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Precision/</a:t>
                      </a:r>
                      <a:r>
                        <a:rPr lang="en-US" b="1" baseline="0" dirty="0" smtClean="0"/>
                        <a:t> Recall/ F-score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AUC/ ROC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44036"/>
              </p:ext>
            </p:extLst>
          </p:nvPr>
        </p:nvGraphicFramePr>
        <p:xfrm>
          <a:off x="728665" y="3115734"/>
          <a:ext cx="2353733" cy="115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33"/>
              </a:tblGrid>
              <a:tr h="3838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Error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3822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time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38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9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800" y="257425"/>
            <a:ext cx="2864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Results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43"/>
          <p:cNvSpPr txBox="1"/>
          <p:nvPr/>
        </p:nvSpPr>
        <p:spPr>
          <a:xfrm>
            <a:off x="699124" y="982800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Baseline Model (Loss and Accuracy):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" y="1456267"/>
            <a:ext cx="4720393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11" y="1473200"/>
            <a:ext cx="4052558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800" y="257425"/>
            <a:ext cx="2864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Results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43"/>
          <p:cNvSpPr txBox="1"/>
          <p:nvPr/>
        </p:nvSpPr>
        <p:spPr>
          <a:xfrm>
            <a:off x="699124" y="982800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err="1" smtClean="0">
                <a:solidFill>
                  <a:schemeClr val="accent3"/>
                </a:solidFill>
              </a:rPr>
              <a:t>LeNet</a:t>
            </a:r>
            <a:r>
              <a:rPr lang="en-US" sz="2000" b="1" u="sng" dirty="0" smtClean="0">
                <a:solidFill>
                  <a:schemeClr val="accent3"/>
                </a:solidFill>
              </a:rPr>
              <a:t> (Loss and Accuracy):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" y="1422401"/>
            <a:ext cx="4594070" cy="2939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08" y="1439334"/>
            <a:ext cx="4326229" cy="29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800" y="257425"/>
            <a:ext cx="2864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Results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43"/>
          <p:cNvSpPr txBox="1"/>
          <p:nvPr/>
        </p:nvSpPr>
        <p:spPr>
          <a:xfrm>
            <a:off x="699124" y="711866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Summary: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37861" y="1796348"/>
            <a:ext cx="3037633" cy="22782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192777" y="1796348"/>
            <a:ext cx="3037634" cy="2278226"/>
          </a:xfrm>
          <a:prstGeom prst="rect">
            <a:avLst/>
          </a:prstGeom>
        </p:spPr>
      </p:pic>
      <p:sp>
        <p:nvSpPr>
          <p:cNvPr id="8" name="Google Shape;200;p43"/>
          <p:cNvSpPr txBox="1"/>
          <p:nvPr/>
        </p:nvSpPr>
        <p:spPr>
          <a:xfrm>
            <a:off x="1693681" y="1254107"/>
            <a:ext cx="1865219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Baseline ROC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9" name="Google Shape;200;p43"/>
          <p:cNvSpPr txBox="1"/>
          <p:nvPr/>
        </p:nvSpPr>
        <p:spPr>
          <a:xfrm>
            <a:off x="5629275" y="1202266"/>
            <a:ext cx="1865219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err="1" smtClean="0">
                <a:solidFill>
                  <a:schemeClr val="accent3"/>
                </a:solidFill>
              </a:rPr>
              <a:t>LeNet</a:t>
            </a:r>
            <a:r>
              <a:rPr lang="en-US" sz="2000" b="1" u="sng" dirty="0" smtClean="0">
                <a:solidFill>
                  <a:schemeClr val="accent3"/>
                </a:solidFill>
              </a:rPr>
              <a:t> ROC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800" y="257425"/>
            <a:ext cx="2864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Results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43"/>
          <p:cNvSpPr txBox="1"/>
          <p:nvPr/>
        </p:nvSpPr>
        <p:spPr>
          <a:xfrm>
            <a:off x="699124" y="711866"/>
            <a:ext cx="6446743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</a:rPr>
              <a:t>Summary:</a:t>
            </a:r>
            <a:endParaRPr lang="en-US" sz="2000" b="1" u="sng" dirty="0">
              <a:solidFill>
                <a:schemeClr val="accent3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08039"/>
              </p:ext>
            </p:extLst>
          </p:nvPr>
        </p:nvGraphicFramePr>
        <p:xfrm>
          <a:off x="813333" y="1473199"/>
          <a:ext cx="7704135" cy="3234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8045"/>
                <a:gridCol w="2568045"/>
                <a:gridCol w="2568045"/>
              </a:tblGrid>
              <a:tr h="437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LeNet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7225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0.00807274643571692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0.5143162561498629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7225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95.96%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58.39%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7225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Accuracy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72.41%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51.49%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7225"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0.7209187707367711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0.48049252379868024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7225"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0917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SD</a:t>
                      </a:r>
                    </a:p>
                    <a:p>
                      <a:r>
                        <a:rPr lang="en-US" baseline="0" dirty="0" smtClean="0"/>
                        <a:t>Error Mean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0.00807274643571692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0.02018198514806813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0.00811545001871179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0.03431515967708894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/>
        </p:nvSpPr>
        <p:spPr>
          <a:xfrm>
            <a:off x="2740459" y="1137859"/>
            <a:ext cx="2576608" cy="267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bg1"/>
                </a:solidFill>
              </a:rPr>
              <a:t>A. Objective</a:t>
            </a:r>
          </a:p>
          <a:p>
            <a: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bg1"/>
                </a:solidFill>
              </a:rPr>
              <a:t>B. Introduction</a:t>
            </a:r>
          </a:p>
          <a:p>
            <a:pPr lvl="0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C. </a:t>
            </a:r>
            <a:r>
              <a:rPr lang="en-US" sz="1800" b="1" dirty="0">
                <a:solidFill>
                  <a:schemeClr val="bg1"/>
                </a:solidFill>
              </a:rPr>
              <a:t>Description of </a:t>
            </a:r>
            <a:r>
              <a:rPr lang="en-US" sz="1800" b="1" dirty="0" smtClean="0">
                <a:solidFill>
                  <a:schemeClr val="bg1"/>
                </a:solidFill>
              </a:rPr>
              <a:t>Data</a:t>
            </a:r>
          </a:p>
          <a:p>
            <a:pPr lvl="0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D. </a:t>
            </a:r>
            <a:r>
              <a:rPr lang="en-US" sz="1800" b="1" dirty="0" err="1">
                <a:solidFill>
                  <a:schemeClr val="bg1"/>
                </a:solidFill>
              </a:rPr>
              <a:t>Lenet</a:t>
            </a:r>
            <a:r>
              <a:rPr lang="en-US" sz="1800" b="1" dirty="0">
                <a:solidFill>
                  <a:schemeClr val="bg1"/>
                </a:solidFill>
              </a:rPr>
              <a:t> (94)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lvl="4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E. Methodology</a:t>
            </a:r>
          </a:p>
          <a:p>
            <a:pPr lvl="4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F. Results</a:t>
            </a:r>
          </a:p>
          <a:p>
            <a:pPr lvl="4">
              <a:spcBef>
                <a:spcPts val="300"/>
              </a:spcBef>
            </a:pPr>
            <a:r>
              <a:rPr lang="en-US" sz="1800" b="1" dirty="0" smtClean="0">
                <a:solidFill>
                  <a:schemeClr val="bg1"/>
                </a:solidFill>
              </a:rPr>
              <a:t>G. Conclusion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AutoNum type="arabicPeriod"/>
            </a:pP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2573550" y="236950"/>
            <a:ext cx="2144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</a:rPr>
              <a:t>Contents</a:t>
            </a:r>
            <a:endParaRPr sz="30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/>
        </p:nvSpPr>
        <p:spPr>
          <a:xfrm>
            <a:off x="542400" y="1335928"/>
            <a:ext cx="7803600" cy="183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 smtClean="0">
                <a:solidFill>
                  <a:schemeClr val="bg1"/>
                </a:solidFill>
              </a:rPr>
              <a:t>The baseline model seems to perform better than </a:t>
            </a:r>
            <a:r>
              <a:rPr lang="en-US" sz="2000" dirty="0" err="1" smtClean="0">
                <a:solidFill>
                  <a:schemeClr val="bg1"/>
                </a:solidFill>
              </a:rPr>
              <a:t>LeNet</a:t>
            </a:r>
            <a:r>
              <a:rPr lang="en-US" sz="2000" dirty="0" smtClean="0">
                <a:solidFill>
                  <a:schemeClr val="bg1"/>
                </a:solidFill>
              </a:rPr>
              <a:t>. However time wise </a:t>
            </a:r>
            <a:r>
              <a:rPr lang="en-US" sz="2000" dirty="0" err="1" smtClean="0">
                <a:solidFill>
                  <a:schemeClr val="bg1"/>
                </a:solidFill>
              </a:rPr>
              <a:t>LeNet</a:t>
            </a:r>
            <a:r>
              <a:rPr lang="en-US" sz="2000" dirty="0" smtClean="0">
                <a:solidFill>
                  <a:schemeClr val="bg1"/>
                </a:solidFill>
              </a:rPr>
              <a:t> is faster. The accuracy on the validation is low for </a:t>
            </a:r>
            <a:r>
              <a:rPr lang="en-US" sz="2000" dirty="0" err="1" smtClean="0">
                <a:solidFill>
                  <a:schemeClr val="bg1"/>
                </a:solidFill>
              </a:rPr>
              <a:t>LeNet</a:t>
            </a:r>
            <a:r>
              <a:rPr lang="en-US" sz="2000" dirty="0" smtClean="0">
                <a:solidFill>
                  <a:schemeClr val="bg1"/>
                </a:solidFill>
              </a:rPr>
              <a:t> but this is because of the batch size. Changin</a:t>
            </a:r>
            <a:r>
              <a:rPr lang="en-US" sz="2000" dirty="0" smtClean="0">
                <a:solidFill>
                  <a:schemeClr val="bg1"/>
                </a:solidFill>
              </a:rPr>
              <a:t>g the number of neuron or increasing the batch size could improve the models significantly.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914933" y="342092"/>
            <a:ext cx="4126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Conclusion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699120" y="982800"/>
            <a:ext cx="7803600" cy="248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only objective </a:t>
            </a:r>
            <a:r>
              <a:rPr lang="en-US" sz="2400" dirty="0">
                <a:solidFill>
                  <a:schemeClr val="bg1"/>
                </a:solidFill>
              </a:rPr>
              <a:t>of this </a:t>
            </a:r>
            <a:r>
              <a:rPr lang="en-US" sz="2400" dirty="0" smtClean="0">
                <a:solidFill>
                  <a:schemeClr val="bg1"/>
                </a:solidFill>
              </a:rPr>
              <a:t>project </a:t>
            </a:r>
            <a:r>
              <a:rPr lang="en-US" sz="2400" dirty="0">
                <a:solidFill>
                  <a:schemeClr val="bg1"/>
                </a:solidFill>
              </a:rPr>
              <a:t>is to </a:t>
            </a:r>
            <a:r>
              <a:rPr lang="en-US" sz="2400" dirty="0" smtClean="0">
                <a:solidFill>
                  <a:schemeClr val="bg1"/>
                </a:solidFill>
              </a:rPr>
              <a:t>look into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performance of two different </a:t>
            </a:r>
            <a:r>
              <a:rPr lang="en-US" sz="2400" dirty="0">
                <a:solidFill>
                  <a:schemeClr val="bg1"/>
                </a:solidFill>
              </a:rPr>
              <a:t>Convolutional Neural Network </a:t>
            </a:r>
            <a:r>
              <a:rPr lang="en-US" sz="2400" dirty="0" smtClean="0">
                <a:solidFill>
                  <a:schemeClr val="bg1"/>
                </a:solidFill>
              </a:rPr>
              <a:t>architectures: The baseline model and the </a:t>
            </a:r>
            <a:r>
              <a:rPr lang="en-US" sz="2400" dirty="0" err="1" smtClean="0">
                <a:solidFill>
                  <a:schemeClr val="bg1"/>
                </a:solidFill>
              </a:rPr>
              <a:t>Lenet</a:t>
            </a:r>
            <a:r>
              <a:rPr lang="en-US" sz="2400" dirty="0" smtClean="0">
                <a:solidFill>
                  <a:schemeClr val="bg1"/>
                </a:solidFill>
              </a:rPr>
              <a:t> (1994) in order to recognize </a:t>
            </a:r>
            <a:r>
              <a:rPr lang="en-US" sz="2400" dirty="0">
                <a:solidFill>
                  <a:schemeClr val="bg1"/>
                </a:solidFill>
              </a:rPr>
              <a:t>twenty six hand </a:t>
            </a:r>
            <a:r>
              <a:rPr lang="en-US" sz="2400" dirty="0" smtClean="0">
                <a:solidFill>
                  <a:schemeClr val="bg1"/>
                </a:solidFill>
              </a:rPr>
              <a:t>gestures from the American </a:t>
            </a:r>
            <a:r>
              <a:rPr lang="en-US" sz="2400" dirty="0">
                <a:solidFill>
                  <a:schemeClr val="bg1"/>
                </a:solidFill>
              </a:rPr>
              <a:t>Sign Language </a:t>
            </a:r>
            <a:r>
              <a:rPr lang="en-US" sz="2400" dirty="0" smtClean="0">
                <a:solidFill>
                  <a:schemeClr val="bg1"/>
                </a:solidFill>
              </a:rPr>
              <a:t>which represents </a:t>
            </a:r>
            <a:r>
              <a:rPr lang="en-US" sz="2400" dirty="0">
                <a:solidFill>
                  <a:schemeClr val="bg1"/>
                </a:solidFill>
              </a:rPr>
              <a:t>the letters of </a:t>
            </a:r>
            <a:r>
              <a:rPr lang="en-US" sz="2400" dirty="0" smtClean="0">
                <a:solidFill>
                  <a:schemeClr val="bg1"/>
                </a:solidFill>
              </a:rPr>
              <a:t>the alphabet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783785" y="198133"/>
            <a:ext cx="14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Objective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/>
        </p:nvSpPr>
        <p:spPr>
          <a:xfrm>
            <a:off x="699125" y="982799"/>
            <a:ext cx="5058208" cy="380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76680" lvl="0">
              <a:spcBef>
                <a:spcPts val="300"/>
              </a:spcBef>
            </a:pPr>
            <a:r>
              <a:rPr lang="en-US" sz="1800" b="1" dirty="0">
                <a:solidFill>
                  <a:schemeClr val="bg1"/>
                </a:solidFill>
              </a:rPr>
              <a:t>Hearing</a:t>
            </a:r>
            <a:r>
              <a:rPr lang="en-US" sz="1800" dirty="0">
                <a:solidFill>
                  <a:schemeClr val="bg1"/>
                </a:solidFill>
              </a:rPr>
              <a:t> loss, deafness, </a:t>
            </a:r>
            <a:r>
              <a:rPr lang="en-US" sz="1800" b="1" dirty="0">
                <a:solidFill>
                  <a:schemeClr val="bg1"/>
                </a:solidFill>
              </a:rPr>
              <a:t>hard of hearing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anacusis</a:t>
            </a:r>
            <a:r>
              <a:rPr lang="en-US" sz="1800" dirty="0">
                <a:solidFill>
                  <a:schemeClr val="bg1"/>
                </a:solidFill>
              </a:rPr>
              <a:t>, or </a:t>
            </a:r>
            <a:r>
              <a:rPr lang="en-US" sz="1800" b="1" dirty="0">
                <a:solidFill>
                  <a:schemeClr val="bg1"/>
                </a:solidFill>
              </a:rPr>
              <a:t>hearing</a:t>
            </a:r>
            <a:r>
              <a:rPr lang="en-US" sz="1800" dirty="0">
                <a:solidFill>
                  <a:schemeClr val="bg1"/>
                </a:solidFill>
              </a:rPr>
              <a:t> impairment, is defined as a partial or total inability to </a:t>
            </a:r>
            <a:r>
              <a:rPr lang="en-US" sz="1800" b="1" dirty="0">
                <a:solidFill>
                  <a:schemeClr val="bg1"/>
                </a:solidFill>
              </a:rPr>
              <a:t>hear</a:t>
            </a:r>
            <a:r>
              <a:rPr lang="en-US" sz="1800" dirty="0" smtClean="0">
                <a:solidFill>
                  <a:schemeClr val="bg1"/>
                </a:solidFill>
              </a:rPr>
              <a:t>. People suffering from this disability tend to communicate with sign languages. The American Sign Language (ASL) is a visual language that includes body movements, facial expression and hand gestures. </a:t>
            </a:r>
          </a:p>
          <a:p>
            <a:pPr marL="76680" lvl="0">
              <a:spcBef>
                <a:spcPts val="300"/>
              </a:spcBef>
            </a:pPr>
            <a:endParaRPr lang="en-US" sz="1800" dirty="0">
              <a:solidFill>
                <a:schemeClr val="bg1"/>
              </a:solidFill>
            </a:endParaRPr>
          </a:p>
          <a:p>
            <a:pPr marL="76680" lvl="0">
              <a:spcBef>
                <a:spcPts val="3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Some of these hand gestures represents the letters of the alphabets. In this project the 26 alphabets are being classified using computer vision.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95" name="Google Shape;195;p42"/>
          <p:cNvSpPr txBox="1"/>
          <p:nvPr/>
        </p:nvSpPr>
        <p:spPr>
          <a:xfrm>
            <a:off x="796401" y="351600"/>
            <a:ext cx="6167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Introduction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3" y="982799"/>
            <a:ext cx="3110971" cy="3673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/>
        </p:nvSpPr>
        <p:spPr>
          <a:xfrm>
            <a:off x="699120" y="1158120"/>
            <a:ext cx="7803720" cy="227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dataset is being downloaded from </a:t>
            </a:r>
            <a:r>
              <a:rPr lang="en-US" sz="2000" dirty="0" err="1">
                <a:solidFill>
                  <a:schemeClr val="bg1"/>
                </a:solidFill>
              </a:rPr>
              <a:t>Kaggle</a:t>
            </a:r>
            <a:r>
              <a:rPr lang="en-US" sz="2000" dirty="0">
                <a:solidFill>
                  <a:schemeClr val="bg1"/>
                </a:solidFill>
              </a:rPr>
              <a:t> which is a collection of images of alphabets from the American Sign Language arranged in folder marked with their respective labels. Meaning it consists of 29 different folders (i.e. A-Z, Space, Nothing and Delete). Each of this folders contain 3,000 images of each kind summing up to a total of 87,000 images. Therefore the dataset being used does not suffer from imbalances. Each of these images are of 200*200 pixels.   </a:t>
            </a:r>
          </a:p>
        </p:txBody>
      </p:sp>
      <p:sp>
        <p:nvSpPr>
          <p:cNvPr id="207" name="Google Shape;207;p44"/>
          <p:cNvSpPr txBox="1"/>
          <p:nvPr/>
        </p:nvSpPr>
        <p:spPr>
          <a:xfrm>
            <a:off x="694800" y="409825"/>
            <a:ext cx="3369200" cy="41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D</a:t>
            </a:r>
            <a:r>
              <a:rPr lang="en-US" sz="2000" b="1" dirty="0" smtClean="0">
                <a:solidFill>
                  <a:schemeClr val="accent3"/>
                </a:solidFill>
              </a:rPr>
              <a:t>e</a:t>
            </a:r>
            <a:r>
              <a:rPr lang="en" sz="2000" b="1" dirty="0" smtClean="0">
                <a:solidFill>
                  <a:schemeClr val="accent3"/>
                </a:solidFill>
              </a:rPr>
              <a:t>scription of the dataset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98" y="3715055"/>
            <a:ext cx="2420008" cy="99090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016000" y="3970330"/>
            <a:ext cx="3386667" cy="4287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2" y="3541859"/>
            <a:ext cx="1235698" cy="1235698"/>
          </a:xfrm>
          <a:prstGeom prst="rect">
            <a:avLst/>
          </a:prstGeom>
        </p:spPr>
      </p:pic>
      <p:sp>
        <p:nvSpPr>
          <p:cNvPr id="9" name="Google Shape;207;p44"/>
          <p:cNvSpPr txBox="1"/>
          <p:nvPr/>
        </p:nvSpPr>
        <p:spPr>
          <a:xfrm>
            <a:off x="6065502" y="4357649"/>
            <a:ext cx="388933" cy="41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3"/>
                </a:solidFill>
              </a:rPr>
              <a:t>A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699125" y="982800"/>
            <a:ext cx="7803600" cy="269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s-ES" sz="1800" b="1" dirty="0" err="1" smtClean="0">
                <a:solidFill>
                  <a:schemeClr val="bg1"/>
                </a:solidFill>
              </a:rPr>
              <a:t>It</a:t>
            </a:r>
            <a:r>
              <a:rPr lang="es-ES" sz="1800" b="1" dirty="0" smtClean="0">
                <a:solidFill>
                  <a:schemeClr val="bg1"/>
                </a:solidFill>
              </a:rPr>
              <a:t> </a:t>
            </a:r>
            <a:r>
              <a:rPr lang="es-ES" sz="1800" b="1" dirty="0" err="1" smtClean="0">
                <a:solidFill>
                  <a:schemeClr val="bg1"/>
                </a:solidFill>
              </a:rPr>
              <a:t>is</a:t>
            </a:r>
            <a:r>
              <a:rPr lang="es-ES" sz="1800" b="1" dirty="0" smtClean="0">
                <a:solidFill>
                  <a:schemeClr val="bg1"/>
                </a:solidFill>
              </a:rPr>
              <a:t> a </a:t>
            </a:r>
            <a:r>
              <a:rPr lang="es-ES" sz="1800" b="1" dirty="0">
                <a:solidFill>
                  <a:schemeClr val="bg1"/>
                </a:solidFill>
              </a:rPr>
              <a:t>CNN </a:t>
            </a:r>
            <a:r>
              <a:rPr lang="es-ES" sz="1800" b="1" dirty="0" err="1">
                <a:solidFill>
                  <a:schemeClr val="bg1"/>
                </a:solidFill>
              </a:rPr>
              <a:t>model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 err="1">
                <a:solidFill>
                  <a:schemeClr val="bg1"/>
                </a:solidFill>
              </a:rPr>
              <a:t>by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 err="1">
                <a:solidFill>
                  <a:schemeClr val="bg1"/>
                </a:solidFill>
              </a:rPr>
              <a:t>Yann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 err="1" smtClean="0">
                <a:solidFill>
                  <a:schemeClr val="bg1"/>
                </a:solidFill>
              </a:rPr>
              <a:t>LeCun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 smtClean="0">
                <a:solidFill>
                  <a:schemeClr val="bg1"/>
                </a:solidFill>
              </a:rPr>
              <a:t>and </a:t>
            </a:r>
            <a:r>
              <a:rPr lang="es-ES" sz="1800" b="1" dirty="0" err="1" smtClean="0">
                <a:solidFill>
                  <a:schemeClr val="bg1"/>
                </a:solidFill>
              </a:rPr>
              <a:t>it</a:t>
            </a:r>
            <a:r>
              <a:rPr lang="es-ES" sz="1800" b="1" dirty="0" smtClean="0">
                <a:solidFill>
                  <a:schemeClr val="bg1"/>
                </a:solidFill>
              </a:rPr>
              <a:t> i</a:t>
            </a:r>
            <a:r>
              <a:rPr lang="en-US" sz="1800" b="1" dirty="0" err="1" smtClean="0">
                <a:solidFill>
                  <a:schemeClr val="bg1"/>
                </a:solidFill>
              </a:rPr>
              <a:t>nsights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that image features are distributed across the entire image and </a:t>
            </a:r>
            <a:r>
              <a:rPr lang="en-US" sz="1800" b="1" dirty="0" smtClean="0">
                <a:solidFill>
                  <a:schemeClr val="bg1"/>
                </a:solidFill>
              </a:rPr>
              <a:t>that convolutions </a:t>
            </a:r>
            <a:r>
              <a:rPr lang="en-US" sz="1800" b="1" dirty="0">
                <a:solidFill>
                  <a:schemeClr val="bg1"/>
                </a:solidFill>
              </a:rPr>
              <a:t>are an efficient way to extract similar features from </a:t>
            </a:r>
            <a:r>
              <a:rPr lang="en-US" sz="1800" b="1" dirty="0" smtClean="0">
                <a:solidFill>
                  <a:schemeClr val="bg1"/>
                </a:solidFill>
              </a:rPr>
              <a:t>multiple locations </a:t>
            </a:r>
            <a:r>
              <a:rPr lang="en-US" sz="1800" b="1" dirty="0">
                <a:solidFill>
                  <a:schemeClr val="bg1"/>
                </a:solidFill>
              </a:rPr>
              <a:t>(parameters sharing</a:t>
            </a:r>
            <a:r>
              <a:rPr lang="en-US" sz="1800" b="1" dirty="0" smtClean="0">
                <a:solidFill>
                  <a:schemeClr val="bg1"/>
                </a:solidFill>
              </a:rPr>
              <a:t>). 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err="1" smtClean="0">
                <a:solidFill>
                  <a:schemeClr val="bg1"/>
                </a:solidFill>
              </a:rPr>
              <a:t>Lenet</a:t>
            </a:r>
            <a:r>
              <a:rPr lang="en-US" sz="1800" b="1" dirty="0" smtClean="0">
                <a:solidFill>
                  <a:schemeClr val="bg1"/>
                </a:solidFill>
              </a:rPr>
              <a:t> has much </a:t>
            </a:r>
            <a:r>
              <a:rPr lang="en-US" sz="1800" b="1" dirty="0">
                <a:solidFill>
                  <a:schemeClr val="bg1"/>
                </a:solidFill>
              </a:rPr>
              <a:t>less parameters than conventional fully connected </a:t>
            </a:r>
            <a:r>
              <a:rPr lang="en-US" sz="1800" b="1" dirty="0" smtClean="0">
                <a:solidFill>
                  <a:schemeClr val="bg1"/>
                </a:solidFill>
              </a:rPr>
              <a:t>neural networks. Images that </a:t>
            </a:r>
            <a:r>
              <a:rPr lang="en-US" sz="1800" b="1" dirty="0">
                <a:solidFill>
                  <a:schemeClr val="bg1"/>
                </a:solidFill>
              </a:rPr>
              <a:t>are highly spatially correlated and convolutions take advantage of it</a:t>
            </a:r>
            <a:r>
              <a:rPr lang="en-US" sz="1800" b="1" dirty="0" smtClean="0">
                <a:solidFill>
                  <a:schemeClr val="bg1"/>
                </a:solidFill>
              </a:rPr>
              <a:t>. And it is specially </a:t>
            </a:r>
            <a:r>
              <a:rPr lang="en-US" sz="1800" b="1" dirty="0">
                <a:solidFill>
                  <a:schemeClr val="bg1"/>
                </a:solidFill>
              </a:rPr>
              <a:t>designed to recognize handwritten </a:t>
            </a:r>
            <a:r>
              <a:rPr lang="en-US" sz="1800" b="1" dirty="0" smtClean="0">
                <a:solidFill>
                  <a:schemeClr val="bg1"/>
                </a:solidFill>
              </a:rPr>
              <a:t>digits. </a:t>
            </a:r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694800" y="409825"/>
            <a:ext cx="4837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CNN LeNet5 (1994)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/>
        </p:nvSpPr>
        <p:spPr>
          <a:xfrm>
            <a:off x="699125" y="777125"/>
            <a:ext cx="7803600" cy="4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3" name="Google Shape;213;p45"/>
          <p:cNvSpPr txBox="1"/>
          <p:nvPr/>
        </p:nvSpPr>
        <p:spPr>
          <a:xfrm>
            <a:off x="694800" y="257425"/>
            <a:ext cx="2864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32667" y="1340049"/>
            <a:ext cx="5370058" cy="3341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799" y="777125"/>
            <a:ext cx="7975068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the data from </a:t>
            </a:r>
            <a:r>
              <a:rPr lang="en-US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(URL: https://www.kaggle.com/grassknoted/asl-alphabet</a:t>
            </a: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799" y="1412909"/>
            <a:ext cx="2270726" cy="2730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bucket under the storage section of Google cloud and named it as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asl_alphabet_finalproject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Uploaded the data zipped folder (i.e. asl_alphabet.zip) onto the bucket and made it public (Public URL: https://storage.googleapis.com/asl_alphabet_finalproject/asl_alphabet.zip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/>
        </p:nvSpPr>
        <p:spPr>
          <a:xfrm>
            <a:off x="699125" y="777125"/>
            <a:ext cx="7803600" cy="4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3" name="Google Shape;213;p45"/>
          <p:cNvSpPr txBox="1"/>
          <p:nvPr/>
        </p:nvSpPr>
        <p:spPr>
          <a:xfrm>
            <a:off x="694800" y="257425"/>
            <a:ext cx="2864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15291931"/>
              </p:ext>
            </p:extLst>
          </p:nvPr>
        </p:nvGraphicFramePr>
        <p:xfrm>
          <a:off x="694800" y="777125"/>
          <a:ext cx="6654267" cy="354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2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694799" y="257425"/>
            <a:ext cx="3504667" cy="38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</a:rPr>
              <a:t>Methodology - Pretraining</a:t>
            </a:r>
            <a:endParaRPr sz="20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0;p43"/>
          <p:cNvSpPr txBox="1"/>
          <p:nvPr/>
        </p:nvSpPr>
        <p:spPr>
          <a:xfrm>
            <a:off x="699125" y="982801"/>
            <a:ext cx="78036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Autofit/>
          </a:bodyPr>
          <a:lstStyle/>
          <a:p>
            <a:r>
              <a:rPr lang="en-US" sz="2000" b="1" u="sng" dirty="0">
                <a:solidFill>
                  <a:schemeClr val="accent3"/>
                </a:solidFill>
              </a:rPr>
              <a:t>Preprocessing: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1. </a:t>
            </a:r>
            <a:r>
              <a:rPr lang="en-US" sz="2000" b="1" dirty="0">
                <a:solidFill>
                  <a:schemeClr val="accent3"/>
                </a:solidFill>
              </a:rPr>
              <a:t>Normalization: </a:t>
            </a:r>
            <a:r>
              <a:rPr lang="en-US" sz="1800" b="1" dirty="0" smtClean="0">
                <a:solidFill>
                  <a:schemeClr val="bg1"/>
                </a:solidFill>
              </a:rPr>
              <a:t>Since its an image we are sending 3 values of mean and 3 values of SD for each color channel RGB, this helps to get the data within a range (-1,1) which helps to train a lot faster. </a:t>
            </a:r>
          </a:p>
          <a:p>
            <a:endParaRPr lang="en-US" sz="1800" b="1" i="1" dirty="0">
              <a:solidFill>
                <a:schemeClr val="bg1"/>
              </a:solidFill>
            </a:endParaRP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endParaRPr sz="1800" b="1" i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i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4799" y="2252799"/>
            <a:ext cx="795813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transform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transforms.Compose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transforms.ToTensor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transforms.Normalize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))])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799" y="3285733"/>
            <a:ext cx="60785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</a:rPr>
              <a:t>2. Train : Validation : Test: </a:t>
            </a:r>
            <a:r>
              <a:rPr lang="en-US" sz="1800" b="1" dirty="0" smtClean="0">
                <a:solidFill>
                  <a:schemeClr val="bg1"/>
                </a:solidFill>
              </a:rPr>
              <a:t>A split of 70 : 15 : 15   </a:t>
            </a:r>
          </a:p>
          <a:p>
            <a:r>
              <a:rPr lang="en-US" sz="1800" b="1" dirty="0" smtClean="0">
                <a:solidFill>
                  <a:schemeClr val="accent3"/>
                </a:solidFill>
              </a:rPr>
              <a:t>3. No </a:t>
            </a:r>
            <a:r>
              <a:rPr lang="en-US" sz="1800" b="1" dirty="0">
                <a:solidFill>
                  <a:schemeClr val="accent3"/>
                </a:solidFill>
              </a:rPr>
              <a:t>m</a:t>
            </a:r>
            <a:r>
              <a:rPr lang="en-US" sz="1800" b="1" dirty="0" smtClean="0">
                <a:solidFill>
                  <a:schemeClr val="accent3"/>
                </a:solidFill>
              </a:rPr>
              <a:t>issing values: </a:t>
            </a:r>
            <a:r>
              <a:rPr lang="en-US" sz="1800" b="1" dirty="0" smtClean="0">
                <a:solidFill>
                  <a:schemeClr val="bg1"/>
                </a:solidFill>
              </a:rPr>
              <a:t>3000 images of each type, data pretty balanced</a:t>
            </a:r>
            <a:r>
              <a:rPr lang="en-US" sz="1600" b="1" dirty="0" smtClean="0">
                <a:solidFill>
                  <a:schemeClr val="bg1"/>
                </a:solidFill>
              </a:rPr>
              <a:t>   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1039</Words>
  <Application>Microsoft Office PowerPoint</Application>
  <PresentationFormat>On-screen Show (16:9)</PresentationFormat>
  <Paragraphs>154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JetBrains Mono</vt:lpstr>
      <vt:lpstr>Times New Roman</vt:lpstr>
      <vt:lpstr>Simple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Arshiful I Shadman</cp:lastModifiedBy>
  <cp:revision>56</cp:revision>
  <dcterms:modified xsi:type="dcterms:W3CDTF">2020-12-08T23:29:56Z</dcterms:modified>
</cp:coreProperties>
</file>