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5BC5B67-E3DB-4B9A-8FFD-F43AF5E879D8}">
  <a:tblStyle styleId="{E5BC5B67-E3DB-4B9A-8FFD-F43AF5E879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c024e356e_2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c024e356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c024e356e_2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c024e356e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c024e356e_2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c024e356e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fb88f0c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fb88f0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bfb88f0c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bfb88f0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fb88f0c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fb88f0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bfb88f0cd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fb88f0c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bfb88f0cd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bfb88f0c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bfb88f0cd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fb88f0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bfbabbc2b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bfbabbc2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bfbabbc2b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bfbabbc2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bfbabbc2b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bfbabbc2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bfbabbc2b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bfbabbc2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c024e35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c024e35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c024e356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c024e356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c024e356e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c024e356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c024e356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c024e356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c024e356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c024e356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bf01f0c8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bf01f0c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c024e356e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024e356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c024e356e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024e356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c024e356e_2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c024e356e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c024e356e_2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c024e356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024e356e_2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024e356e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1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8" name="Google Shape;58;p1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2100"/>
              </a:spcBef>
              <a:spcAft>
                <a:spcPts val="0"/>
              </a:spcAft>
              <a:buClr>
                <a:schemeClr val="dk1"/>
              </a:buClr>
              <a:buSzPts val="2800"/>
              <a:buChar char="○"/>
              <a:defRPr sz="2800"/>
            </a:lvl2pPr>
            <a:lvl3pPr indent="-381000" lvl="2" marL="1371600" rtl="0" algn="l">
              <a:lnSpc>
                <a:spcPct val="90000"/>
              </a:lnSpc>
              <a:spcBef>
                <a:spcPts val="2100"/>
              </a:spcBef>
              <a:spcAft>
                <a:spcPts val="0"/>
              </a:spcAft>
              <a:buClr>
                <a:schemeClr val="dk1"/>
              </a:buClr>
              <a:buSzPts val="2400"/>
              <a:buChar char="■"/>
              <a:defRPr sz="2400"/>
            </a:lvl3pPr>
            <a:lvl4pPr indent="-355600" lvl="3" marL="1828800" rtl="0" algn="l">
              <a:lnSpc>
                <a:spcPct val="90000"/>
              </a:lnSpc>
              <a:spcBef>
                <a:spcPts val="2100"/>
              </a:spcBef>
              <a:spcAft>
                <a:spcPts val="0"/>
              </a:spcAft>
              <a:buClr>
                <a:schemeClr val="dk1"/>
              </a:buClr>
              <a:buSzPts val="2000"/>
              <a:buChar char="●"/>
              <a:defRPr sz="2000"/>
            </a:lvl4pPr>
            <a:lvl5pPr indent="-355600" lvl="4" marL="2286000" rtl="0" algn="l">
              <a:lnSpc>
                <a:spcPct val="90000"/>
              </a:lnSpc>
              <a:spcBef>
                <a:spcPts val="2100"/>
              </a:spcBef>
              <a:spcAft>
                <a:spcPts val="0"/>
              </a:spcAft>
              <a:buClr>
                <a:schemeClr val="dk1"/>
              </a:buClr>
              <a:buSzPts val="2000"/>
              <a:buChar char="○"/>
              <a:defRPr sz="2000"/>
            </a:lvl5pPr>
            <a:lvl6pPr indent="-355600" lvl="5" marL="2743200" rtl="0" algn="l">
              <a:lnSpc>
                <a:spcPct val="90000"/>
              </a:lnSpc>
              <a:spcBef>
                <a:spcPts val="2100"/>
              </a:spcBef>
              <a:spcAft>
                <a:spcPts val="0"/>
              </a:spcAft>
              <a:buClr>
                <a:schemeClr val="dk1"/>
              </a:buClr>
              <a:buSzPts val="2000"/>
              <a:buChar char="■"/>
              <a:defRPr sz="2000"/>
            </a:lvl6pPr>
            <a:lvl7pPr indent="-355600" lvl="6" marL="3200400" rtl="0" algn="l">
              <a:lnSpc>
                <a:spcPct val="90000"/>
              </a:lnSpc>
              <a:spcBef>
                <a:spcPts val="2100"/>
              </a:spcBef>
              <a:spcAft>
                <a:spcPts val="0"/>
              </a:spcAft>
              <a:buClr>
                <a:schemeClr val="dk1"/>
              </a:buClr>
              <a:buSzPts val="2000"/>
              <a:buChar char="●"/>
              <a:defRPr sz="2000"/>
            </a:lvl7pPr>
            <a:lvl8pPr indent="-355600" lvl="7" marL="3657600" rtl="0" algn="l">
              <a:lnSpc>
                <a:spcPct val="90000"/>
              </a:lnSpc>
              <a:spcBef>
                <a:spcPts val="2100"/>
              </a:spcBef>
              <a:spcAft>
                <a:spcPts val="0"/>
              </a:spcAft>
              <a:buClr>
                <a:schemeClr val="dk1"/>
              </a:buClr>
              <a:buSzPts val="2000"/>
              <a:buChar char="○"/>
              <a:defRPr sz="2000"/>
            </a:lvl8pPr>
            <a:lvl9pPr indent="-355600" lvl="8" marL="4114800" rtl="0" algn="l">
              <a:lnSpc>
                <a:spcPct val="90000"/>
              </a:lnSpc>
              <a:spcBef>
                <a:spcPts val="2100"/>
              </a:spcBef>
              <a:spcAft>
                <a:spcPts val="2100"/>
              </a:spcAft>
              <a:buClr>
                <a:schemeClr val="dk1"/>
              </a:buClr>
              <a:buSzPts val="2000"/>
              <a:buChar char="■"/>
              <a:defRPr sz="2000"/>
            </a:lvl9pPr>
          </a:lstStyle>
          <a:p/>
        </p:txBody>
      </p:sp>
      <p:sp>
        <p:nvSpPr>
          <p:cNvPr id="59" name="Google Shape;59;p1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2100"/>
              </a:spcBef>
              <a:spcAft>
                <a:spcPts val="0"/>
              </a:spcAft>
              <a:buClr>
                <a:schemeClr val="dk1"/>
              </a:buClr>
              <a:buSzPts val="1400"/>
              <a:buNone/>
              <a:defRPr sz="1400"/>
            </a:lvl2pPr>
            <a:lvl3pPr indent="-228600" lvl="2" marL="1371600" rtl="0" algn="l">
              <a:lnSpc>
                <a:spcPct val="90000"/>
              </a:lnSpc>
              <a:spcBef>
                <a:spcPts val="2100"/>
              </a:spcBef>
              <a:spcAft>
                <a:spcPts val="0"/>
              </a:spcAft>
              <a:buClr>
                <a:schemeClr val="dk1"/>
              </a:buClr>
              <a:buSzPts val="1200"/>
              <a:buNone/>
              <a:defRPr sz="1200"/>
            </a:lvl3pPr>
            <a:lvl4pPr indent="-228600" lvl="3" marL="1828800" rtl="0" algn="l">
              <a:lnSpc>
                <a:spcPct val="90000"/>
              </a:lnSpc>
              <a:spcBef>
                <a:spcPts val="2100"/>
              </a:spcBef>
              <a:spcAft>
                <a:spcPts val="0"/>
              </a:spcAft>
              <a:buClr>
                <a:schemeClr val="dk1"/>
              </a:buClr>
              <a:buSzPts val="1000"/>
              <a:buNone/>
              <a:defRPr sz="1000"/>
            </a:lvl4pPr>
            <a:lvl5pPr indent="-228600" lvl="4" marL="2286000" rtl="0" algn="l">
              <a:lnSpc>
                <a:spcPct val="90000"/>
              </a:lnSpc>
              <a:spcBef>
                <a:spcPts val="2100"/>
              </a:spcBef>
              <a:spcAft>
                <a:spcPts val="0"/>
              </a:spcAft>
              <a:buClr>
                <a:schemeClr val="dk1"/>
              </a:buClr>
              <a:buSzPts val="1000"/>
              <a:buNone/>
              <a:defRPr sz="1000"/>
            </a:lvl5pPr>
            <a:lvl6pPr indent="-228600" lvl="5" marL="2743200" rtl="0" algn="l">
              <a:lnSpc>
                <a:spcPct val="90000"/>
              </a:lnSpc>
              <a:spcBef>
                <a:spcPts val="2100"/>
              </a:spcBef>
              <a:spcAft>
                <a:spcPts val="0"/>
              </a:spcAft>
              <a:buClr>
                <a:schemeClr val="dk1"/>
              </a:buClr>
              <a:buSzPts val="1000"/>
              <a:buNone/>
              <a:defRPr sz="1000"/>
            </a:lvl6pPr>
            <a:lvl7pPr indent="-228600" lvl="6" marL="3200400" rtl="0" algn="l">
              <a:lnSpc>
                <a:spcPct val="90000"/>
              </a:lnSpc>
              <a:spcBef>
                <a:spcPts val="2100"/>
              </a:spcBef>
              <a:spcAft>
                <a:spcPts val="0"/>
              </a:spcAft>
              <a:buClr>
                <a:schemeClr val="dk1"/>
              </a:buClr>
              <a:buSzPts val="1000"/>
              <a:buNone/>
              <a:defRPr sz="1000"/>
            </a:lvl7pPr>
            <a:lvl8pPr indent="-228600" lvl="7" marL="3657600" rtl="0" algn="l">
              <a:lnSpc>
                <a:spcPct val="90000"/>
              </a:lnSpc>
              <a:spcBef>
                <a:spcPts val="2100"/>
              </a:spcBef>
              <a:spcAft>
                <a:spcPts val="0"/>
              </a:spcAft>
              <a:buClr>
                <a:schemeClr val="dk1"/>
              </a:buClr>
              <a:buSzPts val="1000"/>
              <a:buNone/>
              <a:defRPr sz="1000"/>
            </a:lvl8pPr>
            <a:lvl9pPr indent="-228600" lvl="8" marL="4114800" rtl="0" algn="l">
              <a:lnSpc>
                <a:spcPct val="90000"/>
              </a:lnSpc>
              <a:spcBef>
                <a:spcPts val="2100"/>
              </a:spcBef>
              <a:spcAft>
                <a:spcPts val="2100"/>
              </a:spcAft>
              <a:buClr>
                <a:schemeClr val="dk1"/>
              </a:buClr>
              <a:buSzPts val="1000"/>
              <a:buNone/>
              <a:defRPr sz="1000"/>
            </a:lvl9pPr>
          </a:lstStyle>
          <a:p/>
        </p:txBody>
      </p:sp>
      <p:sp>
        <p:nvSpPr>
          <p:cNvPr id="60" name="Google Shape;6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3" name="Shape 63"/>
        <p:cNvGrpSpPr/>
        <p:nvPr/>
      </p:nvGrpSpPr>
      <p:grpSpPr>
        <a:xfrm>
          <a:off x="0" y="0"/>
          <a:ext cx="0" cy="0"/>
          <a:chOff x="0" y="0"/>
          <a:chExt cx="0" cy="0"/>
        </a:xfrm>
      </p:grpSpPr>
      <p:sp>
        <p:nvSpPr>
          <p:cNvPr id="64" name="Google Shape;64;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5" name="Google Shape;65;p1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6" name="Google Shape;66;p1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7" name="Google Shape;67;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hyperlink" Target="https://www.who.int" TargetMode="External"/><Relationship Id="rId4" Type="http://schemas.openxmlformats.org/officeDocument/2006/relationships/hyperlink" Target="https://www.cdc.gov/heartdisease/facts.htm" TargetMode="External"/><Relationship Id="rId5" Type="http://schemas.openxmlformats.org/officeDocument/2006/relationships/hyperlink" Target="https://www.kaggle.com/sulianova/cardiovascular-disease-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Predicting Cardiovascular Disease</a:t>
            </a:r>
            <a:endParaRPr/>
          </a:p>
        </p:txBody>
      </p:sp>
      <p:sp>
        <p:nvSpPr>
          <p:cNvPr id="75" name="Google Shape;75;p16"/>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Presented by TBD</a:t>
            </a:r>
            <a:endParaRPr/>
          </a:p>
          <a:p>
            <a:pPr indent="0" lvl="0" marL="0" rtl="0" algn="ctr">
              <a:lnSpc>
                <a:spcPct val="90000"/>
              </a:lnSpc>
              <a:spcBef>
                <a:spcPts val="1000"/>
              </a:spcBef>
              <a:spcAft>
                <a:spcPts val="0"/>
              </a:spcAft>
              <a:buClr>
                <a:schemeClr val="dk1"/>
              </a:buClr>
              <a:buSzPts val="2400"/>
              <a:buNone/>
            </a:pPr>
            <a:r>
              <a:rPr lang="en-US"/>
              <a:t>Jada, Trinh, Jingrong, Arshiful, Srijon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838200" y="365125"/>
            <a:ext cx="10515600" cy="91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 Age</a:t>
            </a:r>
            <a:endParaRPr/>
          </a:p>
        </p:txBody>
      </p:sp>
      <p:sp>
        <p:nvSpPr>
          <p:cNvPr id="139" name="Google Shape;139;p25"/>
          <p:cNvSpPr txBox="1"/>
          <p:nvPr>
            <p:ph idx="1" type="body"/>
          </p:nvPr>
        </p:nvSpPr>
        <p:spPr>
          <a:xfrm>
            <a:off x="838200" y="1396300"/>
            <a:ext cx="4684800" cy="79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Boxplot</a:t>
            </a:r>
            <a:endParaRPr/>
          </a:p>
        </p:txBody>
      </p:sp>
      <p:sp>
        <p:nvSpPr>
          <p:cNvPr id="140" name="Google Shape;140;p25"/>
          <p:cNvSpPr txBox="1"/>
          <p:nvPr>
            <p:ph idx="1" type="body"/>
          </p:nvPr>
        </p:nvSpPr>
        <p:spPr>
          <a:xfrm>
            <a:off x="6019800" y="1396300"/>
            <a:ext cx="4684800" cy="79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Two sample t test</a:t>
            </a:r>
            <a:endParaRPr/>
          </a:p>
        </p:txBody>
      </p:sp>
      <p:sp>
        <p:nvSpPr>
          <p:cNvPr id="141" name="Google Shape;141;p25"/>
          <p:cNvSpPr txBox="1"/>
          <p:nvPr>
            <p:ph idx="1" type="body"/>
          </p:nvPr>
        </p:nvSpPr>
        <p:spPr>
          <a:xfrm>
            <a:off x="6019800" y="3568400"/>
            <a:ext cx="5334000" cy="2616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Result</a:t>
            </a:r>
            <a:endParaRPr/>
          </a:p>
          <a:p>
            <a:pPr indent="0" lvl="0" marL="457200" rtl="0" algn="l">
              <a:spcBef>
                <a:spcPts val="2100"/>
              </a:spcBef>
              <a:spcAft>
                <a:spcPts val="0"/>
              </a:spcAft>
              <a:buNone/>
            </a:pPr>
            <a:r>
              <a:rPr lang="en-US"/>
              <a:t>reject the null hypothesis;</a:t>
            </a:r>
            <a:endParaRPr/>
          </a:p>
          <a:p>
            <a:pPr indent="0" lvl="0" marL="457200" rtl="0" algn="l">
              <a:spcBef>
                <a:spcPts val="2100"/>
              </a:spcBef>
              <a:spcAft>
                <a:spcPts val="2100"/>
              </a:spcAft>
              <a:buNone/>
            </a:pPr>
            <a:r>
              <a:rPr lang="en-US"/>
              <a:t>the average age of two cardio groups is different.</a:t>
            </a:r>
            <a:endParaRPr/>
          </a:p>
        </p:txBody>
      </p:sp>
      <p:pic>
        <p:nvPicPr>
          <p:cNvPr id="142" name="Google Shape;142;p25"/>
          <p:cNvPicPr preferRelativeResize="0"/>
          <p:nvPr/>
        </p:nvPicPr>
        <p:blipFill>
          <a:blip r:embed="rId3">
            <a:alphaModFix/>
          </a:blip>
          <a:stretch>
            <a:fillRect/>
          </a:stretch>
        </p:blipFill>
        <p:spPr>
          <a:xfrm>
            <a:off x="6440550" y="1974825"/>
            <a:ext cx="5189375" cy="1706625"/>
          </a:xfrm>
          <a:prstGeom prst="rect">
            <a:avLst/>
          </a:prstGeom>
          <a:noFill/>
          <a:ln>
            <a:noFill/>
          </a:ln>
        </p:spPr>
      </p:pic>
      <p:pic>
        <p:nvPicPr>
          <p:cNvPr id="143" name="Google Shape;143;p25"/>
          <p:cNvPicPr preferRelativeResize="0"/>
          <p:nvPr/>
        </p:nvPicPr>
        <p:blipFill>
          <a:blip r:embed="rId4">
            <a:alphaModFix/>
          </a:blip>
          <a:stretch>
            <a:fillRect/>
          </a:stretch>
        </p:blipFill>
        <p:spPr>
          <a:xfrm>
            <a:off x="765312" y="2093475"/>
            <a:ext cx="5133875" cy="4091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838200" y="365125"/>
            <a:ext cx="10515600" cy="133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 Height, Weight, Systolic and Diastolic Blood Pressure</a:t>
            </a:r>
            <a:endParaRPr/>
          </a:p>
        </p:txBody>
      </p:sp>
      <p:sp>
        <p:nvSpPr>
          <p:cNvPr id="149" name="Google Shape;149;p26"/>
          <p:cNvSpPr txBox="1"/>
          <p:nvPr>
            <p:ph idx="1" type="body"/>
          </p:nvPr>
        </p:nvSpPr>
        <p:spPr>
          <a:xfrm>
            <a:off x="838200" y="1796000"/>
            <a:ext cx="10227300" cy="3905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Result</a:t>
            </a:r>
            <a:endParaRPr/>
          </a:p>
          <a:p>
            <a:pPr indent="0" lvl="0" marL="457200" rtl="0" algn="l">
              <a:spcBef>
                <a:spcPts val="2100"/>
              </a:spcBef>
              <a:spcAft>
                <a:spcPts val="0"/>
              </a:spcAft>
              <a:buNone/>
            </a:pPr>
            <a:r>
              <a:rPr lang="en-US"/>
              <a:t>perform the same test like smoking;</a:t>
            </a:r>
            <a:endParaRPr/>
          </a:p>
          <a:p>
            <a:pPr indent="0" lvl="0" marL="457200" rtl="0" algn="l">
              <a:spcBef>
                <a:spcPts val="2100"/>
              </a:spcBef>
              <a:spcAft>
                <a:spcPts val="0"/>
              </a:spcAft>
              <a:buNone/>
            </a:pPr>
            <a:r>
              <a:rPr lang="en-US"/>
              <a:t>get similar results;</a:t>
            </a:r>
            <a:endParaRPr/>
          </a:p>
          <a:p>
            <a:pPr indent="0" lvl="0" marL="457200" rtl="0" algn="l">
              <a:spcBef>
                <a:spcPts val="2100"/>
              </a:spcBef>
              <a:spcAft>
                <a:spcPts val="0"/>
              </a:spcAft>
              <a:buNone/>
            </a:pPr>
            <a:r>
              <a:rPr lang="en-US"/>
              <a:t>reject the null hypothesis;</a:t>
            </a:r>
            <a:endParaRPr/>
          </a:p>
          <a:p>
            <a:pPr indent="0" lvl="0" marL="457200" rtl="0" algn="l">
              <a:spcBef>
                <a:spcPts val="2100"/>
              </a:spcBef>
              <a:spcAft>
                <a:spcPts val="2100"/>
              </a:spcAft>
              <a:buNone/>
            </a:pPr>
            <a:r>
              <a:rPr lang="en-US"/>
              <a:t>the average </a:t>
            </a:r>
            <a:r>
              <a:rPr lang="en-US"/>
              <a:t>height, weight, systolic blood pressure and diastolic blood pressure of two cardio groups is different.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 Summary</a:t>
            </a:r>
            <a:endParaRPr/>
          </a:p>
        </p:txBody>
      </p:sp>
      <p:sp>
        <p:nvSpPr>
          <p:cNvPr id="155" name="Google Shape;155;p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rPr lang="en-US"/>
              <a:t>Surprisingly, according to the results of the tests, all of the variables in our dataset have effects on the target variable cardio.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nvSpPr>
        <p:spPr>
          <a:xfrm>
            <a:off x="696125" y="451175"/>
            <a:ext cx="107511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1" name="Google Shape;161;p28"/>
          <p:cNvSpPr txBox="1"/>
          <p:nvPr/>
        </p:nvSpPr>
        <p:spPr>
          <a:xfrm>
            <a:off x="6419700" y="1121525"/>
            <a:ext cx="5259600" cy="292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0" lvl="0" marL="457200" rtl="0" algn="l">
              <a:spcBef>
                <a:spcPts val="0"/>
              </a:spcBef>
              <a:spcAft>
                <a:spcPts val="0"/>
              </a:spcAft>
              <a:buNone/>
            </a:pPr>
            <a:r>
              <a:rPr lang="en-US" sz="2200">
                <a:latin typeface="Calibri"/>
                <a:ea typeface="Calibri"/>
                <a:cs typeface="Calibri"/>
                <a:sym typeface="Calibri"/>
              </a:rPr>
              <a:t>There are a lot of correlations, however none of the variables seem highly correlated.</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sp>
        <p:nvSpPr>
          <p:cNvPr id="162" name="Google Shape;162;p28"/>
          <p:cNvSpPr txBox="1"/>
          <p:nvPr/>
        </p:nvSpPr>
        <p:spPr>
          <a:xfrm>
            <a:off x="546450" y="5233750"/>
            <a:ext cx="11099100" cy="11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Calibri"/>
              <a:ea typeface="Calibri"/>
              <a:cs typeface="Calibri"/>
              <a:sym typeface="Calibri"/>
            </a:endParaRPr>
          </a:p>
        </p:txBody>
      </p:sp>
      <p:pic>
        <p:nvPicPr>
          <p:cNvPr id="163" name="Google Shape;163;p28"/>
          <p:cNvPicPr preferRelativeResize="0"/>
          <p:nvPr/>
        </p:nvPicPr>
        <p:blipFill>
          <a:blip r:embed="rId3">
            <a:alphaModFix/>
          </a:blip>
          <a:stretch>
            <a:fillRect/>
          </a:stretch>
        </p:blipFill>
        <p:spPr>
          <a:xfrm>
            <a:off x="0" y="673562"/>
            <a:ext cx="6299949" cy="551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92925" y="4257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Logistic Regression</a:t>
            </a:r>
            <a:endParaRPr/>
          </a:p>
        </p:txBody>
      </p:sp>
      <p:sp>
        <p:nvSpPr>
          <p:cNvPr id="169" name="Google Shape;169;p29"/>
          <p:cNvSpPr txBox="1"/>
          <p:nvPr>
            <p:ph idx="1" type="body"/>
          </p:nvPr>
        </p:nvSpPr>
        <p:spPr>
          <a:xfrm>
            <a:off x="392925" y="1751425"/>
            <a:ext cx="10515600" cy="684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2100"/>
              </a:spcAft>
              <a:buNone/>
            </a:pPr>
            <a:r>
              <a:rPr lang="en-US" sz="2200"/>
              <a:t>I used the correlation matrix to pick the order of predictor variables for the logistic regression model:</a:t>
            </a:r>
            <a:endParaRPr sz="2200"/>
          </a:p>
        </p:txBody>
      </p:sp>
      <p:pic>
        <p:nvPicPr>
          <p:cNvPr id="170" name="Google Shape;170;p29"/>
          <p:cNvPicPr preferRelativeResize="0"/>
          <p:nvPr/>
        </p:nvPicPr>
        <p:blipFill>
          <a:blip r:embed="rId3">
            <a:alphaModFix/>
          </a:blip>
          <a:stretch>
            <a:fillRect/>
          </a:stretch>
        </p:blipFill>
        <p:spPr>
          <a:xfrm>
            <a:off x="392925" y="2769700"/>
            <a:ext cx="10979250" cy="36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nvSpPr>
        <p:spPr>
          <a:xfrm>
            <a:off x="528525" y="257825"/>
            <a:ext cx="116100" cy="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6" name="Google Shape;176;p30"/>
          <p:cNvSpPr txBox="1"/>
          <p:nvPr/>
        </p:nvSpPr>
        <p:spPr>
          <a:xfrm>
            <a:off x="154700" y="141800"/>
            <a:ext cx="11898300" cy="9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I split the data into two sets (70% split for the training and 30% for test) and made the first fit for the model on the training set using the explanatory variables in order of their absolute correlations:</a:t>
            </a:r>
            <a:endParaRPr sz="2200">
              <a:latin typeface="Calibri"/>
              <a:ea typeface="Calibri"/>
              <a:cs typeface="Calibri"/>
              <a:sym typeface="Calibri"/>
            </a:endParaRPr>
          </a:p>
        </p:txBody>
      </p:sp>
      <p:pic>
        <p:nvPicPr>
          <p:cNvPr id="177" name="Google Shape;177;p30"/>
          <p:cNvPicPr preferRelativeResize="0"/>
          <p:nvPr/>
        </p:nvPicPr>
        <p:blipFill>
          <a:blip r:embed="rId3">
            <a:alphaModFix/>
          </a:blip>
          <a:stretch>
            <a:fillRect/>
          </a:stretch>
        </p:blipFill>
        <p:spPr>
          <a:xfrm>
            <a:off x="296500" y="1095800"/>
            <a:ext cx="7463875" cy="5478601"/>
          </a:xfrm>
          <a:prstGeom prst="rect">
            <a:avLst/>
          </a:prstGeom>
          <a:noFill/>
          <a:ln>
            <a:noFill/>
          </a:ln>
        </p:spPr>
      </p:pic>
      <p:sp>
        <p:nvSpPr>
          <p:cNvPr id="178" name="Google Shape;178;p30"/>
          <p:cNvSpPr txBox="1"/>
          <p:nvPr/>
        </p:nvSpPr>
        <p:spPr>
          <a:xfrm>
            <a:off x="7837725" y="1095725"/>
            <a:ext cx="4215300" cy="3338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There is a problem of multicollinearity here.</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Possible overfitting</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The coefficient for smoking shows a negative value which we can explain by looking at the data -  a large number of non-smokers reported cardiovascular disease and being active</a:t>
            </a:r>
            <a:endParaRPr sz="2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nvSpPr>
        <p:spPr>
          <a:xfrm>
            <a:off x="364825" y="4769650"/>
            <a:ext cx="11443200" cy="18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We make a ROC curve to try and decide a threshold value for our model.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The area under the curve is 0.788, which is alright.</a:t>
            </a:r>
            <a:endParaRPr sz="2200">
              <a:latin typeface="Calibri"/>
              <a:ea typeface="Calibri"/>
              <a:cs typeface="Calibri"/>
              <a:sym typeface="Calibri"/>
            </a:endParaRPr>
          </a:p>
        </p:txBody>
      </p:sp>
      <p:pic>
        <p:nvPicPr>
          <p:cNvPr id="184" name="Google Shape;184;p31"/>
          <p:cNvPicPr preferRelativeResize="0"/>
          <p:nvPr/>
        </p:nvPicPr>
        <p:blipFill>
          <a:blip r:embed="rId3">
            <a:alphaModFix/>
          </a:blip>
          <a:stretch>
            <a:fillRect/>
          </a:stretch>
        </p:blipFill>
        <p:spPr>
          <a:xfrm>
            <a:off x="912950" y="139500"/>
            <a:ext cx="9064674" cy="450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nvSpPr>
        <p:spPr>
          <a:xfrm>
            <a:off x="0" y="180475"/>
            <a:ext cx="11769600" cy="21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It’s necessary to mention the tradeoff we chose:</a:t>
            </a:r>
            <a:endParaRPr sz="2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 In relation to diseases, we want to prevent more false negatives than false positives</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We also don’t want to expose patients to strong medication without cause either, so our threshold value shouldn’t be too high.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sp>
        <p:nvSpPr>
          <p:cNvPr id="190" name="Google Shape;190;p32"/>
          <p:cNvSpPr txBox="1"/>
          <p:nvPr/>
        </p:nvSpPr>
        <p:spPr>
          <a:xfrm>
            <a:off x="270700" y="2500850"/>
            <a:ext cx="11666400" cy="8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I decided to go with a threshold value of 0.4 and see how it did predicting for the test data:</a:t>
            </a:r>
            <a:endParaRPr sz="2200">
              <a:latin typeface="Calibri"/>
              <a:ea typeface="Calibri"/>
              <a:cs typeface="Calibri"/>
              <a:sym typeface="Calibri"/>
            </a:endParaRPr>
          </a:p>
        </p:txBody>
      </p:sp>
      <p:sp>
        <p:nvSpPr>
          <p:cNvPr id="191" name="Google Shape;191;p32"/>
          <p:cNvSpPr txBox="1"/>
          <p:nvPr/>
        </p:nvSpPr>
        <p:spPr>
          <a:xfrm>
            <a:off x="270700" y="5465775"/>
            <a:ext cx="11499000" cy="15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So there are a lesser number of False Negatives compared to the False Positives. Great!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I calculated the accuracy from this table, which is coming to 0.708 (70.8%). </a:t>
            </a:r>
            <a:endParaRPr sz="2200">
              <a:latin typeface="Calibri"/>
              <a:ea typeface="Calibri"/>
              <a:cs typeface="Calibri"/>
              <a:sym typeface="Calibri"/>
            </a:endParaRPr>
          </a:p>
        </p:txBody>
      </p:sp>
      <p:pic>
        <p:nvPicPr>
          <p:cNvPr id="192" name="Google Shape;192;p32"/>
          <p:cNvPicPr preferRelativeResize="0"/>
          <p:nvPr/>
        </p:nvPicPr>
        <p:blipFill>
          <a:blip r:embed="rId3">
            <a:alphaModFix/>
          </a:blip>
          <a:stretch>
            <a:fillRect/>
          </a:stretch>
        </p:blipFill>
        <p:spPr>
          <a:xfrm>
            <a:off x="655150" y="3272025"/>
            <a:ext cx="3391210" cy="1796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nvSpPr>
        <p:spPr>
          <a:xfrm>
            <a:off x="232050" y="219150"/>
            <a:ext cx="118080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I made another fit, this time removing ‘gender’ since it had a p-value higher than that of the critical value:</a:t>
            </a:r>
            <a:endParaRPr sz="2200">
              <a:latin typeface="Calibri"/>
              <a:ea typeface="Calibri"/>
              <a:cs typeface="Calibri"/>
              <a:sym typeface="Calibri"/>
            </a:endParaRPr>
          </a:p>
        </p:txBody>
      </p:sp>
      <p:pic>
        <p:nvPicPr>
          <p:cNvPr id="198" name="Google Shape;198;p33"/>
          <p:cNvPicPr preferRelativeResize="0"/>
          <p:nvPr/>
        </p:nvPicPr>
        <p:blipFill>
          <a:blip r:embed="rId3">
            <a:alphaModFix/>
          </a:blip>
          <a:stretch>
            <a:fillRect/>
          </a:stretch>
        </p:blipFill>
        <p:spPr>
          <a:xfrm>
            <a:off x="152400" y="1067550"/>
            <a:ext cx="8593999" cy="4514251"/>
          </a:xfrm>
          <a:prstGeom prst="rect">
            <a:avLst/>
          </a:prstGeom>
          <a:noFill/>
          <a:ln>
            <a:noFill/>
          </a:ln>
        </p:spPr>
      </p:pic>
      <p:sp>
        <p:nvSpPr>
          <p:cNvPr id="199" name="Google Shape;199;p33"/>
          <p:cNvSpPr txBox="1"/>
          <p:nvPr/>
        </p:nvSpPr>
        <p:spPr>
          <a:xfrm>
            <a:off x="193375" y="5723600"/>
            <a:ext cx="113826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Not much seems to change. I made an ROC curve and chose a threshold of 0.4 again. The AUC is still around the same at 0.789.</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nvSpPr>
        <p:spPr>
          <a:xfrm>
            <a:off x="206250" y="232050"/>
            <a:ext cx="11846700" cy="12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Like I did in the last model, I ran this on the test data and made a table:</a:t>
            </a:r>
            <a:endParaRPr sz="2200">
              <a:latin typeface="Calibri"/>
              <a:ea typeface="Calibri"/>
              <a:cs typeface="Calibri"/>
              <a:sym typeface="Calibri"/>
            </a:endParaRPr>
          </a:p>
        </p:txBody>
      </p:sp>
      <p:sp>
        <p:nvSpPr>
          <p:cNvPr id="205" name="Google Shape;205;p34"/>
          <p:cNvSpPr txBox="1"/>
          <p:nvPr/>
        </p:nvSpPr>
        <p:spPr>
          <a:xfrm>
            <a:off x="206250" y="3970425"/>
            <a:ext cx="118467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The same results. Accuracy is 70.9%.</a:t>
            </a:r>
            <a:endParaRPr sz="2200">
              <a:latin typeface="Calibri"/>
              <a:ea typeface="Calibri"/>
              <a:cs typeface="Calibri"/>
              <a:sym typeface="Calibri"/>
            </a:endParaRPr>
          </a:p>
        </p:txBody>
      </p:sp>
      <p:sp>
        <p:nvSpPr>
          <p:cNvPr id="206" name="Google Shape;206;p34"/>
          <p:cNvSpPr txBox="1"/>
          <p:nvPr/>
        </p:nvSpPr>
        <p:spPr>
          <a:xfrm>
            <a:off x="193375" y="4898575"/>
            <a:ext cx="11846700" cy="13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It’s safe to say that the model won’t perform better than this. I’m gonna try dividing the data into principal components and see if that improves the regression model.</a:t>
            </a:r>
            <a:endParaRPr sz="2200">
              <a:latin typeface="Calibri"/>
              <a:ea typeface="Calibri"/>
              <a:cs typeface="Calibri"/>
              <a:sym typeface="Calibri"/>
            </a:endParaRPr>
          </a:p>
        </p:txBody>
      </p:sp>
      <p:pic>
        <p:nvPicPr>
          <p:cNvPr id="207" name="Google Shape;207;p34"/>
          <p:cNvPicPr preferRelativeResize="0"/>
          <p:nvPr/>
        </p:nvPicPr>
        <p:blipFill>
          <a:blip r:embed="rId3">
            <a:alphaModFix/>
          </a:blip>
          <a:stretch>
            <a:fillRect/>
          </a:stretch>
        </p:blipFill>
        <p:spPr>
          <a:xfrm>
            <a:off x="152400" y="1596150"/>
            <a:ext cx="3160575" cy="206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838200" y="378000"/>
            <a:ext cx="10515600" cy="92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81" name="Google Shape;81;p17"/>
          <p:cNvSpPr txBox="1"/>
          <p:nvPr>
            <p:ph idx="1" type="body"/>
          </p:nvPr>
        </p:nvSpPr>
        <p:spPr>
          <a:xfrm>
            <a:off x="838200" y="15153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sz="2200"/>
          </a:p>
          <a:p>
            <a:pPr indent="-368300" lvl="0" marL="457200" rtl="0" algn="l">
              <a:lnSpc>
                <a:spcPct val="90000"/>
              </a:lnSpc>
              <a:spcBef>
                <a:spcPts val="2100"/>
              </a:spcBef>
              <a:spcAft>
                <a:spcPts val="0"/>
              </a:spcAft>
              <a:buSzPts val="2200"/>
              <a:buChar char="●"/>
            </a:pPr>
            <a:r>
              <a:rPr lang="en-US" sz="2200"/>
              <a:t>Cardiovascular diseases are conditions that affect the structures or function of your heart. </a:t>
            </a:r>
            <a:endParaRPr sz="2200"/>
          </a:p>
          <a:p>
            <a:pPr indent="0" lvl="0" marL="457200" rtl="0" algn="l">
              <a:lnSpc>
                <a:spcPct val="90000"/>
              </a:lnSpc>
              <a:spcBef>
                <a:spcPts val="2100"/>
              </a:spcBef>
              <a:spcAft>
                <a:spcPts val="0"/>
              </a:spcAft>
              <a:buNone/>
            </a:pPr>
            <a:r>
              <a:t/>
            </a:r>
            <a:endParaRPr sz="2200"/>
          </a:p>
          <a:p>
            <a:pPr indent="-368300" lvl="0" marL="457200" rtl="0" algn="l">
              <a:lnSpc>
                <a:spcPct val="90000"/>
              </a:lnSpc>
              <a:spcBef>
                <a:spcPts val="2100"/>
              </a:spcBef>
              <a:spcAft>
                <a:spcPts val="0"/>
              </a:spcAft>
              <a:buSzPts val="2200"/>
              <a:buChar char="●"/>
            </a:pPr>
            <a:r>
              <a:rPr lang="en-US" sz="2200"/>
              <a:t>According to the World Health Organization, cardiovascular diseases are the number one cause of death globally: more people die annually from cardiovascular diseases than from any other cause.</a:t>
            </a:r>
            <a:endParaRPr sz="2200"/>
          </a:p>
          <a:p>
            <a:pPr indent="0" lvl="0" marL="0" rtl="0" algn="l">
              <a:lnSpc>
                <a:spcPct val="90000"/>
              </a:lnSpc>
              <a:spcBef>
                <a:spcPts val="2100"/>
              </a:spcBef>
              <a:spcAft>
                <a:spcPts val="0"/>
              </a:spcAft>
              <a:buNone/>
            </a:pPr>
            <a:r>
              <a:t/>
            </a:r>
            <a:endParaRPr sz="2200"/>
          </a:p>
          <a:p>
            <a:pPr indent="-368300" lvl="0" marL="457200" rtl="0" algn="l">
              <a:lnSpc>
                <a:spcPct val="115000"/>
              </a:lnSpc>
              <a:spcBef>
                <a:spcPts val="2100"/>
              </a:spcBef>
              <a:spcAft>
                <a:spcPts val="0"/>
              </a:spcAft>
              <a:buSzPts val="2200"/>
              <a:buChar char="●"/>
            </a:pPr>
            <a:r>
              <a:rPr lang="en-US" sz="2200"/>
              <a:t>The most important behavioral risk factors of heart disease and stroke are unhealthy diet, physical inactivity, tobacco use and harmful use of alcohol. </a:t>
            </a:r>
            <a:endParaRPr sz="2200"/>
          </a:p>
          <a:p>
            <a:pPr indent="0" lvl="0" marL="457200" rtl="0" algn="l">
              <a:lnSpc>
                <a:spcPct val="115000"/>
              </a:lnSpc>
              <a:spcBef>
                <a:spcPts val="2100"/>
              </a:spcBef>
              <a:spcAft>
                <a:spcPts val="0"/>
              </a:spcAft>
              <a:buNone/>
            </a:pPr>
            <a:r>
              <a:t/>
            </a:r>
            <a:endParaRPr sz="2200"/>
          </a:p>
          <a:p>
            <a:pPr indent="0" lvl="0" marL="914400" rtl="0" algn="l">
              <a:lnSpc>
                <a:spcPct val="115000"/>
              </a:lnSpc>
              <a:spcBef>
                <a:spcPts val="2100"/>
              </a:spcBef>
              <a:spcAft>
                <a:spcPts val="0"/>
              </a:spcAft>
              <a:buNone/>
            </a:pPr>
            <a:r>
              <a:t/>
            </a:r>
            <a:endParaRPr sz="2200"/>
          </a:p>
          <a:p>
            <a:pPr indent="0" lvl="0" marL="457200" rtl="0" algn="l">
              <a:lnSpc>
                <a:spcPct val="90000"/>
              </a:lnSpc>
              <a:spcBef>
                <a:spcPts val="2100"/>
              </a:spcBef>
              <a:spcAft>
                <a:spcPts val="210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PCR Analysis</a:t>
            </a:r>
            <a:endParaRPr/>
          </a:p>
        </p:txBody>
      </p:sp>
      <p:sp>
        <p:nvSpPr>
          <p:cNvPr id="213" name="Google Shape;213;p35"/>
          <p:cNvSpPr txBox="1"/>
          <p:nvPr>
            <p:ph idx="1" type="body"/>
          </p:nvPr>
        </p:nvSpPr>
        <p:spPr>
          <a:xfrm>
            <a:off x="142175" y="1839325"/>
            <a:ext cx="10515600" cy="7833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0"/>
              </a:spcBef>
              <a:spcAft>
                <a:spcPts val="0"/>
              </a:spcAft>
              <a:buClr>
                <a:schemeClr val="dk1"/>
              </a:buClr>
              <a:buSzPts val="2800"/>
              <a:buNone/>
            </a:pPr>
            <a:r>
              <a:rPr lang="en-US"/>
              <a:t>I divided the data into principal components:</a:t>
            </a:r>
            <a:endParaRPr/>
          </a:p>
          <a:p>
            <a:pPr indent="-50800" lvl="0" marL="228600" rtl="0" algn="l">
              <a:lnSpc>
                <a:spcPct val="90000"/>
              </a:lnSpc>
              <a:spcBef>
                <a:spcPts val="2100"/>
              </a:spcBef>
              <a:spcAft>
                <a:spcPts val="2100"/>
              </a:spcAft>
              <a:buClr>
                <a:schemeClr val="dk1"/>
              </a:buClr>
              <a:buSzPts val="2800"/>
              <a:buNone/>
            </a:pPr>
            <a:r>
              <a:t/>
            </a:r>
            <a:endParaRPr/>
          </a:p>
        </p:txBody>
      </p:sp>
      <p:pic>
        <p:nvPicPr>
          <p:cNvPr id="214" name="Google Shape;214;p35"/>
          <p:cNvPicPr preferRelativeResize="0"/>
          <p:nvPr/>
        </p:nvPicPr>
        <p:blipFill>
          <a:blip r:embed="rId3">
            <a:alphaModFix/>
          </a:blip>
          <a:stretch>
            <a:fillRect/>
          </a:stretch>
        </p:blipFill>
        <p:spPr>
          <a:xfrm>
            <a:off x="0" y="2622612"/>
            <a:ext cx="12191999" cy="1612777"/>
          </a:xfrm>
          <a:prstGeom prst="rect">
            <a:avLst/>
          </a:prstGeom>
          <a:noFill/>
          <a:ln>
            <a:noFill/>
          </a:ln>
        </p:spPr>
      </p:pic>
      <p:sp>
        <p:nvSpPr>
          <p:cNvPr id="215" name="Google Shape;215;p35"/>
          <p:cNvSpPr txBox="1"/>
          <p:nvPr/>
        </p:nvSpPr>
        <p:spPr>
          <a:xfrm>
            <a:off x="141800" y="4675350"/>
            <a:ext cx="12050100" cy="11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txBox="1"/>
          <p:nvPr/>
        </p:nvSpPr>
        <p:spPr>
          <a:xfrm>
            <a:off x="244425" y="301925"/>
            <a:ext cx="118614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It takes ten principal components to attain 90% of the variance in the data. </a:t>
            </a:r>
            <a:endParaRPr sz="2200">
              <a:latin typeface="Calibri"/>
              <a:ea typeface="Calibri"/>
              <a:cs typeface="Calibri"/>
              <a:sym typeface="Calibri"/>
            </a:endParaRPr>
          </a:p>
        </p:txBody>
      </p:sp>
      <p:pic>
        <p:nvPicPr>
          <p:cNvPr id="221" name="Google Shape;221;p36"/>
          <p:cNvPicPr preferRelativeResize="0"/>
          <p:nvPr/>
        </p:nvPicPr>
        <p:blipFill>
          <a:blip r:embed="rId3">
            <a:alphaModFix/>
          </a:blip>
          <a:stretch>
            <a:fillRect/>
          </a:stretch>
        </p:blipFill>
        <p:spPr>
          <a:xfrm>
            <a:off x="152400" y="1475225"/>
            <a:ext cx="10805478" cy="5230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7"/>
          <p:cNvSpPr txBox="1"/>
          <p:nvPr/>
        </p:nvSpPr>
        <p:spPr>
          <a:xfrm>
            <a:off x="373800" y="402575"/>
            <a:ext cx="115881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I used the function defined in class to transform the dataset into one with the principal components as feature variables:</a:t>
            </a:r>
            <a:endParaRPr sz="2200">
              <a:latin typeface="Calibri"/>
              <a:ea typeface="Calibri"/>
              <a:cs typeface="Calibri"/>
              <a:sym typeface="Calibri"/>
            </a:endParaRPr>
          </a:p>
        </p:txBody>
      </p:sp>
      <p:pic>
        <p:nvPicPr>
          <p:cNvPr id="227" name="Google Shape;227;p37"/>
          <p:cNvPicPr preferRelativeResize="0"/>
          <p:nvPr/>
        </p:nvPicPr>
        <p:blipFill>
          <a:blip r:embed="rId3">
            <a:alphaModFix/>
          </a:blip>
          <a:stretch>
            <a:fillRect/>
          </a:stretch>
        </p:blipFill>
        <p:spPr>
          <a:xfrm>
            <a:off x="152400" y="1575875"/>
            <a:ext cx="11887201" cy="39580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txBox="1"/>
          <p:nvPr/>
        </p:nvSpPr>
        <p:spPr>
          <a:xfrm>
            <a:off x="100650" y="215650"/>
            <a:ext cx="119046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The data was then split into training and test splits in the same 70-30 ratio used for the logistic regression model. A regression model with the ten principal components accounting for 90% of the variance in data was made:</a:t>
            </a:r>
            <a:endParaRPr sz="2200">
              <a:latin typeface="Calibri"/>
              <a:ea typeface="Calibri"/>
              <a:cs typeface="Calibri"/>
              <a:sym typeface="Calibri"/>
            </a:endParaRPr>
          </a:p>
        </p:txBody>
      </p:sp>
      <p:pic>
        <p:nvPicPr>
          <p:cNvPr id="233" name="Google Shape;233;p38"/>
          <p:cNvPicPr preferRelativeResize="0"/>
          <p:nvPr/>
        </p:nvPicPr>
        <p:blipFill>
          <a:blip r:embed="rId3">
            <a:alphaModFix/>
          </a:blip>
          <a:stretch>
            <a:fillRect/>
          </a:stretch>
        </p:blipFill>
        <p:spPr>
          <a:xfrm>
            <a:off x="152400" y="1302550"/>
            <a:ext cx="7106186" cy="54030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9"/>
          <p:cNvSpPr txBox="1"/>
          <p:nvPr/>
        </p:nvSpPr>
        <p:spPr>
          <a:xfrm>
            <a:off x="359425" y="316300"/>
            <a:ext cx="11502000" cy="10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The ROC curve:</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sp>
        <p:nvSpPr>
          <p:cNvPr id="239" name="Google Shape;239;p39"/>
          <p:cNvSpPr txBox="1"/>
          <p:nvPr/>
        </p:nvSpPr>
        <p:spPr>
          <a:xfrm>
            <a:off x="508675" y="5148050"/>
            <a:ext cx="102942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The area under the curve hasn’t changed at all. It’s still 0.788.</a:t>
            </a:r>
            <a:r>
              <a:rPr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eeping threshold values same as the Logreg model  reduced the number of false negatives  by one. The accuracy is now at </a:t>
            </a:r>
            <a:r>
              <a:rPr lang="en-US" sz="2200">
                <a:solidFill>
                  <a:schemeClr val="dk1"/>
                </a:solidFill>
                <a:highlight>
                  <a:schemeClr val="lt1"/>
                </a:highlight>
                <a:latin typeface="Calibri"/>
                <a:ea typeface="Calibri"/>
                <a:cs typeface="Calibri"/>
                <a:sym typeface="Calibri"/>
              </a:rPr>
              <a:t>0.708, technically a decrease!</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pic>
        <p:nvPicPr>
          <p:cNvPr id="240" name="Google Shape;240;p39"/>
          <p:cNvPicPr preferRelativeResize="0"/>
          <p:nvPr/>
        </p:nvPicPr>
        <p:blipFill>
          <a:blip r:embed="rId3">
            <a:alphaModFix/>
          </a:blip>
          <a:stretch>
            <a:fillRect/>
          </a:stretch>
        </p:blipFill>
        <p:spPr>
          <a:xfrm>
            <a:off x="796950" y="1081325"/>
            <a:ext cx="7379934" cy="37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40"/>
          <p:cNvPicPr preferRelativeResize="0"/>
          <p:nvPr/>
        </p:nvPicPr>
        <p:blipFill>
          <a:blip r:embed="rId3">
            <a:alphaModFix/>
          </a:blip>
          <a:stretch>
            <a:fillRect/>
          </a:stretch>
        </p:blipFill>
        <p:spPr>
          <a:xfrm>
            <a:off x="354967" y="2646483"/>
            <a:ext cx="11482067" cy="1565033"/>
          </a:xfrm>
          <a:prstGeom prst="rect">
            <a:avLst/>
          </a:prstGeom>
          <a:noFill/>
          <a:ln>
            <a:noFill/>
          </a:ln>
        </p:spPr>
      </p:pic>
      <p:sp>
        <p:nvSpPr>
          <p:cNvPr id="246" name="Google Shape;246;p40"/>
          <p:cNvSpPr txBox="1"/>
          <p:nvPr>
            <p:ph idx="1" type="subTitle"/>
          </p:nvPr>
        </p:nvSpPr>
        <p:spPr>
          <a:xfrm>
            <a:off x="1473233" y="1682933"/>
            <a:ext cx="9400500" cy="637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US" sz="1900"/>
              <a:t>Scaled and centered: Age, Height, Weight, Systolic Pressure, Diastolic Pressure</a:t>
            </a:r>
            <a:endParaRPr sz="19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47" name="Google Shape;247;p40"/>
          <p:cNvSpPr txBox="1"/>
          <p:nvPr>
            <p:ph type="ctrTitle"/>
          </p:nvPr>
        </p:nvSpPr>
        <p:spPr>
          <a:xfrm>
            <a:off x="415600" y="593367"/>
            <a:ext cx="11360700" cy="7635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K Nearest Neighbour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KNN</a:t>
            </a:r>
            <a:endParaRPr/>
          </a:p>
        </p:txBody>
      </p:sp>
      <p:sp>
        <p:nvSpPr>
          <p:cNvPr id="253" name="Google Shape;253;p41"/>
          <p:cNvSpPr txBox="1"/>
          <p:nvPr>
            <p:ph idx="1" type="body"/>
          </p:nvPr>
        </p:nvSpPr>
        <p:spPr>
          <a:xfrm>
            <a:off x="415600" y="1099433"/>
            <a:ext cx="11360700" cy="4908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a:t>One hot encoding (OHE)</a:t>
            </a:r>
            <a:r>
              <a:rPr lang="en-US"/>
              <a:t> is a process by which categorical variables are converted into a form that could be provided to ML algorithms to do a better job in prediction. So we used </a:t>
            </a:r>
            <a:r>
              <a:rPr b="1" lang="en-US"/>
              <a:t>OHE </a:t>
            </a:r>
            <a:r>
              <a:rPr lang="en-US"/>
              <a:t>to convert cholesterol and glucose to dichotomous variables (</a:t>
            </a:r>
            <a:r>
              <a:rPr lang="en-US" sz="1800">
                <a:highlight>
                  <a:srgbClr val="FFFFFF"/>
                </a:highlight>
                <a:latin typeface="Arial"/>
                <a:ea typeface="Arial"/>
                <a:cs typeface="Arial"/>
                <a:sym typeface="Arial"/>
              </a:rPr>
              <a:t>1: normal, 2: above normal, 3: well above normal</a:t>
            </a:r>
            <a:r>
              <a:rPr lang="en-US"/>
              <a:t>)</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graphicFrame>
        <p:nvGraphicFramePr>
          <p:cNvPr id="254" name="Google Shape;254;p41"/>
          <p:cNvGraphicFramePr/>
          <p:nvPr/>
        </p:nvGraphicFramePr>
        <p:xfrm>
          <a:off x="1270000" y="2995667"/>
          <a:ext cx="3000000" cy="3000000"/>
        </p:xfrm>
        <a:graphic>
          <a:graphicData uri="http://schemas.openxmlformats.org/drawingml/2006/table">
            <a:tbl>
              <a:tblPr>
                <a:noFill/>
                <a:tableStyleId>{E5BC5B67-E3DB-4B9A-8FFD-F43AF5E879D8}</a:tableStyleId>
              </a:tblPr>
              <a:tblGrid>
                <a:gridCol w="2413000"/>
                <a:gridCol w="2413000"/>
                <a:gridCol w="2413000"/>
                <a:gridCol w="2413000"/>
              </a:tblGrid>
              <a:tr h="508000">
                <a:tc>
                  <a:txBody>
                    <a:bodyPr/>
                    <a:lstStyle/>
                    <a:p>
                      <a:pPr indent="0" lvl="0" marL="0" rtl="0" algn="l">
                        <a:spcBef>
                          <a:spcPts val="0"/>
                        </a:spcBef>
                        <a:spcAft>
                          <a:spcPts val="0"/>
                        </a:spcAft>
                        <a:buNone/>
                      </a:pPr>
                      <a:r>
                        <a:rPr lang="en-US" sz="1900"/>
                        <a:t>cholesterol</a:t>
                      </a:r>
                      <a:endParaRPr sz="1900"/>
                    </a:p>
                  </a:txBody>
                  <a:tcPr marT="121900" marB="121900" marR="121900" marL="121900"/>
                </a:tc>
                <a:tc>
                  <a:txBody>
                    <a:bodyPr/>
                    <a:lstStyle/>
                    <a:p>
                      <a:pPr indent="0" lvl="0" marL="0" rtl="0" algn="l">
                        <a:spcBef>
                          <a:spcPts val="0"/>
                        </a:spcBef>
                        <a:spcAft>
                          <a:spcPts val="0"/>
                        </a:spcAft>
                        <a:buNone/>
                      </a:pPr>
                      <a:r>
                        <a:rPr lang="en-US" sz="1900"/>
                        <a:t>cholesterol1</a:t>
                      </a:r>
                      <a:endParaRPr sz="1900"/>
                    </a:p>
                  </a:txBody>
                  <a:tcPr marT="121900" marB="121900" marR="121900" marL="121900"/>
                </a:tc>
                <a:tc>
                  <a:txBody>
                    <a:bodyPr/>
                    <a:lstStyle/>
                    <a:p>
                      <a:pPr indent="0" lvl="0" marL="0" rtl="0" algn="l">
                        <a:spcBef>
                          <a:spcPts val="0"/>
                        </a:spcBef>
                        <a:spcAft>
                          <a:spcPts val="0"/>
                        </a:spcAft>
                        <a:buNone/>
                      </a:pPr>
                      <a:r>
                        <a:rPr lang="en-US" sz="1900">
                          <a:solidFill>
                            <a:schemeClr val="dk1"/>
                          </a:solidFill>
                        </a:rPr>
                        <a:t>cholesterol2</a:t>
                      </a:r>
                      <a:endParaRPr sz="1900"/>
                    </a:p>
                  </a:txBody>
                  <a:tcPr marT="121900" marB="121900" marR="121900" marL="121900"/>
                </a:tc>
                <a:tc>
                  <a:txBody>
                    <a:bodyPr/>
                    <a:lstStyle/>
                    <a:p>
                      <a:pPr indent="0" lvl="0" marL="0" rtl="0" algn="l">
                        <a:spcBef>
                          <a:spcPts val="0"/>
                        </a:spcBef>
                        <a:spcAft>
                          <a:spcPts val="0"/>
                        </a:spcAft>
                        <a:buNone/>
                      </a:pPr>
                      <a:r>
                        <a:rPr lang="en-US" sz="1900">
                          <a:solidFill>
                            <a:schemeClr val="dk1"/>
                          </a:solidFill>
                        </a:rPr>
                        <a:t>cholesterol3</a:t>
                      </a:r>
                      <a:endParaRPr sz="1900"/>
                    </a:p>
                  </a:txBody>
                  <a:tcPr marT="121900" marB="121900" marR="121900" marL="121900"/>
                </a:tc>
              </a:tr>
              <a:tr h="508000">
                <a:tc>
                  <a:txBody>
                    <a:bodyPr/>
                    <a:lstStyle/>
                    <a:p>
                      <a:pPr indent="0" lvl="0" marL="0" rtl="0" algn="l">
                        <a:spcBef>
                          <a:spcPts val="0"/>
                        </a:spcBef>
                        <a:spcAft>
                          <a:spcPts val="0"/>
                        </a:spcAft>
                        <a:buNone/>
                      </a:pPr>
                      <a:r>
                        <a:rPr lang="en-US" sz="1900"/>
                        <a:t>1</a:t>
                      </a:r>
                      <a:endParaRPr sz="1900"/>
                    </a:p>
                  </a:txBody>
                  <a:tcPr marT="121900" marB="121900" marR="121900" marL="121900"/>
                </a:tc>
                <a:tc>
                  <a:txBody>
                    <a:bodyPr/>
                    <a:lstStyle/>
                    <a:p>
                      <a:pPr indent="0" lvl="0" marL="0" rtl="0" algn="l">
                        <a:spcBef>
                          <a:spcPts val="0"/>
                        </a:spcBef>
                        <a:spcAft>
                          <a:spcPts val="0"/>
                        </a:spcAft>
                        <a:buNone/>
                      </a:pPr>
                      <a:r>
                        <a:rPr lang="en-US" sz="1900"/>
                        <a:t>1</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r>
              <a:tr h="508000">
                <a:tc>
                  <a:txBody>
                    <a:bodyPr/>
                    <a:lstStyle/>
                    <a:p>
                      <a:pPr indent="0" lvl="0" marL="0" rtl="0" algn="l">
                        <a:spcBef>
                          <a:spcPts val="0"/>
                        </a:spcBef>
                        <a:spcAft>
                          <a:spcPts val="0"/>
                        </a:spcAft>
                        <a:buNone/>
                      </a:pPr>
                      <a:r>
                        <a:rPr lang="en-US" sz="1900"/>
                        <a:t>1</a:t>
                      </a:r>
                      <a:endParaRPr sz="1900"/>
                    </a:p>
                  </a:txBody>
                  <a:tcPr marT="121900" marB="121900" marR="121900" marL="121900"/>
                </a:tc>
                <a:tc>
                  <a:txBody>
                    <a:bodyPr/>
                    <a:lstStyle/>
                    <a:p>
                      <a:pPr indent="0" lvl="0" marL="0" rtl="0" algn="l">
                        <a:spcBef>
                          <a:spcPts val="0"/>
                        </a:spcBef>
                        <a:spcAft>
                          <a:spcPts val="0"/>
                        </a:spcAft>
                        <a:buNone/>
                      </a:pPr>
                      <a:r>
                        <a:rPr lang="en-US" sz="1900"/>
                        <a:t>1</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r>
              <a:tr h="508000">
                <a:tc>
                  <a:txBody>
                    <a:bodyPr/>
                    <a:lstStyle/>
                    <a:p>
                      <a:pPr indent="0" lvl="0" marL="0" rtl="0" algn="l">
                        <a:spcBef>
                          <a:spcPts val="0"/>
                        </a:spcBef>
                        <a:spcAft>
                          <a:spcPts val="0"/>
                        </a:spcAft>
                        <a:buNone/>
                      </a:pPr>
                      <a:r>
                        <a:rPr lang="en-US" sz="1900"/>
                        <a:t>2</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c>
                  <a:txBody>
                    <a:bodyPr/>
                    <a:lstStyle/>
                    <a:p>
                      <a:pPr indent="0" lvl="0" marL="0" rtl="0" algn="l">
                        <a:spcBef>
                          <a:spcPts val="0"/>
                        </a:spcBef>
                        <a:spcAft>
                          <a:spcPts val="0"/>
                        </a:spcAft>
                        <a:buNone/>
                      </a:pPr>
                      <a:r>
                        <a:rPr lang="en-US" sz="1900"/>
                        <a:t>1</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r>
              <a:tr h="508000">
                <a:tc>
                  <a:txBody>
                    <a:bodyPr/>
                    <a:lstStyle/>
                    <a:p>
                      <a:pPr indent="0" lvl="0" marL="0" rtl="0" algn="l">
                        <a:spcBef>
                          <a:spcPts val="0"/>
                        </a:spcBef>
                        <a:spcAft>
                          <a:spcPts val="0"/>
                        </a:spcAft>
                        <a:buNone/>
                      </a:pPr>
                      <a:r>
                        <a:rPr lang="en-US" sz="1900"/>
                        <a:t>3</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c>
                  <a:txBody>
                    <a:bodyPr/>
                    <a:lstStyle/>
                    <a:p>
                      <a:pPr indent="0" lvl="0" marL="0" rtl="0" algn="l">
                        <a:spcBef>
                          <a:spcPts val="0"/>
                        </a:spcBef>
                        <a:spcAft>
                          <a:spcPts val="0"/>
                        </a:spcAft>
                        <a:buNone/>
                      </a:pPr>
                      <a:r>
                        <a:rPr lang="en-US" sz="1900"/>
                        <a:t>1</a:t>
                      </a:r>
                      <a:endParaRPr sz="1900"/>
                    </a:p>
                  </a:txBody>
                  <a:tcPr marT="121900" marB="121900" marR="121900" marL="121900"/>
                </a:tc>
              </a:tr>
              <a:tr h="508000">
                <a:tc>
                  <a:txBody>
                    <a:bodyPr/>
                    <a:lstStyle/>
                    <a:p>
                      <a:pPr indent="0" lvl="0" marL="0" rtl="0" algn="l">
                        <a:spcBef>
                          <a:spcPts val="0"/>
                        </a:spcBef>
                        <a:spcAft>
                          <a:spcPts val="0"/>
                        </a:spcAft>
                        <a:buNone/>
                      </a:pPr>
                      <a:r>
                        <a:rPr lang="en-US" sz="1900"/>
                        <a:t>2</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c>
                  <a:txBody>
                    <a:bodyPr/>
                    <a:lstStyle/>
                    <a:p>
                      <a:pPr indent="0" lvl="0" marL="0" rtl="0" algn="l">
                        <a:spcBef>
                          <a:spcPts val="0"/>
                        </a:spcBef>
                        <a:spcAft>
                          <a:spcPts val="0"/>
                        </a:spcAft>
                        <a:buNone/>
                      </a:pPr>
                      <a:r>
                        <a:rPr lang="en-US" sz="1900"/>
                        <a:t>1</a:t>
                      </a:r>
                      <a:endParaRPr sz="1900"/>
                    </a:p>
                  </a:txBody>
                  <a:tcPr marT="121900" marB="121900" marR="121900" marL="121900"/>
                </a:tc>
                <a:tc>
                  <a:txBody>
                    <a:bodyPr/>
                    <a:lstStyle/>
                    <a:p>
                      <a:pPr indent="0" lvl="0" marL="0" rtl="0" algn="l">
                        <a:spcBef>
                          <a:spcPts val="0"/>
                        </a:spcBef>
                        <a:spcAft>
                          <a:spcPts val="0"/>
                        </a:spcAft>
                        <a:buNone/>
                      </a:pPr>
                      <a:r>
                        <a:rPr lang="en-US" sz="1900"/>
                        <a:t>0</a:t>
                      </a:r>
                      <a:endParaRPr sz="1900"/>
                    </a:p>
                  </a:txBody>
                  <a:tcPr marT="121900" marB="121900" marR="121900" marL="1219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KNN</a:t>
            </a:r>
            <a:endParaRPr/>
          </a:p>
        </p:txBody>
      </p:sp>
      <p:sp>
        <p:nvSpPr>
          <p:cNvPr id="260" name="Google Shape;260;p42"/>
          <p:cNvSpPr txBox="1"/>
          <p:nvPr>
            <p:ph idx="1" type="body"/>
          </p:nvPr>
        </p:nvSpPr>
        <p:spPr>
          <a:xfrm>
            <a:off x="415650" y="2520005"/>
            <a:ext cx="11360700" cy="18180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AutoNum type="arabicPeriod"/>
            </a:pPr>
            <a:r>
              <a:rPr lang="en-US"/>
              <a:t>Split data into 70% train set (48,290 rows) and 30% test set (20,696 rows)</a:t>
            </a:r>
            <a:endParaRPr/>
          </a:p>
          <a:p>
            <a:pPr indent="-381000" lvl="0" marL="457200" rtl="0" algn="l">
              <a:spcBef>
                <a:spcPts val="2100"/>
              </a:spcBef>
              <a:spcAft>
                <a:spcPts val="0"/>
              </a:spcAft>
              <a:buSzPts val="2400"/>
              <a:buAutoNum type="arabicPeriod"/>
            </a:pPr>
            <a:r>
              <a:rPr lang="en-US"/>
              <a:t>Perform KNN for k-values of 3-30 on train set</a:t>
            </a:r>
            <a:endParaRPr/>
          </a:p>
          <a:p>
            <a:pPr indent="-381000" lvl="0" marL="457200" rtl="0" algn="l">
              <a:spcBef>
                <a:spcPts val="2100"/>
              </a:spcBef>
              <a:spcAft>
                <a:spcPts val="2100"/>
              </a:spcAft>
              <a:buSzPts val="2400"/>
              <a:buAutoNum type="arabicPeriod"/>
            </a:pPr>
            <a:r>
              <a:rPr lang="en-US"/>
              <a:t>Apply the model of each k-values on the test set and record the accuracy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415600" y="2629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Accuracy against K-value</a:t>
            </a:r>
            <a:endParaRPr/>
          </a:p>
        </p:txBody>
      </p:sp>
      <p:sp>
        <p:nvSpPr>
          <p:cNvPr id="266" name="Google Shape;266;p43"/>
          <p:cNvSpPr txBox="1"/>
          <p:nvPr>
            <p:ph idx="1" type="body"/>
          </p:nvPr>
        </p:nvSpPr>
        <p:spPr>
          <a:xfrm>
            <a:off x="415600" y="1536633"/>
            <a:ext cx="28563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t>20-NN seems to be a good choice here, as that shows great improvement in predictive accuracy before the incremental improvement trails off...</a:t>
            </a:r>
            <a:endParaRPr/>
          </a:p>
        </p:txBody>
      </p:sp>
      <p:pic>
        <p:nvPicPr>
          <p:cNvPr id="267" name="Google Shape;267;p43"/>
          <p:cNvPicPr preferRelativeResize="0"/>
          <p:nvPr/>
        </p:nvPicPr>
        <p:blipFill>
          <a:blip r:embed="rId3">
            <a:alphaModFix/>
          </a:blip>
          <a:stretch>
            <a:fillRect/>
          </a:stretch>
        </p:blipFill>
        <p:spPr>
          <a:xfrm>
            <a:off x="3475200" y="1229767"/>
            <a:ext cx="8513600" cy="52896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554133" y="791156"/>
            <a:ext cx="15147600" cy="101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20-NN</a:t>
            </a:r>
            <a:endParaRPr/>
          </a:p>
        </p:txBody>
      </p:sp>
      <p:pic>
        <p:nvPicPr>
          <p:cNvPr id="273" name="Google Shape;273;p44"/>
          <p:cNvPicPr preferRelativeResize="0"/>
          <p:nvPr/>
        </p:nvPicPr>
        <p:blipFill>
          <a:blip r:embed="rId3">
            <a:alphaModFix/>
          </a:blip>
          <a:stretch>
            <a:fillRect/>
          </a:stretch>
        </p:blipFill>
        <p:spPr>
          <a:xfrm>
            <a:off x="2665467" y="593367"/>
            <a:ext cx="5729401" cy="5935000"/>
          </a:xfrm>
          <a:prstGeom prst="rect">
            <a:avLst/>
          </a:prstGeom>
          <a:noFill/>
          <a:ln>
            <a:noFill/>
          </a:ln>
        </p:spPr>
      </p:pic>
      <p:sp>
        <p:nvSpPr>
          <p:cNvPr id="274" name="Google Shape;274;p44"/>
          <p:cNvSpPr txBox="1"/>
          <p:nvPr/>
        </p:nvSpPr>
        <p:spPr>
          <a:xfrm>
            <a:off x="8851600" y="2126067"/>
            <a:ext cx="2924700" cy="667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t>Accuracy =  72.2%</a:t>
            </a:r>
            <a:endParaRPr b="1" sz="2400"/>
          </a:p>
        </p:txBody>
      </p:sp>
      <p:sp>
        <p:nvSpPr>
          <p:cNvPr id="275" name="Google Shape;275;p44"/>
          <p:cNvSpPr txBox="1"/>
          <p:nvPr/>
        </p:nvSpPr>
        <p:spPr>
          <a:xfrm>
            <a:off x="8783650" y="966350"/>
            <a:ext cx="3060600" cy="667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t>Accuracy without OHE =  71.8%</a:t>
            </a:r>
            <a:endParaRPr b="1" sz="2400"/>
          </a:p>
        </p:txBody>
      </p:sp>
      <p:sp>
        <p:nvSpPr>
          <p:cNvPr id="276" name="Google Shape;276;p44"/>
          <p:cNvSpPr txBox="1"/>
          <p:nvPr>
            <p:ph idx="1" type="body"/>
          </p:nvPr>
        </p:nvSpPr>
        <p:spPr>
          <a:xfrm>
            <a:off x="8885800" y="3285803"/>
            <a:ext cx="2856300" cy="2934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a:t>Repeated the whole process but this time with 80:20 split. There was </a:t>
            </a:r>
            <a:r>
              <a:rPr b="1" lang="en-US"/>
              <a:t>no significant change</a:t>
            </a:r>
            <a:r>
              <a:rPr lang="en-US"/>
              <a:t> in accuracy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838200" y="3324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Purpose</a:t>
            </a:r>
            <a:endParaRPr/>
          </a:p>
        </p:txBody>
      </p:sp>
      <p:sp>
        <p:nvSpPr>
          <p:cNvPr id="87" name="Google Shape;87;p18"/>
          <p:cNvSpPr txBox="1"/>
          <p:nvPr>
            <p:ph idx="1" type="body"/>
          </p:nvPr>
        </p:nvSpPr>
        <p:spPr>
          <a:xfrm>
            <a:off x="838200" y="1851400"/>
            <a:ext cx="10515600" cy="4351200"/>
          </a:xfrm>
          <a:prstGeom prst="rect">
            <a:avLst/>
          </a:prstGeom>
          <a:noFill/>
          <a:ln>
            <a:noFill/>
          </a:ln>
        </p:spPr>
        <p:txBody>
          <a:bodyPr anchorCtr="0" anchor="t" bIns="45700" lIns="91425" spcFirstLastPara="1" rIns="91425" wrap="square" tIns="45700">
            <a:noAutofit/>
          </a:bodyPr>
          <a:lstStyle/>
          <a:p>
            <a:pPr indent="-190500" lvl="0" marL="228600" rtl="0" algn="l">
              <a:lnSpc>
                <a:spcPct val="90000"/>
              </a:lnSpc>
              <a:spcBef>
                <a:spcPts val="0"/>
              </a:spcBef>
              <a:spcAft>
                <a:spcPts val="0"/>
              </a:spcAft>
              <a:buClr>
                <a:schemeClr val="dk1"/>
              </a:buClr>
              <a:buSzPts val="2200"/>
              <a:buChar char="●"/>
            </a:pPr>
            <a:r>
              <a:rPr lang="en-US" sz="2200"/>
              <a:t>Perform different predicting models on the cardiovascular dataset:</a:t>
            </a:r>
            <a:endParaRPr sz="2200"/>
          </a:p>
          <a:p>
            <a:pPr indent="0" lvl="0" marL="228600" rtl="0" algn="l">
              <a:lnSpc>
                <a:spcPct val="90000"/>
              </a:lnSpc>
              <a:spcBef>
                <a:spcPts val="0"/>
              </a:spcBef>
              <a:spcAft>
                <a:spcPts val="0"/>
              </a:spcAft>
              <a:buNone/>
            </a:pPr>
            <a:r>
              <a:t/>
            </a:r>
            <a:endParaRPr sz="2200"/>
          </a:p>
          <a:p>
            <a:pPr indent="-215900" lvl="1" marL="685800" rtl="0" algn="l">
              <a:lnSpc>
                <a:spcPct val="90000"/>
              </a:lnSpc>
              <a:spcBef>
                <a:spcPts val="500"/>
              </a:spcBef>
              <a:spcAft>
                <a:spcPts val="0"/>
              </a:spcAft>
              <a:buClr>
                <a:schemeClr val="dk1"/>
              </a:buClr>
              <a:buSzPts val="2200"/>
              <a:buChar char="○"/>
            </a:pPr>
            <a:r>
              <a:rPr lang="en-US" sz="2200"/>
              <a:t>Logistic Regression</a:t>
            </a:r>
            <a:endParaRPr sz="2200"/>
          </a:p>
          <a:p>
            <a:pPr indent="-215900" lvl="1" marL="685800" rtl="0" algn="l">
              <a:lnSpc>
                <a:spcPct val="90000"/>
              </a:lnSpc>
              <a:spcBef>
                <a:spcPts val="500"/>
              </a:spcBef>
              <a:spcAft>
                <a:spcPts val="0"/>
              </a:spcAft>
              <a:buSzPts val="2200"/>
              <a:buChar char="○"/>
            </a:pPr>
            <a:r>
              <a:rPr lang="en-US" sz="2200"/>
              <a:t>PCA/PCR</a:t>
            </a:r>
            <a:endParaRPr sz="2200"/>
          </a:p>
          <a:p>
            <a:pPr indent="-215900" lvl="1" marL="685800" rtl="0" algn="l">
              <a:lnSpc>
                <a:spcPct val="90000"/>
              </a:lnSpc>
              <a:spcBef>
                <a:spcPts val="500"/>
              </a:spcBef>
              <a:spcAft>
                <a:spcPts val="0"/>
              </a:spcAft>
              <a:buClr>
                <a:schemeClr val="dk1"/>
              </a:buClr>
              <a:buSzPts val="2200"/>
              <a:buChar char="○"/>
            </a:pPr>
            <a:r>
              <a:rPr lang="en-US" sz="2200"/>
              <a:t>KNN</a:t>
            </a:r>
            <a:endParaRPr sz="2200"/>
          </a:p>
          <a:p>
            <a:pPr indent="-215900" lvl="1" marL="685800" rtl="0" algn="l">
              <a:lnSpc>
                <a:spcPct val="90000"/>
              </a:lnSpc>
              <a:spcBef>
                <a:spcPts val="500"/>
              </a:spcBef>
              <a:spcAft>
                <a:spcPts val="0"/>
              </a:spcAft>
              <a:buClr>
                <a:schemeClr val="dk1"/>
              </a:buClr>
              <a:buSzPts val="2200"/>
              <a:buChar char="○"/>
            </a:pPr>
            <a:r>
              <a:rPr lang="en-US" sz="2200"/>
              <a:t>Decision Tree</a:t>
            </a:r>
            <a:endParaRPr sz="2200"/>
          </a:p>
          <a:p>
            <a:pPr indent="0" lvl="1" marL="457200" rtl="0" algn="l">
              <a:lnSpc>
                <a:spcPct val="90000"/>
              </a:lnSpc>
              <a:spcBef>
                <a:spcPts val="500"/>
              </a:spcBef>
              <a:spcAft>
                <a:spcPts val="0"/>
              </a:spcAft>
              <a:buClr>
                <a:schemeClr val="dk1"/>
              </a:buClr>
              <a:buSzPts val="2400"/>
              <a:buNone/>
            </a:pPr>
            <a:r>
              <a:t/>
            </a:r>
            <a:endParaRPr sz="2200"/>
          </a:p>
          <a:p>
            <a:pPr indent="-190500" lvl="0" marL="228600" rtl="0" algn="l">
              <a:lnSpc>
                <a:spcPct val="90000"/>
              </a:lnSpc>
              <a:spcBef>
                <a:spcPts val="1000"/>
              </a:spcBef>
              <a:spcAft>
                <a:spcPts val="2100"/>
              </a:spcAft>
              <a:buClr>
                <a:schemeClr val="dk1"/>
              </a:buClr>
              <a:buSzPts val="2200"/>
              <a:buChar char="●"/>
            </a:pPr>
            <a:r>
              <a:rPr lang="en-US" sz="2200"/>
              <a:t>Compare the models and find the best model</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Decision Tree</a:t>
            </a:r>
            <a:endParaRPr/>
          </a:p>
        </p:txBody>
      </p:sp>
      <p:sp>
        <p:nvSpPr>
          <p:cNvPr id="282" name="Google Shape;282;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Split data into 70% train set (48,290 rows) and 30% test set (20,696 rows)</a:t>
            </a:r>
            <a:endParaRPr/>
          </a:p>
          <a:p>
            <a:pPr indent="-228600" lvl="0" marL="228600" rtl="0" algn="l">
              <a:lnSpc>
                <a:spcPct val="90000"/>
              </a:lnSpc>
              <a:spcBef>
                <a:spcPts val="1000"/>
              </a:spcBef>
              <a:spcAft>
                <a:spcPts val="0"/>
              </a:spcAft>
              <a:buClr>
                <a:schemeClr val="dk1"/>
              </a:buClr>
              <a:buSzPts val="2800"/>
              <a:buChar char="●"/>
            </a:pPr>
            <a:r>
              <a:rPr lang="en-US"/>
              <a:t>Perform decision tree on train set</a:t>
            </a:r>
            <a:endParaRPr/>
          </a:p>
          <a:p>
            <a:pPr indent="-228600" lvl="0" marL="228600" rtl="0" algn="l">
              <a:lnSpc>
                <a:spcPct val="90000"/>
              </a:lnSpc>
              <a:spcBef>
                <a:spcPts val="1000"/>
              </a:spcBef>
              <a:spcAft>
                <a:spcPts val="0"/>
              </a:spcAft>
              <a:buClr>
                <a:schemeClr val="dk1"/>
              </a:buClr>
              <a:buSzPts val="2800"/>
              <a:buChar char="●"/>
            </a:pPr>
            <a:r>
              <a:rPr lang="en-US"/>
              <a:t>The first split at the root node is based on ap_hi (systolic reading) &lt; 130</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Decision Tree</a:t>
            </a:r>
            <a:endParaRPr/>
          </a:p>
        </p:txBody>
      </p:sp>
      <p:pic>
        <p:nvPicPr>
          <p:cNvPr id="288" name="Google Shape;288;p46"/>
          <p:cNvPicPr preferRelativeResize="0"/>
          <p:nvPr>
            <p:ph idx="1" type="body"/>
          </p:nvPr>
        </p:nvPicPr>
        <p:blipFill rotWithShape="1">
          <a:blip r:embed="rId3">
            <a:alphaModFix/>
          </a:blip>
          <a:srcRect b="0" l="0" r="0" t="0"/>
          <a:stretch/>
        </p:blipFill>
        <p:spPr>
          <a:xfrm>
            <a:off x="4362450" y="633639"/>
            <a:ext cx="6992938" cy="4994955"/>
          </a:xfrm>
          <a:prstGeom prst="rect">
            <a:avLst/>
          </a:prstGeom>
          <a:noFill/>
          <a:ln>
            <a:noFill/>
          </a:ln>
        </p:spPr>
      </p:pic>
      <p:sp>
        <p:nvSpPr>
          <p:cNvPr id="289" name="Google Shape;289;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a:t>Classification Tree 1</a:t>
            </a:r>
            <a:endParaRPr/>
          </a:p>
          <a:p>
            <a:pPr indent="0" lvl="0" marL="0" rtl="0" algn="l">
              <a:lnSpc>
                <a:spcPct val="90000"/>
              </a:lnSpc>
              <a:spcBef>
                <a:spcPts val="1000"/>
              </a:spcBef>
              <a:spcAft>
                <a:spcPts val="0"/>
              </a:spcAft>
              <a:buClr>
                <a:schemeClr val="dk1"/>
              </a:buClr>
              <a:buSzPts val="1600"/>
              <a:buNone/>
            </a:pPr>
            <a:r>
              <a:rPr lang="en-US"/>
              <a:t>Variables used: ap_hi, age, cholesterol, active, smoke, and weight</a:t>
            </a:r>
            <a:endParaRPr/>
          </a:p>
          <a:p>
            <a:pPr indent="0" lvl="0" marL="0" rtl="0" algn="l">
              <a:lnSpc>
                <a:spcPct val="90000"/>
              </a:lnSpc>
              <a:spcBef>
                <a:spcPts val="1000"/>
              </a:spcBef>
              <a:spcAft>
                <a:spcPts val="0"/>
              </a:spcAft>
              <a:buClr>
                <a:schemeClr val="dk1"/>
              </a:buClr>
              <a:buSzPts val="1600"/>
              <a:buNone/>
            </a:pPr>
            <a:r>
              <a:rPr lang="en-US"/>
              <a:t>Accuracy: 72.2%</a:t>
            </a:r>
            <a:endParaRPr/>
          </a:p>
          <a:p>
            <a:pPr indent="0" lvl="0" marL="0" rtl="0" algn="l">
              <a:lnSpc>
                <a:spcPct val="90000"/>
              </a:lnSpc>
              <a:spcBef>
                <a:spcPts val="1000"/>
              </a:spcBef>
              <a:spcAft>
                <a:spcPts val="2100"/>
              </a:spcAft>
              <a:buClr>
                <a:schemeClr val="dk1"/>
              </a:buClr>
              <a:buSzPts val="16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Tree Evaluation</a:t>
            </a:r>
            <a:endParaRPr/>
          </a:p>
        </p:txBody>
      </p:sp>
      <p:pic>
        <p:nvPicPr>
          <p:cNvPr id="295" name="Google Shape;295;p47"/>
          <p:cNvPicPr preferRelativeResize="0"/>
          <p:nvPr>
            <p:ph idx="1" type="body"/>
          </p:nvPr>
        </p:nvPicPr>
        <p:blipFill rotWithShape="1">
          <a:blip r:embed="rId3">
            <a:alphaModFix/>
          </a:blip>
          <a:srcRect b="42510" l="33824" r="31334" t="16639"/>
          <a:stretch/>
        </p:blipFill>
        <p:spPr>
          <a:xfrm>
            <a:off x="649713" y="1637376"/>
            <a:ext cx="6138232" cy="4048126"/>
          </a:xfrm>
          <a:prstGeom prst="rect">
            <a:avLst/>
          </a:prstGeom>
          <a:noFill/>
          <a:ln>
            <a:noFill/>
          </a:ln>
        </p:spPr>
      </p:pic>
      <p:pic>
        <p:nvPicPr>
          <p:cNvPr id="296" name="Google Shape;296;p47"/>
          <p:cNvPicPr preferRelativeResize="0"/>
          <p:nvPr>
            <p:ph idx="2" type="body"/>
          </p:nvPr>
        </p:nvPicPr>
        <p:blipFill rotWithShape="1">
          <a:blip r:embed="rId4">
            <a:alphaModFix/>
          </a:blip>
          <a:srcRect b="73235" l="35849" r="53574" t="16639"/>
          <a:stretch/>
        </p:blipFill>
        <p:spPr>
          <a:xfrm>
            <a:off x="7795839" y="2657475"/>
            <a:ext cx="3462576" cy="1864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Decision Tree</a:t>
            </a:r>
            <a:endParaRPr/>
          </a:p>
        </p:txBody>
      </p:sp>
      <p:pic>
        <p:nvPicPr>
          <p:cNvPr id="302" name="Google Shape;302;p48"/>
          <p:cNvPicPr preferRelativeResize="0"/>
          <p:nvPr>
            <p:ph idx="1" type="body"/>
          </p:nvPr>
        </p:nvPicPr>
        <p:blipFill rotWithShape="1">
          <a:blip r:embed="rId3">
            <a:alphaModFix/>
          </a:blip>
          <a:srcRect b="0" l="0" r="0" t="0"/>
          <a:stretch/>
        </p:blipFill>
        <p:spPr>
          <a:xfrm>
            <a:off x="5183188" y="1219880"/>
            <a:ext cx="6172200" cy="4408714"/>
          </a:xfrm>
          <a:prstGeom prst="rect">
            <a:avLst/>
          </a:prstGeom>
          <a:noFill/>
          <a:ln>
            <a:noFill/>
          </a:ln>
        </p:spPr>
      </p:pic>
      <p:sp>
        <p:nvSpPr>
          <p:cNvPr id="303" name="Google Shape;303;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a:t>Classification tree 2</a:t>
            </a:r>
            <a:endParaRPr/>
          </a:p>
          <a:p>
            <a:pPr indent="0" lvl="0" marL="0" rtl="0" algn="l">
              <a:lnSpc>
                <a:spcPct val="90000"/>
              </a:lnSpc>
              <a:spcBef>
                <a:spcPts val="1000"/>
              </a:spcBef>
              <a:spcAft>
                <a:spcPts val="0"/>
              </a:spcAft>
              <a:buClr>
                <a:schemeClr val="dk1"/>
              </a:buClr>
              <a:buSzPts val="1600"/>
              <a:buNone/>
            </a:pPr>
            <a:r>
              <a:rPr lang="en-US"/>
              <a:t>Variables actually used in tree construction: ap_hi, age, and cholesterol</a:t>
            </a:r>
            <a:endParaRPr/>
          </a:p>
          <a:p>
            <a:pPr indent="0" lvl="0" marL="0" rtl="0" algn="l">
              <a:lnSpc>
                <a:spcPct val="90000"/>
              </a:lnSpc>
              <a:spcBef>
                <a:spcPts val="1000"/>
              </a:spcBef>
              <a:spcAft>
                <a:spcPts val="0"/>
              </a:spcAft>
              <a:buClr>
                <a:schemeClr val="dk1"/>
              </a:buClr>
              <a:buSzPts val="1600"/>
              <a:buNone/>
            </a:pPr>
            <a:r>
              <a:rPr lang="en-US"/>
              <a:t>Accuracy: 72.1%</a:t>
            </a:r>
            <a:endParaRPr/>
          </a:p>
          <a:p>
            <a:pPr indent="0" lvl="0" marL="0" rtl="0" algn="l">
              <a:lnSpc>
                <a:spcPct val="90000"/>
              </a:lnSpc>
              <a:spcBef>
                <a:spcPts val="1000"/>
              </a:spcBef>
              <a:spcAft>
                <a:spcPts val="0"/>
              </a:spcAft>
              <a:buClr>
                <a:schemeClr val="dk1"/>
              </a:buClr>
              <a:buSzPts val="1600"/>
              <a:buNone/>
            </a:pPr>
            <a:r>
              <a:t/>
            </a:r>
            <a:endParaRPr/>
          </a:p>
          <a:p>
            <a:pPr indent="0" lvl="0" marL="0" rtl="0" algn="l">
              <a:lnSpc>
                <a:spcPct val="90000"/>
              </a:lnSpc>
              <a:spcBef>
                <a:spcPts val="1000"/>
              </a:spcBef>
              <a:spcAft>
                <a:spcPts val="2100"/>
              </a:spcAft>
              <a:buClr>
                <a:schemeClr val="dk1"/>
              </a:buClr>
              <a:buSzPts val="16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Tree Evaluation</a:t>
            </a:r>
            <a:endParaRPr/>
          </a:p>
        </p:txBody>
      </p:sp>
      <p:pic>
        <p:nvPicPr>
          <p:cNvPr id="309" name="Google Shape;309;p49"/>
          <p:cNvPicPr preferRelativeResize="0"/>
          <p:nvPr>
            <p:ph idx="1" type="body"/>
          </p:nvPr>
        </p:nvPicPr>
        <p:blipFill rotWithShape="1">
          <a:blip r:embed="rId3">
            <a:alphaModFix/>
          </a:blip>
          <a:srcRect b="41203" l="34191" r="27941" t="16640"/>
          <a:stretch/>
        </p:blipFill>
        <p:spPr>
          <a:xfrm>
            <a:off x="838199" y="1690688"/>
            <a:ext cx="6772275" cy="4240894"/>
          </a:xfrm>
          <a:prstGeom prst="rect">
            <a:avLst/>
          </a:prstGeom>
          <a:noFill/>
          <a:ln>
            <a:noFill/>
          </a:ln>
        </p:spPr>
      </p:pic>
      <p:pic>
        <p:nvPicPr>
          <p:cNvPr id="310" name="Google Shape;310;p49"/>
          <p:cNvPicPr preferRelativeResize="0"/>
          <p:nvPr>
            <p:ph idx="2" type="body"/>
          </p:nvPr>
        </p:nvPicPr>
        <p:blipFill rotWithShape="1">
          <a:blip r:embed="rId4">
            <a:alphaModFix/>
          </a:blip>
          <a:srcRect b="74209" l="36092" r="53701" t="15660"/>
          <a:stretch/>
        </p:blipFill>
        <p:spPr>
          <a:xfrm>
            <a:off x="8172450" y="2590800"/>
            <a:ext cx="3429182" cy="1914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316" name="Google Shape;316;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Both KNN and Decision Tree gives 72.2% accuracy, Logistic Regression gives 70.9% accuracy. </a:t>
            </a:r>
            <a:endParaRPr/>
          </a:p>
          <a:p>
            <a:pPr indent="-50800" lvl="0" marL="228600" rtl="0" algn="l">
              <a:lnSpc>
                <a:spcPct val="90000"/>
              </a:lnSpc>
              <a:spcBef>
                <a:spcPts val="2100"/>
              </a:spcBef>
              <a:spcAft>
                <a:spcPts val="0"/>
              </a:spcAft>
              <a:buClr>
                <a:schemeClr val="dk1"/>
              </a:buClr>
              <a:buSzPts val="2800"/>
              <a:buNone/>
            </a:pPr>
            <a:r>
              <a:t/>
            </a:r>
            <a:endParaRPr/>
          </a:p>
          <a:p>
            <a:pPr indent="-50800" lvl="0" marL="228600" rtl="0" algn="l">
              <a:lnSpc>
                <a:spcPct val="90000"/>
              </a:lnSpc>
              <a:spcBef>
                <a:spcPts val="2100"/>
              </a:spcBef>
              <a:spcAft>
                <a:spcPts val="0"/>
              </a:spcAft>
              <a:buClr>
                <a:schemeClr val="dk1"/>
              </a:buClr>
              <a:buSzPts val="2800"/>
              <a:buNone/>
            </a:pPr>
            <a:r>
              <a:rPr lang="en-US"/>
              <a:t>KNN and Decision Tree can be used to predict cardiovascular disease.</a:t>
            </a:r>
            <a:endParaRPr/>
          </a:p>
          <a:p>
            <a:pPr indent="-50800" lvl="0" marL="228600" rtl="0" algn="l">
              <a:lnSpc>
                <a:spcPct val="90000"/>
              </a:lnSpc>
              <a:spcBef>
                <a:spcPts val="2100"/>
              </a:spcBef>
              <a:spcAft>
                <a:spcPts val="0"/>
              </a:spcAft>
              <a:buClr>
                <a:schemeClr val="dk1"/>
              </a:buClr>
              <a:buSzPts val="2800"/>
              <a:buNone/>
            </a:pPr>
            <a:r>
              <a:t/>
            </a:r>
            <a:endParaRPr/>
          </a:p>
          <a:p>
            <a:pPr indent="-50800" lvl="0" marL="228600" rtl="0" algn="l">
              <a:lnSpc>
                <a:spcPct val="90000"/>
              </a:lnSpc>
              <a:spcBef>
                <a:spcPts val="2100"/>
              </a:spcBef>
              <a:spcAft>
                <a:spcPts val="2100"/>
              </a:spcAft>
              <a:buClr>
                <a:schemeClr val="dk1"/>
              </a:buClr>
              <a:buSzPts val="2800"/>
              <a:buNone/>
            </a:pPr>
            <a:r>
              <a:rPr lang="en-US"/>
              <a:t>Blood pressure, age, and cholesterol are the important factors contribute to cardiovascular disease. However, keeping the healthy lifestyle will affect blood pressure and cholesterol and therefore it is important as well.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a:t>
            </a:r>
            <a:endParaRPr/>
          </a:p>
        </p:txBody>
      </p:sp>
      <p:sp>
        <p:nvSpPr>
          <p:cNvPr id="322" name="Google Shape;322;p51"/>
          <p:cNvSpPr txBox="1"/>
          <p:nvPr>
            <p:ph idx="1" type="body"/>
          </p:nvPr>
        </p:nvSpPr>
        <p:spPr>
          <a:xfrm>
            <a:off x="838200" y="179687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200" u="sng">
                <a:solidFill>
                  <a:schemeClr val="hlink"/>
                </a:solidFill>
                <a:hlinkClick r:id="rId3"/>
              </a:rPr>
              <a:t>https://www.who.int</a:t>
            </a:r>
            <a:endParaRPr sz="2200"/>
          </a:p>
          <a:p>
            <a:pPr indent="0" lvl="0" marL="0" rtl="0" algn="l">
              <a:spcBef>
                <a:spcPts val="2100"/>
              </a:spcBef>
              <a:spcAft>
                <a:spcPts val="0"/>
              </a:spcAft>
              <a:buNone/>
            </a:pPr>
            <a:r>
              <a:rPr lang="en-US" sz="2200" u="sng">
                <a:solidFill>
                  <a:schemeClr val="hlink"/>
                </a:solidFill>
                <a:hlinkClick r:id="rId4"/>
              </a:rPr>
              <a:t>https://www.cdc.gov/heartdisease/facts.htm</a:t>
            </a:r>
            <a:endParaRPr sz="2200"/>
          </a:p>
          <a:p>
            <a:pPr indent="0" lvl="0" marL="0" rtl="0" algn="l">
              <a:spcBef>
                <a:spcPts val="2100"/>
              </a:spcBef>
              <a:spcAft>
                <a:spcPts val="0"/>
              </a:spcAft>
              <a:buNone/>
            </a:pPr>
            <a:r>
              <a:rPr lang="en-US" sz="2200" u="sng">
                <a:solidFill>
                  <a:schemeClr val="hlink"/>
                </a:solidFill>
                <a:latin typeface="Arial"/>
                <a:ea typeface="Arial"/>
                <a:cs typeface="Arial"/>
                <a:sym typeface="Arial"/>
                <a:hlinkClick r:id="rId5"/>
              </a:rPr>
              <a:t>https://www.kaggle.com/sulianova/cardiovascular-disease-dataset</a:t>
            </a:r>
            <a:endParaRPr sz="2200"/>
          </a:p>
          <a:p>
            <a:pPr indent="0" lvl="0" marL="0" rtl="0" algn="l">
              <a:spcBef>
                <a:spcPts val="2100"/>
              </a:spcBef>
              <a:spcAft>
                <a:spcPts val="21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Description of dataset</a:t>
            </a:r>
            <a:endParaRPr/>
          </a:p>
        </p:txBody>
      </p:sp>
      <p:sp>
        <p:nvSpPr>
          <p:cNvPr id="93" name="Google Shape;93;p19"/>
          <p:cNvSpPr txBox="1"/>
          <p:nvPr>
            <p:ph idx="1" type="body"/>
          </p:nvPr>
        </p:nvSpPr>
        <p:spPr>
          <a:xfrm>
            <a:off x="838200" y="1632250"/>
            <a:ext cx="10515600" cy="49380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750"/>
              <a:buNone/>
            </a:pPr>
            <a:r>
              <a:rPr lang="en-US" sz="2200"/>
              <a:t>The dataset contains 70,000 patient records with 11 features and 1 target. Here is the list of the variables:</a:t>
            </a:r>
            <a:endParaRPr sz="2200"/>
          </a:p>
          <a:p>
            <a:pPr indent="-257175" lvl="0" marL="228600" rtl="0" algn="l">
              <a:lnSpc>
                <a:spcPct val="70000"/>
              </a:lnSpc>
              <a:spcBef>
                <a:spcPts val="1000"/>
              </a:spcBef>
              <a:spcAft>
                <a:spcPts val="0"/>
              </a:spcAft>
              <a:buClr>
                <a:schemeClr val="dk1"/>
              </a:buClr>
              <a:buSzPts val="2200"/>
              <a:buChar char="●"/>
            </a:pPr>
            <a:r>
              <a:rPr lang="en-US" sz="2200"/>
              <a:t>Age</a:t>
            </a:r>
            <a:endParaRPr sz="2200"/>
          </a:p>
          <a:p>
            <a:pPr indent="-257175" lvl="0" marL="228600" rtl="0" algn="l">
              <a:lnSpc>
                <a:spcPct val="70000"/>
              </a:lnSpc>
              <a:spcBef>
                <a:spcPts val="1000"/>
              </a:spcBef>
              <a:spcAft>
                <a:spcPts val="0"/>
              </a:spcAft>
              <a:buClr>
                <a:schemeClr val="dk1"/>
              </a:buClr>
              <a:buSzPts val="2200"/>
              <a:buChar char="●"/>
            </a:pPr>
            <a:r>
              <a:rPr lang="en-US" sz="2200"/>
              <a:t>Height</a:t>
            </a:r>
            <a:endParaRPr sz="2200"/>
          </a:p>
          <a:p>
            <a:pPr indent="-257175" lvl="0" marL="228600" rtl="0" algn="l">
              <a:lnSpc>
                <a:spcPct val="70000"/>
              </a:lnSpc>
              <a:spcBef>
                <a:spcPts val="1000"/>
              </a:spcBef>
              <a:spcAft>
                <a:spcPts val="0"/>
              </a:spcAft>
              <a:buClr>
                <a:schemeClr val="dk1"/>
              </a:buClr>
              <a:buSzPts val="2200"/>
              <a:buChar char="●"/>
            </a:pPr>
            <a:r>
              <a:rPr lang="en-US" sz="2200"/>
              <a:t>Weight</a:t>
            </a:r>
            <a:endParaRPr sz="2200"/>
          </a:p>
          <a:p>
            <a:pPr indent="-257175" lvl="0" marL="228600" rtl="0" algn="l">
              <a:lnSpc>
                <a:spcPct val="70000"/>
              </a:lnSpc>
              <a:spcBef>
                <a:spcPts val="1000"/>
              </a:spcBef>
              <a:spcAft>
                <a:spcPts val="0"/>
              </a:spcAft>
              <a:buClr>
                <a:schemeClr val="dk1"/>
              </a:buClr>
              <a:buSzPts val="2200"/>
              <a:buChar char="●"/>
            </a:pPr>
            <a:r>
              <a:rPr lang="en-US" sz="2200"/>
              <a:t>Gender</a:t>
            </a:r>
            <a:endParaRPr sz="2200"/>
          </a:p>
          <a:p>
            <a:pPr indent="-257175" lvl="0" marL="228600" rtl="0" algn="l">
              <a:lnSpc>
                <a:spcPct val="70000"/>
              </a:lnSpc>
              <a:spcBef>
                <a:spcPts val="1000"/>
              </a:spcBef>
              <a:spcAft>
                <a:spcPts val="0"/>
              </a:spcAft>
              <a:buClr>
                <a:schemeClr val="dk1"/>
              </a:buClr>
              <a:buSzPts val="2200"/>
              <a:buChar char="●"/>
            </a:pPr>
            <a:r>
              <a:rPr lang="en-US" sz="2200"/>
              <a:t>Systolic blood pressure</a:t>
            </a:r>
            <a:endParaRPr sz="2200"/>
          </a:p>
          <a:p>
            <a:pPr indent="-257175" lvl="0" marL="228600" rtl="0" algn="l">
              <a:lnSpc>
                <a:spcPct val="70000"/>
              </a:lnSpc>
              <a:spcBef>
                <a:spcPts val="1000"/>
              </a:spcBef>
              <a:spcAft>
                <a:spcPts val="0"/>
              </a:spcAft>
              <a:buClr>
                <a:schemeClr val="dk1"/>
              </a:buClr>
              <a:buSzPts val="2200"/>
              <a:buChar char="●"/>
            </a:pPr>
            <a:r>
              <a:rPr lang="en-US" sz="2200"/>
              <a:t>Diastolic blood pressure</a:t>
            </a:r>
            <a:endParaRPr sz="2200"/>
          </a:p>
          <a:p>
            <a:pPr indent="-257175" lvl="0" marL="228600" rtl="0" algn="l">
              <a:lnSpc>
                <a:spcPct val="70000"/>
              </a:lnSpc>
              <a:spcBef>
                <a:spcPts val="1000"/>
              </a:spcBef>
              <a:spcAft>
                <a:spcPts val="0"/>
              </a:spcAft>
              <a:buClr>
                <a:schemeClr val="dk1"/>
              </a:buClr>
              <a:buSzPts val="2200"/>
              <a:buChar char="●"/>
            </a:pPr>
            <a:r>
              <a:rPr lang="en-US" sz="2200"/>
              <a:t>Cholesterol | 1: normal, 2: above normal, 3: well above normal</a:t>
            </a:r>
            <a:endParaRPr sz="2200"/>
          </a:p>
          <a:p>
            <a:pPr indent="-257175" lvl="0" marL="228600" rtl="0" algn="l">
              <a:lnSpc>
                <a:spcPct val="70000"/>
              </a:lnSpc>
              <a:spcBef>
                <a:spcPts val="1000"/>
              </a:spcBef>
              <a:spcAft>
                <a:spcPts val="0"/>
              </a:spcAft>
              <a:buClr>
                <a:schemeClr val="dk1"/>
              </a:buClr>
              <a:buSzPts val="2200"/>
              <a:buChar char="●"/>
            </a:pPr>
            <a:r>
              <a:rPr lang="en-US" sz="2200"/>
              <a:t>Glucose | 1: normal, 2: above normal, 3: well above normal |</a:t>
            </a:r>
            <a:endParaRPr sz="2200"/>
          </a:p>
          <a:p>
            <a:pPr indent="-257175" lvl="0" marL="228600" rtl="0" algn="l">
              <a:lnSpc>
                <a:spcPct val="70000"/>
              </a:lnSpc>
              <a:spcBef>
                <a:spcPts val="1000"/>
              </a:spcBef>
              <a:spcAft>
                <a:spcPts val="0"/>
              </a:spcAft>
              <a:buClr>
                <a:schemeClr val="dk1"/>
              </a:buClr>
              <a:buSzPts val="2200"/>
              <a:buChar char="●"/>
            </a:pPr>
            <a:r>
              <a:rPr lang="en-US" sz="2200"/>
              <a:t>Smoking</a:t>
            </a:r>
            <a:endParaRPr sz="2200"/>
          </a:p>
          <a:p>
            <a:pPr indent="-257175" lvl="0" marL="228600" rtl="0" algn="l">
              <a:lnSpc>
                <a:spcPct val="70000"/>
              </a:lnSpc>
              <a:spcBef>
                <a:spcPts val="1000"/>
              </a:spcBef>
              <a:spcAft>
                <a:spcPts val="0"/>
              </a:spcAft>
              <a:buClr>
                <a:schemeClr val="dk1"/>
              </a:buClr>
              <a:buSzPts val="2200"/>
              <a:buChar char="●"/>
            </a:pPr>
            <a:r>
              <a:rPr lang="en-US" sz="2200"/>
              <a:t>Alcohol intake</a:t>
            </a:r>
            <a:endParaRPr sz="2200"/>
          </a:p>
          <a:p>
            <a:pPr indent="-257175" lvl="0" marL="228600" rtl="0" algn="l">
              <a:lnSpc>
                <a:spcPct val="70000"/>
              </a:lnSpc>
              <a:spcBef>
                <a:spcPts val="1000"/>
              </a:spcBef>
              <a:spcAft>
                <a:spcPts val="0"/>
              </a:spcAft>
              <a:buClr>
                <a:schemeClr val="dk1"/>
              </a:buClr>
              <a:buSzPts val="2200"/>
              <a:buChar char="●"/>
            </a:pPr>
            <a:r>
              <a:rPr lang="en-US" sz="2200"/>
              <a:t>Physical activity</a:t>
            </a:r>
            <a:endParaRPr sz="2200"/>
          </a:p>
          <a:p>
            <a:pPr indent="-257175" lvl="0" marL="228600" rtl="0" algn="l">
              <a:lnSpc>
                <a:spcPct val="70000"/>
              </a:lnSpc>
              <a:spcBef>
                <a:spcPts val="1000"/>
              </a:spcBef>
              <a:spcAft>
                <a:spcPts val="0"/>
              </a:spcAft>
              <a:buClr>
                <a:schemeClr val="dk1"/>
              </a:buClr>
              <a:buSzPts val="2200"/>
              <a:buChar char="●"/>
            </a:pPr>
            <a:r>
              <a:rPr lang="en-US" sz="2200"/>
              <a:t>Presence or absence of cardiovascular disease</a:t>
            </a:r>
            <a:endParaRPr sz="2200"/>
          </a:p>
          <a:p>
            <a:pPr indent="-117475" lvl="0" marL="228600" rtl="0" algn="l">
              <a:lnSpc>
                <a:spcPct val="70000"/>
              </a:lnSpc>
              <a:spcBef>
                <a:spcPts val="1000"/>
              </a:spcBef>
              <a:spcAft>
                <a:spcPts val="2100"/>
              </a:spcAft>
              <a:buClr>
                <a:schemeClr val="dk1"/>
              </a:buClr>
              <a:buSzPts val="175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a:t>
            </a:r>
            <a:endParaRPr/>
          </a:p>
        </p:txBody>
      </p:sp>
      <p:sp>
        <p:nvSpPr>
          <p:cNvPr id="99" name="Google Shape;99;p20"/>
          <p:cNvSpPr txBox="1"/>
          <p:nvPr>
            <p:ph idx="1" type="body"/>
          </p:nvPr>
        </p:nvSpPr>
        <p:spPr>
          <a:xfrm>
            <a:off x="838200" y="1543575"/>
            <a:ext cx="10185000" cy="4628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6 categorical variables in our dataset: cholesterol, glucose, smoking, alcohol, gender and physical activity</a:t>
            </a:r>
            <a:endParaRPr/>
          </a:p>
          <a:p>
            <a:pPr indent="0" lvl="0" marL="457200" rtl="0" algn="l">
              <a:spcBef>
                <a:spcPts val="2100"/>
              </a:spcBef>
              <a:spcAft>
                <a:spcPts val="0"/>
              </a:spcAft>
              <a:buNone/>
            </a:pPr>
            <a:r>
              <a:rPr lang="en-US"/>
              <a:t>Barplot and </a:t>
            </a:r>
            <a:r>
              <a:rPr lang="en-US"/>
              <a:t>χ2 </a:t>
            </a:r>
            <a:r>
              <a:rPr lang="en-US"/>
              <a:t> test</a:t>
            </a:r>
            <a:endParaRPr/>
          </a:p>
          <a:p>
            <a:pPr indent="0" lvl="0" marL="457200" rtl="0" algn="l">
              <a:spcBef>
                <a:spcPts val="2100"/>
              </a:spcBef>
              <a:spcAft>
                <a:spcPts val="0"/>
              </a:spcAft>
              <a:buNone/>
            </a:pPr>
            <a:r>
              <a:rPr lang="en-US"/>
              <a:t>χ2 test of independence: cholesterol and glucose</a:t>
            </a:r>
            <a:endParaRPr/>
          </a:p>
          <a:p>
            <a:pPr indent="0" lvl="0" marL="457200" rtl="0" algn="l">
              <a:spcBef>
                <a:spcPts val="2100"/>
              </a:spcBef>
              <a:spcAft>
                <a:spcPts val="0"/>
              </a:spcAft>
              <a:buNone/>
            </a:pPr>
            <a:r>
              <a:rPr lang="en-US"/>
              <a:t>χ2 goodness of fit test: smoking, alcohol, gender and physical activity</a:t>
            </a:r>
            <a:endParaRPr/>
          </a:p>
          <a:p>
            <a:pPr indent="-342900" lvl="0" marL="457200" rtl="0" algn="l">
              <a:spcBef>
                <a:spcPts val="2100"/>
              </a:spcBef>
              <a:spcAft>
                <a:spcPts val="0"/>
              </a:spcAft>
              <a:buSzPts val="1800"/>
              <a:buChar char="●"/>
            </a:pPr>
            <a:r>
              <a:rPr lang="en-US"/>
              <a:t>5 numeric variables: age, height, weight, systolic blood pressure, diastolic blood pressure</a:t>
            </a:r>
            <a:endParaRPr/>
          </a:p>
          <a:p>
            <a:pPr indent="0" lvl="0" marL="457200" rtl="0" algn="l">
              <a:spcBef>
                <a:spcPts val="2100"/>
              </a:spcBef>
              <a:spcAft>
                <a:spcPts val="2100"/>
              </a:spcAft>
              <a:buNone/>
            </a:pPr>
            <a:r>
              <a:rPr lang="en-US"/>
              <a:t>Boxplot and Welch's Two Sample T test (two sided)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838200" y="365125"/>
            <a:ext cx="10515600" cy="91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 Cholesterol</a:t>
            </a:r>
            <a:endParaRPr/>
          </a:p>
        </p:txBody>
      </p:sp>
      <p:sp>
        <p:nvSpPr>
          <p:cNvPr id="105" name="Google Shape;105;p21"/>
          <p:cNvSpPr txBox="1"/>
          <p:nvPr>
            <p:ph idx="1" type="body"/>
          </p:nvPr>
        </p:nvSpPr>
        <p:spPr>
          <a:xfrm>
            <a:off x="838200" y="1396300"/>
            <a:ext cx="4684800" cy="79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Barplot</a:t>
            </a:r>
            <a:endParaRPr/>
          </a:p>
        </p:txBody>
      </p:sp>
      <p:pic>
        <p:nvPicPr>
          <p:cNvPr id="106" name="Google Shape;106;p21"/>
          <p:cNvPicPr preferRelativeResize="0"/>
          <p:nvPr/>
        </p:nvPicPr>
        <p:blipFill>
          <a:blip r:embed="rId3">
            <a:alphaModFix/>
          </a:blip>
          <a:stretch>
            <a:fillRect/>
          </a:stretch>
        </p:blipFill>
        <p:spPr>
          <a:xfrm>
            <a:off x="838200" y="2577577"/>
            <a:ext cx="4995499" cy="3698875"/>
          </a:xfrm>
          <a:prstGeom prst="rect">
            <a:avLst/>
          </a:prstGeom>
          <a:noFill/>
          <a:ln>
            <a:noFill/>
          </a:ln>
        </p:spPr>
      </p:pic>
      <p:sp>
        <p:nvSpPr>
          <p:cNvPr id="107" name="Google Shape;107;p21"/>
          <p:cNvSpPr txBox="1"/>
          <p:nvPr>
            <p:ph idx="1" type="body"/>
          </p:nvPr>
        </p:nvSpPr>
        <p:spPr>
          <a:xfrm>
            <a:off x="6019800" y="1396300"/>
            <a:ext cx="4684800" cy="79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χ2 test of independence</a:t>
            </a:r>
            <a:endParaRPr/>
          </a:p>
        </p:txBody>
      </p:sp>
      <p:sp>
        <p:nvSpPr>
          <p:cNvPr id="108" name="Google Shape;108;p21"/>
          <p:cNvSpPr txBox="1"/>
          <p:nvPr>
            <p:ph idx="1" type="body"/>
          </p:nvPr>
        </p:nvSpPr>
        <p:spPr>
          <a:xfrm>
            <a:off x="6019800" y="3568400"/>
            <a:ext cx="5334000" cy="2616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Result</a:t>
            </a:r>
            <a:endParaRPr/>
          </a:p>
          <a:p>
            <a:pPr indent="0" lvl="0" marL="457200" rtl="0" algn="l">
              <a:spcBef>
                <a:spcPts val="2100"/>
              </a:spcBef>
              <a:spcAft>
                <a:spcPts val="0"/>
              </a:spcAft>
              <a:buNone/>
            </a:pPr>
            <a:r>
              <a:rPr lang="en-US"/>
              <a:t>reject the null hypothesis;</a:t>
            </a:r>
            <a:endParaRPr/>
          </a:p>
          <a:p>
            <a:pPr indent="0" lvl="0" marL="457200" rtl="0" algn="l">
              <a:spcBef>
                <a:spcPts val="2100"/>
              </a:spcBef>
              <a:spcAft>
                <a:spcPts val="2100"/>
              </a:spcAft>
              <a:buNone/>
            </a:pPr>
            <a:r>
              <a:rPr lang="en-US"/>
              <a:t>the cholesterol levels do have effects on cardiovascular disease.</a:t>
            </a:r>
            <a:endParaRPr/>
          </a:p>
        </p:txBody>
      </p:sp>
      <p:pic>
        <p:nvPicPr>
          <p:cNvPr id="109" name="Google Shape;109;p21"/>
          <p:cNvPicPr preferRelativeResize="0"/>
          <p:nvPr/>
        </p:nvPicPr>
        <p:blipFill>
          <a:blip r:embed="rId4">
            <a:alphaModFix/>
          </a:blip>
          <a:stretch>
            <a:fillRect/>
          </a:stretch>
        </p:blipFill>
        <p:spPr>
          <a:xfrm>
            <a:off x="6108112" y="2191600"/>
            <a:ext cx="4905375" cy="123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838200" y="365125"/>
            <a:ext cx="10515600" cy="91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 Glucose</a:t>
            </a:r>
            <a:endParaRPr/>
          </a:p>
        </p:txBody>
      </p:sp>
      <p:sp>
        <p:nvSpPr>
          <p:cNvPr id="115" name="Google Shape;115;p22"/>
          <p:cNvSpPr txBox="1"/>
          <p:nvPr>
            <p:ph idx="1" type="body"/>
          </p:nvPr>
        </p:nvSpPr>
        <p:spPr>
          <a:xfrm>
            <a:off x="838200" y="1396300"/>
            <a:ext cx="4684800" cy="79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Barplot</a:t>
            </a:r>
            <a:endParaRPr/>
          </a:p>
        </p:txBody>
      </p:sp>
      <p:sp>
        <p:nvSpPr>
          <p:cNvPr id="116" name="Google Shape;116;p22"/>
          <p:cNvSpPr txBox="1"/>
          <p:nvPr>
            <p:ph idx="1" type="body"/>
          </p:nvPr>
        </p:nvSpPr>
        <p:spPr>
          <a:xfrm>
            <a:off x="6019800" y="1396300"/>
            <a:ext cx="5334000" cy="4788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Result</a:t>
            </a:r>
            <a:endParaRPr/>
          </a:p>
          <a:p>
            <a:pPr indent="0" lvl="0" marL="457200" rtl="0" algn="l">
              <a:spcBef>
                <a:spcPts val="2100"/>
              </a:spcBef>
              <a:spcAft>
                <a:spcPts val="0"/>
              </a:spcAft>
              <a:buNone/>
            </a:pPr>
            <a:r>
              <a:rPr lang="en-US"/>
              <a:t>perform the same test like cholesterol;</a:t>
            </a:r>
            <a:endParaRPr/>
          </a:p>
          <a:p>
            <a:pPr indent="0" lvl="0" marL="457200" rtl="0" algn="l">
              <a:spcBef>
                <a:spcPts val="2100"/>
              </a:spcBef>
              <a:spcAft>
                <a:spcPts val="0"/>
              </a:spcAft>
              <a:buNone/>
            </a:pPr>
            <a:r>
              <a:rPr lang="en-US"/>
              <a:t>get similar result;</a:t>
            </a:r>
            <a:endParaRPr/>
          </a:p>
          <a:p>
            <a:pPr indent="0" lvl="0" marL="457200" rtl="0" algn="l">
              <a:spcBef>
                <a:spcPts val="2100"/>
              </a:spcBef>
              <a:spcAft>
                <a:spcPts val="0"/>
              </a:spcAft>
              <a:buNone/>
            </a:pPr>
            <a:r>
              <a:rPr lang="en-US"/>
              <a:t>reject the null hypothesis;</a:t>
            </a:r>
            <a:endParaRPr/>
          </a:p>
          <a:p>
            <a:pPr indent="0" lvl="0" marL="457200" rtl="0" algn="l">
              <a:spcBef>
                <a:spcPts val="2100"/>
              </a:spcBef>
              <a:spcAft>
                <a:spcPts val="2100"/>
              </a:spcAft>
              <a:buNone/>
            </a:pPr>
            <a:r>
              <a:rPr lang="en-US"/>
              <a:t>the glucose levels do have effects on cardiovascular disease.</a:t>
            </a:r>
            <a:endParaRPr/>
          </a:p>
        </p:txBody>
      </p:sp>
      <p:pic>
        <p:nvPicPr>
          <p:cNvPr id="117" name="Google Shape;117;p22"/>
          <p:cNvPicPr preferRelativeResize="0"/>
          <p:nvPr/>
        </p:nvPicPr>
        <p:blipFill>
          <a:blip r:embed="rId3">
            <a:alphaModFix/>
          </a:blip>
          <a:stretch>
            <a:fillRect/>
          </a:stretch>
        </p:blipFill>
        <p:spPr>
          <a:xfrm>
            <a:off x="838200" y="2304773"/>
            <a:ext cx="5080926" cy="361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838200" y="365125"/>
            <a:ext cx="10515600" cy="91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 Smoking</a:t>
            </a:r>
            <a:endParaRPr/>
          </a:p>
        </p:txBody>
      </p:sp>
      <p:sp>
        <p:nvSpPr>
          <p:cNvPr id="123" name="Google Shape;123;p23"/>
          <p:cNvSpPr txBox="1"/>
          <p:nvPr>
            <p:ph idx="1" type="body"/>
          </p:nvPr>
        </p:nvSpPr>
        <p:spPr>
          <a:xfrm>
            <a:off x="838200" y="1396300"/>
            <a:ext cx="4684800" cy="79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Barplot</a:t>
            </a:r>
            <a:endParaRPr/>
          </a:p>
        </p:txBody>
      </p:sp>
      <p:sp>
        <p:nvSpPr>
          <p:cNvPr id="124" name="Google Shape;124;p23"/>
          <p:cNvSpPr txBox="1"/>
          <p:nvPr>
            <p:ph idx="1" type="body"/>
          </p:nvPr>
        </p:nvSpPr>
        <p:spPr>
          <a:xfrm>
            <a:off x="6019800" y="1396300"/>
            <a:ext cx="4684800" cy="79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χ2 goodness of fit test</a:t>
            </a:r>
            <a:endParaRPr/>
          </a:p>
        </p:txBody>
      </p:sp>
      <p:sp>
        <p:nvSpPr>
          <p:cNvPr id="125" name="Google Shape;125;p23"/>
          <p:cNvSpPr txBox="1"/>
          <p:nvPr>
            <p:ph idx="1" type="body"/>
          </p:nvPr>
        </p:nvSpPr>
        <p:spPr>
          <a:xfrm>
            <a:off x="6019800" y="3568400"/>
            <a:ext cx="5334000" cy="2616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Result</a:t>
            </a:r>
            <a:endParaRPr/>
          </a:p>
          <a:p>
            <a:pPr indent="0" lvl="0" marL="457200" rtl="0" algn="l">
              <a:spcBef>
                <a:spcPts val="2100"/>
              </a:spcBef>
              <a:spcAft>
                <a:spcPts val="0"/>
              </a:spcAft>
              <a:buNone/>
            </a:pPr>
            <a:r>
              <a:rPr lang="en-US"/>
              <a:t>reject the null hypothesis;</a:t>
            </a:r>
            <a:endParaRPr/>
          </a:p>
          <a:p>
            <a:pPr indent="0" lvl="0" marL="457200" rtl="0" algn="l">
              <a:spcBef>
                <a:spcPts val="2100"/>
              </a:spcBef>
              <a:spcAft>
                <a:spcPts val="2100"/>
              </a:spcAft>
              <a:buNone/>
            </a:pPr>
            <a:r>
              <a:rPr lang="en-US"/>
              <a:t>smoking does have effects on cardiovascular disease.</a:t>
            </a:r>
            <a:endParaRPr/>
          </a:p>
        </p:txBody>
      </p:sp>
      <p:pic>
        <p:nvPicPr>
          <p:cNvPr id="126" name="Google Shape;126;p23"/>
          <p:cNvPicPr preferRelativeResize="0"/>
          <p:nvPr/>
        </p:nvPicPr>
        <p:blipFill>
          <a:blip r:embed="rId3">
            <a:alphaModFix/>
          </a:blip>
          <a:stretch>
            <a:fillRect/>
          </a:stretch>
        </p:blipFill>
        <p:spPr>
          <a:xfrm>
            <a:off x="746027" y="2479650"/>
            <a:ext cx="5273774" cy="3367050"/>
          </a:xfrm>
          <a:prstGeom prst="rect">
            <a:avLst/>
          </a:prstGeom>
          <a:noFill/>
          <a:ln>
            <a:noFill/>
          </a:ln>
        </p:spPr>
      </p:pic>
      <p:pic>
        <p:nvPicPr>
          <p:cNvPr id="127" name="Google Shape;127;p23"/>
          <p:cNvPicPr preferRelativeResize="0"/>
          <p:nvPr/>
        </p:nvPicPr>
        <p:blipFill>
          <a:blip r:embed="rId4">
            <a:alphaModFix/>
          </a:blip>
          <a:stretch>
            <a:fillRect/>
          </a:stretch>
        </p:blipFill>
        <p:spPr>
          <a:xfrm>
            <a:off x="6172201" y="2344000"/>
            <a:ext cx="5271405" cy="10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838200" y="365125"/>
            <a:ext cx="10515600" cy="91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 Alcohol, Gender and Physical Activity</a:t>
            </a:r>
            <a:endParaRPr/>
          </a:p>
        </p:txBody>
      </p:sp>
      <p:sp>
        <p:nvSpPr>
          <p:cNvPr id="133" name="Google Shape;133;p24"/>
          <p:cNvSpPr txBox="1"/>
          <p:nvPr>
            <p:ph idx="1" type="body"/>
          </p:nvPr>
        </p:nvSpPr>
        <p:spPr>
          <a:xfrm>
            <a:off x="838200" y="1585625"/>
            <a:ext cx="10227300" cy="4788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Result</a:t>
            </a:r>
            <a:endParaRPr/>
          </a:p>
          <a:p>
            <a:pPr indent="0" lvl="0" marL="457200" rtl="0" algn="l">
              <a:spcBef>
                <a:spcPts val="2100"/>
              </a:spcBef>
              <a:spcAft>
                <a:spcPts val="0"/>
              </a:spcAft>
              <a:buNone/>
            </a:pPr>
            <a:r>
              <a:rPr lang="en-US"/>
              <a:t>perform the same test like smoking;</a:t>
            </a:r>
            <a:endParaRPr/>
          </a:p>
          <a:p>
            <a:pPr indent="0" lvl="0" marL="457200" rtl="0" algn="l">
              <a:spcBef>
                <a:spcPts val="2100"/>
              </a:spcBef>
              <a:spcAft>
                <a:spcPts val="0"/>
              </a:spcAft>
              <a:buNone/>
            </a:pPr>
            <a:r>
              <a:rPr lang="en-US"/>
              <a:t>get similar results;</a:t>
            </a:r>
            <a:endParaRPr/>
          </a:p>
          <a:p>
            <a:pPr indent="0" lvl="0" marL="457200" rtl="0" algn="l">
              <a:spcBef>
                <a:spcPts val="2100"/>
              </a:spcBef>
              <a:spcAft>
                <a:spcPts val="0"/>
              </a:spcAft>
              <a:buNone/>
            </a:pPr>
            <a:r>
              <a:rPr lang="en-US"/>
              <a:t>reject the null hypothesis;</a:t>
            </a:r>
            <a:endParaRPr/>
          </a:p>
          <a:p>
            <a:pPr indent="0" lvl="0" marL="457200" rtl="0" algn="l">
              <a:spcBef>
                <a:spcPts val="2100"/>
              </a:spcBef>
              <a:spcAft>
                <a:spcPts val="2100"/>
              </a:spcAft>
              <a:buNone/>
            </a:pPr>
            <a:r>
              <a:rPr lang="en-US"/>
              <a:t>alcohol, gender and physical activity</a:t>
            </a:r>
            <a:r>
              <a:rPr lang="en-US"/>
              <a:t> do have effects on cardiovascular disease.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