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4" r:id="rId5"/>
    <p:sldId id="259"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111057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B8374-1715-4A52-AAB0-65ACA2B86A66}"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204046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2411775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0048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104473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4261858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108918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1740947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2633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221205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90132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2B8374-1715-4A52-AAB0-65ACA2B86A66}"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145803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2B8374-1715-4A52-AAB0-65ACA2B86A66}"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128859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21314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415075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2B8374-1715-4A52-AAB0-65ACA2B86A66}" type="datetimeFigureOut">
              <a:rPr lang="en-US" smtClean="0"/>
              <a:t>6/15/2022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107537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B8374-1715-4A52-AAB0-65ACA2B86A66}"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43AC3-523F-4FC8-8E0F-1A1B8E033A04}" type="slidenum">
              <a:rPr lang="en-US" smtClean="0"/>
              <a:t>‹#›</a:t>
            </a:fld>
            <a:endParaRPr lang="en-US"/>
          </a:p>
        </p:txBody>
      </p:sp>
    </p:spTree>
    <p:extLst>
      <p:ext uri="{BB962C8B-B14F-4D97-AF65-F5344CB8AC3E}">
        <p14:creationId xmlns:p14="http://schemas.microsoft.com/office/powerpoint/2010/main" val="162463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2B8374-1715-4A52-AAB0-65ACA2B86A66}" type="datetimeFigureOut">
              <a:rPr lang="en-US" smtClean="0"/>
              <a:t>6/15/2022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AF43AC3-523F-4FC8-8E0F-1A1B8E033A04}" type="slidenum">
              <a:rPr lang="en-US" smtClean="0"/>
              <a:t>‹#›</a:t>
            </a:fld>
            <a:endParaRPr lang="en-US"/>
          </a:p>
        </p:txBody>
      </p:sp>
    </p:spTree>
    <p:extLst>
      <p:ext uri="{BB962C8B-B14F-4D97-AF65-F5344CB8AC3E}">
        <p14:creationId xmlns:p14="http://schemas.microsoft.com/office/powerpoint/2010/main" val="2723423406"/>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ent.co.in/blog/what-are-total-dissolved-solids-tds-how-to-reduce-them/" TargetMode="External"/><Relationship Id="rId2" Type="http://schemas.openxmlformats.org/officeDocument/2006/relationships/hyperlink" Target="https://www.kaggle.com/datasets/adityakadiwal/water-potability?resource=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4E15-21EF-46E4-AE34-31D729CD32E5}"/>
              </a:ext>
            </a:extLst>
          </p:cNvPr>
          <p:cNvSpPr>
            <a:spLocks noGrp="1"/>
          </p:cNvSpPr>
          <p:nvPr>
            <p:ph type="ctrTitle"/>
          </p:nvPr>
        </p:nvSpPr>
        <p:spPr>
          <a:xfrm>
            <a:off x="776287" y="748145"/>
            <a:ext cx="10639425" cy="3347994"/>
          </a:xfrm>
        </p:spPr>
        <p:txBody>
          <a:bodyPr/>
          <a:lstStyle/>
          <a:p>
            <a:pPr algn="ctr"/>
            <a:r>
              <a:rPr lang="en-US" sz="2800" b="1" dirty="0"/>
              <a:t>Data 2206-02 Capstone</a:t>
            </a:r>
            <a:br>
              <a:rPr lang="en-US" sz="2800" b="1" dirty="0"/>
            </a:br>
            <a:r>
              <a:rPr lang="en-US" sz="2800" b="1" dirty="0"/>
              <a:t>Project Update Presentation</a:t>
            </a:r>
            <a:br>
              <a:rPr lang="en-US" sz="2800" b="1" dirty="0"/>
            </a:br>
            <a:br>
              <a:rPr lang="en-US" sz="5400" b="1" dirty="0"/>
            </a:br>
            <a:br>
              <a:rPr lang="en-US" sz="5400" b="1" dirty="0"/>
            </a:br>
            <a:r>
              <a:rPr lang="en-US" sz="5400" b="1" dirty="0"/>
              <a:t>Water Potability Analysis</a:t>
            </a:r>
          </a:p>
        </p:txBody>
      </p:sp>
      <p:sp>
        <p:nvSpPr>
          <p:cNvPr id="3" name="Subtitle 2">
            <a:extLst>
              <a:ext uri="{FF2B5EF4-FFF2-40B4-BE49-F238E27FC236}">
                <a16:creationId xmlns:a16="http://schemas.microsoft.com/office/drawing/2014/main" id="{DAF18062-E673-402D-8562-FA886D109ADA}"/>
              </a:ext>
            </a:extLst>
          </p:cNvPr>
          <p:cNvSpPr>
            <a:spLocks noGrp="1"/>
          </p:cNvSpPr>
          <p:nvPr>
            <p:ph type="subTitle" idx="1"/>
          </p:nvPr>
        </p:nvSpPr>
        <p:spPr>
          <a:xfrm>
            <a:off x="2336799" y="5283200"/>
            <a:ext cx="7643813" cy="1231899"/>
          </a:xfrm>
        </p:spPr>
        <p:txBody>
          <a:bodyPr>
            <a:normAutofit lnSpcReduction="10000"/>
          </a:bodyPr>
          <a:lstStyle/>
          <a:p>
            <a:pPr algn="ctr"/>
            <a:r>
              <a:rPr lang="en-US" dirty="0" err="1"/>
              <a:t>Arshiya</a:t>
            </a:r>
            <a:r>
              <a:rPr lang="en-US" dirty="0"/>
              <a:t> </a:t>
            </a:r>
            <a:r>
              <a:rPr lang="en-US" dirty="0" err="1"/>
              <a:t>muslim</a:t>
            </a:r>
            <a:r>
              <a:rPr lang="en-US" dirty="0"/>
              <a:t> </a:t>
            </a:r>
            <a:r>
              <a:rPr lang="en-US" dirty="0" err="1"/>
              <a:t>noor</a:t>
            </a:r>
            <a:r>
              <a:rPr lang="en-US" dirty="0"/>
              <a:t> – </a:t>
            </a:r>
            <a:r>
              <a:rPr lang="en-CA" sz="2000" dirty="0">
                <a:effectLst/>
                <a:ea typeface="Calibri" panose="020F0502020204030204" pitchFamily="34" charset="0"/>
              </a:rPr>
              <a:t>100839688</a:t>
            </a:r>
            <a:endParaRPr lang="en-US" dirty="0"/>
          </a:p>
          <a:p>
            <a:pPr algn="ctr"/>
            <a:r>
              <a:rPr lang="en-US" dirty="0"/>
              <a:t>Dimple </a:t>
            </a:r>
            <a:r>
              <a:rPr lang="en-US" dirty="0" err="1"/>
              <a:t>dinesh</a:t>
            </a:r>
            <a:r>
              <a:rPr lang="en-US" dirty="0"/>
              <a:t> Parmar – 100852388</a:t>
            </a:r>
          </a:p>
          <a:p>
            <a:pPr algn="ctr"/>
            <a:r>
              <a:rPr lang="en-US" dirty="0"/>
              <a:t>Pradeep </a:t>
            </a:r>
            <a:r>
              <a:rPr lang="en-US" dirty="0" err="1"/>
              <a:t>rajashekaran</a:t>
            </a:r>
            <a:r>
              <a:rPr lang="en-US" dirty="0"/>
              <a:t> - </a:t>
            </a:r>
            <a:r>
              <a:rPr lang="en-CA" sz="1800" dirty="0">
                <a:effectLst/>
                <a:ea typeface="Calibri" panose="020F0502020204030204" pitchFamily="34" charset="0"/>
              </a:rPr>
              <a:t>100848443</a:t>
            </a:r>
            <a:endParaRPr lang="en-US" dirty="0"/>
          </a:p>
        </p:txBody>
      </p:sp>
    </p:spTree>
    <p:extLst>
      <p:ext uri="{BB962C8B-B14F-4D97-AF65-F5344CB8AC3E}">
        <p14:creationId xmlns:p14="http://schemas.microsoft.com/office/powerpoint/2010/main" val="277635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64D1-0899-43F3-BC56-2FC118B76C6A}"/>
              </a:ext>
            </a:extLst>
          </p:cNvPr>
          <p:cNvSpPr>
            <a:spLocks noGrp="1"/>
          </p:cNvSpPr>
          <p:nvPr>
            <p:ph type="title"/>
          </p:nvPr>
        </p:nvSpPr>
        <p:spPr>
          <a:xfrm>
            <a:off x="942108" y="401782"/>
            <a:ext cx="9448801" cy="858982"/>
          </a:xfrm>
        </p:spPr>
        <p:txBody>
          <a:bodyPr/>
          <a:lstStyle/>
          <a:p>
            <a:r>
              <a:rPr lang="en-US" sz="3600" b="1" dirty="0"/>
              <a:t>Water Potability</a:t>
            </a:r>
          </a:p>
        </p:txBody>
      </p:sp>
      <p:sp>
        <p:nvSpPr>
          <p:cNvPr id="3" name="Content Placeholder 2">
            <a:extLst>
              <a:ext uri="{FF2B5EF4-FFF2-40B4-BE49-F238E27FC236}">
                <a16:creationId xmlns:a16="http://schemas.microsoft.com/office/drawing/2014/main" id="{F1B0FCA8-3124-4C02-96A6-0009BF4373C8}"/>
              </a:ext>
            </a:extLst>
          </p:cNvPr>
          <p:cNvSpPr>
            <a:spLocks noGrp="1"/>
          </p:cNvSpPr>
          <p:nvPr>
            <p:ph idx="1"/>
          </p:nvPr>
        </p:nvSpPr>
        <p:spPr>
          <a:xfrm>
            <a:off x="786510" y="1650229"/>
            <a:ext cx="4769163" cy="4515044"/>
          </a:xfrm>
        </p:spPr>
        <p:txBody>
          <a:bodyPr>
            <a:normAutofit fontScale="92500" lnSpcReduction="20000"/>
          </a:bodyPr>
          <a:lstStyle/>
          <a:p>
            <a:pPr>
              <a:buFont typeface="Wingdings" panose="05000000000000000000" pitchFamily="2" charset="2"/>
              <a:buChar char="Ø"/>
            </a:pPr>
            <a:r>
              <a:rPr lang="en-US" sz="2000" b="0" i="0" dirty="0">
                <a:effectLst/>
              </a:rPr>
              <a:t>The World Health Organization (WHO) organizes potable water contamination as organic, inorganic, radiological, and microbiological, which includes measures of acceptability of taste, smell, and appearance.</a:t>
            </a:r>
          </a:p>
          <a:p>
            <a:pPr>
              <a:buFont typeface="Wingdings" panose="05000000000000000000" pitchFamily="2" charset="2"/>
              <a:buChar char="Ø"/>
            </a:pPr>
            <a:r>
              <a:rPr lang="en-US" sz="2000" dirty="0"/>
              <a:t>In our project, we will check the potability of the water </a:t>
            </a:r>
            <a:r>
              <a:rPr lang="en-US" dirty="0"/>
              <a:t>based on the </a:t>
            </a:r>
            <a:r>
              <a:rPr lang="en-US" dirty="0" err="1"/>
              <a:t>p</a:t>
            </a:r>
            <a:r>
              <a:rPr lang="en-US" sz="2000" dirty="0" err="1"/>
              <a:t>h</a:t>
            </a:r>
            <a:r>
              <a:rPr lang="en-US" sz="2000" dirty="0"/>
              <a:t> level, hardness level, solids contents, chloramines contents, sulphate contents, its conductivity, organic carbon, trihalomethanes and turbidity.</a:t>
            </a:r>
          </a:p>
          <a:p>
            <a:pPr>
              <a:buFont typeface="Wingdings" panose="05000000000000000000" pitchFamily="2" charset="2"/>
              <a:buChar char="Ø"/>
            </a:pPr>
            <a:r>
              <a:rPr lang="en-US" dirty="0"/>
              <a:t>This analysis will help us determine if the water is fit for human consumption or not. </a:t>
            </a:r>
            <a:endParaRPr lang="en-US" sz="2000" dirty="0"/>
          </a:p>
        </p:txBody>
      </p:sp>
      <p:pic>
        <p:nvPicPr>
          <p:cNvPr id="5" name="Picture 4">
            <a:extLst>
              <a:ext uri="{FF2B5EF4-FFF2-40B4-BE49-F238E27FC236}">
                <a16:creationId xmlns:a16="http://schemas.microsoft.com/office/drawing/2014/main" id="{AF294866-E634-4C56-9AAE-13C908593EE8}"/>
              </a:ext>
            </a:extLst>
          </p:cNvPr>
          <p:cNvPicPr>
            <a:picLocks noChangeAspect="1"/>
          </p:cNvPicPr>
          <p:nvPr/>
        </p:nvPicPr>
        <p:blipFill>
          <a:blip r:embed="rId2"/>
          <a:stretch>
            <a:fillRect/>
          </a:stretch>
        </p:blipFill>
        <p:spPr>
          <a:xfrm>
            <a:off x="6146745" y="2104228"/>
            <a:ext cx="5103146" cy="3762000"/>
          </a:xfrm>
          <a:prstGeom prst="rect">
            <a:avLst/>
          </a:prstGeom>
        </p:spPr>
      </p:pic>
      <p:sp>
        <p:nvSpPr>
          <p:cNvPr id="4" name="TextBox 3">
            <a:extLst>
              <a:ext uri="{FF2B5EF4-FFF2-40B4-BE49-F238E27FC236}">
                <a16:creationId xmlns:a16="http://schemas.microsoft.com/office/drawing/2014/main" id="{7D0F0552-DA0B-0454-0EA6-096A222FCBAB}"/>
              </a:ext>
            </a:extLst>
          </p:cNvPr>
          <p:cNvSpPr txBox="1"/>
          <p:nvPr/>
        </p:nvSpPr>
        <p:spPr>
          <a:xfrm>
            <a:off x="7135091" y="1650229"/>
            <a:ext cx="3713018" cy="369332"/>
          </a:xfrm>
          <a:prstGeom prst="rect">
            <a:avLst/>
          </a:prstGeom>
          <a:noFill/>
        </p:spPr>
        <p:txBody>
          <a:bodyPr wrap="square" rtlCol="0">
            <a:spAutoFit/>
          </a:bodyPr>
          <a:lstStyle/>
          <a:p>
            <a:r>
              <a:rPr lang="en-US" b="0" i="0" dirty="0">
                <a:effectLst/>
              </a:rPr>
              <a:t>Dataset Characteristics</a:t>
            </a:r>
            <a:endParaRPr lang="en-CA" dirty="0"/>
          </a:p>
        </p:txBody>
      </p:sp>
    </p:spTree>
    <p:extLst>
      <p:ext uri="{BB962C8B-B14F-4D97-AF65-F5344CB8AC3E}">
        <p14:creationId xmlns:p14="http://schemas.microsoft.com/office/powerpoint/2010/main" val="417455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35D2-F030-4245-A743-A227545BFCDC}"/>
              </a:ext>
            </a:extLst>
          </p:cNvPr>
          <p:cNvSpPr>
            <a:spLocks noGrp="1"/>
          </p:cNvSpPr>
          <p:nvPr>
            <p:ph type="title"/>
          </p:nvPr>
        </p:nvSpPr>
        <p:spPr>
          <a:xfrm>
            <a:off x="838200" y="365125"/>
            <a:ext cx="10515600" cy="978653"/>
          </a:xfrm>
        </p:spPr>
        <p:txBody>
          <a:bodyPr/>
          <a:lstStyle/>
          <a:p>
            <a:r>
              <a:rPr lang="en-US" b="1" dirty="0"/>
              <a:t>Descriptive Analysis of the dataset</a:t>
            </a:r>
          </a:p>
        </p:txBody>
      </p:sp>
      <p:sp>
        <p:nvSpPr>
          <p:cNvPr id="3" name="Content Placeholder 2">
            <a:extLst>
              <a:ext uri="{FF2B5EF4-FFF2-40B4-BE49-F238E27FC236}">
                <a16:creationId xmlns:a16="http://schemas.microsoft.com/office/drawing/2014/main" id="{288B8B68-0E6C-4549-B84B-826AA51DA43D}"/>
              </a:ext>
            </a:extLst>
          </p:cNvPr>
          <p:cNvSpPr>
            <a:spLocks noGrp="1"/>
          </p:cNvSpPr>
          <p:nvPr>
            <p:ph idx="1"/>
          </p:nvPr>
        </p:nvSpPr>
        <p:spPr>
          <a:xfrm>
            <a:off x="838200" y="4895850"/>
            <a:ext cx="10344150" cy="1328738"/>
          </a:xfrm>
        </p:spPr>
        <p:txBody>
          <a:bodyPr>
            <a:normAutofit fontScale="92500"/>
          </a:bodyPr>
          <a:lstStyle/>
          <a:p>
            <a:r>
              <a:rPr lang="en-US" sz="2000" dirty="0"/>
              <a:t>We have analyzed the dataset to understand the different features. </a:t>
            </a:r>
          </a:p>
          <a:p>
            <a:r>
              <a:rPr lang="en-US" sz="2000" dirty="0"/>
              <a:t>We can see here the range of the datapoints and how th</a:t>
            </a:r>
            <a:r>
              <a:rPr lang="en-US" dirty="0"/>
              <a:t>e data is spread across. </a:t>
            </a:r>
          </a:p>
          <a:p>
            <a:r>
              <a:rPr lang="en-US" dirty="0"/>
              <a:t>We can see that most of the feature’s data points are normally distributed. </a:t>
            </a:r>
          </a:p>
        </p:txBody>
      </p:sp>
      <p:pic>
        <p:nvPicPr>
          <p:cNvPr id="5" name="Picture 4">
            <a:extLst>
              <a:ext uri="{FF2B5EF4-FFF2-40B4-BE49-F238E27FC236}">
                <a16:creationId xmlns:a16="http://schemas.microsoft.com/office/drawing/2014/main" id="{A688DC72-9AAF-4132-908E-C2C12570C571}"/>
              </a:ext>
            </a:extLst>
          </p:cNvPr>
          <p:cNvPicPr>
            <a:picLocks noChangeAspect="1"/>
          </p:cNvPicPr>
          <p:nvPr/>
        </p:nvPicPr>
        <p:blipFill>
          <a:blip r:embed="rId2"/>
          <a:stretch>
            <a:fillRect/>
          </a:stretch>
        </p:blipFill>
        <p:spPr>
          <a:xfrm>
            <a:off x="838200" y="1509713"/>
            <a:ext cx="10344150" cy="2858252"/>
          </a:xfrm>
          <a:prstGeom prst="rect">
            <a:avLst/>
          </a:prstGeom>
        </p:spPr>
      </p:pic>
    </p:spTree>
    <p:extLst>
      <p:ext uri="{BB962C8B-B14F-4D97-AF65-F5344CB8AC3E}">
        <p14:creationId xmlns:p14="http://schemas.microsoft.com/office/powerpoint/2010/main" val="7964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6466E-BFA6-7CE9-2ED1-3A3255B61FC9}"/>
              </a:ext>
            </a:extLst>
          </p:cNvPr>
          <p:cNvSpPr>
            <a:spLocks noGrp="1"/>
          </p:cNvSpPr>
          <p:nvPr>
            <p:ph idx="1"/>
          </p:nvPr>
        </p:nvSpPr>
        <p:spPr>
          <a:xfrm>
            <a:off x="646111" y="1759527"/>
            <a:ext cx="4563198" cy="4488872"/>
          </a:xfrm>
        </p:spPr>
        <p:txBody>
          <a:bodyPr/>
          <a:lstStyle/>
          <a:p>
            <a:r>
              <a:rPr lang="en-US" sz="2000" dirty="0"/>
              <a:t>From the boxplot, we can see that there are many outliers in the data. </a:t>
            </a:r>
          </a:p>
          <a:p>
            <a:r>
              <a:rPr lang="en-US" sz="2000" dirty="0"/>
              <a:t>We can delete some outliers of the data while performing data cleansing.</a:t>
            </a:r>
          </a:p>
          <a:p>
            <a:r>
              <a:rPr lang="en-US" sz="2000" dirty="0"/>
              <a:t>During EDA, We have plotted scatterplot and noticed that we have an imbalance of classes and there is no clear division into clusters. </a:t>
            </a:r>
          </a:p>
          <a:p>
            <a:endParaRPr lang="en-CA" dirty="0"/>
          </a:p>
        </p:txBody>
      </p:sp>
      <p:pic>
        <p:nvPicPr>
          <p:cNvPr id="5" name="Picture 4">
            <a:extLst>
              <a:ext uri="{FF2B5EF4-FFF2-40B4-BE49-F238E27FC236}">
                <a16:creationId xmlns:a16="http://schemas.microsoft.com/office/drawing/2014/main" id="{939A5CFF-69CB-BFB5-4300-2BDB1393DE82}"/>
              </a:ext>
            </a:extLst>
          </p:cNvPr>
          <p:cNvPicPr>
            <a:picLocks noChangeAspect="1"/>
          </p:cNvPicPr>
          <p:nvPr/>
        </p:nvPicPr>
        <p:blipFill>
          <a:blip r:embed="rId2"/>
          <a:stretch>
            <a:fillRect/>
          </a:stretch>
        </p:blipFill>
        <p:spPr>
          <a:xfrm>
            <a:off x="5540224" y="1399026"/>
            <a:ext cx="6176766" cy="3070760"/>
          </a:xfrm>
          <a:prstGeom prst="rect">
            <a:avLst/>
          </a:prstGeom>
        </p:spPr>
      </p:pic>
      <p:pic>
        <p:nvPicPr>
          <p:cNvPr id="7" name="Picture 6">
            <a:extLst>
              <a:ext uri="{FF2B5EF4-FFF2-40B4-BE49-F238E27FC236}">
                <a16:creationId xmlns:a16="http://schemas.microsoft.com/office/drawing/2014/main" id="{FD365626-D68E-5CA8-5ED7-64236C00E139}"/>
              </a:ext>
            </a:extLst>
          </p:cNvPr>
          <p:cNvPicPr>
            <a:picLocks noChangeAspect="1"/>
          </p:cNvPicPr>
          <p:nvPr/>
        </p:nvPicPr>
        <p:blipFill>
          <a:blip r:embed="rId3"/>
          <a:stretch>
            <a:fillRect/>
          </a:stretch>
        </p:blipFill>
        <p:spPr>
          <a:xfrm>
            <a:off x="5540223" y="4469786"/>
            <a:ext cx="6176767" cy="1585188"/>
          </a:xfrm>
          <a:prstGeom prst="rect">
            <a:avLst/>
          </a:prstGeom>
        </p:spPr>
      </p:pic>
      <p:sp>
        <p:nvSpPr>
          <p:cNvPr id="10" name="TextBox 9">
            <a:extLst>
              <a:ext uri="{FF2B5EF4-FFF2-40B4-BE49-F238E27FC236}">
                <a16:creationId xmlns:a16="http://schemas.microsoft.com/office/drawing/2014/main" id="{3ACE7916-CCEB-C211-F579-EEF034F57FE2}"/>
              </a:ext>
            </a:extLst>
          </p:cNvPr>
          <p:cNvSpPr txBox="1"/>
          <p:nvPr/>
        </p:nvSpPr>
        <p:spPr>
          <a:xfrm>
            <a:off x="646111" y="443345"/>
            <a:ext cx="10118871" cy="707886"/>
          </a:xfrm>
          <a:prstGeom prst="rect">
            <a:avLst/>
          </a:prstGeom>
          <a:noFill/>
        </p:spPr>
        <p:txBody>
          <a:bodyPr wrap="square" rtlCol="0">
            <a:spAutoFit/>
          </a:bodyPr>
          <a:lstStyle/>
          <a:p>
            <a:r>
              <a:rPr lang="en-US" sz="4000" b="1" dirty="0"/>
              <a:t>Outliers in the data</a:t>
            </a:r>
            <a:endParaRPr lang="en-CA" sz="4000" b="1" dirty="0"/>
          </a:p>
        </p:txBody>
      </p:sp>
    </p:spTree>
    <p:extLst>
      <p:ext uri="{BB962C8B-B14F-4D97-AF65-F5344CB8AC3E}">
        <p14:creationId xmlns:p14="http://schemas.microsoft.com/office/powerpoint/2010/main" val="420311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6198-5185-4242-B76B-AB436D694607}"/>
              </a:ext>
            </a:extLst>
          </p:cNvPr>
          <p:cNvSpPr>
            <a:spLocks noGrp="1"/>
          </p:cNvSpPr>
          <p:nvPr>
            <p:ph type="title"/>
          </p:nvPr>
        </p:nvSpPr>
        <p:spPr>
          <a:xfrm>
            <a:off x="838200" y="287337"/>
            <a:ext cx="9301596" cy="787400"/>
          </a:xfrm>
        </p:spPr>
        <p:txBody>
          <a:bodyPr>
            <a:normAutofit/>
          </a:bodyPr>
          <a:lstStyle/>
          <a:p>
            <a:r>
              <a:rPr lang="en-US" b="1" dirty="0"/>
              <a:t>Heat Map &amp; correlation</a:t>
            </a:r>
          </a:p>
        </p:txBody>
      </p:sp>
      <p:sp>
        <p:nvSpPr>
          <p:cNvPr id="7" name="Content Placeholder 6">
            <a:extLst>
              <a:ext uri="{FF2B5EF4-FFF2-40B4-BE49-F238E27FC236}">
                <a16:creationId xmlns:a16="http://schemas.microsoft.com/office/drawing/2014/main" id="{372CD112-DC8E-49F8-805E-3EBCE3B2147A}"/>
              </a:ext>
            </a:extLst>
          </p:cNvPr>
          <p:cNvSpPr>
            <a:spLocks noGrp="1"/>
          </p:cNvSpPr>
          <p:nvPr>
            <p:ph idx="1"/>
          </p:nvPr>
        </p:nvSpPr>
        <p:spPr>
          <a:xfrm>
            <a:off x="838200" y="5705475"/>
            <a:ext cx="10515600" cy="787400"/>
          </a:xfrm>
        </p:spPr>
        <p:txBody>
          <a:bodyPr>
            <a:noAutofit/>
          </a:bodyPr>
          <a:lstStyle/>
          <a:p>
            <a:pPr>
              <a:buFont typeface="Wingdings" panose="05000000000000000000" pitchFamily="2" charset="2"/>
              <a:buChar char="Ø"/>
            </a:pPr>
            <a:r>
              <a:rPr lang="en-US" sz="1800" dirty="0"/>
              <a:t>From the above map, we can clearly see that there is no correlation between any of the features. </a:t>
            </a:r>
          </a:p>
        </p:txBody>
      </p:sp>
      <p:pic>
        <p:nvPicPr>
          <p:cNvPr id="9" name="Picture 8">
            <a:extLst>
              <a:ext uri="{FF2B5EF4-FFF2-40B4-BE49-F238E27FC236}">
                <a16:creationId xmlns:a16="http://schemas.microsoft.com/office/drawing/2014/main" id="{8BB1658C-7F6F-423E-8063-F9840EA642B6}"/>
              </a:ext>
            </a:extLst>
          </p:cNvPr>
          <p:cNvPicPr>
            <a:picLocks noChangeAspect="1"/>
          </p:cNvPicPr>
          <p:nvPr/>
        </p:nvPicPr>
        <p:blipFill>
          <a:blip r:embed="rId2"/>
          <a:stretch>
            <a:fillRect/>
          </a:stretch>
        </p:blipFill>
        <p:spPr>
          <a:xfrm>
            <a:off x="1624446" y="1212849"/>
            <a:ext cx="8515350" cy="4432301"/>
          </a:xfrm>
          <a:prstGeom prst="rect">
            <a:avLst/>
          </a:prstGeom>
        </p:spPr>
      </p:pic>
    </p:spTree>
    <p:extLst>
      <p:ext uri="{BB962C8B-B14F-4D97-AF65-F5344CB8AC3E}">
        <p14:creationId xmlns:p14="http://schemas.microsoft.com/office/powerpoint/2010/main" val="332929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7F2E-85CB-43DD-AD3F-ECB589B97A8E}"/>
              </a:ext>
            </a:extLst>
          </p:cNvPr>
          <p:cNvSpPr>
            <a:spLocks noGrp="1"/>
          </p:cNvSpPr>
          <p:nvPr>
            <p:ph type="title"/>
          </p:nvPr>
        </p:nvSpPr>
        <p:spPr>
          <a:xfrm>
            <a:off x="646111" y="452718"/>
            <a:ext cx="10641014" cy="1235588"/>
          </a:xfrm>
        </p:spPr>
        <p:txBody>
          <a:bodyPr/>
          <a:lstStyle/>
          <a:p>
            <a:r>
              <a:rPr lang="en-US" b="1" dirty="0"/>
              <a:t>Correlation of features with potability</a:t>
            </a:r>
          </a:p>
        </p:txBody>
      </p:sp>
      <p:pic>
        <p:nvPicPr>
          <p:cNvPr id="4" name="Content Placeholder 3">
            <a:extLst>
              <a:ext uri="{FF2B5EF4-FFF2-40B4-BE49-F238E27FC236}">
                <a16:creationId xmlns:a16="http://schemas.microsoft.com/office/drawing/2014/main" id="{DD3DD5AB-BF1A-459C-9171-AE7C3756220A}"/>
              </a:ext>
            </a:extLst>
          </p:cNvPr>
          <p:cNvPicPr>
            <a:picLocks noGrp="1" noChangeAspect="1"/>
          </p:cNvPicPr>
          <p:nvPr>
            <p:ph idx="1"/>
          </p:nvPr>
        </p:nvPicPr>
        <p:blipFill>
          <a:blip r:embed="rId2"/>
          <a:stretch>
            <a:fillRect/>
          </a:stretch>
        </p:blipFill>
        <p:spPr>
          <a:xfrm>
            <a:off x="2262691" y="1524000"/>
            <a:ext cx="6954045" cy="3810000"/>
          </a:xfrm>
          <a:prstGeom prst="rect">
            <a:avLst/>
          </a:prstGeom>
        </p:spPr>
      </p:pic>
      <p:sp>
        <p:nvSpPr>
          <p:cNvPr id="5" name="Content Placeholder 6">
            <a:extLst>
              <a:ext uri="{FF2B5EF4-FFF2-40B4-BE49-F238E27FC236}">
                <a16:creationId xmlns:a16="http://schemas.microsoft.com/office/drawing/2014/main" id="{84510714-1015-456E-88C6-36C5A48A7537}"/>
              </a:ext>
            </a:extLst>
          </p:cNvPr>
          <p:cNvSpPr txBox="1">
            <a:spLocks/>
          </p:cNvSpPr>
          <p:nvPr/>
        </p:nvSpPr>
        <p:spPr>
          <a:xfrm>
            <a:off x="838200" y="5648326"/>
            <a:ext cx="10515600" cy="8286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sz="1800" dirty="0"/>
              <a:t>There is no correlation of  the features with portability either. </a:t>
            </a:r>
          </a:p>
        </p:txBody>
      </p:sp>
    </p:spTree>
    <p:extLst>
      <p:ext uri="{BB962C8B-B14F-4D97-AF65-F5344CB8AC3E}">
        <p14:creationId xmlns:p14="http://schemas.microsoft.com/office/powerpoint/2010/main" val="2125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25B2-9817-4481-95F9-9BEF18F6DB8C}"/>
              </a:ext>
            </a:extLst>
          </p:cNvPr>
          <p:cNvSpPr>
            <a:spLocks noGrp="1"/>
          </p:cNvSpPr>
          <p:nvPr>
            <p:ph type="title"/>
          </p:nvPr>
        </p:nvSpPr>
        <p:spPr>
          <a:xfrm>
            <a:off x="646111" y="452718"/>
            <a:ext cx="9404723" cy="863464"/>
          </a:xfrm>
        </p:spPr>
        <p:txBody>
          <a:bodyPr/>
          <a:lstStyle/>
          <a:p>
            <a:r>
              <a:rPr lang="en-US" b="1" dirty="0"/>
              <a:t>Limitations of the dataset</a:t>
            </a:r>
          </a:p>
        </p:txBody>
      </p:sp>
      <p:sp>
        <p:nvSpPr>
          <p:cNvPr id="3" name="Content Placeholder 2">
            <a:extLst>
              <a:ext uri="{FF2B5EF4-FFF2-40B4-BE49-F238E27FC236}">
                <a16:creationId xmlns:a16="http://schemas.microsoft.com/office/drawing/2014/main" id="{EE2C04FD-2728-4D4E-BA88-605B2D3C4E52}"/>
              </a:ext>
            </a:extLst>
          </p:cNvPr>
          <p:cNvSpPr>
            <a:spLocks noGrp="1"/>
          </p:cNvSpPr>
          <p:nvPr>
            <p:ph idx="1"/>
          </p:nvPr>
        </p:nvSpPr>
        <p:spPr>
          <a:xfrm>
            <a:off x="646111" y="1548093"/>
            <a:ext cx="6535739" cy="4605057"/>
          </a:xfrm>
        </p:spPr>
        <p:txBody>
          <a:bodyPr>
            <a:normAutofit fontScale="85000" lnSpcReduction="10000"/>
          </a:bodyPr>
          <a:lstStyle/>
          <a:p>
            <a:r>
              <a:rPr lang="en-US" dirty="0"/>
              <a:t>This dataset is a synthetically generated and not a real dataset and due to this there are some limitations.</a:t>
            </a:r>
          </a:p>
          <a:p>
            <a:r>
              <a:rPr lang="en-US" dirty="0"/>
              <a:t>By WHO's standard, the TDS should be between 50 to 300 ppm but the dataset contains value that goes unto 50,000 ppm, therefore, we assume the values were generated with incorrect dot placement and will be  shifting the fractions to correct it. </a:t>
            </a:r>
          </a:p>
          <a:p>
            <a:r>
              <a:rPr lang="en-US" dirty="0"/>
              <a:t>Mean value of hardness is around 200, which is extremely Hard.</a:t>
            </a:r>
          </a:p>
          <a:p>
            <a:r>
              <a:rPr lang="en-US" dirty="0"/>
              <a:t>Chloramines are as high as 13 and mean of 7 whereas should be less than 4 for potability.</a:t>
            </a:r>
          </a:p>
          <a:p>
            <a:r>
              <a:rPr lang="en-US" dirty="0"/>
              <a:t>Organic carbon values are mostly around 14, whereas should be around 2.5.</a:t>
            </a:r>
          </a:p>
          <a:p>
            <a:r>
              <a:rPr lang="en-US" dirty="0"/>
              <a:t>Despite all these abnormalities huge chunk of data around 40% is potable.</a:t>
            </a:r>
          </a:p>
          <a:p>
            <a:endParaRPr lang="en-US" dirty="0"/>
          </a:p>
        </p:txBody>
      </p:sp>
      <p:pic>
        <p:nvPicPr>
          <p:cNvPr id="4" name="Content Placeholder 4">
            <a:extLst>
              <a:ext uri="{FF2B5EF4-FFF2-40B4-BE49-F238E27FC236}">
                <a16:creationId xmlns:a16="http://schemas.microsoft.com/office/drawing/2014/main" id="{AF0E7807-342B-4DE2-9DDD-69F1928CBFC6}"/>
              </a:ext>
            </a:extLst>
          </p:cNvPr>
          <p:cNvPicPr>
            <a:picLocks noChangeAspect="1"/>
          </p:cNvPicPr>
          <p:nvPr/>
        </p:nvPicPr>
        <p:blipFill>
          <a:blip r:embed="rId2"/>
          <a:stretch>
            <a:fillRect/>
          </a:stretch>
        </p:blipFill>
        <p:spPr>
          <a:xfrm>
            <a:off x="7486650" y="1641218"/>
            <a:ext cx="4219575" cy="4511932"/>
          </a:xfrm>
          <a:prstGeom prst="rect">
            <a:avLst/>
          </a:prstGeom>
        </p:spPr>
      </p:pic>
    </p:spTree>
    <p:extLst>
      <p:ext uri="{BB962C8B-B14F-4D97-AF65-F5344CB8AC3E}">
        <p14:creationId xmlns:p14="http://schemas.microsoft.com/office/powerpoint/2010/main" val="126987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2F60-434B-40F3-8F7B-31879B4266A5}"/>
              </a:ext>
            </a:extLst>
          </p:cNvPr>
          <p:cNvSpPr>
            <a:spLocks noGrp="1"/>
          </p:cNvSpPr>
          <p:nvPr>
            <p:ph type="title"/>
          </p:nvPr>
        </p:nvSpPr>
        <p:spPr>
          <a:xfrm>
            <a:off x="734291" y="1149926"/>
            <a:ext cx="5361709" cy="4848301"/>
          </a:xfrm>
        </p:spPr>
        <p:txBody>
          <a:bodyPr/>
          <a:lstStyle/>
          <a:p>
            <a:r>
              <a:rPr lang="en-US" sz="2400" b="1" dirty="0"/>
              <a:t>References</a:t>
            </a:r>
            <a:br>
              <a:rPr lang="en-US" sz="3600" dirty="0"/>
            </a:br>
            <a:br>
              <a:rPr lang="en-US" dirty="0"/>
            </a:br>
            <a:r>
              <a:rPr lang="en-US" sz="1600" i="1" u="sng" dirty="0"/>
              <a:t>https://www.fluencecorp.com/what-is-potable-water/</a:t>
            </a:r>
            <a:br>
              <a:rPr lang="en-US" sz="1600" i="1" dirty="0"/>
            </a:br>
            <a:br>
              <a:rPr lang="en-US" sz="1600" i="1" dirty="0"/>
            </a:br>
            <a:r>
              <a:rPr lang="en-US" sz="1600" i="1" dirty="0">
                <a:hlinkClick r:id="rId2">
                  <a:extLst>
                    <a:ext uri="{A12FA001-AC4F-418D-AE19-62706E023703}">
                      <ahyp:hlinkClr xmlns:ahyp="http://schemas.microsoft.com/office/drawing/2018/hyperlinkcolor" val="tx"/>
                    </a:ext>
                  </a:extLst>
                </a:hlinkClick>
              </a:rPr>
              <a:t>https://www.kaggle.com/datasets/adityakadiwal/water-potability?resource=download</a:t>
            </a:r>
            <a:br>
              <a:rPr lang="en-US" sz="1600" i="1" dirty="0"/>
            </a:br>
            <a:br>
              <a:rPr lang="en-US" sz="1600" i="1" dirty="0"/>
            </a:br>
            <a:r>
              <a:rPr lang="en-US" sz="1600" b="0" i="1" u="none" strike="noStrike" dirty="0">
                <a:effectLst/>
                <a:latin typeface="Segoe UI" panose="020B0502040204020203" pitchFamily="34" charset="0"/>
                <a:hlinkClick r:id="rId3" tooltip="https://www.kent.co.in/blog/what-are-total-dissolved-solids-tds-how-to-reduce-them/">
                  <a:extLst>
                    <a:ext uri="{A12FA001-AC4F-418D-AE19-62706E023703}">
                      <ahyp:hlinkClr xmlns:ahyp="http://schemas.microsoft.com/office/drawing/2018/hyperlinkcolor" val="tx"/>
                    </a:ext>
                  </a:extLst>
                </a:hlinkClick>
              </a:rPr>
              <a:t>https://www.kent.co.in/blog/what-are-total-dissolved-solids-tds-how-to-reduce-them/</a:t>
            </a:r>
            <a:br>
              <a:rPr lang="en-US" sz="1600" b="0" i="1" u="none" strike="noStrike" dirty="0">
                <a:effectLst/>
                <a:latin typeface="Segoe UI" panose="020B0502040204020203" pitchFamily="34" charset="0"/>
              </a:rPr>
            </a:br>
            <a:br>
              <a:rPr lang="en-US" sz="1600" b="0" i="1" u="none" strike="noStrike" dirty="0">
                <a:effectLst/>
                <a:latin typeface="Segoe UI" panose="020B0502040204020203" pitchFamily="34" charset="0"/>
              </a:rPr>
            </a:br>
            <a:r>
              <a:rPr lang="en-US" sz="1600" b="0" i="1" u="sng" strike="noStrike" dirty="0">
                <a:effectLst/>
                <a:latin typeface="Segoe UI" panose="020B0502040204020203" pitchFamily="34" charset="0"/>
              </a:rPr>
              <a:t>https://www.kent.co.in/blog/what-are-total-dissolved-solids-tds-how-to-reduce-them/</a:t>
            </a:r>
            <a:endParaRPr lang="en-US" sz="1600" i="1" u="sng" dirty="0"/>
          </a:p>
        </p:txBody>
      </p:sp>
      <p:sp>
        <p:nvSpPr>
          <p:cNvPr id="3" name="Content Placeholder 2">
            <a:extLst>
              <a:ext uri="{FF2B5EF4-FFF2-40B4-BE49-F238E27FC236}">
                <a16:creationId xmlns:a16="http://schemas.microsoft.com/office/drawing/2014/main" id="{A8527A4B-C9ED-49CE-9AAF-962C0FD41FBD}"/>
              </a:ext>
            </a:extLst>
          </p:cNvPr>
          <p:cNvSpPr>
            <a:spLocks noGrp="1"/>
          </p:cNvSpPr>
          <p:nvPr>
            <p:ph idx="1"/>
          </p:nvPr>
        </p:nvSpPr>
        <p:spPr>
          <a:xfrm>
            <a:off x="7132638" y="1759526"/>
            <a:ext cx="4497388" cy="4086301"/>
          </a:xfrm>
        </p:spPr>
        <p:txBody>
          <a:bodyPr>
            <a:normAutofit/>
          </a:bodyPr>
          <a:lstStyle/>
          <a:p>
            <a:pPr marL="0" indent="0" algn="ctr">
              <a:buNone/>
            </a:pPr>
            <a:endParaRPr lang="en-US" sz="4000" b="1" dirty="0"/>
          </a:p>
          <a:p>
            <a:pPr marL="0" indent="0" algn="ctr">
              <a:buNone/>
            </a:pPr>
            <a:endParaRPr lang="en-US" sz="4000" b="1" dirty="0"/>
          </a:p>
          <a:p>
            <a:pPr marL="0" indent="0" algn="ctr">
              <a:buNone/>
            </a:pPr>
            <a:r>
              <a:rPr lang="en-US" sz="4000" b="1" dirty="0"/>
              <a:t>Thank you</a:t>
            </a:r>
          </a:p>
          <a:p>
            <a:pPr marL="0" indent="0" algn="ctr">
              <a:buNone/>
            </a:pPr>
            <a:endParaRPr lang="en-US" sz="4000" b="1" dirty="0"/>
          </a:p>
        </p:txBody>
      </p:sp>
    </p:spTree>
    <p:extLst>
      <p:ext uri="{BB962C8B-B14F-4D97-AF65-F5344CB8AC3E}">
        <p14:creationId xmlns:p14="http://schemas.microsoft.com/office/powerpoint/2010/main" val="3845571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651</TotalTime>
  <Words>463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Segoe UI</vt:lpstr>
      <vt:lpstr>Wingdings</vt:lpstr>
      <vt:lpstr>Wingdings 3</vt:lpstr>
      <vt:lpstr>Ion</vt:lpstr>
      <vt:lpstr>Data 2206-02 Capstone Project Update Presentation   Water Potability Analysis</vt:lpstr>
      <vt:lpstr>Water Potability</vt:lpstr>
      <vt:lpstr>Descriptive Analysis of the dataset</vt:lpstr>
      <vt:lpstr>PowerPoint Presentation</vt:lpstr>
      <vt:lpstr>Heat Map &amp; correlation</vt:lpstr>
      <vt:lpstr>Correlation of features with potability</vt:lpstr>
      <vt:lpstr>Limitations of the dataset</vt:lpstr>
      <vt:lpstr>References  https://www.fluencecorp.com/what-is-potable-water/  https://www.kaggle.com/datasets/adityakadiwal/water-potability?resource=download  https://www.kent.co.in/blog/what-are-total-dissolved-solids-tds-how-to-reduce-them/  https://www.kent.co.in/blog/what-are-total-dissolved-solids-tds-how-to-reduce-them/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Dimple Parmar</dc:creator>
  <cp:lastModifiedBy>Arshii Anjum</cp:lastModifiedBy>
  <cp:revision>33</cp:revision>
  <dcterms:created xsi:type="dcterms:W3CDTF">2022-06-12T19:11:17Z</dcterms:created>
  <dcterms:modified xsi:type="dcterms:W3CDTF">2022-06-15T21:39:03Z</dcterms:modified>
</cp:coreProperties>
</file>