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467C4B-56EF-4CE3-A866-C1088CD3D789}">
  <a:tblStyle styleId="{16467C4B-56EF-4CE3-A866-C1088CD3D7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imf.org/regular.aspx?key=60991467"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worldbank.org/indicator/GC.XPN.COMP.ZS?locations=IN&amp;view=chart" TargetMode="External"/><Relationship Id="rId3" Type="http://schemas.openxmlformats.org/officeDocument/2006/relationships/hyperlink" Target="https://data.worldbank.org/indicator/GC.XPN.INTP.RV.ZS?locations=IN&amp;view=chart" TargetMode="External"/><Relationship Id="rId4" Type="http://schemas.openxmlformats.org/officeDocument/2006/relationships/hyperlink" Target="https://data.worldbank.org/indicator/GC.XPN.TRFT.ZS?locations=IN" TargetMode="External"/><Relationship Id="rId5" Type="http://schemas.openxmlformats.org/officeDocument/2006/relationships/hyperlink" Target="https://data.worldbank.org/indicator/NE.CON.TOTL.ZS?locations=IN" TargetMode="External"/><Relationship Id="rId6" Type="http://schemas.openxmlformats.org/officeDocument/2006/relationships/hyperlink" Target="https://data.worldbank.org/indicator/SH.XPD.CHEX.GD.ZS?locations=IN" TargetMode="External"/><Relationship Id="rId7" Type="http://schemas.openxmlformats.org/officeDocument/2006/relationships/hyperlink" Target="https://databank.worldbank.org/reports.aspx?source=2&amp;series=NE.CON.GOVT.Z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worldbank.org/indicator/sp.pop.grow" TargetMode="External"/><Relationship Id="rId3" Type="http://schemas.openxmlformats.org/officeDocument/2006/relationships/hyperlink" Target="https://databank.worldbank.org/data/reports.aspx?source=2&amp;series=SL.TLF.ACTI.ZS" TargetMode="External"/><Relationship Id="rId4" Type="http://schemas.openxmlformats.org/officeDocument/2006/relationships/hyperlink" Target="https://databank.worldbank.org/data/reports.aspx?source=2&amp;series=SP.POP.DPND"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9b5e554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9b5e554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9b5e554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9b5e554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9b5e554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9b5e554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9b5e554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9b5e554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WDI-World Bank’s World Development Indicators</a:t>
            </a:r>
            <a:endParaRPr/>
          </a:p>
          <a:p>
            <a:pPr indent="0" lvl="0" marL="0" rtl="0" algn="l">
              <a:spcBef>
                <a:spcPts val="0"/>
              </a:spcBef>
              <a:spcAft>
                <a:spcPts val="0"/>
              </a:spcAft>
              <a:buNone/>
            </a:pPr>
            <a:r>
              <a:rPr lang="en"/>
              <a:t>IMF IFS- </a:t>
            </a:r>
            <a:r>
              <a:rPr lang="en" u="sng">
                <a:solidFill>
                  <a:schemeClr val="hlink"/>
                </a:solidFill>
                <a:hlinkClick r:id="rId2"/>
              </a:rPr>
              <a:t>https://data.imf.org/regular.aspx?key=60991467</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9b5e5546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9b5e5546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https://data.worldbank.org/indicator/GC.XPN.COMP.ZS?locations=IN&amp;view=chart</a:t>
            </a:r>
            <a:endParaRPr/>
          </a:p>
          <a:p>
            <a:pPr indent="0" lvl="0" marL="0" rtl="0" algn="l">
              <a:spcBef>
                <a:spcPts val="0"/>
              </a:spcBef>
              <a:spcAft>
                <a:spcPts val="0"/>
              </a:spcAft>
              <a:buNone/>
            </a:pPr>
            <a:r>
              <a:rPr lang="en" u="sng">
                <a:solidFill>
                  <a:schemeClr val="hlink"/>
                </a:solidFill>
                <a:hlinkClick r:id="rId3"/>
              </a:rPr>
              <a:t>https://data.worldbank.org/indicator/GC.XPN.INTP.RV.ZS?locations=IN&amp;view=chart</a:t>
            </a:r>
            <a:endParaRPr/>
          </a:p>
          <a:p>
            <a:pPr indent="0" lvl="0" marL="0" rtl="0" algn="l">
              <a:spcBef>
                <a:spcPts val="0"/>
              </a:spcBef>
              <a:spcAft>
                <a:spcPts val="0"/>
              </a:spcAft>
              <a:buNone/>
            </a:pPr>
            <a:r>
              <a:rPr lang="en" u="sng">
                <a:solidFill>
                  <a:schemeClr val="hlink"/>
                </a:solidFill>
                <a:hlinkClick r:id="rId4"/>
              </a:rPr>
              <a:t>https://data.worldbank.org/indicator/GC.XPN.TRFT.ZS?locations=IN</a:t>
            </a:r>
            <a:endParaRPr/>
          </a:p>
          <a:p>
            <a:pPr indent="0" lvl="0" marL="0" rtl="0" algn="l">
              <a:spcBef>
                <a:spcPts val="0"/>
              </a:spcBef>
              <a:spcAft>
                <a:spcPts val="0"/>
              </a:spcAft>
              <a:buNone/>
            </a:pPr>
            <a:r>
              <a:rPr lang="en" u="sng">
                <a:solidFill>
                  <a:schemeClr val="hlink"/>
                </a:solidFill>
                <a:hlinkClick r:id="rId5"/>
              </a:rPr>
              <a:t>https://data.worldbank.org/indicator/NE.CON.TOTL.ZS?locations=IN</a:t>
            </a:r>
            <a:endParaRPr/>
          </a:p>
          <a:p>
            <a:pPr indent="0" lvl="0" marL="0" rtl="0" algn="l">
              <a:spcBef>
                <a:spcPts val="0"/>
              </a:spcBef>
              <a:spcAft>
                <a:spcPts val="0"/>
              </a:spcAft>
              <a:buNone/>
            </a:pPr>
            <a:r>
              <a:rPr lang="en" u="sng">
                <a:solidFill>
                  <a:schemeClr val="hlink"/>
                </a:solidFill>
                <a:hlinkClick r:id="rId6"/>
              </a:rPr>
              <a:t>https://data.worldbank.org/indicator/SH.XPD.CHEX.GD.ZS?locations=IN</a:t>
            </a:r>
            <a:endParaRPr/>
          </a:p>
          <a:p>
            <a:pPr indent="0" lvl="0" marL="0" rtl="0" algn="l">
              <a:spcBef>
                <a:spcPts val="0"/>
              </a:spcBef>
              <a:spcAft>
                <a:spcPts val="0"/>
              </a:spcAft>
              <a:buNone/>
            </a:pPr>
            <a:r>
              <a:rPr lang="en" u="sng">
                <a:solidFill>
                  <a:schemeClr val="hlink"/>
                </a:solidFill>
                <a:hlinkClick r:id="rId7"/>
              </a:rPr>
              <a:t>https://databank.worldbank.org/reports.aspx?source=2&amp;series=NE.CON.GOVT.ZS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79b5e5546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9b5e5546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https://data.worldbank.org/indicator/sp.pop.grow</a:t>
            </a:r>
            <a:endParaRPr/>
          </a:p>
          <a:p>
            <a:pPr indent="0" lvl="0" marL="0" rtl="0" algn="l">
              <a:spcBef>
                <a:spcPts val="0"/>
              </a:spcBef>
              <a:spcAft>
                <a:spcPts val="0"/>
              </a:spcAft>
              <a:buNone/>
            </a:pPr>
            <a:r>
              <a:rPr lang="en" u="sng">
                <a:solidFill>
                  <a:schemeClr val="hlink"/>
                </a:solidFill>
                <a:hlinkClick r:id="rId3"/>
              </a:rPr>
              <a:t>https://databank.worldbank.org/data/reports.aspx?source=2&amp;series=SL.TLF.ACTI.ZS</a:t>
            </a:r>
            <a:endParaRPr/>
          </a:p>
          <a:p>
            <a:pPr indent="0" lvl="0" marL="0" rtl="0" algn="l">
              <a:spcBef>
                <a:spcPts val="0"/>
              </a:spcBef>
              <a:spcAft>
                <a:spcPts val="0"/>
              </a:spcAft>
              <a:buNone/>
            </a:pPr>
            <a:r>
              <a:rPr lang="en" u="sng">
                <a:solidFill>
                  <a:schemeClr val="hlink"/>
                </a:solidFill>
                <a:hlinkClick r:id="rId4"/>
              </a:rPr>
              <a:t>https://databank.worldbank.org/data/reports.aspx?source=2&amp;series=SP.POP.DPND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79b5e5546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9b5e554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79b5e554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9b5e554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79b5e554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9b5e554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9b5e554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9b5e554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79b5e55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79b5e55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Both"/>
            </a:pPr>
            <a:r>
              <a:rPr lang="en"/>
              <a:t>sciencedirect.com/science/article/abs/pii/0304393289900470</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9b5e554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9b5e55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79b5e554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9b5e554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9b5e554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9b5e554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79b5e554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79b5e554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9b5e554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9b5e554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79b5e5546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9b5e5546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79b5e554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9b5e554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9b5e554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9b5e554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79b5e554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79b5e554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79b5e554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79b5e554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9b5e554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9b5e554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9b5e554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9b5e554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543750"/>
            <a:ext cx="8520600" cy="9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000000"/>
                </a:solidFill>
              </a:rPr>
              <a:t>Applied Econometrics Assignment</a:t>
            </a:r>
            <a:endParaRPr sz="4000">
              <a:solidFill>
                <a:srgbClr val="000000"/>
              </a:solidFill>
            </a:endParaRPr>
          </a:p>
        </p:txBody>
      </p:sp>
      <p:sp>
        <p:nvSpPr>
          <p:cNvPr id="55" name="Google Shape;55;p13"/>
          <p:cNvSpPr txBox="1"/>
          <p:nvPr/>
        </p:nvSpPr>
        <p:spPr>
          <a:xfrm>
            <a:off x="311700" y="1604500"/>
            <a:ext cx="8520600" cy="105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Phase I+II+III+IV+V+VI+VII+VIII+IX+X Submission</a:t>
            </a:r>
            <a:endParaRPr sz="2800">
              <a:solidFill>
                <a:srgbClr val="595959"/>
              </a:solidFill>
            </a:endParaRPr>
          </a:p>
          <a:p>
            <a:pPr indent="0" lvl="0" marL="0" rtl="0" algn="ctr">
              <a:spcBef>
                <a:spcPts val="0"/>
              </a:spcBef>
              <a:spcAft>
                <a:spcPts val="0"/>
              </a:spcAft>
              <a:buNone/>
            </a:pPr>
            <a:r>
              <a:rPr lang="en" sz="2800">
                <a:solidFill>
                  <a:srgbClr val="595959"/>
                </a:solidFill>
              </a:rPr>
              <a:t>Group No. 3</a:t>
            </a:r>
            <a:endParaRPr sz="2800">
              <a:solidFill>
                <a:srgbClr val="595959"/>
              </a:solidFill>
            </a:endParaRPr>
          </a:p>
        </p:txBody>
      </p:sp>
      <p:sp>
        <p:nvSpPr>
          <p:cNvPr id="56" name="Google Shape;56;p13"/>
          <p:cNvSpPr txBox="1"/>
          <p:nvPr/>
        </p:nvSpPr>
        <p:spPr>
          <a:xfrm>
            <a:off x="1807050" y="3102775"/>
            <a:ext cx="5529900" cy="15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Arshika Lalan 						2017B3A70620G</a:t>
            </a:r>
            <a:endParaRPr sz="1700"/>
          </a:p>
          <a:p>
            <a:pPr indent="0" lvl="0" marL="0" rtl="0" algn="l">
              <a:spcBef>
                <a:spcPts val="0"/>
              </a:spcBef>
              <a:spcAft>
                <a:spcPts val="0"/>
              </a:spcAft>
              <a:buNone/>
            </a:pPr>
            <a:r>
              <a:rPr lang="en" sz="1700"/>
              <a:t>Eva Gupta						2017B3AA0999G</a:t>
            </a:r>
            <a:endParaRPr sz="1700"/>
          </a:p>
          <a:p>
            <a:pPr indent="0" lvl="0" marL="0" rtl="0" algn="l">
              <a:spcBef>
                <a:spcPts val="0"/>
              </a:spcBef>
              <a:spcAft>
                <a:spcPts val="0"/>
              </a:spcAft>
              <a:buNone/>
            </a:pPr>
            <a:r>
              <a:rPr lang="en" sz="1700"/>
              <a:t>Medha Baluni						2017B3AA0578G</a:t>
            </a:r>
            <a:endParaRPr sz="1700"/>
          </a:p>
          <a:p>
            <a:pPr indent="0" lvl="0" marL="0" rtl="0" algn="l">
              <a:spcBef>
                <a:spcPts val="0"/>
              </a:spcBef>
              <a:spcAft>
                <a:spcPts val="0"/>
              </a:spcAft>
              <a:buNone/>
            </a:pPr>
            <a:r>
              <a:rPr lang="en" sz="1700"/>
              <a:t>Samruddhi Shailesh Bothara		2017B3A70766G</a:t>
            </a:r>
            <a:endParaRPr sz="1700"/>
          </a:p>
          <a:p>
            <a:pPr indent="0" lvl="0" marL="0" rtl="0" algn="l">
              <a:spcBef>
                <a:spcPts val="0"/>
              </a:spcBef>
              <a:spcAft>
                <a:spcPts val="0"/>
              </a:spcAft>
              <a:buNone/>
            </a:pPr>
            <a:r>
              <a:rPr lang="en" sz="1700"/>
              <a:t>Anushka Gabale					2017B3A80599G</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Growth and Investment</a:t>
            </a:r>
            <a:endParaRPr/>
          </a:p>
        </p:txBody>
      </p:sp>
      <p:sp>
        <p:nvSpPr>
          <p:cNvPr id="109" name="Google Shape;109;p22"/>
          <p:cNvSpPr txBox="1"/>
          <p:nvPr>
            <p:ph idx="1" type="body"/>
          </p:nvPr>
        </p:nvSpPr>
        <p:spPr>
          <a:xfrm>
            <a:off x="109500" y="847675"/>
            <a:ext cx="88953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Afonso and Aubyn (2016) studied the macroeconomic effects of public and private investment in 17 OECD economies through a VAR analysis with annual data from 1960 to 2014. The results were mixed ,public investment had a positive growth effect in most countries.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Bond S, Hoeffler A, Temple J. (2001) and Roodman (2009) highlighted the shortcomings of the first-differenced GMM Panel Estimator in estimating cross-sectional growth regressions.GMM estimates can be biased, inefficient and behave poorly, as lagged levels of the series are weak instruments to the subsequent first differences. They proposed panel regression to combat these problems.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Loungani P, Rush M. (1995) presented the reduced-form evidence that, even after controlling for the link between monetary aggregates and real activity, an increase in reserve requirements lowers aggregate investment, real GNP, and commercial and industrial lending by banks.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Krishna K, Ataman O, Norman S. (2003) looked at the causation between income, export, import and investment growth for 25 developing countries. In around 16-17 of the countries examined, growth could be satisfactorily explained through imports and exports. It was found that around 70% of the countries exhibit unidirectional causality.</a:t>
            </a:r>
            <a:endParaRPr sz="15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Political Environment and Investment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Campos N, Nugent J (2003) showed  the negative association between aggregate investment and political instability, which is widely evidenced through econometrics through their paper “Aggregate investment and political instability: an econometric investigation”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This long run negative relationship between political instability and investment is tested by investigating the existence and direction between Social and Political Instability (SPI) and investment.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It uses the Granger causality framework and reports Anderson-Hsiao-Arellano instrumental variable estimates.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It concludes that there is indeed a causal relationship between SPI and the rate of investment, and it is positive.</a:t>
            </a:r>
            <a:endParaRPr sz="1500">
              <a:solidFill>
                <a:srgbClr val="000000"/>
              </a:solidFill>
            </a:endParaRPr>
          </a:p>
          <a:p>
            <a:pPr indent="0" lvl="0" marL="0" rtl="0" algn="l">
              <a:spcBef>
                <a:spcPts val="0"/>
              </a:spcBef>
              <a:spcAft>
                <a:spcPts val="1600"/>
              </a:spcAft>
              <a:buNone/>
            </a:pPr>
            <a:r>
              <a:t/>
            </a:r>
            <a:endParaRPr sz="1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Gaps in Research</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Char char="●"/>
            </a:pPr>
            <a:r>
              <a:rPr lang="en" sz="1500">
                <a:solidFill>
                  <a:srgbClr val="000000"/>
                </a:solidFill>
              </a:rPr>
              <a:t>No theory to coherently explain all the determinants in investment</a:t>
            </a:r>
            <a:endParaRPr sz="1500">
              <a:solidFill>
                <a:srgbClr val="000000"/>
              </a:solidFill>
            </a:endParaRPr>
          </a:p>
          <a:p>
            <a:pPr indent="-323850" lvl="0" marL="457200" rtl="0" algn="just">
              <a:lnSpc>
                <a:spcPct val="150000"/>
              </a:lnSpc>
              <a:spcBef>
                <a:spcPts val="0"/>
              </a:spcBef>
              <a:spcAft>
                <a:spcPts val="0"/>
              </a:spcAft>
              <a:buClr>
                <a:srgbClr val="000000"/>
              </a:buClr>
              <a:buSzPts val="1500"/>
              <a:buChar char="●"/>
            </a:pPr>
            <a:r>
              <a:rPr lang="en" sz="1500">
                <a:solidFill>
                  <a:srgbClr val="000000"/>
                </a:solidFill>
              </a:rPr>
              <a:t>No panel studies to explain government capital spending</a:t>
            </a:r>
            <a:endParaRPr sz="1500">
              <a:solidFill>
                <a:srgbClr val="000000"/>
              </a:solidFill>
            </a:endParaRPr>
          </a:p>
          <a:p>
            <a:pPr indent="-323850" lvl="0" marL="457200" rtl="0" algn="just">
              <a:lnSpc>
                <a:spcPct val="150000"/>
              </a:lnSpc>
              <a:spcBef>
                <a:spcPts val="0"/>
              </a:spcBef>
              <a:spcAft>
                <a:spcPts val="0"/>
              </a:spcAft>
              <a:buClr>
                <a:srgbClr val="000000"/>
              </a:buClr>
              <a:buSzPts val="1500"/>
              <a:buChar char="●"/>
            </a:pPr>
            <a:r>
              <a:rPr lang="en" sz="1500">
                <a:solidFill>
                  <a:srgbClr val="000000"/>
                </a:solidFill>
              </a:rPr>
              <a:t>No study on long run determinants of investment</a:t>
            </a:r>
            <a:endParaRPr sz="15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graphicFrame>
        <p:nvGraphicFramePr>
          <p:cNvPr id="126" name="Google Shape;126;p25"/>
          <p:cNvGraphicFramePr/>
          <p:nvPr/>
        </p:nvGraphicFramePr>
        <p:xfrm>
          <a:off x="952500" y="1881675"/>
          <a:ext cx="3000000" cy="3000000"/>
        </p:xfrm>
        <a:graphic>
          <a:graphicData uri="http://schemas.openxmlformats.org/drawingml/2006/table">
            <a:tbl>
              <a:tblPr>
                <a:noFill/>
                <a:tableStyleId>{16467C4B-56EF-4CE3-A866-C1088CD3D789}</a:tableStyleId>
              </a:tblPr>
              <a:tblGrid>
                <a:gridCol w="3619500"/>
                <a:gridCol w="3619500"/>
              </a:tblGrid>
              <a:tr h="381000">
                <a:tc>
                  <a:txBody>
                    <a:bodyPr/>
                    <a:lstStyle/>
                    <a:p>
                      <a:pPr indent="0" lvl="0" marL="0" rtl="0" algn="l">
                        <a:spcBef>
                          <a:spcPts val="0"/>
                        </a:spcBef>
                        <a:spcAft>
                          <a:spcPts val="0"/>
                        </a:spcAft>
                        <a:buNone/>
                      </a:pPr>
                      <a:r>
                        <a:rPr lang="en"/>
                        <a:t>Variable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Data Source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Tax Revenue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Taxes On Goods And Services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IMF IFS, OECD.Stat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 Taxes On Payroll Or Work Force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IMF IFS, OECD.Stat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a:t> Taxes On Income, Profits And Capital</a:t>
                      </a:r>
                      <a:endParaRPr/>
                    </a:p>
                    <a:p>
                      <a:pPr indent="0" lvl="0" marL="0" rtl="0" algn="l">
                        <a:spcBef>
                          <a:spcPts val="0"/>
                        </a:spcBef>
                        <a:spcAft>
                          <a:spcPts val="0"/>
                        </a:spcAft>
                        <a:buNone/>
                      </a:pPr>
                      <a:r>
                        <a:rPr lang="en"/>
                        <a:t>Gains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IMF IFS, OECD.Stat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Taxes On Property And Social Security Contributions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IMF IFS, OECD.Stat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2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a:t>
            </a:r>
            <a:endParaRPr/>
          </a:p>
        </p:txBody>
      </p:sp>
      <p:sp>
        <p:nvSpPr>
          <p:cNvPr id="128" name="Google Shape;128;p25"/>
          <p:cNvSpPr txBox="1"/>
          <p:nvPr>
            <p:ph idx="1" type="body"/>
          </p:nvPr>
        </p:nvSpPr>
        <p:spPr>
          <a:xfrm>
            <a:off x="311700" y="1226200"/>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Government Revenue (All as % of GDP) </a:t>
            </a:r>
            <a:endParaRPr b="1">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aphicFrame>
        <p:nvGraphicFramePr>
          <p:cNvPr id="133" name="Google Shape;133;p26"/>
          <p:cNvGraphicFramePr/>
          <p:nvPr/>
        </p:nvGraphicFramePr>
        <p:xfrm>
          <a:off x="889650" y="1182700"/>
          <a:ext cx="3000000" cy="3000000"/>
        </p:xfrm>
        <a:graphic>
          <a:graphicData uri="http://schemas.openxmlformats.org/drawingml/2006/table">
            <a:tbl>
              <a:tblPr>
                <a:noFill/>
                <a:tableStyleId>{16467C4B-56EF-4CE3-A866-C1088CD3D789}</a:tableStyleId>
              </a:tblPr>
              <a:tblGrid>
                <a:gridCol w="3619500"/>
                <a:gridCol w="3619500"/>
              </a:tblGrid>
              <a:tr h="381000">
                <a:tc>
                  <a:txBody>
                    <a:bodyPr/>
                    <a:lstStyle/>
                    <a:p>
                      <a:pPr indent="0" lvl="0" marL="0" rtl="0" algn="l">
                        <a:spcBef>
                          <a:spcPts val="0"/>
                        </a:spcBef>
                        <a:spcAft>
                          <a:spcPts val="0"/>
                        </a:spcAft>
                        <a:buNone/>
                      </a:pPr>
                      <a:r>
                        <a:rPr lang="en">
                          <a:highlight>
                            <a:srgbClr val="FFFFFF"/>
                          </a:highlight>
                        </a:rPr>
                        <a:t>Compensation of employees</a:t>
                      </a:r>
                      <a:endParaRPr>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highlight>
                            <a:srgbClr val="FFFFFF"/>
                          </a:highlight>
                        </a:rPr>
                        <a:t>Interest payments</a:t>
                      </a:r>
                      <a:endParaRPr>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highlight>
                            <a:srgbClr val="FFFFFF"/>
                          </a:highlight>
                        </a:rPr>
                        <a:t>Subsidies</a:t>
                      </a:r>
                      <a:endParaRPr>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highlight>
                            <a:srgbClr val="FFFFFF"/>
                          </a:highlight>
                        </a:rPr>
                        <a:t>Public final consumption and expenditure</a:t>
                      </a:r>
                      <a:endParaRPr>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Public spending on Health (% GDP)</a:t>
                      </a:r>
                      <a:endParaRPr>
                        <a:highlight>
                          <a:srgbClr val="9900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OECD.Stat, WHO</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Public spending on Education (% of GDP)</a:t>
                      </a:r>
                      <a:endParaRPr>
                        <a:highlight>
                          <a:srgbClr val="9900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Asian Development Bank</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Public Spending on social security and welfare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 OECD.Stat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aphicFrame>
        <p:nvGraphicFramePr>
          <p:cNvPr id="138" name="Google Shape;138;p27"/>
          <p:cNvGraphicFramePr/>
          <p:nvPr/>
        </p:nvGraphicFramePr>
        <p:xfrm>
          <a:off x="952500" y="1809750"/>
          <a:ext cx="3000000" cy="3000000"/>
        </p:xfrm>
        <a:graphic>
          <a:graphicData uri="http://schemas.openxmlformats.org/drawingml/2006/table">
            <a:tbl>
              <a:tblPr>
                <a:noFill/>
                <a:tableStyleId>{16467C4B-56EF-4CE3-A866-C1088CD3D789}</a:tableStyleId>
              </a:tblPr>
              <a:tblGrid>
                <a:gridCol w="3619500"/>
                <a:gridCol w="3619500"/>
              </a:tblGrid>
              <a:tr h="381000">
                <a:tc>
                  <a:txBody>
                    <a:bodyPr/>
                    <a:lstStyle/>
                    <a:p>
                      <a:pPr indent="0" lvl="0" marL="0" rtl="0" algn="l">
                        <a:spcBef>
                          <a:spcPts val="0"/>
                        </a:spcBef>
                        <a:spcAft>
                          <a:spcPts val="0"/>
                        </a:spcAft>
                        <a:buNone/>
                      </a:pPr>
                      <a:r>
                        <a:rPr lang="en"/>
                        <a:t>Variable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Data Source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Population Growth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Labour Participation Rate(% of total labour force)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Age Dependency Ratio(% of working age population)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WDI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9" name="Google Shape;139;p27"/>
          <p:cNvSpPr txBox="1"/>
          <p:nvPr>
            <p:ph idx="1" type="body"/>
          </p:nvPr>
        </p:nvSpPr>
        <p:spPr>
          <a:xfrm>
            <a:off x="311700" y="1152475"/>
            <a:ext cx="85206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Other Controls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chemeClr val="dk1"/>
                </a:solidFill>
              </a:rPr>
              <a:t>The objectives of this report are:</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To analyze the budgetary components affecting public and private investments in emerging economies.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To analyse the impact of functional dependencies on private investment</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To determine the long run determinants of investment in emerging economies.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To determine the robustness of the results to different econometric specifications. </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600">
              <a:solidFill>
                <a:schemeClr val="dk1"/>
              </a:solidFill>
            </a:endParaRPr>
          </a:p>
          <a:p>
            <a:pPr indent="0" lvl="0" marL="0" rtl="0" algn="just">
              <a:spcBef>
                <a:spcPts val="0"/>
              </a:spcBef>
              <a:spcAft>
                <a:spcPts val="0"/>
              </a:spcAft>
              <a:buClr>
                <a:schemeClr val="dk1"/>
              </a:buClr>
              <a:buSzPts val="1100"/>
              <a:buFont typeface="Arial"/>
              <a:buNone/>
            </a:pPr>
            <a:r>
              <a:rPr lang="en" sz="1600">
                <a:solidFill>
                  <a:schemeClr val="dk1"/>
                </a:solidFill>
              </a:rPr>
              <a:t>Panel Regression of 15 emerging economies has been done for this report.</a:t>
            </a:r>
            <a:endParaRPr sz="16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For the analysis, 15 emerging economies were chosen. To ensure that the data analysis remained generic to the context of the emerging economies, the report attempted to choose a wide range of such economies, from the world’s largest, to mid range economies and small scale economies . An attempt was also made to geographically diversify the chosen countries as much as possible.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To maintain the principle of ceteris paribus as best as possible, the most recent time frame was chosen.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 order to smooth out the effects of short-run fluctuations in the economy, three year averages were taken.</a:t>
            </a:r>
            <a:endParaRPr sz="15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Methodology (contd.)</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Several regressors and control variables were used to carry out the regression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Hansen statistic was used to test the validity of the instrument test. Almost all of the obtained values for the Hansen statistic were between 0.1 to 0.4, which indicates that the instrument test chosen was good.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obtained coefficients were tested for significance using the p values at 1%, 5% and 10% significance levels.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Long run coefficients were generated for the parameters whose short run coefficients were significant.</a:t>
            </a:r>
            <a:endParaRPr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08152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Due to a lack of adequate data on the functional dependencies for the chosen panel, a fresh panel was taken to analyse the impact of functional dependencies on private investment.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Once all 60 regressions were completed, the results were extracted into word docs using STATA’s outreg2 command and analysed.</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Finally, a panel was made which consisted of the 15 countries from the time period 2009-2017 and the values for private investment, public investment, and all the control variables (GDP, Labor force participation rate, Population growth and age dependency ratio) were stored in the dataset. Two SYS-GMM regressions were run on it.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Using the results from the above regressions, the coefficients for the year dummies were extracted into an excel sheet. This excel sheet was then imported back into STATA as a dataset, and the GMM year dummies for both private investment and public investment were plotted. These plots were then used for trend analysis.</a:t>
            </a:r>
            <a:endParaRPr sz="1500">
              <a:solidFill>
                <a:srgbClr val="000000"/>
              </a:solidFill>
            </a:endParaRPr>
          </a:p>
          <a:p>
            <a:pPr indent="0" lvl="0" marL="45720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sp>
        <p:nvSpPr>
          <p:cNvPr id="163" name="Google Shape;163;p31"/>
          <p:cNvSpPr txBox="1"/>
          <p:nvPr>
            <p:ph type="title"/>
          </p:nvPr>
        </p:nvSpPr>
        <p:spPr>
          <a:xfrm>
            <a:off x="311700" y="382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(contd.)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Introduction</a:t>
            </a:r>
            <a:endParaRPr/>
          </a:p>
        </p:txBody>
      </p:sp>
      <p:sp>
        <p:nvSpPr>
          <p:cNvPr id="62" name="Google Shape;62;p14"/>
          <p:cNvSpPr txBox="1"/>
          <p:nvPr>
            <p:ph idx="1" type="body"/>
          </p:nvPr>
        </p:nvSpPr>
        <p:spPr>
          <a:xfrm>
            <a:off x="311700" y="1000075"/>
            <a:ext cx="8520600" cy="37353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Char char="●"/>
            </a:pPr>
            <a:r>
              <a:rPr lang="en" sz="1600">
                <a:solidFill>
                  <a:srgbClr val="000000"/>
                </a:solidFill>
              </a:rPr>
              <a:t>Investment is an important component of the aggregate demand in the economy, hence it influences the rate of growth and the productive capacity of the economy. It can have a multiplier effect on the economy hence it is a key to growth.</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Many studies have given empirical evidence for private investment being more productive than public investment as it directly contributes to the final output. But this </a:t>
            </a:r>
            <a:r>
              <a:rPr lang="en" sz="1600">
                <a:solidFill>
                  <a:srgbClr val="000000"/>
                </a:solidFill>
              </a:rPr>
              <a:t>doesn't</a:t>
            </a:r>
            <a:r>
              <a:rPr lang="en" sz="1600">
                <a:solidFill>
                  <a:srgbClr val="000000"/>
                </a:solidFill>
              </a:rPr>
              <a:t> make public expenditure less important.</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Public investment provides an infrastructure which is complementary to the private capital, thereby increasing its productivity which has been proved by many papers like Aschauer (1989)</a:t>
            </a:r>
            <a:r>
              <a:rPr baseline="30000" lang="en" sz="1600">
                <a:solidFill>
                  <a:srgbClr val="000000"/>
                </a:solidFill>
              </a:rPr>
              <a:t>(1 ) </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It is important to analyse the effects of different fiscal shocks on private as well as public investment.</a:t>
            </a:r>
            <a:endParaRPr sz="1600">
              <a:solidFill>
                <a:srgbClr val="000000"/>
              </a:solidFill>
            </a:endParaRPr>
          </a:p>
          <a:p>
            <a:pPr indent="-330200" lvl="0" marL="457200" rtl="0" algn="just">
              <a:spcBef>
                <a:spcPts val="0"/>
              </a:spcBef>
              <a:spcAft>
                <a:spcPts val="0"/>
              </a:spcAft>
              <a:buClr>
                <a:srgbClr val="000000"/>
              </a:buClr>
              <a:buSzPts val="1600"/>
              <a:buChar char="●"/>
            </a:pPr>
            <a:r>
              <a:rPr lang="en" sz="1600">
                <a:solidFill>
                  <a:srgbClr val="000000"/>
                </a:solidFill>
              </a:rPr>
              <a:t>This paper employs a cross sectional time series on a panel of 15 emerging economies to analyse the effects of changes in budgetary components on investment.</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Empirical Analysis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solidFill>
                  <a:schemeClr val="dk1"/>
                </a:solidFill>
              </a:rPr>
              <a:t>To assess the impact of different budgetary sub-components on private and public investment 2 below mentioned equations are used, with a dependent term as levels of private and public investment (in % of GDP) respectively in equation 1 and 2, control variables and budgetary variable of interest as independent variable, the equation accommodates effects due to time, the specificity of  a country and some unobserved error.</a:t>
            </a:r>
            <a:endParaRPr sz="1500">
              <a:solidFill>
                <a:schemeClr val="dk1"/>
              </a:solidFill>
            </a:endParaRPr>
          </a:p>
          <a:p>
            <a:pPr indent="0" lvl="0" marL="457200" rtl="0" algn="just">
              <a:spcBef>
                <a:spcPts val="0"/>
              </a:spcBef>
              <a:spcAft>
                <a:spcPts val="0"/>
              </a:spcAft>
              <a:buNone/>
            </a:pPr>
            <a:r>
              <a:rPr lang="en" sz="1500">
                <a:solidFill>
                  <a:schemeClr val="dk1"/>
                </a:solidFill>
              </a:rPr>
              <a:t>privinv = β0yi0+β1Zit+Fit+t+νi+εit</a:t>
            </a:r>
            <a:endParaRPr sz="1500">
              <a:solidFill>
                <a:schemeClr val="dk1"/>
              </a:solidFill>
            </a:endParaRPr>
          </a:p>
          <a:p>
            <a:pPr indent="0" lvl="0" marL="457200" rtl="0" algn="just">
              <a:spcBef>
                <a:spcPts val="0"/>
              </a:spcBef>
              <a:spcAft>
                <a:spcPts val="0"/>
              </a:spcAft>
              <a:buNone/>
            </a:pPr>
            <a:r>
              <a:rPr lang="en" sz="1500">
                <a:solidFill>
                  <a:schemeClr val="dk1"/>
                </a:solidFill>
              </a:rPr>
              <a:t>pubinv = β0yi0+β1Zit+Fit+t+νi+εit</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Our null hypothesis for equation 1 and 2 is, fiscal impacts have no effect on private and public investment respectively.</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The models are estimated by either within fixed effects (FE-within) or two-step robust system generalised methods of moments (SYS-GMM).</a:t>
            </a:r>
            <a:endParaRPr sz="1500">
              <a:solidFill>
                <a:schemeClr val="dk1"/>
              </a:solidFill>
            </a:endParaRPr>
          </a:p>
          <a:p>
            <a:pPr indent="0" lvl="0" marL="457200" rtl="0" algn="just">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policy implications</a:t>
            </a:r>
            <a:endParaRPr/>
          </a:p>
        </p:txBody>
      </p:sp>
      <p:sp>
        <p:nvSpPr>
          <p:cNvPr id="175" name="Google Shape;175;p33"/>
          <p:cNvSpPr txBox="1"/>
          <p:nvPr>
            <p:ph idx="1" type="body"/>
          </p:nvPr>
        </p:nvSpPr>
        <p:spPr>
          <a:xfrm>
            <a:off x="311700" y="1454675"/>
            <a:ext cx="8520600" cy="340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In long run as well as short run initial GDP per capita </a:t>
            </a:r>
            <a:r>
              <a:rPr lang="en" sz="1400">
                <a:solidFill>
                  <a:srgbClr val="000000"/>
                </a:solidFill>
              </a:rPr>
              <a:t>hampers investment i.e.it has a </a:t>
            </a:r>
            <a:r>
              <a:rPr lang="en" sz="1400">
                <a:solidFill>
                  <a:srgbClr val="000000"/>
                </a:solidFill>
              </a:rPr>
              <a:t>statistically</a:t>
            </a:r>
            <a:r>
              <a:rPr lang="en" sz="1400">
                <a:solidFill>
                  <a:srgbClr val="000000"/>
                </a:solidFill>
              </a:rPr>
              <a:t> </a:t>
            </a:r>
            <a:r>
              <a:rPr lang="en" sz="1400">
                <a:solidFill>
                  <a:srgbClr val="000000"/>
                </a:solidFill>
              </a:rPr>
              <a:t>significant</a:t>
            </a:r>
            <a:r>
              <a:rPr lang="en" sz="1400">
                <a:solidFill>
                  <a:srgbClr val="000000"/>
                </a:solidFill>
              </a:rPr>
              <a:t> negative effect on investment at 10% significance level, cet par, it is associated with a decrease of  0.0003% in short run and 0.0001% in long run.(According to SYS GMM)</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Reason -  In the initial stages of development, the output of public investment acts as a superior good for people hence more the GDP per capita, less is the public investment</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Labor force participation rate has a positive impact on private investment at 10% significance level, cet par, associated with a 0.282% increase.(According to within)</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Reason - because if the working force increases, the private savings would also increase and so will the investment.</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Population growth has a positive impact on public investment associated with 0.498% increase, at the 10% significance level, cet par.</a:t>
            </a:r>
            <a:r>
              <a:rPr lang="en" sz="1400">
                <a:solidFill>
                  <a:srgbClr val="000000"/>
                </a:solidFill>
              </a:rPr>
              <a:t>(According to within)</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Reason - because if the population will grow there will be a greater demand for public expenditure, hence , public investment will increase.</a:t>
            </a:r>
            <a:endParaRPr sz="1400">
              <a:solidFill>
                <a:srgbClr val="000000"/>
              </a:solidFill>
            </a:endParaRPr>
          </a:p>
          <a:p>
            <a:pPr indent="0" lvl="0" marL="457200" rtl="0" algn="just">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176" name="Google Shape;176;p33"/>
          <p:cNvSpPr txBox="1"/>
          <p:nvPr>
            <p:ph type="title"/>
          </p:nvPr>
        </p:nvSpPr>
        <p:spPr>
          <a:xfrm>
            <a:off x="464100" y="897800"/>
            <a:ext cx="8520600" cy="4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Results for control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Results for control variables (contd.)</a:t>
            </a:r>
            <a:endParaRPr sz="1800"/>
          </a:p>
        </p:txBody>
      </p:sp>
      <p:sp>
        <p:nvSpPr>
          <p:cNvPr id="182" name="Google Shape;182;p34"/>
          <p:cNvSpPr txBox="1"/>
          <p:nvPr>
            <p:ph idx="1" type="body"/>
          </p:nvPr>
        </p:nvSpPr>
        <p:spPr>
          <a:xfrm>
            <a:off x="311700" y="865325"/>
            <a:ext cx="8520600" cy="2384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rPr>
              <a:t>Age dependency ratio hampers private investment associated with a 0.398% decrease at the 1% significance level and positively impacts public investment associated with a 0.0423% increase at 10% significance level, cet par.</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But in the long run it has negative impact on both the investments.(According to within)</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Reason for positive -  the larger proportion of the dependent population demands a large amount of investment in education, infrastructure as well as the healthcare facilities.</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Reason for negative - if there is a less proportion of working age people then the private savings and investment will be less. </a:t>
            </a:r>
            <a:endParaRPr sz="1500">
              <a:solidFill>
                <a:schemeClr val="dk1"/>
              </a:solidFill>
            </a:endParaRPr>
          </a:p>
          <a:p>
            <a:pPr indent="0" lvl="0" marL="45720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83" name="Google Shape;183;p34"/>
          <p:cNvSpPr txBox="1"/>
          <p:nvPr>
            <p:ph type="title"/>
          </p:nvPr>
        </p:nvSpPr>
        <p:spPr>
          <a:xfrm>
            <a:off x="311700" y="311720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Clr>
                <a:schemeClr val="dk1"/>
              </a:buClr>
              <a:buSzPts val="1100"/>
              <a:buFont typeface="Arial"/>
              <a:buNone/>
            </a:pPr>
            <a:r>
              <a:rPr lang="en" sz="1800"/>
              <a:t>Results for Revenue variables</a:t>
            </a:r>
            <a:endParaRPr sz="1800"/>
          </a:p>
        </p:txBody>
      </p:sp>
      <p:sp>
        <p:nvSpPr>
          <p:cNvPr id="184" name="Google Shape;184;p34"/>
          <p:cNvSpPr txBox="1"/>
          <p:nvPr>
            <p:ph idx="1" type="body"/>
          </p:nvPr>
        </p:nvSpPr>
        <p:spPr>
          <a:xfrm>
            <a:off x="311700" y="3689900"/>
            <a:ext cx="8520600" cy="1164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rPr>
              <a:t>All the taxes (Domestic taxes on good and services, Income taxes, Property taxes, Payroll taxes) have a positive effect on public investment at 10% significance level. (According to SYS GMM). The results are maintained in the long run as well but with a weaker effect.</a:t>
            </a:r>
            <a:endParaRPr sz="1500">
              <a:solidFill>
                <a:schemeClr val="dk1"/>
              </a:solidFill>
            </a:endParaRPr>
          </a:p>
          <a:p>
            <a:pPr indent="-323850" lvl="0" marL="457200" rtl="0" algn="just">
              <a:spcBef>
                <a:spcPts val="0"/>
              </a:spcBef>
              <a:spcAft>
                <a:spcPts val="0"/>
              </a:spcAft>
              <a:buClr>
                <a:schemeClr val="dk1"/>
              </a:buClr>
              <a:buSzPts val="1500"/>
              <a:buChar char="●"/>
            </a:pPr>
            <a:r>
              <a:rPr lang="en" sz="1500">
                <a:solidFill>
                  <a:schemeClr val="dk1"/>
                </a:solidFill>
              </a:rPr>
              <a:t>Reason - because the increase in the inflow of funds will lead to increased investment.</a:t>
            </a:r>
            <a:endParaRPr sz="1500">
              <a:solidFill>
                <a:schemeClr val="dk1"/>
              </a:solidFill>
            </a:endParaRPr>
          </a:p>
          <a:p>
            <a:pPr indent="0" lvl="0" marL="457200" rtl="0" algn="just">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37350"/>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1800"/>
              <a:t>Results for expenditure variables</a:t>
            </a:r>
            <a:endParaRPr sz="1800"/>
          </a:p>
        </p:txBody>
      </p:sp>
      <p:sp>
        <p:nvSpPr>
          <p:cNvPr id="190" name="Google Shape;190;p35"/>
          <p:cNvSpPr txBox="1"/>
          <p:nvPr>
            <p:ph idx="1" type="body"/>
          </p:nvPr>
        </p:nvSpPr>
        <p:spPr>
          <a:xfrm>
            <a:off x="311700" y="736750"/>
            <a:ext cx="8520600" cy="4224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lang="en" sz="1500">
                <a:solidFill>
                  <a:srgbClr val="000000"/>
                </a:solidFill>
              </a:rPr>
              <a:t>A percentage change in the public wages (as a % of GDP) leads to a 0.539% increase in private investment, at 10% significance level, cet par. (according to within)</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Increase in interest payments, subsidies and public consumption all of the three components harm both the investments at 10% significance level, cet par(according to SYS GMM) the results hold in the long run as well.</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Reason - spillover effects from higher yields for funding of private investment which would make the financing conditions more strict.</a:t>
            </a:r>
            <a:endParaRPr sz="1500">
              <a:solidFill>
                <a:srgbClr val="000000"/>
              </a:solidFill>
            </a:endParaRPr>
          </a:p>
          <a:p>
            <a:pPr indent="0" lvl="0" marL="457200" rtl="0" algn="just">
              <a:spcBef>
                <a:spcPts val="0"/>
              </a:spcBef>
              <a:spcAft>
                <a:spcPts val="0"/>
              </a:spcAft>
              <a:buNone/>
            </a:pPr>
            <a:r>
              <a:rPr lang="en" sz="1500">
                <a:solidFill>
                  <a:srgbClr val="000000"/>
                </a:solidFill>
              </a:rPr>
              <a:t>Results for functional dependencies</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Public expenditure in health and public expenditure in social security and welfare hamper private investment, whereas public expenditure in education has a positive impact on private investment when all the three taken simultaneously but when taken individually one at a time </a:t>
            </a:r>
            <a:r>
              <a:rPr lang="en" sz="1500">
                <a:solidFill>
                  <a:srgbClr val="000000"/>
                </a:solidFill>
              </a:rPr>
              <a:t>expenditure in health and public expenditure in social security and welfare still show a negative effect but public expenditure in education comes out to be not significant.</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Reason - if the government expenditure in these sectors increases there will be a crowding out effect which will lead to a decrease in the private investment.</a:t>
            </a:r>
            <a:endParaRPr sz="1500">
              <a:solidFill>
                <a:srgbClr val="000000"/>
              </a:solidFill>
            </a:endParaRPr>
          </a:p>
          <a:p>
            <a:pPr indent="0" lvl="0" marL="457200" rtl="0" algn="just">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lang="en" sz="1500">
                <a:solidFill>
                  <a:srgbClr val="000000"/>
                </a:solidFill>
              </a:rPr>
              <a:t>This report analyzed the determinants of private and public investment in the context of emerging economies.</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In general, it was found that private investment has steadily increased over the years and public investment is shrinking.</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Results show that each component of the revenue side does not significantly affect private and public investment, and expenditure side variables are more significant than the revenue variables and affect negatively on both the investments.</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All the functional dependencies in the long run affect the private </a:t>
            </a:r>
            <a:r>
              <a:rPr lang="en" sz="1500">
                <a:solidFill>
                  <a:srgbClr val="000000"/>
                </a:solidFill>
              </a:rPr>
              <a:t>investment</a:t>
            </a:r>
            <a:r>
              <a:rPr lang="en" sz="1500">
                <a:solidFill>
                  <a:srgbClr val="000000"/>
                </a:solidFill>
              </a:rPr>
              <a:t> negatively.</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rPr>
              <a:t>All these components aim to deliver a complete picture on the impact of fiscal policies on public and private investment, and on applying this model in the context of India, the impact of popular public policies on the country could be explained.</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t>Literature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Impact of Fiscal Policy</a:t>
            </a:r>
            <a:endParaRPr/>
          </a:p>
          <a:p>
            <a:pPr indent="0" lvl="0" marL="0" rtl="0" algn="ctr">
              <a:spcBef>
                <a:spcPts val="0"/>
              </a:spcBef>
              <a:spcAft>
                <a:spcPts val="0"/>
              </a:spcAft>
              <a:buNone/>
            </a:pPr>
            <a:r>
              <a:t/>
            </a:r>
            <a:endParaRPr/>
          </a:p>
        </p:txBody>
      </p:sp>
      <p:sp>
        <p:nvSpPr>
          <p:cNvPr id="73" name="Google Shape;73;p16"/>
          <p:cNvSpPr txBox="1"/>
          <p:nvPr>
            <p:ph idx="1" type="body"/>
          </p:nvPr>
        </p:nvSpPr>
        <p:spPr>
          <a:xfrm>
            <a:off x="68525" y="1062750"/>
            <a:ext cx="9004500" cy="3833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Afonso and Hauptmeier (2009) assessed the fiscal behaviour in the EU countries for 1990-2005 via responsiveness of budget balances to several determinants. They conclude that existence of effective fiscal rules, the degree of public spending decentralization, and the electoral cycle can impinge on the country’s fiscal position.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Giavazzi et al. (2000) searched systematically for the circumstances in which national saving responds non-linearly to fiscal policy impulses. The data drawn from the OECD countries confirm that a non-linear response by the private sector is more likely when fiscal impulses are large and persistent.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Afonso and Jalles (2014) try to find the potential linkage between fiscal policy developments and economic growth.They conclude that taxes on income are less welcome for growth; public wages, interest payments, subsidies and government consumption have a negative effect on output growth; expenditures on social security and welfare are less growth enhancing; both government spending on education and health boosts growth. However, there is weak evidence supporting causality running for expenditures or revenues to GDP per capita.</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Vladimir Popov (1997) analyzed the reduction in investment during transformational recession and its slow growth during subsequent recovery of the economy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However, transition economies are supposed to offer numerous opportunities to increase output with relatively small targeted investment</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Low capital productivity led to low rates of output, rather than the investment rate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Investment influenced by policy as well as non-policy factors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Evidence indicates that distortions in trade and industrial infrastructure resulted in supply-side recession, resulting in decline in output and investment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Government budget deficit influences changes in the share of public and private consumption in GDP. Hence, it plays a crucial role in determining the share of investment</a:t>
            </a:r>
            <a:endParaRPr sz="1500">
              <a:solidFill>
                <a:srgbClr val="000000"/>
              </a:solidFill>
            </a:endParaRPr>
          </a:p>
          <a:p>
            <a:pPr indent="0" lvl="0" marL="0" rtl="0" algn="l">
              <a:spcBef>
                <a:spcPts val="1600"/>
              </a:spcBef>
              <a:spcAft>
                <a:spcPts val="1600"/>
              </a:spcAft>
              <a:buNone/>
            </a:pPr>
            <a:r>
              <a:t/>
            </a:r>
            <a:endParaRPr sz="1500"/>
          </a:p>
        </p:txBody>
      </p:sp>
      <p:sp>
        <p:nvSpPr>
          <p:cNvPr id="79" name="Google Shape;79;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Factors affecting Investment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Kenneth L. Judd (1985) analysed the short run impact of current and future changes in fiscal policy on investment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Anticipated investment tax credits was found to depress current investment and immediate tax cuts meant future cuts in government expenditure, another negative effect.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J. Gali and R. Perotti (2003) observed that the Maastricht Treaty and the Stability and Growth Pact significantly impaired the the ability of EU governments to conduct a stabilizing fiscal policy.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However, it was found that the decline in public investment experienced over the last decade by EMU countries is part of a world-wide trend that started well before the Maastricht Treaty was signed.</a:t>
            </a:r>
            <a:endParaRPr sz="1500">
              <a:solidFill>
                <a:srgbClr val="000000"/>
              </a:solidFill>
            </a:endParaRPr>
          </a:p>
          <a:p>
            <a:pPr indent="0" lvl="0" marL="0" rtl="0" algn="l">
              <a:spcBef>
                <a:spcPts val="1600"/>
              </a:spcBef>
              <a:spcAft>
                <a:spcPts val="1600"/>
              </a:spcAft>
              <a:buNone/>
            </a:pPr>
            <a:r>
              <a:t/>
            </a:r>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Effects of Fiscal Policy on Investment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Alberto Alesina, Silvia Ardagna, Roberto Perotti and Fabio Schiantarelli (2002) showed that the strongest effects on investments arise from changes in primary government spending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Fiscal policy also affected labor costs through labor market channels, thereby affecting profits, and investment with their paper “Fiscal policy, profit, investments” by analysing the data from 18 OECD countries for the years 1960-1996.</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Joanna Stawska (2012) in his paper “The impact of monetary-fiscal policy mix on investments of Euro area countries in context of financial crisis” analyses the impact of monetary-fiscal policy mix on the economic growth, mainly for the investments of the euro area during the financial crisis.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Despite of significant budgetary increase and monetary authorities cutting interest rates to encourage businesses to borrow and invest, uncertainty of the financial markets discouraged borrowing, investing and spending. It was concluded that without the coordinated efforts of the fiscal and the monetary authorities, the financial crisis could have led to an even worse collapse of the economy.</a:t>
            </a:r>
            <a:endParaRPr sz="1500">
              <a:solidFill>
                <a:srgbClr val="000000"/>
              </a:solidFill>
            </a:endParaRPr>
          </a:p>
          <a:p>
            <a:pPr indent="0" lvl="0" marL="0" rtl="0" algn="l">
              <a:spcBef>
                <a:spcPts val="0"/>
              </a:spcBef>
              <a:spcAft>
                <a:spcPts val="1600"/>
              </a:spcAft>
              <a:buNone/>
            </a:pPr>
            <a:r>
              <a:t/>
            </a:r>
            <a:endParaRPr sz="1500">
              <a:solidFill>
                <a:srgbClr val="000000"/>
              </a:solidFill>
            </a:endParaRPr>
          </a:p>
        </p:txBody>
      </p:sp>
      <p:sp>
        <p:nvSpPr>
          <p:cNvPr id="91" name="Google Shape;91;p19"/>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Effects of Fiscal Policy on Investment (contd.)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Abel and Andrew (1982) in their paper develop a q model of investment useful to analyze the effects on permanent and temporary change in tax policy on investment. They concluded that temporary investment tax credit isn’t necessarily more expansionary than permanent one.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Muzurura, Joe and Sikwila (2018) studying taxation and investment in Zimbabwe, concluded that taxation revenue that is channelled to productive public expenditure is likely to stimulate the productivity of private fixed domestic investment.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Edgerton and Jesse (2010) suggest that tax incentives have the smallest impact on investment exactly when they are most likely to be put in place -- during downturns in economic activity when cash flows are low.</a:t>
            </a:r>
            <a:endParaRPr sz="1500">
              <a:solidFill>
                <a:srgbClr val="000000"/>
              </a:solidFill>
            </a:endParaRPr>
          </a:p>
          <a:p>
            <a:pPr indent="0" lvl="0" marL="0" rtl="0" algn="l">
              <a:spcBef>
                <a:spcPts val="1600"/>
              </a:spcBef>
              <a:spcAft>
                <a:spcPts val="1600"/>
              </a:spcAft>
              <a:buNone/>
            </a:pPr>
            <a:r>
              <a:t/>
            </a:r>
            <a:endParaRPr sz="1500">
              <a:solidFill>
                <a:srgbClr val="000000"/>
              </a:solidFill>
            </a:endParaRPr>
          </a:p>
        </p:txBody>
      </p:sp>
      <p:sp>
        <p:nvSpPr>
          <p:cNvPr id="97" name="Google Shape;97;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 of Taxes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 of Taxes (contd)</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Hall and Jorgenson (1967) studied the relationship between tax policy and investment expenditures using the neoclassical theory of optimal capital accumulation. They concluded from studying three different post war tax revisions, that tax policy is highly effective in changing the level and timing of investment expenditures. It was also found that the tax policy has had important effects on the composition of investment.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Cummins, Hasset and Hubbard (1995) studied the effect of tax reforms on business investment using an extension of the tax adjusted q model.  It was found that changes in company tax policy have a significant economic and statistical impact on investment behaviour in almost all the OECD countries in this study.</a:t>
            </a:r>
            <a:endParaRPr sz="15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