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ran Wang" userId="03afaf24-d4df-4729-beda-1ceac8f03565" providerId="ADAL" clId="{B78AC107-4302-4EF4-8590-6F1DE8F822A2}"/>
    <pc:docChg chg="modSld">
      <pc:chgData name="Haoran Wang" userId="03afaf24-d4df-4729-beda-1ceac8f03565" providerId="ADAL" clId="{B78AC107-4302-4EF4-8590-6F1DE8F822A2}" dt="2020-01-26T06:57:04.428" v="3" actId="20577"/>
      <pc:docMkLst>
        <pc:docMk/>
      </pc:docMkLst>
      <pc:sldChg chg="modSp">
        <pc:chgData name="Haoran Wang" userId="03afaf24-d4df-4729-beda-1ceac8f03565" providerId="ADAL" clId="{B78AC107-4302-4EF4-8590-6F1DE8F822A2}" dt="2020-01-26T06:57:04.428" v="3" actId="20577"/>
        <pc:sldMkLst>
          <pc:docMk/>
          <pc:sldMk cId="1714177149" sldId="256"/>
        </pc:sldMkLst>
        <pc:spChg chg="mod">
          <ac:chgData name="Haoran Wang" userId="03afaf24-d4df-4729-beda-1ceac8f03565" providerId="ADAL" clId="{B78AC107-4302-4EF4-8590-6F1DE8F822A2}" dt="2020-01-26T06:57:04.428" v="3" actId="20577"/>
          <ac:spMkLst>
            <pc:docMk/>
            <pc:sldMk cId="1714177149" sldId="256"/>
            <ac:spMk id="3" creationId="{B60FA290-506B-428B-BC33-C1F61B23FAC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1C8321-FB86-4160-976F-34EF3AEE4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1" y="1480930"/>
            <a:ext cx="5751537" cy="3848521"/>
          </a:xfrm>
        </p:spPr>
        <p:txBody>
          <a:bodyPr anchor="ctr">
            <a:normAutofit/>
          </a:bodyPr>
          <a:lstStyle/>
          <a:p>
            <a:pPr algn="r"/>
            <a:r>
              <a:rPr lang="en-CA" sz="5100"/>
              <a:t>Daisy intelligence 2020 hackathon: </a:t>
            </a:r>
            <a:br>
              <a:rPr lang="en-CA" sz="5100"/>
            </a:br>
            <a:r>
              <a:rPr lang="en-CA" sz="5100"/>
              <a:t>digital flyer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FA290-506B-428B-BC33-C1F61B23F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9870" y="1480929"/>
            <a:ext cx="2593610" cy="384852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CA" dirty="0"/>
              <a:t>Team Name:</a:t>
            </a:r>
          </a:p>
          <a:p>
            <a:pPr algn="l">
              <a:spcAft>
                <a:spcPts val="600"/>
              </a:spcAft>
            </a:pPr>
            <a:r>
              <a:rPr lang="en-CA" dirty="0"/>
              <a:t>Milk Before Cereal </a:t>
            </a:r>
          </a:p>
          <a:p>
            <a:pPr algn="l">
              <a:spcAft>
                <a:spcPts val="600"/>
              </a:spcAft>
            </a:pPr>
            <a:r>
              <a:rPr lang="en-CA" dirty="0"/>
              <a:t>- Haoran (Jayce) Wang</a:t>
            </a:r>
          </a:p>
          <a:p>
            <a:pPr algn="l">
              <a:spcAft>
                <a:spcPts val="600"/>
              </a:spcAft>
            </a:pPr>
            <a:r>
              <a:rPr lang="en-CA" dirty="0"/>
              <a:t>- </a:t>
            </a:r>
            <a:r>
              <a:rPr lang="en-CA" dirty="0" err="1"/>
              <a:t>Arsh</a:t>
            </a:r>
            <a:r>
              <a:rPr lang="en-CA" dirty="0"/>
              <a:t> </a:t>
            </a:r>
            <a:r>
              <a:rPr lang="en-CA" dirty="0" err="1"/>
              <a:t>Kadakia</a:t>
            </a:r>
            <a:r>
              <a:rPr lang="en-CA" dirty="0"/>
              <a:t>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17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F249-86D8-4F67-847C-E15047B0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8675"/>
          </a:xfrm>
        </p:spPr>
        <p:txBody>
          <a:bodyPr/>
          <a:lstStyle/>
          <a:p>
            <a:r>
              <a:rPr lang="en-CA" dirty="0"/>
              <a:t>High-Level Pipeline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2377085-B7B1-448F-8910-5F095A1CF7E5}"/>
              </a:ext>
            </a:extLst>
          </p:cNvPr>
          <p:cNvSpPr/>
          <p:nvPr/>
        </p:nvSpPr>
        <p:spPr>
          <a:xfrm>
            <a:off x="3467162" y="2331240"/>
            <a:ext cx="1822819" cy="10382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Bounding Box Detection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7BF04-7F11-490D-974A-1180A1F7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85" y="2138362"/>
            <a:ext cx="1559727" cy="158114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9BB5F84-B7EC-43AA-A266-51E781DF71B6}"/>
              </a:ext>
            </a:extLst>
          </p:cNvPr>
          <p:cNvSpPr/>
          <p:nvPr/>
        </p:nvSpPr>
        <p:spPr>
          <a:xfrm>
            <a:off x="2623014" y="2676520"/>
            <a:ext cx="716746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1441E1A-522E-4437-B8E8-526BC2C94666}"/>
              </a:ext>
            </a:extLst>
          </p:cNvPr>
          <p:cNvSpPr/>
          <p:nvPr/>
        </p:nvSpPr>
        <p:spPr>
          <a:xfrm>
            <a:off x="5504848" y="2371720"/>
            <a:ext cx="1247775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C8D29D9-0C99-4878-AF30-124CA68DFD28}"/>
              </a:ext>
            </a:extLst>
          </p:cNvPr>
          <p:cNvSpPr/>
          <p:nvPr/>
        </p:nvSpPr>
        <p:spPr>
          <a:xfrm>
            <a:off x="5504847" y="2557465"/>
            <a:ext cx="1247775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D10EE8E-F4C5-4CA9-B5B0-CD15AA5485A9}"/>
              </a:ext>
            </a:extLst>
          </p:cNvPr>
          <p:cNvSpPr/>
          <p:nvPr/>
        </p:nvSpPr>
        <p:spPr>
          <a:xfrm>
            <a:off x="5513803" y="2747960"/>
            <a:ext cx="1247775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45F6FD1-B4BD-4A38-8492-A24042CD300C}"/>
              </a:ext>
            </a:extLst>
          </p:cNvPr>
          <p:cNvSpPr/>
          <p:nvPr/>
        </p:nvSpPr>
        <p:spPr>
          <a:xfrm>
            <a:off x="5504849" y="2917030"/>
            <a:ext cx="1247775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FD6A0ED-57D2-41AA-8FAB-E89369163591}"/>
              </a:ext>
            </a:extLst>
          </p:cNvPr>
          <p:cNvSpPr/>
          <p:nvPr/>
        </p:nvSpPr>
        <p:spPr>
          <a:xfrm>
            <a:off x="5517913" y="3067045"/>
            <a:ext cx="1247775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6716B9-1C6E-4B5E-A293-B3F20CC29ACF}"/>
              </a:ext>
            </a:extLst>
          </p:cNvPr>
          <p:cNvSpPr/>
          <p:nvPr/>
        </p:nvSpPr>
        <p:spPr>
          <a:xfrm>
            <a:off x="6807747" y="2488410"/>
            <a:ext cx="2047875" cy="847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Text-Recognition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8B7A7AB-9774-4C47-BBAC-41CF73EEB18B}"/>
              </a:ext>
            </a:extLst>
          </p:cNvPr>
          <p:cNvSpPr/>
          <p:nvPr/>
        </p:nvSpPr>
        <p:spPr>
          <a:xfrm>
            <a:off x="8939718" y="2676520"/>
            <a:ext cx="716746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BCF48B0-2AE4-479C-AB91-228204E388D6}"/>
              </a:ext>
            </a:extLst>
          </p:cNvPr>
          <p:cNvSpPr/>
          <p:nvPr/>
        </p:nvSpPr>
        <p:spPr>
          <a:xfrm>
            <a:off x="9740560" y="2462210"/>
            <a:ext cx="2047875" cy="847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Parsing Algorithm to Output csv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13B77F-6FD7-450D-8EC7-988AC97DBCAA}"/>
              </a:ext>
            </a:extLst>
          </p:cNvPr>
          <p:cNvSpPr txBox="1"/>
          <p:nvPr/>
        </p:nvSpPr>
        <p:spPr>
          <a:xfrm>
            <a:off x="4643437" y="3576625"/>
            <a:ext cx="2905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Each recognized bounding box of each flyer is passed in for text-recognition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F363D-3F36-42F3-B6D3-93CE125A1CB9}"/>
              </a:ext>
            </a:extLst>
          </p:cNvPr>
          <p:cNvSpPr txBox="1"/>
          <p:nvPr/>
        </p:nvSpPr>
        <p:spPr>
          <a:xfrm>
            <a:off x="8067675" y="3486145"/>
            <a:ext cx="2905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Words outputted via text-recognition is parsed and analyzed via patterns and logic statements to check for output categories</a:t>
            </a:r>
          </a:p>
        </p:txBody>
      </p:sp>
    </p:spTree>
    <p:extLst>
      <p:ext uri="{BB962C8B-B14F-4D97-AF65-F5344CB8AC3E}">
        <p14:creationId xmlns:p14="http://schemas.microsoft.com/office/powerpoint/2010/main" val="179941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72">
            <a:extLst>
              <a:ext uri="{FF2B5EF4-FFF2-40B4-BE49-F238E27FC236}">
                <a16:creationId xmlns:a16="http://schemas.microsoft.com/office/drawing/2014/main" id="{825E602A-53EB-4CB1-9633-3EC058740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7A5D7-B6B1-48D1-8372-CAEFBFD2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CA" dirty="0"/>
              <a:t>Bounding Box Detection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6E7833-8203-4031-87F8-BCF2D9FB1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5456" y="237066"/>
            <a:ext cx="3080384" cy="311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030DB64-8470-4079-918D-19CA34751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385" y="3509435"/>
            <a:ext cx="3008328" cy="3023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74">
            <a:extLst>
              <a:ext uri="{FF2B5EF4-FFF2-40B4-BE49-F238E27FC236}">
                <a16:creationId xmlns:a16="http://schemas.microsoft.com/office/drawing/2014/main" id="{E832F3F2-2294-4A8D-ABDC-234B853C7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DF64E-C951-4DE5-9BA7-3F1DDA727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1557866"/>
            <a:ext cx="6176776" cy="4614333"/>
          </a:xfrm>
        </p:spPr>
        <p:txBody>
          <a:bodyPr>
            <a:normAutofit/>
          </a:bodyPr>
          <a:lstStyle/>
          <a:p>
            <a:r>
              <a:rPr lang="en-CA" dirty="0"/>
              <a:t>Employed method is to detect the contours of densely packed words as rectangles once they are blurred and dilated using computer vision algorithms</a:t>
            </a:r>
          </a:p>
          <a:p>
            <a:r>
              <a:rPr lang="en-CA" dirty="0"/>
              <a:t>Alternate solution was to apply employed algorithm to collect training data for a MASK-RCNN network in hope of consistently detecting every entry on a flyer but failed due to lack of data</a:t>
            </a:r>
          </a:p>
          <a:p>
            <a:r>
              <a:rPr lang="en-CA" dirty="0"/>
              <a:t>Algorithm is biased toward rectangularly packed entries on the flyer</a:t>
            </a:r>
          </a:p>
          <a:p>
            <a:r>
              <a:rPr lang="en-CA" dirty="0"/>
              <a:t>Better results can be achieved through further tuning of parameters </a:t>
            </a:r>
          </a:p>
        </p:txBody>
      </p:sp>
    </p:spTree>
    <p:extLst>
      <p:ext uri="{BB962C8B-B14F-4D97-AF65-F5344CB8AC3E}">
        <p14:creationId xmlns:p14="http://schemas.microsoft.com/office/powerpoint/2010/main" val="102098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A3D6-AA16-4842-A02C-59235B70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CA" dirty="0"/>
              <a:t>Text-Recognition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3E88-1F78-4DD0-8E21-EF2AC14CF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1724025"/>
            <a:ext cx="5072437" cy="4343400"/>
          </a:xfrm>
        </p:spPr>
        <p:txBody>
          <a:bodyPr>
            <a:noAutofit/>
          </a:bodyPr>
          <a:lstStyle/>
          <a:p>
            <a:r>
              <a:rPr lang="en-CA" sz="2200" dirty="0"/>
              <a:t>Detected entries are passed into Google Cloud Vision API for text-recognition</a:t>
            </a:r>
          </a:p>
          <a:p>
            <a:r>
              <a:rPr lang="en-CA" sz="2200" dirty="0"/>
              <a:t>JSON output for each entry is sorted using a library of functions each responsible for existence of a output criteria </a:t>
            </a:r>
          </a:p>
          <a:p>
            <a:r>
              <a:rPr lang="en-CA" sz="2200" dirty="0"/>
              <a:t>Function library is used in a main pipeline file that completes the writing of the output csv file if an output criteria has been successfully detected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AEB7E-698B-4F54-8A88-9CD4436AA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866" y="1657691"/>
            <a:ext cx="4886369" cy="35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3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DA92B-AF9D-4846-9D61-03FD460C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2975"/>
          </a:xfrm>
        </p:spPr>
        <p:txBody>
          <a:bodyPr/>
          <a:lstStyle/>
          <a:p>
            <a:r>
              <a:rPr lang="en-CA" dirty="0"/>
              <a:t>Challenges We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0D54-E396-455C-A70C-C443BECD0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52575"/>
            <a:ext cx="96012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CA" sz="2700" dirty="0"/>
              <a:t>Attempting to use deep learning for entry detection, we spent a lot of time developing the code and preprocessing required for transfer learning of the Mask-RCNN algorithm until it was not worth the investment due to the lack of data</a:t>
            </a:r>
          </a:p>
          <a:p>
            <a:pPr>
              <a:lnSpc>
                <a:spcPct val="110000"/>
              </a:lnSpc>
            </a:pPr>
            <a:r>
              <a:rPr lang="en-CA" sz="2700" dirty="0"/>
              <a:t>Having trouble deciding parameter configuration for computer vision algorithm as certain setups worked well for some photos but not others</a:t>
            </a:r>
          </a:p>
          <a:p>
            <a:pPr>
              <a:lnSpc>
                <a:spcPct val="110000"/>
              </a:lnSpc>
            </a:pPr>
            <a:r>
              <a:rPr lang="en-CA" sz="2700" dirty="0"/>
              <a:t>Bounding boxes sometimes did not cover all of the text, therefore text recognition </a:t>
            </a:r>
            <a:r>
              <a:rPr lang="en-CA" sz="2700" dirty="0" err="1"/>
              <a:t>api</a:t>
            </a:r>
            <a:r>
              <a:rPr lang="en-CA" sz="2700" dirty="0"/>
              <a:t> struggled to provide accurate results at times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142130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E2979BC09F3A4DAC7F7D637A727192" ma:contentTypeVersion="4" ma:contentTypeDescription="Create a new document." ma:contentTypeScope="" ma:versionID="05baf7547bb222162dec74d3e070fab8">
  <xsd:schema xmlns:xsd="http://www.w3.org/2001/XMLSchema" xmlns:xs="http://www.w3.org/2001/XMLSchema" xmlns:p="http://schemas.microsoft.com/office/2006/metadata/properties" xmlns:ns3="3f4751e3-5995-4467-bf2c-85febfd6ea94" targetNamespace="http://schemas.microsoft.com/office/2006/metadata/properties" ma:root="true" ma:fieldsID="d8f253bf95a8a16880cc0db57171897b" ns3:_="">
    <xsd:import namespace="3f4751e3-5995-4467-bf2c-85febfd6ea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4751e3-5995-4467-bf2c-85febfd6ea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144C05-559B-47BC-8D18-D5C104A239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4751e3-5995-4467-bf2c-85febfd6ea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CADC44-3953-4C45-83C1-F83C47B632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3EA125-F713-44AE-99B9-5069DF84C61D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3f4751e3-5995-4467-bf2c-85febfd6ea9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287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Crop</vt:lpstr>
      <vt:lpstr>Daisy intelligence 2020 hackathon:  digital flyer processing</vt:lpstr>
      <vt:lpstr>High-Level Pipeline</vt:lpstr>
      <vt:lpstr>Bounding Box Detection</vt:lpstr>
      <vt:lpstr>Text-Recognition</vt:lpstr>
      <vt:lpstr>Challenges We Faced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Daisy intelligence 2020 hackathon:  digital flyer processing</dc:title>
  <dc:creator>Haoran Wang</dc:creator>
  <cp:lastModifiedBy>Haoran Wang</cp:lastModifiedBy>
  <cp:revision>3</cp:revision>
  <dcterms:created xsi:type="dcterms:W3CDTF">2020-01-26T06:38:18Z</dcterms:created>
  <dcterms:modified xsi:type="dcterms:W3CDTF">2020-01-26T06:57:07Z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0x010100A2E2979BC09F3A4DAC7F7D637A727192</vt:lpwstr>
  </property>
</Properties>
</file>