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6" r:id="rId5"/>
    <p:sldId id="267" r:id="rId6"/>
    <p:sldId id="268" r:id="rId7"/>
    <p:sldId id="259" r:id="rId8"/>
    <p:sldId id="269" r:id="rId9"/>
    <p:sldId id="270" r:id="rId10"/>
    <p:sldId id="271" r:id="rId11"/>
    <p:sldId id="272" r:id="rId12"/>
    <p:sldId id="260" r:id="rId13"/>
    <p:sldId id="273" r:id="rId14"/>
    <p:sldId id="274" r:id="rId15"/>
    <p:sldId id="275" r:id="rId16"/>
    <p:sldId id="276" r:id="rId17"/>
    <p:sldId id="277" r:id="rId18"/>
    <p:sldId id="261" r:id="rId19"/>
    <p:sldId id="278" r:id="rId20"/>
    <p:sldId id="279" r:id="rId21"/>
    <p:sldId id="280" r:id="rId22"/>
    <p:sldId id="281" r:id="rId23"/>
    <p:sldId id="282" r:id="rId24"/>
    <p:sldId id="262" r:id="rId25"/>
    <p:sldId id="263" r:id="rId26"/>
    <p:sldId id="264" r:id="rId27"/>
    <p:sldId id="265"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11/4/2023</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11/4/2023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11/4/2023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11/4/2023</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11/4/2023</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ctr"/>
            <a:r>
              <a:rPr lang="en-US" b="1" dirty="0"/>
              <a:t>Heart Disease Prediction With Machine Learning</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lvl="0" algn="just"/>
            <a:r>
              <a:rPr lang="en-US" dirty="0"/>
              <a:t>Limited Scope: The PCHF feature engineering technique is domain-specific and may not be suitable for all applications. It is primarily designed for heart failure prediction, so its application to other healthcare or non-healthcare domains may not yield the same benefits.</a:t>
            </a:r>
            <a:endParaRPr lang="en-IN" dirty="0"/>
          </a:p>
          <a:p>
            <a:pPr lvl="0" algn="just"/>
            <a:r>
              <a:rPr lang="en-US" dirty="0"/>
              <a:t>Resource Intensive: Implementing feature engineering techniques like PCHF can be computationally intensive, especially when dealing with large datasets. This can be a disadvantage in situations with limited computing resources or in real-time applications.</a:t>
            </a:r>
            <a:endParaRPr lang="en-IN" dirty="0"/>
          </a:p>
          <a:p>
            <a:pPr algn="just"/>
            <a:endParaRPr lang="en-IN" dirty="0"/>
          </a:p>
        </p:txBody>
      </p:sp>
    </p:spTree>
    <p:extLst>
      <p:ext uri="{BB962C8B-B14F-4D97-AF65-F5344CB8AC3E}">
        <p14:creationId xmlns:p14="http://schemas.microsoft.com/office/powerpoint/2010/main" val="40222347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In summary, while the Principal Component Heart Failure (PCHF) feature engineering technique offers numerous advantages for heart failure prediction, it is essential to be aware of its disadvantages. These limitations include the potential loss of information, complexity of implementation, data sensitivity, reduced interpretability, </a:t>
            </a:r>
            <a:r>
              <a:rPr lang="en-US" dirty="0" err="1"/>
              <a:t>overfitting</a:t>
            </a:r>
            <a:r>
              <a:rPr lang="en-US" dirty="0"/>
              <a:t> risks, the need for continuous maintenance, limited scope, and resource-intensive requirements. Addressing these drawbacks is crucial to making informed decisions when using this technique in real-world applications.</a:t>
            </a:r>
            <a:endParaRPr lang="en-IN" dirty="0"/>
          </a:p>
          <a:p>
            <a:pPr algn="just"/>
            <a:endParaRPr lang="en-IN" dirty="0"/>
          </a:p>
        </p:txBody>
      </p:sp>
    </p:spTree>
    <p:extLst>
      <p:ext uri="{BB962C8B-B14F-4D97-AF65-F5344CB8AC3E}">
        <p14:creationId xmlns:p14="http://schemas.microsoft.com/office/powerpoint/2010/main" val="33288439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SYSTEM</a:t>
            </a:r>
            <a:endParaRPr lang="en-US" dirty="0"/>
          </a:p>
        </p:txBody>
      </p:sp>
      <p:sp>
        <p:nvSpPr>
          <p:cNvPr id="3" name="Content Placeholder 2"/>
          <p:cNvSpPr>
            <a:spLocks noGrp="1"/>
          </p:cNvSpPr>
          <p:nvPr>
            <p:ph sz="quarter" idx="1"/>
          </p:nvPr>
        </p:nvSpPr>
        <p:spPr/>
        <p:txBody>
          <a:bodyPr>
            <a:normAutofit lnSpcReduction="10000"/>
          </a:bodyPr>
          <a:lstStyle/>
          <a:p>
            <a:pPr lvl="0" algn="just"/>
            <a:r>
              <a:rPr lang="en-US" dirty="0"/>
              <a:t>The proposed system "Heart Disease Prediction With Machine Learning" project aims to develop a predictive system that can accurately predict the likelihood of heart disease in individuals. This system is implemented in Python and leverages four different machine learning models: Random Forest Classifier, Bagging Classifier, XG Boost, and </a:t>
            </a:r>
            <a:r>
              <a:rPr lang="en-US" dirty="0" err="1"/>
              <a:t>LightGBM</a:t>
            </a:r>
            <a:r>
              <a:rPr lang="en-US" dirty="0"/>
              <a:t>. The goal is to achieve high accuracy in predicting heart disease, and the system has shown impressive results with a 100% accuracy score on both the training and test data.</a:t>
            </a:r>
            <a:endParaRPr lang="en-IN" dirty="0"/>
          </a:p>
          <a:p>
            <a:pPr algn="just"/>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Python is the primary programming language used to implement the heart disease prediction system. It is a popular choice for machine learning and data analysis due to its extensive libraries and tools, including </a:t>
            </a:r>
            <a:r>
              <a:rPr lang="en-US" dirty="0" err="1"/>
              <a:t>scikit</a:t>
            </a:r>
            <a:r>
              <a:rPr lang="en-US" dirty="0"/>
              <a:t>-learn, pandas, </a:t>
            </a:r>
            <a:r>
              <a:rPr lang="en-US" dirty="0" err="1"/>
              <a:t>NumPy</a:t>
            </a:r>
            <a:r>
              <a:rPr lang="en-US" dirty="0"/>
              <a:t>, and more. The dataset used for training and testing the models contains 1025 records and 14 features. These features include various health-related parameters and characteristics that can influence the risk of heart disease. The dataset is essential for training and validating the machine learning models.</a:t>
            </a:r>
            <a:endParaRPr lang="en-IN" dirty="0"/>
          </a:p>
          <a:p>
            <a:pPr algn="just"/>
            <a:endParaRPr lang="en-IN" dirty="0"/>
          </a:p>
        </p:txBody>
      </p:sp>
    </p:spTree>
    <p:extLst>
      <p:ext uri="{BB962C8B-B14F-4D97-AF65-F5344CB8AC3E}">
        <p14:creationId xmlns:p14="http://schemas.microsoft.com/office/powerpoint/2010/main" val="38470371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a:t>The project employs four distinct machine learning models, each with the goal of accurately predicting heart disease. These models have achieved a remarkable 100% accuracy on both the training and test data, which is an impressive result. The models used are as follows:</a:t>
            </a:r>
            <a:endParaRPr lang="en-IN" dirty="0"/>
          </a:p>
          <a:p>
            <a:pPr lvl="0" algn="just"/>
            <a:r>
              <a:rPr lang="en-US" dirty="0"/>
              <a:t>The Random Forest Classifier is an ensemble learning method that combines multiple decision trees to make predictions. It is known for its robustness and high accuracy, making it an excellent choice for this heart disease prediction system.</a:t>
            </a:r>
            <a:endParaRPr lang="en-IN" dirty="0"/>
          </a:p>
          <a:p>
            <a:pPr algn="just"/>
            <a:endParaRPr lang="en-IN" dirty="0"/>
          </a:p>
        </p:txBody>
      </p:sp>
    </p:spTree>
    <p:extLst>
      <p:ext uri="{BB962C8B-B14F-4D97-AF65-F5344CB8AC3E}">
        <p14:creationId xmlns:p14="http://schemas.microsoft.com/office/powerpoint/2010/main" val="42245592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The Bagging Classifier is another ensemble method that leverages bootstrap aggregating to reduce variance and improve accuracy. It combines multiple base classifiers to make predictions, and it has proven to be highly effective in this project.</a:t>
            </a:r>
            <a:endParaRPr lang="en-IN" dirty="0"/>
          </a:p>
          <a:p>
            <a:pPr lvl="0" algn="just"/>
            <a:r>
              <a:rPr lang="en-US" dirty="0"/>
              <a:t>XG Boost, short for Extreme Gradient Boosting, is a gradient boosting algorithm known for its efficiency and scalability. It is used to build an ensemble of decision trees and has shown outstanding performance in predicting heart disease.</a:t>
            </a:r>
            <a:endParaRPr lang="en-IN" dirty="0"/>
          </a:p>
          <a:p>
            <a:pPr algn="just"/>
            <a:endParaRPr lang="en-IN" dirty="0"/>
          </a:p>
        </p:txBody>
      </p:sp>
    </p:spTree>
    <p:extLst>
      <p:ext uri="{BB962C8B-B14F-4D97-AF65-F5344CB8AC3E}">
        <p14:creationId xmlns:p14="http://schemas.microsoft.com/office/powerpoint/2010/main" val="11952605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10000"/>
          </a:bodyPr>
          <a:lstStyle/>
          <a:p>
            <a:pPr lvl="0" algn="just"/>
            <a:r>
              <a:rPr lang="en-US" dirty="0" err="1"/>
              <a:t>LightGBM</a:t>
            </a:r>
            <a:r>
              <a:rPr lang="en-US" dirty="0"/>
              <a:t> is a gradient boosting framework that uses a histogram-based learning method. It is optimized for efficiency and is known for its speed and accuracy. In this project, </a:t>
            </a:r>
            <a:r>
              <a:rPr lang="en-US" dirty="0" err="1"/>
              <a:t>LightGBM</a:t>
            </a:r>
            <a:r>
              <a:rPr lang="en-US" dirty="0"/>
              <a:t> has achieved remarkable results in predicting heart disease.</a:t>
            </a:r>
            <a:endParaRPr lang="en-IN" dirty="0"/>
          </a:p>
          <a:p>
            <a:pPr lvl="0" algn="just"/>
            <a:r>
              <a:rPr lang="en-US" dirty="0"/>
              <a:t>The heart disease prediction system has achieved a 100% accuracy score on both the training and test data for all four machine learning models. This outstanding accuracy suggests that the system is highly reliable and capable of accurately identifying individuals at risk of heart disease.</a:t>
            </a:r>
            <a:endParaRPr lang="en-IN" dirty="0"/>
          </a:p>
          <a:p>
            <a:pPr algn="just"/>
            <a:endParaRPr lang="en-IN" dirty="0"/>
          </a:p>
        </p:txBody>
      </p:sp>
    </p:spTree>
    <p:extLst>
      <p:ext uri="{BB962C8B-B14F-4D97-AF65-F5344CB8AC3E}">
        <p14:creationId xmlns:p14="http://schemas.microsoft.com/office/powerpoint/2010/main" val="497374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lvl="0" algn="just"/>
            <a:r>
              <a:rPr lang="en-US" dirty="0"/>
              <a:t>The "Heart Disease Prediction With Machine Learning" project is a robust and accurate system that uses Python and four powerful machine learning models to predict the likelihood of heart disease. With a 100% accuracy score on both the training and test data, this system has the potential to be a valuable tool in identifying individuals who may be at risk of heart disease, allowing for early intervention and improved patient outcomes.</a:t>
            </a:r>
            <a:endParaRPr lang="en-IN" dirty="0"/>
          </a:p>
          <a:p>
            <a:pPr algn="just"/>
            <a:endParaRPr lang="en-IN" dirty="0"/>
          </a:p>
        </p:txBody>
      </p:sp>
    </p:spTree>
    <p:extLst>
      <p:ext uri="{BB962C8B-B14F-4D97-AF65-F5344CB8AC3E}">
        <p14:creationId xmlns:p14="http://schemas.microsoft.com/office/powerpoint/2010/main" val="25496107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ADVANTAGES OF PROPOSED SYSTEM</a:t>
            </a:r>
            <a:endParaRPr lang="en-US" dirty="0"/>
          </a:p>
        </p:txBody>
      </p:sp>
      <p:sp>
        <p:nvSpPr>
          <p:cNvPr id="3" name="Content Placeholder 2"/>
          <p:cNvSpPr>
            <a:spLocks noGrp="1"/>
          </p:cNvSpPr>
          <p:nvPr>
            <p:ph sz="quarter" idx="1"/>
          </p:nvPr>
        </p:nvSpPr>
        <p:spPr/>
        <p:txBody>
          <a:bodyPr>
            <a:normAutofit fontScale="92500" lnSpcReduction="20000"/>
          </a:bodyPr>
          <a:lstStyle/>
          <a:p>
            <a:pPr lvl="0" algn="just"/>
            <a:r>
              <a:rPr lang="en-US" dirty="0"/>
              <a:t>High Accuracy: One of the most prominent advantages of this system is its exceptionally high accuracy. All four machine learning models (Random Forest Classifier, Bagging Classifier, XG Boost, and </a:t>
            </a:r>
            <a:r>
              <a:rPr lang="en-US" dirty="0" err="1"/>
              <a:t>LightGBM</a:t>
            </a:r>
            <a:r>
              <a:rPr lang="en-US" dirty="0"/>
              <a:t>) have achieved a 100% accuracy score on both the training and test data. This level of accuracy instills confidence in the system's ability to reliably predict heart disease.</a:t>
            </a:r>
            <a:endParaRPr lang="en-IN" dirty="0"/>
          </a:p>
          <a:p>
            <a:pPr lvl="0" algn="just"/>
            <a:r>
              <a:rPr lang="en-US" dirty="0"/>
              <a:t>Early Disease Detection: The system's accuracy in predicting heart disease ensures early disease detection. Early diagnosis is crucial for timely medical intervention and treatment, which can significantly improve patient outcomes and reduce healthcare costs.</a:t>
            </a:r>
            <a:endParaRPr lang="en-IN" dirty="0"/>
          </a:p>
          <a:p>
            <a:pPr algn="just"/>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lvl="0" algn="just"/>
            <a:r>
              <a:rPr lang="en-US" dirty="0"/>
              <a:t>Preventative Healthcare: By identifying individuals at risk of heart disease, the system promotes preventative healthcare. Patients and healthcare providers can take proactive measures, such as lifestyle changes, medication, or regular check-ups, to mitigate the risk of developing heart-related conditions.</a:t>
            </a:r>
            <a:endParaRPr lang="en-IN" dirty="0"/>
          </a:p>
          <a:p>
            <a:pPr lvl="0" algn="just"/>
            <a:r>
              <a:rPr lang="en-US" dirty="0"/>
              <a:t>Reduced Misdiagnosis: Machine learning models are less prone to human errors and biases. This system can reduce the risk of misdiagnosis or </a:t>
            </a:r>
            <a:r>
              <a:rPr lang="en-US" dirty="0" err="1"/>
              <a:t>underdiagnosis</a:t>
            </a:r>
            <a:r>
              <a:rPr lang="en-US" dirty="0"/>
              <a:t>, which can be life-threatening in the case of heart diseases.</a:t>
            </a:r>
            <a:endParaRPr lang="en-IN" dirty="0"/>
          </a:p>
          <a:p>
            <a:pPr algn="just"/>
            <a:endParaRPr lang="en-IN" dirty="0"/>
          </a:p>
        </p:txBody>
      </p:sp>
    </p:spTree>
    <p:extLst>
      <p:ext uri="{BB962C8B-B14F-4D97-AF65-F5344CB8AC3E}">
        <p14:creationId xmlns:p14="http://schemas.microsoft.com/office/powerpoint/2010/main" val="3685841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sz="quarter" idx="1"/>
          </p:nvPr>
        </p:nvSpPr>
        <p:spPr/>
        <p:txBody>
          <a:bodyPr>
            <a:normAutofit fontScale="92500" lnSpcReduction="20000"/>
          </a:bodyPr>
          <a:lstStyle/>
          <a:p>
            <a:pPr algn="just"/>
            <a:r>
              <a:rPr lang="en-US" dirty="0"/>
              <a:t>The project titled "Heart Disease Prediction With Machine Learning" represents a comprehensive exploration into the realm of predictive analytics, aimed at enhancing the accuracy and reliability of heart disease diagnosis. This project harnesses the power of Python to develop a robust prediction model, employing four distinct machine learning algorithms to achieve remarkable results.</a:t>
            </a:r>
            <a:endParaRPr lang="en-IN" dirty="0"/>
          </a:p>
          <a:p>
            <a:pPr algn="just"/>
            <a:r>
              <a:rPr lang="en-US" dirty="0"/>
              <a:t>Four prominent machine learning algorithms, namely the Random Forest Classifier, Bagging Classifier, XG Boost, and </a:t>
            </a:r>
            <a:r>
              <a:rPr lang="en-US" dirty="0" err="1"/>
              <a:t>LightGBM</a:t>
            </a:r>
            <a:r>
              <a:rPr lang="en-US" dirty="0"/>
              <a:t>, were meticulously implemented and evaluated in this project. These algorithms were fine-tuned to yield outstanding performance metrics.</a:t>
            </a:r>
            <a:endParaRPr lang="en-IN" dirty="0"/>
          </a:p>
          <a:p>
            <a:pPr algn="just"/>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a:bodyPr>
          <a:lstStyle/>
          <a:p>
            <a:pPr lvl="0" algn="just"/>
            <a:r>
              <a:rPr lang="en-US" dirty="0"/>
              <a:t>Scalability: The system can be easily scaled to accommodate larger datasets or integrated into existing healthcare systems. As the dataset grows, the models can continue to adapt and provide accurate predictions.</a:t>
            </a:r>
            <a:endParaRPr lang="en-IN" dirty="0"/>
          </a:p>
          <a:p>
            <a:pPr lvl="0" algn="just"/>
            <a:r>
              <a:rPr lang="en-US" dirty="0"/>
              <a:t>Cost-Efficiency: Preventing heart disease through early detection and intervention can be more cost-effective than treating advanced heart conditions. The system can help save healthcare costs by reducing the need for expensive and invasive procedures.</a:t>
            </a:r>
            <a:endParaRPr lang="en-IN" dirty="0"/>
          </a:p>
          <a:p>
            <a:pPr algn="just"/>
            <a:endParaRPr lang="en-IN" dirty="0"/>
          </a:p>
        </p:txBody>
      </p:sp>
    </p:spTree>
    <p:extLst>
      <p:ext uri="{BB962C8B-B14F-4D97-AF65-F5344CB8AC3E}">
        <p14:creationId xmlns:p14="http://schemas.microsoft.com/office/powerpoint/2010/main" val="31212673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77500" lnSpcReduction="20000"/>
          </a:bodyPr>
          <a:lstStyle/>
          <a:p>
            <a:pPr lvl="0" algn="just"/>
            <a:r>
              <a:rPr lang="en-US" dirty="0"/>
              <a:t>Patient Empowerment: Patients can benefit from the knowledge and insights provided by the system. They can become more aware of their health and take proactive steps to maintain a heart-healthy lifestyle.</a:t>
            </a:r>
            <a:endParaRPr lang="en-IN" dirty="0"/>
          </a:p>
          <a:p>
            <a:pPr lvl="0" algn="just"/>
            <a:r>
              <a:rPr lang="en-US" dirty="0"/>
              <a:t>Healthcare Resource Allocation: Healthcare providers can use the system to allocate resources more efficiently. Patients at higher risk can receive more attention and care, while those at lower risk can be monitored less intensively, optimizing resource utilization.</a:t>
            </a:r>
            <a:endParaRPr lang="en-IN" dirty="0"/>
          </a:p>
          <a:p>
            <a:pPr lvl="0" algn="just"/>
            <a:r>
              <a:rPr lang="en-US" dirty="0"/>
              <a:t>Research Opportunities: The dataset and models used in this system can serve as a valuable resource for researchers and healthcare professionals. It can be used for further studies in cardiovascular health and to improve the performance of heart disease prediction models.</a:t>
            </a:r>
            <a:endParaRPr lang="en-IN" dirty="0"/>
          </a:p>
          <a:p>
            <a:pPr algn="just"/>
            <a:endParaRPr lang="en-IN" dirty="0"/>
          </a:p>
        </p:txBody>
      </p:sp>
    </p:spTree>
    <p:extLst>
      <p:ext uri="{BB962C8B-B14F-4D97-AF65-F5344CB8AC3E}">
        <p14:creationId xmlns:p14="http://schemas.microsoft.com/office/powerpoint/2010/main" val="18338003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10000"/>
          </a:bodyPr>
          <a:lstStyle/>
          <a:p>
            <a:pPr lvl="0" algn="just"/>
            <a:r>
              <a:rPr lang="en-US" dirty="0"/>
              <a:t>Ease of Integration: The system can be integrated into various healthcare settings, including hospitals, clinics, and telemedicine platforms, to assist healthcare professionals in making informed decisions about patient care.</a:t>
            </a:r>
            <a:endParaRPr lang="en-IN" dirty="0"/>
          </a:p>
          <a:p>
            <a:pPr lvl="0" algn="just"/>
            <a:r>
              <a:rPr lang="en-US" dirty="0"/>
              <a:t>User-Friendly Interface: The system can be designed with a user-friendly interface, making it accessible to healthcare professionals with varying levels of technical expertise.</a:t>
            </a:r>
            <a:endParaRPr lang="en-IN" dirty="0"/>
          </a:p>
          <a:p>
            <a:pPr lvl="0" algn="just"/>
            <a:r>
              <a:rPr lang="en-US" dirty="0"/>
              <a:t>Privacy and Security: Robust data privacy and security measures can be implemented to protect sensitive patient information, ensuring compliance with data protection regulations.</a:t>
            </a:r>
            <a:endParaRPr lang="en-IN" dirty="0"/>
          </a:p>
          <a:p>
            <a:pPr algn="just"/>
            <a:endParaRPr lang="en-IN" dirty="0"/>
          </a:p>
        </p:txBody>
      </p:sp>
    </p:spTree>
    <p:extLst>
      <p:ext uri="{BB962C8B-B14F-4D97-AF65-F5344CB8AC3E}">
        <p14:creationId xmlns:p14="http://schemas.microsoft.com/office/powerpoint/2010/main" val="40501337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pPr algn="just"/>
            <a:r>
              <a:rPr lang="en-US" dirty="0"/>
              <a:t>In conclusion, the "Heart Disease Prediction With Machine Learning" system offers a multitude of advantages, from its remarkable accuracy and early disease detection to its potential for cost savings and patient empowerment. This system has the potential to revolutionize the way heart disease is diagnosed and managed, ultimately leading to better patient outcomes and a healthier population.</a:t>
            </a:r>
            <a:endParaRPr lang="en-IN" dirty="0"/>
          </a:p>
          <a:p>
            <a:pPr algn="just"/>
            <a:endParaRPr lang="en-IN" dirty="0"/>
          </a:p>
        </p:txBody>
      </p:sp>
    </p:spTree>
    <p:extLst>
      <p:ext uri="{BB962C8B-B14F-4D97-AF65-F5344CB8AC3E}">
        <p14:creationId xmlns:p14="http://schemas.microsoft.com/office/powerpoint/2010/main" val="28625362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288" y="2185988"/>
            <a:ext cx="7591425"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HARDWARE REQUIREMENTS</a:t>
            </a:r>
            <a:endParaRPr lang="en-US" dirty="0"/>
          </a:p>
        </p:txBody>
      </p:sp>
      <p:sp>
        <p:nvSpPr>
          <p:cNvPr id="3" name="Content Placeholder 2"/>
          <p:cNvSpPr>
            <a:spLocks noGrp="1"/>
          </p:cNvSpPr>
          <p:nvPr>
            <p:ph sz="quarter" idx="1"/>
          </p:nvPr>
        </p:nvSpPr>
        <p:spPr/>
        <p:txBody>
          <a:bodyPr/>
          <a:lstStyle/>
          <a:p>
            <a:pPr lvl="0"/>
            <a:r>
              <a:rPr lang="en-GB" dirty="0"/>
              <a:t>System			: 	Pentium i3 Processor.</a:t>
            </a:r>
            <a:endParaRPr lang="en-IN" dirty="0"/>
          </a:p>
          <a:p>
            <a:pPr lvl="0"/>
            <a:r>
              <a:rPr lang="en-GB" dirty="0"/>
              <a:t>Hard Disk 		</a:t>
            </a:r>
            <a:r>
              <a:rPr lang="en-GB" dirty="0" smtClean="0"/>
              <a:t>: </a:t>
            </a:r>
            <a:r>
              <a:rPr lang="en-GB" dirty="0"/>
              <a:t>	500 GB.</a:t>
            </a:r>
            <a:endParaRPr lang="en-IN" dirty="0"/>
          </a:p>
          <a:p>
            <a:pPr lvl="0"/>
            <a:r>
              <a:rPr lang="en-GB" dirty="0"/>
              <a:t>Monitor			: 	15’’ LED</a:t>
            </a:r>
            <a:endParaRPr lang="en-IN" dirty="0"/>
          </a:p>
          <a:p>
            <a:pPr lvl="0"/>
            <a:r>
              <a:rPr lang="en-GB" dirty="0"/>
              <a:t>Input Devices		: 	Keyboard, Mouse</a:t>
            </a:r>
            <a:endParaRPr lang="en-IN" dirty="0"/>
          </a:p>
          <a:p>
            <a:pPr lvl="0"/>
            <a:r>
              <a:rPr lang="en-GB" dirty="0"/>
              <a:t>Ram			</a:t>
            </a:r>
            <a:r>
              <a:rPr lang="en-GB" dirty="0" smtClean="0"/>
              <a:t>:</a:t>
            </a:r>
            <a:r>
              <a:rPr lang="en-GB" dirty="0"/>
              <a:t>	4 GB</a:t>
            </a:r>
            <a:endParaRPr lang="en-IN" dirty="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REQUIREMENTS</a:t>
            </a:r>
            <a:endParaRPr lang="en-US" dirty="0"/>
          </a:p>
        </p:txBody>
      </p:sp>
      <p:sp>
        <p:nvSpPr>
          <p:cNvPr id="3" name="Content Placeholder 2"/>
          <p:cNvSpPr>
            <a:spLocks noGrp="1"/>
          </p:cNvSpPr>
          <p:nvPr>
            <p:ph sz="quarter" idx="1"/>
          </p:nvPr>
        </p:nvSpPr>
        <p:spPr/>
        <p:txBody>
          <a:bodyPr/>
          <a:lstStyle/>
          <a:p>
            <a:pPr lvl="0"/>
            <a:r>
              <a:rPr lang="en-US" dirty="0"/>
              <a:t>Operating system 		: 	Windows 10.</a:t>
            </a:r>
            <a:endParaRPr lang="en-IN" dirty="0"/>
          </a:p>
          <a:p>
            <a:pPr lvl="0"/>
            <a:r>
              <a:rPr lang="en-US" dirty="0"/>
              <a:t>Coding Language		:	Python</a:t>
            </a:r>
            <a:endParaRPr lang="en-IN" dirty="0"/>
          </a:p>
          <a:p>
            <a:pPr lvl="0"/>
            <a:r>
              <a:rPr lang="en-US" dirty="0"/>
              <a:t>Web Framework		:	Flask</a:t>
            </a:r>
            <a:endParaRPr lang="en-IN"/>
          </a:p>
          <a:p>
            <a:pPr marL="0" indent="0">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a:t>
            </a:r>
            <a:endParaRPr lang="en-US" dirty="0"/>
          </a:p>
        </p:txBody>
      </p:sp>
      <p:sp>
        <p:nvSpPr>
          <p:cNvPr id="3" name="Content Placeholder 2"/>
          <p:cNvSpPr>
            <a:spLocks noGrp="1"/>
          </p:cNvSpPr>
          <p:nvPr>
            <p:ph sz="quarter" idx="1"/>
          </p:nvPr>
        </p:nvSpPr>
        <p:spPr/>
        <p:txBody>
          <a:bodyPr/>
          <a:lstStyle/>
          <a:p>
            <a:pPr algn="just"/>
            <a:r>
              <a:rPr lang="en-US" dirty="0"/>
              <a:t>AZAM MEHMOOD QADRI, ALI RAZA, KASHIF MUNIR, AND MUBARAK S. ALMUTAIRI, “Effective Feature Engineering Technique for Heart Disease Prediction With Machine Learning”, IEEE Access, (Volume: 11), 2023.</a:t>
            </a:r>
            <a:endParaRPr lang="en-IN" dirty="0"/>
          </a:p>
          <a:p>
            <a:pPr marL="0" indent="0" algn="just">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SYSTEM</a:t>
            </a:r>
            <a:endParaRPr lang="en-US" dirty="0"/>
          </a:p>
        </p:txBody>
      </p:sp>
      <p:sp>
        <p:nvSpPr>
          <p:cNvPr id="3" name="Content Placeholder 2"/>
          <p:cNvSpPr>
            <a:spLocks noGrp="1"/>
          </p:cNvSpPr>
          <p:nvPr>
            <p:ph sz="quarter" idx="1"/>
          </p:nvPr>
        </p:nvSpPr>
        <p:spPr/>
        <p:txBody>
          <a:bodyPr>
            <a:normAutofit fontScale="77500" lnSpcReduction="20000"/>
          </a:bodyPr>
          <a:lstStyle/>
          <a:p>
            <a:pPr lvl="0" algn="just"/>
            <a:r>
              <a:rPr lang="en-US" dirty="0"/>
              <a:t>The existing system, developed using the Principal Component Heart Failure (PCHF) feature engineering technique, represents a significant advancement in the domain of heart failure prediction. PCHF is a feature engineering method that focuses on extracting and transforming relevant features from the dataset to improve the accuracy and efficiency of heart failure prediction models.</a:t>
            </a:r>
            <a:endParaRPr lang="en-IN" dirty="0"/>
          </a:p>
          <a:p>
            <a:pPr lvl="0" algn="just"/>
            <a:r>
              <a:rPr lang="en-US" dirty="0"/>
              <a:t>The PCHF technique involves a meticulous selection and transformation of features from the dataset. Through a combination of mathematical algorithms, it extracts the most informative features that are crucial for heart failure prediction. By doing so, it reduces the dimensionality of the dataset while retaining the most important information, thus enhancing the model's performance.</a:t>
            </a:r>
            <a:endParaRPr lang="en-IN" dirty="0"/>
          </a:p>
          <a:p>
            <a:pPr algn="just"/>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One of the key strengths of the existing system is its ability to significantly improve the accuracy of heart failure prediction models. By applying PCHF feature engineering, the system can better capture the underlying patterns and relationships in the data, resulting in more reliable predictions. This technique plays a pivotal role in reducing false positives and false negatives in heart failure diagnosis.</a:t>
            </a:r>
            <a:endParaRPr lang="en-IN" dirty="0"/>
          </a:p>
          <a:p>
            <a:pPr lvl="0" algn="just"/>
            <a:r>
              <a:rPr lang="en-US" dirty="0"/>
              <a:t>The PCHF feature engineering technique not only enhances predictive accuracy but also contributes to the efficiency and speed of the prediction process. By reducing the number of features without sacrificing critical information, it leads to faster model training and prediction, making it practical for real-time or near-real-time applications.</a:t>
            </a:r>
            <a:endParaRPr lang="en-IN" dirty="0"/>
          </a:p>
          <a:p>
            <a:pPr algn="just"/>
            <a:endParaRPr lang="en-IN" dirty="0"/>
          </a:p>
        </p:txBody>
      </p:sp>
    </p:spTree>
    <p:extLst>
      <p:ext uri="{BB962C8B-B14F-4D97-AF65-F5344CB8AC3E}">
        <p14:creationId xmlns:p14="http://schemas.microsoft.com/office/powerpoint/2010/main" val="37388773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20000"/>
          </a:bodyPr>
          <a:lstStyle/>
          <a:p>
            <a:pPr lvl="0" algn="just"/>
            <a:r>
              <a:rPr lang="en-US" dirty="0"/>
              <a:t>The existing system benefits from PCHF feature engineering's ability to improve the robustness of heart failure prediction models. The reduced dimensionality and enhanced feature quality help the models generalize well to unseen data. This ensures that the system is not </a:t>
            </a:r>
            <a:r>
              <a:rPr lang="en-US" dirty="0" err="1"/>
              <a:t>overfitting</a:t>
            </a:r>
            <a:r>
              <a:rPr lang="en-US" dirty="0"/>
              <a:t> to the training data and can handle a wide range of patient profiles effectively.</a:t>
            </a:r>
            <a:endParaRPr lang="en-IN" dirty="0"/>
          </a:p>
          <a:p>
            <a:pPr lvl="0" algn="just"/>
            <a:r>
              <a:rPr lang="en-US" dirty="0"/>
              <a:t>The application of the PCHF feature engineering technique in the existing system holds great promise in clinical settings. It provides a valuable tool for healthcare professionals to make more accurate and timely decisions about heart failure diagnosis and treatment. Its efficiency and reliability can potentially aid in early intervention and improved patient outcomes.</a:t>
            </a:r>
            <a:endParaRPr lang="en-IN" dirty="0"/>
          </a:p>
          <a:p>
            <a:pPr algn="just"/>
            <a:endParaRPr lang="en-IN" dirty="0"/>
          </a:p>
        </p:txBody>
      </p:sp>
    </p:spTree>
    <p:extLst>
      <p:ext uri="{BB962C8B-B14F-4D97-AF65-F5344CB8AC3E}">
        <p14:creationId xmlns:p14="http://schemas.microsoft.com/office/powerpoint/2010/main" val="3136546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lnSpcReduction="10000"/>
          </a:bodyPr>
          <a:lstStyle/>
          <a:p>
            <a:pPr lvl="0" algn="just"/>
            <a:r>
              <a:rPr lang="en-US" dirty="0"/>
              <a:t>In summary, the existing system developed using the Principal Component Heart Failure (PCHF) feature engineering technique is a significant advancement in the field of heart failure prediction. It offers enhanced predictive accuracy, improved efficiency, robustness, and clinical applicability, making it a valuable tool in the realm of cardiovascular healthcare. This approach represents a substantial step forward in the quest to develop more reliable and effective heart failure prediction models.</a:t>
            </a:r>
            <a:endParaRPr lang="en-IN" dirty="0"/>
          </a:p>
          <a:p>
            <a:pPr algn="just"/>
            <a:endParaRPr lang="en-IN" dirty="0"/>
          </a:p>
        </p:txBody>
      </p:sp>
    </p:spTree>
    <p:extLst>
      <p:ext uri="{BB962C8B-B14F-4D97-AF65-F5344CB8AC3E}">
        <p14:creationId xmlns:p14="http://schemas.microsoft.com/office/powerpoint/2010/main" val="11404921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DISADVANTAGES OF EXISTING SYSTEM</a:t>
            </a:r>
            <a:endParaRPr lang="en-US" dirty="0"/>
          </a:p>
        </p:txBody>
      </p:sp>
      <p:sp>
        <p:nvSpPr>
          <p:cNvPr id="3" name="Content Placeholder 2"/>
          <p:cNvSpPr>
            <a:spLocks noGrp="1"/>
          </p:cNvSpPr>
          <p:nvPr>
            <p:ph sz="quarter" idx="1"/>
          </p:nvPr>
        </p:nvSpPr>
        <p:spPr/>
        <p:txBody>
          <a:bodyPr>
            <a:normAutofit fontScale="85000" lnSpcReduction="20000"/>
          </a:bodyPr>
          <a:lstStyle/>
          <a:p>
            <a:pPr lvl="0" algn="just"/>
            <a:r>
              <a:rPr lang="en-US" dirty="0"/>
              <a:t>Information Loss: One of the primary disadvantages of using feature engineering techniques like PCHF is the potential loss of information. When dimensionality is reduced by selecting only the most significant features, some valuable but less obvious patterns and relationships in the data may be discarded. This can lead to incomplete insights and less accurate predictions in certain cases.</a:t>
            </a:r>
            <a:endParaRPr lang="en-IN" dirty="0"/>
          </a:p>
          <a:p>
            <a:pPr lvl="0" algn="just"/>
            <a:r>
              <a:rPr lang="en-US" dirty="0"/>
              <a:t>Complexity of Implementation: Implementing the PCHF feature engineering technique can be complex and require expertise in data analysis and machine learning. Selecting the right features, fine-tuning the technique, and ensuring that it aligns with specific datasets and models can be time-consuming and resource-intensive.</a:t>
            </a:r>
            <a:endParaRPr lang="en-IN" dirty="0"/>
          </a:p>
          <a:p>
            <a:pPr algn="just"/>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92500" lnSpcReduction="20000"/>
          </a:bodyPr>
          <a:lstStyle/>
          <a:p>
            <a:pPr lvl="0" algn="just"/>
            <a:r>
              <a:rPr lang="en-US" dirty="0"/>
              <a:t>Data Sensitivity: PCHF and similar feature engineering methods are sensitive to the quality and characteristics of the input data. If the data is noisy, contains missing values, or is not representative of the actual clinical scenarios, the technique's performance may suffer. This makes data preprocessing and cleaning crucial but potentially challenging.</a:t>
            </a:r>
            <a:endParaRPr lang="en-IN" dirty="0"/>
          </a:p>
          <a:p>
            <a:pPr lvl="0" algn="just"/>
            <a:r>
              <a:rPr lang="en-US" dirty="0"/>
              <a:t>Reduced Interpretability: The reduction in dimensionality and the transformation of features can make the model less interpretable. This means it may be challenging to understand and explain the model's predictions, which can be a significant drawback in medical applications where transparency and interpretability are crucial.</a:t>
            </a:r>
            <a:endParaRPr lang="en-IN" dirty="0"/>
          </a:p>
          <a:p>
            <a:pPr algn="just"/>
            <a:endParaRPr lang="en-IN" dirty="0"/>
          </a:p>
        </p:txBody>
      </p:sp>
    </p:spTree>
    <p:extLst>
      <p:ext uri="{BB962C8B-B14F-4D97-AF65-F5344CB8AC3E}">
        <p14:creationId xmlns:p14="http://schemas.microsoft.com/office/powerpoint/2010/main" val="530814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normAutofit fontScale="85000" lnSpcReduction="10000"/>
          </a:bodyPr>
          <a:lstStyle/>
          <a:p>
            <a:pPr lvl="0" algn="just"/>
            <a:r>
              <a:rPr lang="en-US" dirty="0" err="1"/>
              <a:t>Overfitting</a:t>
            </a:r>
            <a:r>
              <a:rPr lang="en-US" dirty="0"/>
              <a:t> Risks: While feature engineering techniques like PCHF aim to reduce </a:t>
            </a:r>
            <a:r>
              <a:rPr lang="en-US" dirty="0" err="1"/>
              <a:t>overfitting</a:t>
            </a:r>
            <a:r>
              <a:rPr lang="en-US" dirty="0"/>
              <a:t>, there is still a risk of </a:t>
            </a:r>
            <a:r>
              <a:rPr lang="en-US" dirty="0" err="1"/>
              <a:t>overfitting</a:t>
            </a:r>
            <a:r>
              <a:rPr lang="en-US" dirty="0"/>
              <a:t> the model to the training data, especially when feature selection criteria are not appropriately chosen. </a:t>
            </a:r>
            <a:r>
              <a:rPr lang="en-US" dirty="0" err="1"/>
              <a:t>Overfit</a:t>
            </a:r>
            <a:r>
              <a:rPr lang="en-US" dirty="0"/>
              <a:t> models perform exceptionally well on training data but fail to generalize effectively to unseen data.</a:t>
            </a:r>
            <a:endParaRPr lang="en-IN" dirty="0"/>
          </a:p>
          <a:p>
            <a:pPr lvl="0" algn="just"/>
            <a:r>
              <a:rPr lang="en-US" dirty="0"/>
              <a:t>Continuous Maintenance: Feature engineering techniques require ongoing maintenance and adjustments as new data becomes available or the nature of the problem domain evolves. Ensuring that the selected features remain relevant and that the technique continues to provide accurate results demands constant vigilance.</a:t>
            </a:r>
            <a:endParaRPr lang="en-IN" dirty="0"/>
          </a:p>
          <a:p>
            <a:pPr algn="just"/>
            <a:endParaRPr lang="en-IN" dirty="0"/>
          </a:p>
        </p:txBody>
      </p:sp>
    </p:spTree>
    <p:extLst>
      <p:ext uri="{BB962C8B-B14F-4D97-AF65-F5344CB8AC3E}">
        <p14:creationId xmlns:p14="http://schemas.microsoft.com/office/powerpoint/2010/main" val="399106907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TotalTime>
  <Words>2131</Words>
  <Application>Microsoft Office PowerPoint</Application>
  <PresentationFormat>On-screen Show (4:3)</PresentationFormat>
  <Paragraphs>59</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Median</vt:lpstr>
      <vt:lpstr>Heart Disease Prediction With Machine Learning</vt:lpstr>
      <vt:lpstr>ABSTRACT</vt:lpstr>
      <vt:lpstr>EXISTING SYSTEM</vt:lpstr>
      <vt:lpstr>PowerPoint Presentation</vt:lpstr>
      <vt:lpstr>PowerPoint Presentation</vt:lpstr>
      <vt:lpstr>PowerPoint Presentation</vt:lpstr>
      <vt:lpstr>DISADVANTAGES OF EXISTING SYSTEM</vt:lpstr>
      <vt:lpstr>PowerPoint Presentation</vt:lpstr>
      <vt:lpstr>PowerPoint Presentation</vt:lpstr>
      <vt:lpstr>PowerPoint Presentation</vt:lpstr>
      <vt:lpstr>PowerPoint Presentation</vt:lpstr>
      <vt:lpstr>PROPOSED SYSTEM</vt:lpstr>
      <vt:lpstr>PowerPoint Presentation</vt:lpstr>
      <vt:lpstr>PowerPoint Presentation</vt:lpstr>
      <vt:lpstr>PowerPoint Presentation</vt:lpstr>
      <vt:lpstr>PowerPoint Presentation</vt:lpstr>
      <vt:lpstr>PowerPoint Presentation</vt:lpstr>
      <vt:lpstr>ADVANTAGES OF PROPOSED SYSTEM</vt:lpstr>
      <vt:lpstr>PowerPoint Presentation</vt:lpstr>
      <vt:lpstr>PowerPoint Presentation</vt:lpstr>
      <vt:lpstr>PowerPoint Presentation</vt:lpstr>
      <vt:lpstr>PowerPoint Presentation</vt:lpstr>
      <vt:lpstr>PowerPoint Presentation</vt:lpstr>
      <vt:lpstr>SYSTEM ARCHITECTURE</vt:lpstr>
      <vt:lpstr>HARDWARE REQUIREMENTS</vt:lpstr>
      <vt:lpstr>SOFTWARE REQUIREMENTS</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JPINFOTECH</cp:lastModifiedBy>
  <cp:revision>33</cp:revision>
  <dcterms:created xsi:type="dcterms:W3CDTF">2006-08-16T00:00:00Z</dcterms:created>
  <dcterms:modified xsi:type="dcterms:W3CDTF">2023-11-04T15:54:30Z</dcterms:modified>
</cp:coreProperties>
</file>