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9" r:id="rId3"/>
    <p:sldId id="261" r:id="rId4"/>
    <p:sldId id="262" r:id="rId5"/>
    <p:sldId id="257" r:id="rId6"/>
    <p:sldId id="263"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92276"/>
  </p:normalViewPr>
  <p:slideViewPr>
    <p:cSldViewPr snapToGrid="0" snapToObjects="1">
      <p:cViewPr>
        <p:scale>
          <a:sx n="121" d="100"/>
          <a:sy n="121" d="100"/>
        </p:scale>
        <p:origin x="7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CBD59-589C-1A47-96E6-8B87CF28EB53}" type="datetimeFigureOut">
              <a:rPr lang="en-US" smtClean="0"/>
              <a:t>6/11/18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13412-6B36-F242-B798-B5E39736A353}" type="slidenum">
              <a:rPr lang="en-US" smtClean="0"/>
              <a:t>‹#›</a:t>
            </a:fld>
            <a:endParaRPr lang="en-US"/>
          </a:p>
        </p:txBody>
      </p:sp>
    </p:spTree>
    <p:extLst>
      <p:ext uri="{BB962C8B-B14F-4D97-AF65-F5344CB8AC3E}">
        <p14:creationId xmlns:p14="http://schemas.microsoft.com/office/powerpoint/2010/main" val="6311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2</a:t>
            </a:fld>
            <a:endParaRPr lang="en-US"/>
          </a:p>
        </p:txBody>
      </p:sp>
    </p:spTree>
    <p:extLst>
      <p:ext uri="{BB962C8B-B14F-4D97-AF65-F5344CB8AC3E}">
        <p14:creationId xmlns:p14="http://schemas.microsoft.com/office/powerpoint/2010/main" val="1773888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12</a:t>
            </a:fld>
            <a:endParaRPr lang="en-US"/>
          </a:p>
        </p:txBody>
      </p:sp>
    </p:spTree>
    <p:extLst>
      <p:ext uri="{BB962C8B-B14F-4D97-AF65-F5344CB8AC3E}">
        <p14:creationId xmlns:p14="http://schemas.microsoft.com/office/powerpoint/2010/main" val="132573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13</a:t>
            </a:fld>
            <a:endParaRPr lang="en-US"/>
          </a:p>
        </p:txBody>
      </p:sp>
    </p:spTree>
    <p:extLst>
      <p:ext uri="{BB962C8B-B14F-4D97-AF65-F5344CB8AC3E}">
        <p14:creationId xmlns:p14="http://schemas.microsoft.com/office/powerpoint/2010/main" val="1269208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14</a:t>
            </a:fld>
            <a:endParaRPr lang="en-US"/>
          </a:p>
        </p:txBody>
      </p:sp>
    </p:spTree>
    <p:extLst>
      <p:ext uri="{BB962C8B-B14F-4D97-AF65-F5344CB8AC3E}">
        <p14:creationId xmlns:p14="http://schemas.microsoft.com/office/powerpoint/2010/main" val="1010887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15</a:t>
            </a:fld>
            <a:endParaRPr lang="en-US"/>
          </a:p>
        </p:txBody>
      </p:sp>
    </p:spTree>
    <p:extLst>
      <p:ext uri="{BB962C8B-B14F-4D97-AF65-F5344CB8AC3E}">
        <p14:creationId xmlns:p14="http://schemas.microsoft.com/office/powerpoint/2010/main" val="194041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16</a:t>
            </a:fld>
            <a:endParaRPr lang="en-US"/>
          </a:p>
        </p:txBody>
      </p:sp>
    </p:spTree>
    <p:extLst>
      <p:ext uri="{BB962C8B-B14F-4D97-AF65-F5344CB8AC3E}">
        <p14:creationId xmlns:p14="http://schemas.microsoft.com/office/powerpoint/2010/main" val="52608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17</a:t>
            </a:fld>
            <a:endParaRPr lang="en-US"/>
          </a:p>
        </p:txBody>
      </p:sp>
    </p:spTree>
    <p:extLst>
      <p:ext uri="{BB962C8B-B14F-4D97-AF65-F5344CB8AC3E}">
        <p14:creationId xmlns:p14="http://schemas.microsoft.com/office/powerpoint/2010/main" val="2001965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18</a:t>
            </a:fld>
            <a:endParaRPr lang="en-US"/>
          </a:p>
        </p:txBody>
      </p:sp>
    </p:spTree>
    <p:extLst>
      <p:ext uri="{BB962C8B-B14F-4D97-AF65-F5344CB8AC3E}">
        <p14:creationId xmlns:p14="http://schemas.microsoft.com/office/powerpoint/2010/main" val="998367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19</a:t>
            </a:fld>
            <a:endParaRPr lang="en-US"/>
          </a:p>
        </p:txBody>
      </p:sp>
    </p:spTree>
    <p:extLst>
      <p:ext uri="{BB962C8B-B14F-4D97-AF65-F5344CB8AC3E}">
        <p14:creationId xmlns:p14="http://schemas.microsoft.com/office/powerpoint/2010/main" val="2044217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20</a:t>
            </a:fld>
            <a:endParaRPr lang="en-US"/>
          </a:p>
        </p:txBody>
      </p:sp>
    </p:spTree>
    <p:extLst>
      <p:ext uri="{BB962C8B-B14F-4D97-AF65-F5344CB8AC3E}">
        <p14:creationId xmlns:p14="http://schemas.microsoft.com/office/powerpoint/2010/main" val="688503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21</a:t>
            </a:fld>
            <a:endParaRPr lang="en-US"/>
          </a:p>
        </p:txBody>
      </p:sp>
    </p:spTree>
    <p:extLst>
      <p:ext uri="{BB962C8B-B14F-4D97-AF65-F5344CB8AC3E}">
        <p14:creationId xmlns:p14="http://schemas.microsoft.com/office/powerpoint/2010/main" val="123199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3</a:t>
            </a:fld>
            <a:endParaRPr lang="en-US"/>
          </a:p>
        </p:txBody>
      </p:sp>
    </p:spTree>
    <p:extLst>
      <p:ext uri="{BB962C8B-B14F-4D97-AF65-F5344CB8AC3E}">
        <p14:creationId xmlns:p14="http://schemas.microsoft.com/office/powerpoint/2010/main" val="31063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22</a:t>
            </a:fld>
            <a:endParaRPr lang="en-US"/>
          </a:p>
        </p:txBody>
      </p:sp>
    </p:spTree>
    <p:extLst>
      <p:ext uri="{BB962C8B-B14F-4D97-AF65-F5344CB8AC3E}">
        <p14:creationId xmlns:p14="http://schemas.microsoft.com/office/powerpoint/2010/main" val="1960716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23</a:t>
            </a:fld>
            <a:endParaRPr lang="en-US"/>
          </a:p>
        </p:txBody>
      </p:sp>
    </p:spTree>
    <p:extLst>
      <p:ext uri="{BB962C8B-B14F-4D97-AF65-F5344CB8AC3E}">
        <p14:creationId xmlns:p14="http://schemas.microsoft.com/office/powerpoint/2010/main" val="223570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24</a:t>
            </a:fld>
            <a:endParaRPr lang="en-US"/>
          </a:p>
        </p:txBody>
      </p:sp>
    </p:spTree>
    <p:extLst>
      <p:ext uri="{BB962C8B-B14F-4D97-AF65-F5344CB8AC3E}">
        <p14:creationId xmlns:p14="http://schemas.microsoft.com/office/powerpoint/2010/main" val="190933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4</a:t>
            </a:fld>
            <a:endParaRPr lang="en-US"/>
          </a:p>
        </p:txBody>
      </p:sp>
    </p:spTree>
    <p:extLst>
      <p:ext uri="{BB962C8B-B14F-4D97-AF65-F5344CB8AC3E}">
        <p14:creationId xmlns:p14="http://schemas.microsoft.com/office/powerpoint/2010/main" val="12214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6</a:t>
            </a:fld>
            <a:endParaRPr lang="en-US"/>
          </a:p>
        </p:txBody>
      </p:sp>
    </p:spTree>
    <p:extLst>
      <p:ext uri="{BB962C8B-B14F-4D97-AF65-F5344CB8AC3E}">
        <p14:creationId xmlns:p14="http://schemas.microsoft.com/office/powerpoint/2010/main" val="104981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7</a:t>
            </a:fld>
            <a:endParaRPr lang="en-US"/>
          </a:p>
        </p:txBody>
      </p:sp>
    </p:spTree>
    <p:extLst>
      <p:ext uri="{BB962C8B-B14F-4D97-AF65-F5344CB8AC3E}">
        <p14:creationId xmlns:p14="http://schemas.microsoft.com/office/powerpoint/2010/main" val="20944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8</a:t>
            </a:fld>
            <a:endParaRPr lang="en-US"/>
          </a:p>
        </p:txBody>
      </p:sp>
    </p:spTree>
    <p:extLst>
      <p:ext uri="{BB962C8B-B14F-4D97-AF65-F5344CB8AC3E}">
        <p14:creationId xmlns:p14="http://schemas.microsoft.com/office/powerpoint/2010/main" val="119517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9</a:t>
            </a:fld>
            <a:endParaRPr lang="en-US"/>
          </a:p>
        </p:txBody>
      </p:sp>
    </p:spTree>
    <p:extLst>
      <p:ext uri="{BB962C8B-B14F-4D97-AF65-F5344CB8AC3E}">
        <p14:creationId xmlns:p14="http://schemas.microsoft.com/office/powerpoint/2010/main" val="1488708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10</a:t>
            </a:fld>
            <a:endParaRPr lang="en-US"/>
          </a:p>
        </p:txBody>
      </p:sp>
    </p:spTree>
    <p:extLst>
      <p:ext uri="{BB962C8B-B14F-4D97-AF65-F5344CB8AC3E}">
        <p14:creationId xmlns:p14="http://schemas.microsoft.com/office/powerpoint/2010/main" val="184021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13412-6B36-F242-B798-B5E39736A353}" type="slidenum">
              <a:rPr lang="en-US" smtClean="0"/>
              <a:t>11</a:t>
            </a:fld>
            <a:endParaRPr lang="en-US"/>
          </a:p>
        </p:txBody>
      </p:sp>
    </p:spTree>
    <p:extLst>
      <p:ext uri="{BB962C8B-B14F-4D97-AF65-F5344CB8AC3E}">
        <p14:creationId xmlns:p14="http://schemas.microsoft.com/office/powerpoint/2010/main" val="115734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7EB73-2766-6F42-A82E-36DE90B2BB9C}" type="datetimeFigureOut">
              <a:rPr lang="en-US" smtClean="0"/>
              <a:t>6/11/18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131845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7EB73-2766-6F42-A82E-36DE90B2BB9C}" type="datetimeFigureOut">
              <a:rPr lang="en-US" smtClean="0"/>
              <a:t>6/11/18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79607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7EB73-2766-6F42-A82E-36DE90B2BB9C}" type="datetimeFigureOut">
              <a:rPr lang="en-US" smtClean="0"/>
              <a:t>6/11/18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84269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7EB73-2766-6F42-A82E-36DE90B2BB9C}" type="datetimeFigureOut">
              <a:rPr lang="en-US" smtClean="0"/>
              <a:t>6/11/18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380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7EB73-2766-6F42-A82E-36DE90B2BB9C}" type="datetimeFigureOut">
              <a:rPr lang="en-US" smtClean="0"/>
              <a:t>6/11/18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201507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D7EB73-2766-6F42-A82E-36DE90B2BB9C}" type="datetimeFigureOut">
              <a:rPr lang="en-US" smtClean="0"/>
              <a:t>6/11/18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147958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7EB73-2766-6F42-A82E-36DE90B2BB9C}" type="datetimeFigureOut">
              <a:rPr lang="en-US" smtClean="0"/>
              <a:t>6/11/18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17079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7EB73-2766-6F42-A82E-36DE90B2BB9C}" type="datetimeFigureOut">
              <a:rPr lang="en-US" smtClean="0"/>
              <a:t>6/11/18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8984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7EB73-2766-6F42-A82E-36DE90B2BB9C}" type="datetimeFigureOut">
              <a:rPr lang="en-US" smtClean="0"/>
              <a:t>6/11/18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88767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7EB73-2766-6F42-A82E-36DE90B2BB9C}" type="datetimeFigureOut">
              <a:rPr lang="en-US" smtClean="0"/>
              <a:t>6/11/18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52933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7EB73-2766-6F42-A82E-36DE90B2BB9C}" type="datetimeFigureOut">
              <a:rPr lang="en-US" smtClean="0"/>
              <a:t>6/11/18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7C6A8-FD07-FE4A-913F-368D76DB4AC5}" type="slidenum">
              <a:rPr lang="en-US" smtClean="0"/>
              <a:t>‹#›</a:t>
            </a:fld>
            <a:endParaRPr lang="en-US"/>
          </a:p>
        </p:txBody>
      </p:sp>
    </p:spTree>
    <p:extLst>
      <p:ext uri="{BB962C8B-B14F-4D97-AF65-F5344CB8AC3E}">
        <p14:creationId xmlns:p14="http://schemas.microsoft.com/office/powerpoint/2010/main" val="1615355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7EB73-2766-6F42-A82E-36DE90B2BB9C}" type="datetimeFigureOut">
              <a:rPr lang="en-US" smtClean="0"/>
              <a:t>6/11/18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7C6A8-FD07-FE4A-913F-368D76DB4AC5}" type="slidenum">
              <a:rPr lang="en-US" smtClean="0"/>
              <a:t>‹#›</a:t>
            </a:fld>
            <a:endParaRPr lang="en-US"/>
          </a:p>
        </p:txBody>
      </p:sp>
    </p:spTree>
    <p:extLst>
      <p:ext uri="{BB962C8B-B14F-4D97-AF65-F5344CB8AC3E}">
        <p14:creationId xmlns:p14="http://schemas.microsoft.com/office/powerpoint/2010/main" val="187221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210205" y="1177157"/>
            <a:ext cx="3887970" cy="1754326"/>
          </a:xfrm>
          <a:prstGeom prst="rect">
            <a:avLst/>
          </a:prstGeom>
          <a:noFill/>
        </p:spPr>
        <p:txBody>
          <a:bodyPr wrap="square" rtlCol="0">
            <a:spAutoFit/>
          </a:bodyPr>
          <a:lstStyle/>
          <a:p>
            <a:pPr algn="ctr"/>
            <a:r>
              <a:rPr lang="en-US" sz="4000" b="1" dirty="0" smtClean="0">
                <a:latin typeface="Helvetica Neue" charset="0"/>
                <a:ea typeface="Helvetica Neue" charset="0"/>
                <a:cs typeface="Helvetica Neue" charset="0"/>
              </a:rPr>
              <a:t>Recommender</a:t>
            </a:r>
          </a:p>
          <a:p>
            <a:pPr algn="ctr"/>
            <a:r>
              <a:rPr lang="en-US" sz="4000" b="1" dirty="0">
                <a:latin typeface="Helvetica Neue" charset="0"/>
                <a:ea typeface="Helvetica Neue" charset="0"/>
                <a:cs typeface="Helvetica Neue" charset="0"/>
              </a:rPr>
              <a:t>S</a:t>
            </a:r>
            <a:r>
              <a:rPr lang="en-US" sz="4000" b="1" dirty="0" smtClean="0">
                <a:latin typeface="Helvetica Neue" charset="0"/>
                <a:ea typeface="Helvetica Neue" charset="0"/>
                <a:cs typeface="Helvetica Neue" charset="0"/>
              </a:rPr>
              <a:t>ystems</a:t>
            </a:r>
            <a:r>
              <a:rPr lang="en-US" sz="4000" b="1" dirty="0" smtClean="0">
                <a:latin typeface="Times New Roman" charset="0"/>
                <a:ea typeface="Times New Roman" charset="0"/>
                <a:cs typeface="Times New Roman" charset="0"/>
              </a:rPr>
              <a:t>:</a:t>
            </a:r>
          </a:p>
          <a:p>
            <a:pPr algn="ctr"/>
            <a:r>
              <a:rPr lang="en-US" sz="2800" dirty="0" smtClean="0">
                <a:latin typeface="Helvetica Neue" charset="0"/>
                <a:ea typeface="Helvetica Neue" charset="0"/>
                <a:cs typeface="Helvetica Neue" charset="0"/>
              </a:rPr>
              <a:t>An Introduction</a:t>
            </a:r>
            <a:endParaRPr lang="en-US" sz="2800" dirty="0">
              <a:latin typeface="Helvetica Neue" charset="0"/>
              <a:ea typeface="Helvetica Neue" charset="0"/>
              <a:cs typeface="Helvetica Neue" charset="0"/>
            </a:endParaRPr>
          </a:p>
        </p:txBody>
      </p:sp>
    </p:spTree>
    <p:extLst>
      <p:ext uri="{BB962C8B-B14F-4D97-AF65-F5344CB8AC3E}">
        <p14:creationId xmlns:p14="http://schemas.microsoft.com/office/powerpoint/2010/main" val="14959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Techniques in Use: Cluster Models</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358951" y="847899"/>
            <a:ext cx="8595862" cy="5562600"/>
          </a:xfrm>
        </p:spPr>
        <p:txBody>
          <a:bodyPr/>
          <a:lstStyle/>
          <a:p>
            <a:pPr eaLnBrk="1" hangingPunct="1">
              <a:buFont typeface="Arial" charset="0"/>
              <a:buNone/>
            </a:pPr>
            <a:r>
              <a:rPr lang="en-US" altLang="en-US" sz="1600" b="1" dirty="0">
                <a:solidFill>
                  <a:schemeClr val="tx2"/>
                </a:solidFill>
                <a:latin typeface="Cambria" charset="0"/>
                <a:ea typeface="Verdana" charset="0"/>
              </a:rPr>
              <a:t>Approach</a:t>
            </a:r>
            <a:endParaRPr lang="en-US" altLang="en-US" sz="1600" dirty="0">
              <a:solidFill>
                <a:schemeClr val="tx2"/>
              </a:solidFill>
              <a:latin typeface="Cambria" charset="0"/>
              <a:ea typeface="Verdana" charset="0"/>
            </a:endParaRPr>
          </a:p>
          <a:p>
            <a:pPr>
              <a:lnSpc>
                <a:spcPct val="100000"/>
              </a:lnSpc>
            </a:pPr>
            <a:r>
              <a:rPr lang="en-US" altLang="en-US" sz="1600" dirty="0">
                <a:solidFill>
                  <a:schemeClr val="tx2"/>
                </a:solidFill>
                <a:latin typeface="Helvetica" charset="0"/>
                <a:ea typeface="Verdana" charset="0"/>
              </a:rPr>
              <a:t>Divide the customer base into many segments and treat the task as a classification problem</a:t>
            </a:r>
          </a:p>
          <a:p>
            <a:pPr>
              <a:lnSpc>
                <a:spcPct val="100000"/>
              </a:lnSpc>
            </a:pPr>
            <a:r>
              <a:rPr lang="en-US" altLang="en-US" sz="1600" dirty="0">
                <a:solidFill>
                  <a:schemeClr val="tx2"/>
                </a:solidFill>
                <a:latin typeface="Helvetica" charset="0"/>
                <a:ea typeface="Verdana" charset="0"/>
              </a:rPr>
              <a:t>Assign the user to the segment containing the most similar customers</a:t>
            </a:r>
          </a:p>
          <a:p>
            <a:pPr>
              <a:lnSpc>
                <a:spcPct val="100000"/>
              </a:lnSpc>
            </a:pPr>
            <a:r>
              <a:rPr lang="en-US" altLang="en-US" sz="1600" dirty="0">
                <a:solidFill>
                  <a:schemeClr val="tx2"/>
                </a:solidFill>
                <a:latin typeface="Helvetica" charset="0"/>
                <a:ea typeface="Verdana" charset="0"/>
              </a:rPr>
              <a:t>Uses the purchases and ratings of the customers in the segment to generate recommendations </a:t>
            </a:r>
          </a:p>
          <a:p>
            <a:pPr>
              <a:lnSpc>
                <a:spcPct val="100000"/>
              </a:lnSpc>
            </a:pPr>
            <a:r>
              <a:rPr lang="en-US" altLang="en-US" sz="1600" dirty="0">
                <a:solidFill>
                  <a:schemeClr val="tx2"/>
                </a:solidFill>
                <a:latin typeface="Helvetica" charset="0"/>
                <a:ea typeface="Verdana" charset="0"/>
              </a:rPr>
              <a:t>Cluster models have </a:t>
            </a:r>
            <a:r>
              <a:rPr lang="en-US" altLang="en-US" sz="1600" b="1" dirty="0">
                <a:solidFill>
                  <a:schemeClr val="tx2"/>
                </a:solidFill>
                <a:latin typeface="Helvetica" charset="0"/>
                <a:ea typeface="Verdana" charset="0"/>
              </a:rPr>
              <a:t>better online scalability and performance</a:t>
            </a:r>
            <a:r>
              <a:rPr lang="en-US" altLang="en-US" sz="1600" dirty="0">
                <a:solidFill>
                  <a:schemeClr val="tx2"/>
                </a:solidFill>
                <a:latin typeface="Helvetica" charset="0"/>
                <a:ea typeface="Verdana" charset="0"/>
              </a:rPr>
              <a:t> than collaborative filtering because they compare the user to a controlled number of segments rather than the entire customer base. </a:t>
            </a:r>
          </a:p>
          <a:p>
            <a:pPr>
              <a:buFont typeface="Arial" charset="0"/>
              <a:buNone/>
            </a:pPr>
            <a:r>
              <a:rPr lang="en-US" altLang="en-US" sz="1600" b="1" dirty="0">
                <a:solidFill>
                  <a:schemeClr val="tx2"/>
                </a:solidFill>
                <a:latin typeface="Cambria" charset="0"/>
                <a:ea typeface="Verdana" charset="0"/>
              </a:rPr>
              <a:t>Problems</a:t>
            </a:r>
          </a:p>
          <a:p>
            <a:pPr>
              <a:lnSpc>
                <a:spcPct val="100000"/>
              </a:lnSpc>
            </a:pPr>
            <a:r>
              <a:rPr lang="en-US" altLang="en-US" sz="1600" b="1" dirty="0">
                <a:solidFill>
                  <a:schemeClr val="tx2"/>
                </a:solidFill>
                <a:latin typeface="Helvetica" charset="0"/>
                <a:ea typeface="Verdana" charset="0"/>
              </a:rPr>
              <a:t>Quality of the recommendation is low</a:t>
            </a:r>
          </a:p>
          <a:p>
            <a:pPr>
              <a:lnSpc>
                <a:spcPct val="100000"/>
              </a:lnSpc>
            </a:pPr>
            <a:r>
              <a:rPr lang="en-US" altLang="en-US" sz="1600" dirty="0">
                <a:solidFill>
                  <a:schemeClr val="tx2"/>
                </a:solidFill>
                <a:latin typeface="Helvetica" charset="0"/>
                <a:ea typeface="Verdana" charset="0"/>
              </a:rPr>
              <a:t>The recommendations are less relevant because the similar customers that the cluster models find are not the most similar customers</a:t>
            </a:r>
          </a:p>
          <a:p>
            <a:pPr>
              <a:lnSpc>
                <a:spcPct val="100000"/>
              </a:lnSpc>
            </a:pPr>
            <a:r>
              <a:rPr lang="en-US" altLang="en-US" sz="1600" b="1" dirty="0">
                <a:solidFill>
                  <a:schemeClr val="tx2"/>
                </a:solidFill>
                <a:latin typeface="Helvetica" charset="0"/>
                <a:ea typeface="Verdana" charset="0"/>
              </a:rPr>
              <a:t>To improve quality</a:t>
            </a:r>
            <a:r>
              <a:rPr lang="en-US" altLang="en-US" sz="1600" dirty="0">
                <a:solidFill>
                  <a:schemeClr val="tx2"/>
                </a:solidFill>
                <a:latin typeface="Helvetica" charset="0"/>
                <a:ea typeface="Verdana" charset="0"/>
              </a:rPr>
              <a:t>, it </a:t>
            </a:r>
            <a:r>
              <a:rPr lang="en-US" altLang="en-US" sz="1600" b="1" dirty="0">
                <a:solidFill>
                  <a:schemeClr val="tx2"/>
                </a:solidFill>
                <a:latin typeface="Helvetica" charset="0"/>
                <a:ea typeface="Verdana" charset="0"/>
              </a:rPr>
              <a:t>needs online segmentation</a:t>
            </a:r>
            <a:r>
              <a:rPr lang="en-US" altLang="en-US" sz="1600" dirty="0">
                <a:solidFill>
                  <a:schemeClr val="tx2"/>
                </a:solidFill>
                <a:latin typeface="Helvetica" charset="0"/>
                <a:ea typeface="Verdana" charset="0"/>
              </a:rPr>
              <a:t>, which is almost as </a:t>
            </a:r>
            <a:r>
              <a:rPr lang="en-US" altLang="en-US" sz="1600" b="1" dirty="0">
                <a:solidFill>
                  <a:schemeClr val="tx2"/>
                </a:solidFill>
                <a:latin typeface="Helvetica" charset="0"/>
                <a:ea typeface="Verdana" charset="0"/>
              </a:rPr>
              <a:t>expensive as </a:t>
            </a:r>
            <a:r>
              <a:rPr lang="en-US" altLang="en-US" sz="1600" dirty="0">
                <a:solidFill>
                  <a:schemeClr val="tx2"/>
                </a:solidFill>
                <a:latin typeface="Helvetica" charset="0"/>
                <a:ea typeface="Verdana" charset="0"/>
              </a:rPr>
              <a:t>finding similar customers using </a:t>
            </a:r>
            <a:r>
              <a:rPr lang="en-US" altLang="en-US" sz="1600" b="1" dirty="0">
                <a:solidFill>
                  <a:schemeClr val="tx2"/>
                </a:solidFill>
                <a:latin typeface="Helvetica" charset="0"/>
                <a:ea typeface="Verdana" charset="0"/>
              </a:rPr>
              <a:t>collaborative filtering</a:t>
            </a:r>
            <a:r>
              <a:rPr lang="en-US" altLang="en-US" sz="1600" dirty="0">
                <a:solidFill>
                  <a:schemeClr val="tx2"/>
                </a:solidFill>
                <a:latin typeface="Helvetica" charset="0"/>
                <a:ea typeface="Verdana" charset="0"/>
              </a:rPr>
              <a:t> </a:t>
            </a:r>
          </a:p>
          <a:p>
            <a:endParaRPr lang="en-US" altLang="en-US" sz="1600" dirty="0">
              <a:solidFill>
                <a:schemeClr val="tx2"/>
              </a:solidFill>
              <a:latin typeface="Helvetica" charset="0"/>
              <a:ea typeface="Verdana" charset="0"/>
            </a:endParaRPr>
          </a:p>
        </p:txBody>
      </p:sp>
    </p:spTree>
    <p:extLst>
      <p:ext uri="{BB962C8B-B14F-4D97-AF65-F5344CB8AC3E}">
        <p14:creationId xmlns:p14="http://schemas.microsoft.com/office/powerpoint/2010/main" val="1940089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Techniques in Use: Matrix Factorization</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1383977"/>
            <a:ext cx="10416780" cy="4512326"/>
          </a:xfrm>
        </p:spPr>
        <p:txBody>
          <a:bodyPr>
            <a:normAutofit/>
          </a:bodyPr>
          <a:lstStyle/>
          <a:p>
            <a:r>
              <a:rPr lang="en-US" sz="2000" dirty="0">
                <a:latin typeface="Helvetica Neue" charset="0"/>
                <a:ea typeface="Helvetica Neue" charset="0"/>
                <a:cs typeface="Helvetica Neue" charset="0"/>
              </a:rPr>
              <a:t>Matrix factorization </a:t>
            </a:r>
            <a:r>
              <a:rPr lang="en-US" sz="2000" i="1" dirty="0">
                <a:latin typeface="Helvetica Neue" charset="0"/>
                <a:ea typeface="Helvetica Neue" charset="0"/>
                <a:cs typeface="Helvetica Neue" charset="0"/>
              </a:rPr>
              <a:t>assumes</a:t>
            </a:r>
            <a:r>
              <a:rPr lang="en-US" sz="2000" dirty="0">
                <a:latin typeface="Helvetica Neue" charset="0"/>
                <a:ea typeface="Helvetica Neue" charset="0"/>
                <a:cs typeface="Helvetica Neue" charset="0"/>
              </a:rPr>
              <a:t> that:</a:t>
            </a:r>
          </a:p>
          <a:p>
            <a:r>
              <a:rPr lang="en-US" sz="2000" dirty="0">
                <a:latin typeface="Helvetica Neue" charset="0"/>
                <a:ea typeface="Helvetica Neue" charset="0"/>
                <a:cs typeface="Helvetica Neue" charset="0"/>
              </a:rPr>
              <a:t>Each user can be described by </a:t>
            </a:r>
            <a:r>
              <a:rPr lang="en-US" sz="2000" i="1" dirty="0">
                <a:latin typeface="Helvetica Neue" charset="0"/>
                <a:ea typeface="Helvetica Neue" charset="0"/>
                <a:cs typeface="Helvetica Neue" charset="0"/>
              </a:rPr>
              <a:t>k attributes</a:t>
            </a:r>
            <a:r>
              <a:rPr lang="en-US" sz="2000" dirty="0">
                <a:latin typeface="Helvetica Neue" charset="0"/>
                <a:ea typeface="Helvetica Neue" charset="0"/>
                <a:cs typeface="Helvetica Neue" charset="0"/>
              </a:rPr>
              <a:t> or </a:t>
            </a:r>
            <a:r>
              <a:rPr lang="en-US" sz="2000" i="1" dirty="0">
                <a:latin typeface="Helvetica Neue" charset="0"/>
                <a:ea typeface="Helvetica Neue" charset="0"/>
                <a:cs typeface="Helvetica Neue" charset="0"/>
              </a:rPr>
              <a:t>features</a:t>
            </a:r>
            <a:r>
              <a:rPr lang="en-US" sz="2000" dirty="0">
                <a:latin typeface="Helvetica Neue" charset="0"/>
                <a:ea typeface="Helvetica Neue" charset="0"/>
                <a:cs typeface="Helvetica Neue" charset="0"/>
              </a:rPr>
              <a:t>. For example, feature 1 might be a number that says how much each user likes sci-fi movies.</a:t>
            </a:r>
          </a:p>
          <a:p>
            <a:r>
              <a:rPr lang="en-US" sz="2000" dirty="0">
                <a:latin typeface="Helvetica Neue" charset="0"/>
                <a:ea typeface="Helvetica Neue" charset="0"/>
                <a:cs typeface="Helvetica Neue" charset="0"/>
              </a:rPr>
              <a:t>Each item (movie) can be described by an analagous set of </a:t>
            </a:r>
            <a:r>
              <a:rPr lang="en-US" sz="2000" i="1" dirty="0">
                <a:latin typeface="Helvetica Neue" charset="0"/>
                <a:ea typeface="Helvetica Neue" charset="0"/>
                <a:cs typeface="Helvetica Neue" charset="0"/>
              </a:rPr>
              <a:t>k</a:t>
            </a:r>
            <a:r>
              <a:rPr lang="en-US" sz="2000" dirty="0">
                <a:latin typeface="Helvetica Neue" charset="0"/>
                <a:ea typeface="Helvetica Neue" charset="0"/>
                <a:cs typeface="Helvetica Neue" charset="0"/>
              </a:rPr>
              <a:t> attributes or features. To correspond to the above example, feature 1 for the movie might be a number that says how close the movie is to pure sci-fi.</a:t>
            </a:r>
          </a:p>
          <a:p>
            <a:r>
              <a:rPr lang="en-US" sz="2000" dirty="0">
                <a:latin typeface="Helvetica Neue" charset="0"/>
                <a:ea typeface="Helvetica Neue" charset="0"/>
                <a:cs typeface="Helvetica Neue" charset="0"/>
              </a:rPr>
              <a:t>If we multiply each feature of the user by the corresponding feature of the movie and add everything together, this will be a good approximation for the rating the user would give that movie</a:t>
            </a:r>
            <a:r>
              <a:rPr lang="en-US" sz="2000" dirty="0" smtClean="0">
                <a:latin typeface="Helvetica Neue" charset="0"/>
                <a:ea typeface="Helvetica Neue" charset="0"/>
                <a:cs typeface="Helvetica Neue" charset="0"/>
              </a:rPr>
              <a:t>.</a:t>
            </a:r>
            <a:endParaRPr lang="en-US" sz="2000" dirty="0">
              <a:latin typeface="Helvetica Neue" charset="0"/>
              <a:ea typeface="Helvetica Neue" charset="0"/>
              <a:cs typeface="Helvetica Neue" charset="0"/>
            </a:endParaRPr>
          </a:p>
        </p:txBody>
      </p:sp>
    </p:spTree>
    <p:extLst>
      <p:ext uri="{BB962C8B-B14F-4D97-AF65-F5344CB8AC3E}">
        <p14:creationId xmlns:p14="http://schemas.microsoft.com/office/powerpoint/2010/main" val="1322137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Techniques in Use: Matrix Factorization</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847899"/>
            <a:ext cx="11433656" cy="5731577"/>
          </a:xfrm>
        </p:spPr>
        <p:txBody>
          <a:bodyPr>
            <a:normAutofit/>
          </a:bodyPr>
          <a:lstStyle/>
          <a:p>
            <a:r>
              <a:rPr lang="en-US" sz="2000" dirty="0">
                <a:latin typeface="Helvetica Neue" charset="0"/>
                <a:ea typeface="Helvetica Neue" charset="0"/>
                <a:cs typeface="Helvetica Neue" charset="0"/>
              </a:rPr>
              <a:t>That’s it. The beauty is that we do not know what these features are. Nor do we know how many </a:t>
            </a:r>
            <a:r>
              <a:rPr lang="en-US" sz="2000" i="1" dirty="0">
                <a:latin typeface="Helvetica Neue" charset="0"/>
                <a:ea typeface="Helvetica Neue" charset="0"/>
                <a:cs typeface="Helvetica Neue" charset="0"/>
              </a:rPr>
              <a:t>(k)</a:t>
            </a:r>
            <a:r>
              <a:rPr lang="en-US" sz="2000" dirty="0">
                <a:latin typeface="Helvetica Neue" charset="0"/>
                <a:ea typeface="Helvetica Neue" charset="0"/>
                <a:cs typeface="Helvetica Neue" charset="0"/>
              </a:rPr>
              <a:t> features are relevant. We simply pick a number for </a:t>
            </a:r>
            <a:r>
              <a:rPr lang="en-US" sz="2000" i="1" dirty="0">
                <a:latin typeface="Helvetica Neue" charset="0"/>
                <a:ea typeface="Helvetica Neue" charset="0"/>
                <a:cs typeface="Helvetica Neue" charset="0"/>
              </a:rPr>
              <a:t>k </a:t>
            </a:r>
            <a:r>
              <a:rPr lang="en-US" sz="2000" dirty="0">
                <a:latin typeface="Helvetica Neue" charset="0"/>
                <a:ea typeface="Helvetica Neue" charset="0"/>
                <a:cs typeface="Helvetica Neue" charset="0"/>
              </a:rPr>
              <a:t>and learn the relevant values for all the features for all the users and items. How do we learn? By minimizing a loss function, of course!</a:t>
            </a:r>
          </a:p>
          <a:p>
            <a:r>
              <a:rPr lang="en-US" sz="2000" dirty="0"/>
              <a:t>We can turn our matrix factorization approximation of a </a:t>
            </a:r>
            <a:r>
              <a:rPr lang="en-US" sz="2000" i="1" dirty="0"/>
              <a:t>k</a:t>
            </a:r>
            <a:r>
              <a:rPr lang="en-US" sz="2000" dirty="0"/>
              <a:t>-attribute user into math by letting a user </a:t>
            </a:r>
            <a:r>
              <a:rPr lang="en-US" sz="2000" i="1" dirty="0"/>
              <a:t>u</a:t>
            </a:r>
            <a:r>
              <a:rPr lang="en-US" sz="2000" dirty="0"/>
              <a:t> take the form of a </a:t>
            </a:r>
            <a:r>
              <a:rPr lang="en-US" sz="2000" i="1" dirty="0"/>
              <a:t>k</a:t>
            </a:r>
            <a:r>
              <a:rPr lang="en-US" sz="2000" dirty="0"/>
              <a:t>-dimensional vector </a:t>
            </a:r>
            <a:r>
              <a:rPr lang="en-US" sz="2000" i="1" dirty="0" err="1"/>
              <a:t>x_u</a:t>
            </a:r>
            <a:r>
              <a:rPr lang="en-US" sz="2000" dirty="0"/>
              <a:t>. Similarly, an item </a:t>
            </a:r>
            <a:r>
              <a:rPr lang="en-US" sz="2000" i="1" dirty="0" err="1"/>
              <a:t>i</a:t>
            </a:r>
            <a:r>
              <a:rPr lang="en-US" sz="2000" dirty="0"/>
              <a:t> can be </a:t>
            </a:r>
            <a:r>
              <a:rPr lang="en-US" sz="2000" i="1" dirty="0"/>
              <a:t>k</a:t>
            </a:r>
            <a:r>
              <a:rPr lang="en-US" sz="2000" dirty="0"/>
              <a:t>-dimensional vector </a:t>
            </a:r>
            <a:r>
              <a:rPr lang="en-US" sz="2000" i="1" dirty="0" err="1"/>
              <a:t>y_i</a:t>
            </a:r>
            <a:r>
              <a:rPr lang="en-US" sz="2000" dirty="0"/>
              <a:t>. User </a:t>
            </a:r>
            <a:r>
              <a:rPr lang="en-US" sz="2000" i="1" dirty="0"/>
              <a:t>u</a:t>
            </a:r>
            <a:r>
              <a:rPr lang="en-US" sz="2000" dirty="0"/>
              <a:t>’s predicted rating for item </a:t>
            </a:r>
            <a:r>
              <a:rPr lang="en-US" sz="2000" i="1" dirty="0" err="1"/>
              <a:t>i</a:t>
            </a:r>
            <a:r>
              <a:rPr lang="en-US" sz="2000" dirty="0"/>
              <a:t> is just the dot product of their two vectors</a:t>
            </a:r>
            <a:r>
              <a:rPr lang="en-US" sz="2000" dirty="0" smtClean="0"/>
              <a:t>.</a:t>
            </a:r>
            <a:r>
              <a:rPr lang="en-US" sz="2000" dirty="0"/>
              <a:t/>
            </a:r>
            <a:br>
              <a:rPr lang="en-US" sz="2000" dirty="0"/>
            </a:br>
            <a:endParaRPr lang="en-US" sz="2000" dirty="0" smtClean="0"/>
          </a:p>
          <a:p>
            <a:endParaRPr lang="en-US" sz="2000" dirty="0"/>
          </a:p>
          <a:p>
            <a:endParaRPr lang="en-US" sz="2000" dirty="0" smtClean="0"/>
          </a:p>
          <a:p>
            <a:r>
              <a:rPr lang="en-US" sz="2000" dirty="0"/>
              <a:t>where </a:t>
            </a:r>
            <a:r>
              <a:rPr lang="en-US" sz="2000" i="1" dirty="0" err="1"/>
              <a:t>r_ui</a:t>
            </a:r>
            <a:r>
              <a:rPr lang="en-US" sz="2000" i="1" dirty="0"/>
              <a:t> </a:t>
            </a:r>
            <a:r>
              <a:rPr lang="en-US" sz="2000" dirty="0"/>
              <a:t>hat represents our prediction for the true rating </a:t>
            </a:r>
            <a:r>
              <a:rPr lang="en-US" sz="2000" i="1" dirty="0" err="1"/>
              <a:t>r_ui</a:t>
            </a:r>
            <a:r>
              <a:rPr lang="en-US" sz="2000" dirty="0"/>
              <a:t>, and </a:t>
            </a:r>
            <a:r>
              <a:rPr lang="en-US" sz="2000" i="1" dirty="0" err="1"/>
              <a:t>y_i</a:t>
            </a:r>
            <a:r>
              <a:rPr lang="en-US" sz="2000" dirty="0"/>
              <a:t>(</a:t>
            </a:r>
            <a:r>
              <a:rPr lang="en-US" sz="2000" i="1" dirty="0" err="1"/>
              <a:t>x⊺_u</a:t>
            </a:r>
            <a:r>
              <a:rPr lang="en-US" sz="2000" dirty="0"/>
              <a:t>) is assumed to be a column (row) vector. These user and item vectors are often called latent vectors or low-dimensional </a:t>
            </a:r>
            <a:r>
              <a:rPr lang="en-US" sz="2000" dirty="0" err="1"/>
              <a:t>embeddings</a:t>
            </a:r>
            <a:r>
              <a:rPr lang="en-US" sz="2000" dirty="0"/>
              <a:t> in the literature. The </a:t>
            </a:r>
            <a:r>
              <a:rPr lang="en-US" sz="2000" i="1" dirty="0"/>
              <a:t>k</a:t>
            </a:r>
            <a:r>
              <a:rPr lang="en-US" sz="2000" dirty="0"/>
              <a:t> attributes are often called the latent factors. We will choose to minimize the square of the difference between all ratings in our dataset (</a:t>
            </a:r>
            <a:r>
              <a:rPr lang="en-US" sz="2000" i="1" dirty="0"/>
              <a:t>S</a:t>
            </a:r>
            <a:r>
              <a:rPr lang="en-US" sz="2000" dirty="0"/>
              <a:t>) and our predictions. This produces a loss function of the </a:t>
            </a:r>
            <a:r>
              <a:rPr lang="en-US" sz="2000" dirty="0" smtClean="0"/>
              <a:t>form</a:t>
            </a:r>
            <a:endParaRPr lang="en-US" sz="2000" dirty="0"/>
          </a:p>
          <a:p>
            <a:endParaRPr lang="en-US" sz="2000" dirty="0" smtClean="0"/>
          </a:p>
          <a:p>
            <a:endParaRPr lang="en-US" altLang="en-US" sz="2000" dirty="0">
              <a:latin typeface="Helvetica Neue" charset="0"/>
              <a:ea typeface="Helvetica Neue" charset="0"/>
              <a:cs typeface="Helvetica Neue" charset="0"/>
            </a:endParaRPr>
          </a:p>
        </p:txBody>
      </p:sp>
      <p:pic>
        <p:nvPicPr>
          <p:cNvPr id="6146" name="Picture 2" descr="https://cdn-images-1.medium.com/max/1600/1*C02BnJr9kV0NxTu3SzoXZ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056" y="3215922"/>
            <a:ext cx="5619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mages-1.medium.com/max/1600/1*HlwEHfIuzNbi_174Zf5B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331" y="5700383"/>
            <a:ext cx="57054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cdn-images-1.medium.com/max/1600/1*HlwEHfIuzNbi_174Zf5B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721404"/>
            <a:ext cx="570547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986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rgbClr val="03AA9D"/>
                </a:solidFill>
                <a:latin typeface="Helvetica Neue" charset="0"/>
              </a:rPr>
              <a:t>Content based Recommender System</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847899"/>
            <a:ext cx="11433656" cy="1296211"/>
          </a:xfrm>
        </p:spPr>
        <p:txBody>
          <a:bodyPr>
            <a:normAutofit/>
          </a:bodyPr>
          <a:lstStyle/>
          <a:p>
            <a:pPr marL="0" indent="0">
              <a:buNone/>
            </a:pPr>
            <a:r>
              <a:rPr lang="en-US" sz="2000" dirty="0">
                <a:solidFill>
                  <a:schemeClr val="tx2"/>
                </a:solidFill>
                <a:latin typeface="Helvetica Neue" charset="0"/>
                <a:ea typeface="Helvetica Neue" charset="0"/>
                <a:cs typeface="Helvetica Neue" charset="0"/>
              </a:rPr>
              <a:t>In content based recommender systems, keywords or properties of the items are taken into consideration while recommending an item to an user. So, in a nutshell it is like recommending similar items. Imagine you are reading a book on data visualization and want to look for other books on the same topic. In this scenario, content based recommender system would be apt.</a:t>
            </a:r>
            <a:endParaRPr lang="en-US" altLang="en-US" sz="2000" dirty="0">
              <a:solidFill>
                <a:schemeClr val="tx2"/>
              </a:solidFill>
              <a:latin typeface="Helvetica Neue" charset="0"/>
              <a:ea typeface="Helvetica Neue" charset="0"/>
              <a:cs typeface="Helvetica Neue"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593" y="2336013"/>
            <a:ext cx="4034062" cy="2390006"/>
          </a:xfrm>
          <a:prstGeom prst="rect">
            <a:avLst/>
          </a:prstGeom>
        </p:spPr>
      </p:pic>
      <p:sp>
        <p:nvSpPr>
          <p:cNvPr id="2" name="Rectangle 1"/>
          <p:cNvSpPr/>
          <p:nvPr/>
        </p:nvSpPr>
        <p:spPr>
          <a:xfrm>
            <a:off x="260131" y="5075577"/>
            <a:ext cx="11445766" cy="1200329"/>
          </a:xfrm>
          <a:prstGeom prst="rect">
            <a:avLst/>
          </a:prstGeom>
        </p:spPr>
        <p:txBody>
          <a:bodyPr wrap="square">
            <a:spAutoFit/>
          </a:bodyPr>
          <a:lstStyle/>
          <a:p>
            <a:r>
              <a:rPr lang="en-US" dirty="0">
                <a:solidFill>
                  <a:schemeClr val="tx2"/>
                </a:solidFill>
                <a:latin typeface="Helvetica Neue" charset="0"/>
                <a:ea typeface="Helvetica Neue" charset="0"/>
                <a:cs typeface="Helvetica Neue" charset="0"/>
              </a:rPr>
              <a:t>We will look at three important concepts here which go into building this content based recommender system.</a:t>
            </a:r>
          </a:p>
          <a:p>
            <a:pPr lvl="1">
              <a:buFont typeface="Arial" charset="0"/>
              <a:buChar char="•"/>
            </a:pPr>
            <a:r>
              <a:rPr lang="en-US" b="1" dirty="0" smtClean="0">
                <a:solidFill>
                  <a:schemeClr val="tx2"/>
                </a:solidFill>
                <a:latin typeface="Helvetica Neue" charset="0"/>
                <a:ea typeface="Helvetica Neue" charset="0"/>
                <a:cs typeface="Helvetica Neue" charset="0"/>
              </a:rPr>
              <a:t>Vectors</a:t>
            </a:r>
            <a:endParaRPr lang="en-US" b="1" dirty="0">
              <a:solidFill>
                <a:schemeClr val="tx2"/>
              </a:solidFill>
              <a:latin typeface="Helvetica Neue" charset="0"/>
              <a:ea typeface="Helvetica Neue" charset="0"/>
              <a:cs typeface="Helvetica Neue" charset="0"/>
            </a:endParaRPr>
          </a:p>
          <a:p>
            <a:pPr lvl="1">
              <a:buFont typeface="Arial" charset="0"/>
              <a:buChar char="•"/>
            </a:pPr>
            <a:r>
              <a:rPr lang="en-US" b="1" dirty="0" smtClean="0">
                <a:solidFill>
                  <a:schemeClr val="tx2"/>
                </a:solidFill>
                <a:latin typeface="Helvetica Neue" charset="0"/>
                <a:ea typeface="Helvetica Neue" charset="0"/>
                <a:cs typeface="Helvetica Neue" charset="0"/>
              </a:rPr>
              <a:t>TF-IDF</a:t>
            </a:r>
            <a:endParaRPr lang="en-US" b="1" dirty="0">
              <a:solidFill>
                <a:schemeClr val="tx2"/>
              </a:solidFill>
              <a:latin typeface="Helvetica Neue" charset="0"/>
              <a:ea typeface="Helvetica Neue" charset="0"/>
              <a:cs typeface="Helvetica Neue" charset="0"/>
            </a:endParaRPr>
          </a:p>
          <a:p>
            <a:pPr lvl="1">
              <a:buFont typeface="Arial" charset="0"/>
              <a:buChar char="•"/>
            </a:pPr>
            <a:r>
              <a:rPr lang="en-US" b="1" dirty="0">
                <a:solidFill>
                  <a:schemeClr val="tx2"/>
                </a:solidFill>
                <a:latin typeface="Helvetica Neue" charset="0"/>
                <a:ea typeface="Helvetica Neue" charset="0"/>
                <a:cs typeface="Helvetica Neue" charset="0"/>
              </a:rPr>
              <a:t>Cosine </a:t>
            </a:r>
            <a:r>
              <a:rPr lang="en-US" b="1" dirty="0" smtClean="0">
                <a:solidFill>
                  <a:schemeClr val="tx2"/>
                </a:solidFill>
                <a:latin typeface="Helvetica Neue" charset="0"/>
                <a:ea typeface="Helvetica Neue" charset="0"/>
                <a:cs typeface="Helvetica Neue" charset="0"/>
              </a:rPr>
              <a:t>Similarity</a:t>
            </a:r>
            <a:endParaRPr lang="en-US" b="1" dirty="0">
              <a:solidFill>
                <a:schemeClr val="tx2"/>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536467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smtClean="0">
                <a:solidFill>
                  <a:srgbClr val="03AA9D"/>
                </a:solidFill>
                <a:latin typeface="Helvetica Neue" charset="0"/>
              </a:rPr>
              <a:t>TF</a:t>
            </a:r>
            <a:r>
              <a:rPr lang="en-US" b="1" dirty="0">
                <a:solidFill>
                  <a:srgbClr val="03AA9D"/>
                </a:solidFill>
                <a:latin typeface="Helvetica Neue" charset="0"/>
              </a:rPr>
              <a:t> — IDF</a:t>
            </a:r>
          </a:p>
          <a:p>
            <a:pPr marL="0" indent="0">
              <a:buNone/>
            </a:pP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847899"/>
            <a:ext cx="11433656" cy="5679025"/>
          </a:xfrm>
        </p:spPr>
        <p:txBody>
          <a:bodyPr>
            <a:noAutofit/>
          </a:bodyPr>
          <a:lstStyle/>
          <a:p>
            <a:pPr marL="0" indent="0">
              <a:buNone/>
            </a:pPr>
            <a:r>
              <a:rPr lang="en-US" sz="2000" dirty="0" smtClean="0">
                <a:solidFill>
                  <a:schemeClr val="tx2"/>
                </a:solidFill>
                <a:latin typeface="Helvetica Neue" charset="0"/>
                <a:ea typeface="Helvetica Neue" charset="0"/>
                <a:cs typeface="Helvetica Neue" charset="0"/>
              </a:rPr>
              <a:t>TF- </a:t>
            </a:r>
            <a:r>
              <a:rPr lang="en-US" sz="2000" dirty="0">
                <a:solidFill>
                  <a:schemeClr val="tx2"/>
                </a:solidFill>
                <a:latin typeface="Helvetica Neue" charset="0"/>
                <a:ea typeface="Helvetica Neue" charset="0"/>
                <a:cs typeface="Helvetica Neue" charset="0"/>
              </a:rPr>
              <a:t>IDF stands for Term Frequency and Inverse Document Frequency .TF-IDF helps in evaluating importance of a word in a document.</a:t>
            </a:r>
          </a:p>
          <a:p>
            <a:pPr marL="0" indent="0">
              <a:buNone/>
            </a:pPr>
            <a:r>
              <a:rPr lang="en-US" sz="2000" b="1" dirty="0">
                <a:solidFill>
                  <a:schemeClr val="tx2"/>
                </a:solidFill>
                <a:latin typeface="Helvetica Neue" charset="0"/>
                <a:ea typeface="Helvetica Neue" charset="0"/>
                <a:cs typeface="Helvetica Neue" charset="0"/>
              </a:rPr>
              <a:t>TF — Term </a:t>
            </a:r>
            <a:r>
              <a:rPr lang="en-US" sz="2000" b="1" dirty="0" smtClean="0">
                <a:solidFill>
                  <a:schemeClr val="tx2"/>
                </a:solidFill>
                <a:latin typeface="Helvetica Neue" charset="0"/>
                <a:ea typeface="Helvetica Neue" charset="0"/>
                <a:cs typeface="Helvetica Neue" charset="0"/>
              </a:rPr>
              <a:t>Frequency</a:t>
            </a:r>
          </a:p>
          <a:p>
            <a:pPr marL="0" indent="0">
              <a:buNone/>
            </a:pPr>
            <a:endParaRPr lang="en-US" sz="2000" b="1" dirty="0">
              <a:solidFill>
                <a:schemeClr val="tx2"/>
              </a:solidFill>
              <a:latin typeface="Helvetica Neue" charset="0"/>
              <a:ea typeface="Helvetica Neue" charset="0"/>
              <a:cs typeface="Helvetica Neue" charset="0"/>
            </a:endParaRPr>
          </a:p>
          <a:p>
            <a:endParaRPr lang="en-US" sz="2000" b="1" dirty="0">
              <a:solidFill>
                <a:schemeClr val="tx2"/>
              </a:solidFill>
              <a:latin typeface="Helvetica Neue" charset="0"/>
              <a:ea typeface="Helvetica Neue" charset="0"/>
              <a:cs typeface="Helvetica Neue" charset="0"/>
            </a:endParaRPr>
          </a:p>
          <a:p>
            <a:pPr marL="0" indent="0">
              <a:buNone/>
            </a:pPr>
            <a:r>
              <a:rPr lang="en-US" sz="2000" b="1" dirty="0" smtClean="0">
                <a:solidFill>
                  <a:schemeClr val="tx2"/>
                </a:solidFill>
                <a:latin typeface="Helvetica Neue" charset="0"/>
                <a:ea typeface="Helvetica Neue" charset="0"/>
                <a:cs typeface="Helvetica Neue" charset="0"/>
              </a:rPr>
              <a:t>Step </a:t>
            </a:r>
            <a:r>
              <a:rPr lang="en-US" sz="2000" b="1" dirty="0">
                <a:solidFill>
                  <a:schemeClr val="tx2"/>
                </a:solidFill>
                <a:latin typeface="Helvetica Neue" charset="0"/>
                <a:ea typeface="Helvetica Neue" charset="0"/>
                <a:cs typeface="Helvetica Neue" charset="0"/>
              </a:rPr>
              <a:t>1</a:t>
            </a:r>
            <a:r>
              <a:rPr lang="en-US" sz="2000" dirty="0">
                <a:solidFill>
                  <a:schemeClr val="tx2"/>
                </a:solidFill>
                <a:latin typeface="Helvetica Neue" charset="0"/>
                <a:ea typeface="Helvetica Neue" charset="0"/>
                <a:cs typeface="Helvetica Neue" charset="0"/>
              </a:rPr>
              <a:t>: Create a dictionary of words (also known as bag of words) present in the whole document space. We ignore some common words also called as stop words e.g. the, of, a, an, is </a:t>
            </a:r>
            <a:r>
              <a:rPr lang="en-US" sz="2000" dirty="0" err="1">
                <a:solidFill>
                  <a:schemeClr val="tx2"/>
                </a:solidFill>
                <a:latin typeface="Helvetica Neue" charset="0"/>
                <a:ea typeface="Helvetica Neue" charset="0"/>
                <a:cs typeface="Helvetica Neue" charset="0"/>
              </a:rPr>
              <a:t>etc</a:t>
            </a:r>
            <a:r>
              <a:rPr lang="en-US" sz="2000" dirty="0">
                <a:solidFill>
                  <a:schemeClr val="tx2"/>
                </a:solidFill>
                <a:latin typeface="Helvetica Neue" charset="0"/>
                <a:ea typeface="Helvetica Neue" charset="0"/>
                <a:cs typeface="Helvetica Neue" charset="0"/>
              </a:rPr>
              <a:t>, since these words are pretty common and it will not help us in our goal of choosing important </a:t>
            </a:r>
            <a:r>
              <a:rPr lang="en-US" sz="2000" dirty="0" smtClean="0">
                <a:solidFill>
                  <a:schemeClr val="tx2"/>
                </a:solidFill>
                <a:latin typeface="Helvetica Neue" charset="0"/>
                <a:ea typeface="Helvetica Neue" charset="0"/>
                <a:cs typeface="Helvetica Neue" charset="0"/>
              </a:rPr>
              <a:t>words</a:t>
            </a:r>
          </a:p>
          <a:p>
            <a:pPr marL="0" indent="0">
              <a:buNone/>
            </a:pPr>
            <a:endParaRPr lang="en-US" sz="2000" dirty="0" smtClean="0">
              <a:solidFill>
                <a:schemeClr val="tx2"/>
              </a:solidFill>
              <a:latin typeface="Helvetica Neue" charset="0"/>
              <a:ea typeface="Helvetica Neue" charset="0"/>
              <a:cs typeface="Helvetica Neue" charset="0"/>
            </a:endParaRPr>
          </a:p>
          <a:p>
            <a:pPr marL="0" indent="0">
              <a:buNone/>
            </a:pPr>
            <a:r>
              <a:rPr lang="en-US" sz="2000" dirty="0" smtClean="0">
                <a:solidFill>
                  <a:schemeClr val="tx2"/>
                </a:solidFill>
                <a:latin typeface="Helvetica Neue" charset="0"/>
                <a:ea typeface="Helvetica Neue" charset="0"/>
                <a:cs typeface="Helvetica Neue" charset="0"/>
              </a:rPr>
              <a:t>B1 — Recommender Systems</a:t>
            </a:r>
          </a:p>
          <a:p>
            <a:pPr marL="0" indent="0">
              <a:buNone/>
            </a:pPr>
            <a:r>
              <a:rPr lang="en-US" sz="2000" dirty="0" smtClean="0">
                <a:solidFill>
                  <a:schemeClr val="tx2"/>
                </a:solidFill>
                <a:latin typeface="Helvetica Neue" charset="0"/>
                <a:ea typeface="Helvetica Neue" charset="0"/>
                <a:cs typeface="Helvetica Neue" charset="0"/>
              </a:rPr>
              <a:t>B2 — The Elements of Statistical Learning</a:t>
            </a:r>
          </a:p>
          <a:p>
            <a:pPr marL="0" indent="0">
              <a:buNone/>
            </a:pPr>
            <a:r>
              <a:rPr lang="en-US" sz="2000" dirty="0" smtClean="0">
                <a:solidFill>
                  <a:schemeClr val="tx2"/>
                </a:solidFill>
                <a:latin typeface="Helvetica Neue" charset="0"/>
                <a:ea typeface="Helvetica Neue" charset="0"/>
                <a:cs typeface="Helvetica Neue" charset="0"/>
              </a:rPr>
              <a:t>B3 — Recommender Systems — Advanced</a:t>
            </a:r>
          </a:p>
          <a:p>
            <a:pPr marL="0" indent="0">
              <a:buNone/>
            </a:pPr>
            <a:r>
              <a:rPr lang="en-US" sz="2000" dirty="0" smtClean="0">
                <a:solidFill>
                  <a:schemeClr val="tx2"/>
                </a:solidFill>
                <a:latin typeface="Helvetica Neue" charset="0"/>
                <a:ea typeface="Helvetica Neue" charset="0"/>
                <a:cs typeface="Helvetica Neue" charset="0"/>
              </a:rPr>
              <a:t>Now creating an index of these words (stop words ignored)</a:t>
            </a:r>
          </a:p>
          <a:p>
            <a:pPr marL="0" indent="0">
              <a:buNone/>
            </a:pPr>
            <a:r>
              <a:rPr lang="en-US" sz="2000" b="1" dirty="0" smtClean="0">
                <a:solidFill>
                  <a:schemeClr val="tx2"/>
                </a:solidFill>
                <a:latin typeface="Helvetica Neue" charset="0"/>
                <a:ea typeface="Helvetica Neue" charset="0"/>
                <a:cs typeface="Helvetica Neue" charset="0"/>
              </a:rPr>
              <a:t>1. Recommender 2. Systems 3 Elements 4. Statistical 5.Learning 6. Advanced</a:t>
            </a:r>
          </a:p>
          <a:p>
            <a:pPr marL="0" indent="0">
              <a:buNone/>
            </a:pPr>
            <a:r>
              <a:rPr lang="en-US" sz="2000" dirty="0" smtClean="0">
                <a:solidFill>
                  <a:schemeClr val="tx2"/>
                </a:solidFill>
                <a:latin typeface="Helvetica Neue" charset="0"/>
                <a:ea typeface="Helvetica Neue" charset="0"/>
                <a:cs typeface="Helvetica Neue" charset="0"/>
              </a:rPr>
              <a:t/>
            </a:r>
            <a:br>
              <a:rPr lang="en-US" sz="2000" dirty="0" smtClean="0">
                <a:solidFill>
                  <a:schemeClr val="tx2"/>
                </a:solidFill>
                <a:latin typeface="Helvetica Neue" charset="0"/>
                <a:ea typeface="Helvetica Neue" charset="0"/>
                <a:cs typeface="Helvetica Neue" charset="0"/>
              </a:rPr>
            </a:br>
            <a:endParaRPr lang="en-US" sz="2000" dirty="0">
              <a:solidFill>
                <a:schemeClr val="tx2"/>
              </a:solidFill>
              <a:latin typeface="Helvetica Neue" charset="0"/>
              <a:ea typeface="Helvetica Neue" charset="0"/>
              <a:cs typeface="Helvetica Neue" charset="0"/>
            </a:endParaRPr>
          </a:p>
        </p:txBody>
      </p:sp>
      <p:pic>
        <p:nvPicPr>
          <p:cNvPr id="8194" name="Picture 2" descr="https://cdn-images-1.medium.com/max/1600/0*7jhXPwMrGaNJbbP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96" y="2067297"/>
            <a:ext cx="6943725" cy="561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0131" y="3848670"/>
            <a:ext cx="10849303" cy="2417379"/>
          </a:xfrm>
          <a:prstGeom prst="rect">
            <a:avLst/>
          </a:prstGeom>
          <a:noFill/>
          <a:ln w="19050">
            <a:solidFill>
              <a:schemeClr val="tx1"/>
            </a:solidFill>
            <a:prstDash val="sysDash"/>
          </a:ln>
        </p:spPr>
        <p:txBody>
          <a:bodyPr wrap="square" rtlCol="0">
            <a:spAutoFit/>
          </a:bodyPr>
          <a:lstStyle/>
          <a:p>
            <a:endParaRPr lang="en-US"/>
          </a:p>
        </p:txBody>
      </p:sp>
    </p:spTree>
    <p:extLst>
      <p:ext uri="{BB962C8B-B14F-4D97-AF65-F5344CB8AC3E}">
        <p14:creationId xmlns:p14="http://schemas.microsoft.com/office/powerpoint/2010/main" val="331120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a:solidFill>
                  <a:srgbClr val="03AA9D"/>
                </a:solidFill>
                <a:latin typeface="Helvetica Neue" charset="0"/>
              </a:rPr>
              <a:t>TF — IDF</a:t>
            </a: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658713"/>
            <a:ext cx="11564007" cy="6010101"/>
          </a:xfrm>
        </p:spPr>
        <p:txBody>
          <a:bodyPr>
            <a:noAutofit/>
          </a:bodyPr>
          <a:lstStyle/>
          <a:p>
            <a:pPr marL="0" indent="0">
              <a:buNone/>
            </a:pPr>
            <a:endParaRPr lang="en-US" sz="2000" dirty="0" smtClean="0">
              <a:latin typeface="Helvetica Neue" charset="0"/>
              <a:ea typeface="Helvetica Neue" charset="0"/>
              <a:cs typeface="Helvetica Neue" charset="0"/>
            </a:endParaRPr>
          </a:p>
          <a:p>
            <a:pPr marL="0" indent="0">
              <a:buNone/>
            </a:pPr>
            <a:endParaRPr lang="en-US" sz="2000" dirty="0">
              <a:latin typeface="Helvetica Neue" charset="0"/>
              <a:ea typeface="Helvetica Neue" charset="0"/>
              <a:cs typeface="Helvetica Neue" charset="0"/>
            </a:endParaRPr>
          </a:p>
          <a:p>
            <a:pPr marL="0" indent="0">
              <a:buNone/>
            </a:pPr>
            <a:endParaRPr lang="en-US" sz="2000" dirty="0" smtClean="0">
              <a:latin typeface="Helvetica Neue" charset="0"/>
              <a:ea typeface="Helvetica Neue" charset="0"/>
              <a:cs typeface="Helvetica Neue" charset="0"/>
            </a:endParaRPr>
          </a:p>
          <a:p>
            <a:pPr marL="0" indent="0">
              <a:buNone/>
            </a:pPr>
            <a:endParaRPr lang="en-US" sz="2000" dirty="0">
              <a:latin typeface="Helvetica Neue" charset="0"/>
              <a:ea typeface="Helvetica Neue" charset="0"/>
              <a:cs typeface="Helvetica Neue" charset="0"/>
            </a:endParaRPr>
          </a:p>
          <a:p>
            <a:pPr marL="0" indent="0">
              <a:buNone/>
            </a:pPr>
            <a:endParaRPr lang="en-US" sz="2000" dirty="0" smtClean="0">
              <a:latin typeface="Helvetica Neue" charset="0"/>
              <a:ea typeface="Helvetica Neue" charset="0"/>
              <a:cs typeface="Helvetica Neue" charset="0"/>
            </a:endParaRPr>
          </a:p>
          <a:p>
            <a:pPr marL="0" indent="0">
              <a:buNone/>
            </a:pPr>
            <a:endParaRPr lang="en-US" sz="2000" dirty="0" smtClean="0">
              <a:latin typeface="Helvetica Neue" charset="0"/>
              <a:ea typeface="Helvetica Neue" charset="0"/>
              <a:cs typeface="Helvetica Neue" charset="0"/>
            </a:endParaRPr>
          </a:p>
          <a:p>
            <a:pPr marL="0" indent="0">
              <a:buNone/>
            </a:pPr>
            <a:r>
              <a:rPr lang="en-US" sz="2000" b="1" dirty="0" smtClean="0">
                <a:solidFill>
                  <a:schemeClr val="tx2"/>
                </a:solidFill>
                <a:latin typeface="Helvetica Neue" charset="0"/>
                <a:ea typeface="Helvetica Neue" charset="0"/>
                <a:cs typeface="Helvetica Neue" charset="0"/>
              </a:rPr>
              <a:t>IDF </a:t>
            </a:r>
            <a:r>
              <a:rPr lang="en-US" sz="2000" b="1" dirty="0">
                <a:solidFill>
                  <a:schemeClr val="tx2"/>
                </a:solidFill>
                <a:latin typeface="Helvetica Neue" charset="0"/>
                <a:ea typeface="Helvetica Neue" charset="0"/>
                <a:cs typeface="Helvetica Neue" charset="0"/>
              </a:rPr>
              <a:t>(Inverse Document Frequency</a:t>
            </a:r>
            <a:r>
              <a:rPr lang="en-US" sz="2000" b="1" dirty="0" smtClean="0">
                <a:solidFill>
                  <a:schemeClr val="tx2"/>
                </a:solidFill>
                <a:latin typeface="Helvetica Neue" charset="0"/>
                <a:ea typeface="Helvetica Neue" charset="0"/>
                <a:cs typeface="Helvetica Neue" charset="0"/>
              </a:rPr>
              <a:t>):</a:t>
            </a:r>
          </a:p>
          <a:p>
            <a:pPr marL="0" indent="0">
              <a:buNone/>
            </a:pPr>
            <a:endParaRPr lang="en-US" sz="2000" b="1" dirty="0">
              <a:latin typeface="Helvetica Neue" charset="0"/>
              <a:ea typeface="Helvetica Neue" charset="0"/>
              <a:cs typeface="Helvetica Neue" charset="0"/>
            </a:endParaRPr>
          </a:p>
          <a:p>
            <a:pPr marL="0" indent="0">
              <a:buNone/>
            </a:pPr>
            <a:endParaRPr lang="en-US" sz="2000" b="1" dirty="0" smtClean="0">
              <a:latin typeface="Helvetica Neue" charset="0"/>
              <a:ea typeface="Helvetica Neue" charset="0"/>
              <a:cs typeface="Helvetica Neue" charset="0"/>
            </a:endParaRPr>
          </a:p>
          <a:p>
            <a:pPr marL="0" indent="0">
              <a:buNone/>
            </a:pPr>
            <a:endParaRPr lang="en-US" sz="2000" b="1" dirty="0">
              <a:latin typeface="Helvetica Neue" charset="0"/>
              <a:ea typeface="Helvetica Neue" charset="0"/>
              <a:cs typeface="Helvetica Neue" charset="0"/>
            </a:endParaRPr>
          </a:p>
          <a:p>
            <a:pPr marL="0" indent="0">
              <a:buNone/>
            </a:pPr>
            <a:endParaRPr lang="en-US" sz="2000" b="1" dirty="0" smtClean="0">
              <a:latin typeface="Helvetica Neue" charset="0"/>
              <a:ea typeface="Helvetica Neue" charset="0"/>
              <a:cs typeface="Helvetica Neue" charset="0"/>
            </a:endParaRPr>
          </a:p>
          <a:p>
            <a:r>
              <a:rPr lang="en-US" sz="1800" dirty="0">
                <a:solidFill>
                  <a:schemeClr val="tx2"/>
                </a:solidFill>
                <a:latin typeface="Helvetica Neue" charset="0"/>
                <a:ea typeface="Helvetica Neue" charset="0"/>
                <a:cs typeface="Helvetica Neue" charset="0"/>
              </a:rPr>
              <a:t>In some variation of the IDF definition, 1 is added to the denominator so as to avoid a case of division by zero in the case of no terms being present in the document.</a:t>
            </a:r>
          </a:p>
          <a:p>
            <a:r>
              <a:rPr lang="en-US" sz="1800" dirty="0">
                <a:solidFill>
                  <a:schemeClr val="tx2"/>
                </a:solidFill>
                <a:latin typeface="Helvetica Neue" charset="0"/>
                <a:ea typeface="Helvetica Neue" charset="0"/>
                <a:cs typeface="Helvetica Neue" charset="0"/>
              </a:rPr>
              <a:t>Basically a simple definition would be:</a:t>
            </a:r>
          </a:p>
          <a:p>
            <a:r>
              <a:rPr lang="en-US" sz="1800" dirty="0">
                <a:solidFill>
                  <a:schemeClr val="tx2"/>
                </a:solidFill>
                <a:latin typeface="Helvetica Neue" charset="0"/>
                <a:ea typeface="Helvetica Neue" charset="0"/>
                <a:cs typeface="Helvetica Neue" charset="0"/>
              </a:rPr>
              <a:t>IDF = ln (Total number of documents / Number of documents with term t in it)</a:t>
            </a:r>
          </a:p>
          <a:p>
            <a:pPr marL="0" indent="0">
              <a:buNone/>
            </a:pPr>
            <a:endParaRPr lang="en-US" sz="1800" b="1" dirty="0">
              <a:latin typeface="Helvetica Neue" charset="0"/>
              <a:ea typeface="Helvetica Neue" charset="0"/>
              <a:cs typeface="Helvetica Neue" charset="0"/>
            </a:endParaRPr>
          </a:p>
        </p:txBody>
      </p:sp>
      <p:pic>
        <p:nvPicPr>
          <p:cNvPr id="9" name="Picture 4" descr="https://cdn-images-1.medium.com/max/1600/0*SGlsrD5FTtpOcvL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 y="724495"/>
            <a:ext cx="736282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https://cdn-images-1.medium.com/max/2000/0*1FfmtLL1j1HSs7kQ.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 y="3386846"/>
            <a:ext cx="6390289" cy="168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a:solidFill>
                  <a:srgbClr val="03AA9D"/>
                </a:solidFill>
                <a:latin typeface="Helvetica Neue" charset="0"/>
              </a:rPr>
              <a:t>TF — IDF</a:t>
            </a: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0" y="851338"/>
            <a:ext cx="11564007" cy="1996965"/>
          </a:xfrm>
        </p:spPr>
        <p:txBody>
          <a:bodyPr>
            <a:noAutofit/>
          </a:bodyPr>
          <a:lstStyle/>
          <a:p>
            <a:r>
              <a:rPr lang="en-US" sz="2000" b="1" dirty="0" smtClean="0">
                <a:solidFill>
                  <a:schemeClr val="tx2"/>
                </a:solidFill>
                <a:latin typeface="Helvetica Neue" charset="0"/>
                <a:ea typeface="Helvetica Neue" charset="0"/>
                <a:cs typeface="Helvetica Neue" charset="0"/>
              </a:rPr>
              <a:t>TF-IDF </a:t>
            </a:r>
            <a:r>
              <a:rPr lang="en-US" sz="2000" b="1" dirty="0">
                <a:solidFill>
                  <a:schemeClr val="tx2"/>
                </a:solidFill>
                <a:latin typeface="Helvetica Neue" charset="0"/>
                <a:ea typeface="Helvetica Neue" charset="0"/>
                <a:cs typeface="Helvetica Neue" charset="0"/>
              </a:rPr>
              <a:t>Weight:</a:t>
            </a:r>
            <a:endParaRPr lang="en-US" sz="2000" dirty="0">
              <a:solidFill>
                <a:schemeClr val="tx2"/>
              </a:solidFill>
              <a:latin typeface="Helvetica Neue" charset="0"/>
              <a:ea typeface="Helvetica Neue" charset="0"/>
              <a:cs typeface="Helvetica Neue" charset="0"/>
            </a:endParaRPr>
          </a:p>
          <a:p>
            <a:r>
              <a:rPr lang="en-US" sz="2000" dirty="0">
                <a:solidFill>
                  <a:schemeClr val="tx2"/>
                </a:solidFill>
                <a:latin typeface="Helvetica Neue" charset="0"/>
                <a:ea typeface="Helvetica Neue" charset="0"/>
                <a:cs typeface="Helvetica Neue" charset="0"/>
              </a:rPr>
              <a:t>Now the final step would be to get the TF-IDF weight. The TF vector and IDF vector are converted into a matrix.</a:t>
            </a:r>
          </a:p>
          <a:p>
            <a:r>
              <a:rPr lang="en-US" sz="2000" dirty="0">
                <a:solidFill>
                  <a:schemeClr val="tx2"/>
                </a:solidFill>
                <a:latin typeface="Helvetica Neue" charset="0"/>
                <a:ea typeface="Helvetica Neue" charset="0"/>
                <a:cs typeface="Helvetica Neue" charset="0"/>
              </a:rPr>
              <a:t>Then TF-IDF weight is represented as:</a:t>
            </a:r>
          </a:p>
          <a:p>
            <a:r>
              <a:rPr lang="en-US" sz="2000" b="1" dirty="0">
                <a:solidFill>
                  <a:schemeClr val="tx2"/>
                </a:solidFill>
                <a:latin typeface="Helvetica Neue" charset="0"/>
                <a:ea typeface="Helvetica Neue" charset="0"/>
                <a:cs typeface="Helvetica Neue" charset="0"/>
              </a:rPr>
              <a:t>TF-IDF Weight = TF (</a:t>
            </a:r>
            <a:r>
              <a:rPr lang="en-US" sz="2000" b="1" dirty="0" err="1">
                <a:solidFill>
                  <a:schemeClr val="tx2"/>
                </a:solidFill>
                <a:latin typeface="Helvetica Neue" charset="0"/>
                <a:ea typeface="Helvetica Neue" charset="0"/>
                <a:cs typeface="Helvetica Neue" charset="0"/>
              </a:rPr>
              <a:t>t,d</a:t>
            </a:r>
            <a:r>
              <a:rPr lang="en-US" sz="2000" b="1" dirty="0">
                <a:solidFill>
                  <a:schemeClr val="tx2"/>
                </a:solidFill>
                <a:latin typeface="Helvetica Neue" charset="0"/>
                <a:ea typeface="Helvetica Neue" charset="0"/>
                <a:cs typeface="Helvetica Neue" charset="0"/>
              </a:rPr>
              <a:t>) * </a:t>
            </a:r>
            <a:r>
              <a:rPr lang="en-US" sz="2000" b="1" dirty="0" smtClean="0">
                <a:solidFill>
                  <a:schemeClr val="tx2"/>
                </a:solidFill>
                <a:latin typeface="Helvetica Neue" charset="0"/>
                <a:ea typeface="Helvetica Neue" charset="0"/>
                <a:cs typeface="Helvetica Neue" charset="0"/>
              </a:rPr>
              <a:t>IDF(</a:t>
            </a:r>
            <a:r>
              <a:rPr lang="en-US" sz="2000" b="1" dirty="0" err="1" smtClean="0">
                <a:solidFill>
                  <a:schemeClr val="tx2"/>
                </a:solidFill>
                <a:latin typeface="Helvetica Neue" charset="0"/>
                <a:ea typeface="Helvetica Neue" charset="0"/>
                <a:cs typeface="Helvetica Neue" charset="0"/>
              </a:rPr>
              <a:t>t,D</a:t>
            </a:r>
            <a:r>
              <a:rPr lang="en-US" sz="2000" b="1" dirty="0" smtClean="0">
                <a:solidFill>
                  <a:schemeClr val="tx2"/>
                </a:solidFill>
                <a:latin typeface="Helvetica Neue" charset="0"/>
                <a:ea typeface="Helvetica Neue" charset="0"/>
                <a:cs typeface="Helvetica Neue" charset="0"/>
              </a:rPr>
              <a:t>)</a:t>
            </a:r>
            <a:endParaRPr lang="en-US" sz="2000" dirty="0" smtClean="0">
              <a:solidFill>
                <a:schemeClr val="tx2"/>
              </a:solidFill>
              <a:latin typeface="Helvetica Neue" charset="0"/>
              <a:ea typeface="Helvetica Neue" charset="0"/>
              <a:cs typeface="Helvetica Neue"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06425647"/>
              </p:ext>
            </p:extLst>
          </p:nvPr>
        </p:nvGraphicFramePr>
        <p:xfrm>
          <a:off x="2267607" y="2956567"/>
          <a:ext cx="2756338" cy="2445756"/>
        </p:xfrm>
        <a:graphic>
          <a:graphicData uri="http://schemas.openxmlformats.org/drawingml/2006/table">
            <a:tbl>
              <a:tblPr/>
              <a:tblGrid>
                <a:gridCol w="1378169"/>
                <a:gridCol w="1378169"/>
              </a:tblGrid>
              <a:tr h="407626">
                <a:tc gridSpan="2">
                  <a:txBody>
                    <a:bodyPr/>
                    <a:lstStyle/>
                    <a:p>
                      <a:pPr algn="ctr"/>
                      <a:r>
                        <a:rPr lang="en-US" sz="1600" dirty="0">
                          <a:solidFill>
                            <a:schemeClr val="tx2"/>
                          </a:solidFill>
                          <a:latin typeface="Helvetica Neue" charset="0"/>
                          <a:ea typeface="Helvetica Neue" charset="0"/>
                          <a:cs typeface="Helvetica Neue" charset="0"/>
                        </a:rPr>
                        <a:t>Document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hMerge="1">
                  <a:txBody>
                    <a:bodyPr/>
                    <a:lstStyle/>
                    <a:p>
                      <a:endParaRPr lang="en-US"/>
                    </a:p>
                  </a:txBody>
                  <a:tcPr/>
                </a:tc>
              </a:tr>
              <a:tr h="407626">
                <a:tc>
                  <a:txBody>
                    <a:bodyPr/>
                    <a:lstStyle/>
                    <a:p>
                      <a:pPr algn="ctr"/>
                      <a:r>
                        <a:rPr lang="en-US" sz="1600" dirty="0">
                          <a:solidFill>
                            <a:schemeClr val="tx2"/>
                          </a:solidFill>
                          <a:effectLst/>
                          <a:latin typeface="Helvetica Neue" charset="0"/>
                          <a:ea typeface="Helvetica Neue" charset="0"/>
                          <a:cs typeface="Helvetica Neue" charset="0"/>
                        </a:rPr>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n-US" sz="1600" dirty="0">
                          <a:solidFill>
                            <a:schemeClr val="tx2"/>
                          </a:solidFill>
                          <a:effectLst/>
                          <a:latin typeface="Helvetica Neue" charset="0"/>
                          <a:ea typeface="Helvetica Neue" charset="0"/>
                          <a:cs typeface="Helvetica Neue" charset="0"/>
                        </a:rPr>
                        <a:t>Term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r>
              <a:tr h="407626">
                <a:tc>
                  <a:txBody>
                    <a:bodyPr/>
                    <a:lstStyle/>
                    <a:p>
                      <a:pPr algn="ctr"/>
                      <a:r>
                        <a:rPr lang="en-US" sz="1600" dirty="0">
                          <a:solidFill>
                            <a:schemeClr val="tx2"/>
                          </a:solidFill>
                          <a:effectLst/>
                          <a:latin typeface="Helvetica Neue" charset="0"/>
                          <a:ea typeface="Helvetica Neue" charset="0"/>
                          <a:cs typeface="Helvetica Neue" charset="0"/>
                        </a:rPr>
                        <a:t>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sz="1600" dirty="0">
                          <a:solidFill>
                            <a:schemeClr val="tx2"/>
                          </a:solidFill>
                          <a:effectLst/>
                          <a:latin typeface="Helvetica Neue" charset="0"/>
                          <a:ea typeface="Helvetica Neue" charset="0"/>
                          <a:cs typeface="Helvetica Neue"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07626">
                <a:tc>
                  <a:txBody>
                    <a:bodyPr/>
                    <a:lstStyle/>
                    <a:p>
                      <a:pPr algn="ctr"/>
                      <a:r>
                        <a:rPr lang="en-US" sz="1600" dirty="0">
                          <a:solidFill>
                            <a:schemeClr val="tx2"/>
                          </a:solidFill>
                          <a:effectLst/>
                          <a:latin typeface="Helvetica Neue" charset="0"/>
                          <a:ea typeface="Helvetica Neue" charset="0"/>
                          <a:cs typeface="Helvetica Neue" charset="0"/>
                        </a:rPr>
                        <a:t>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sz="1600" dirty="0">
                          <a:solidFill>
                            <a:schemeClr val="tx2"/>
                          </a:solidFill>
                          <a:effectLst/>
                          <a:latin typeface="Helvetica Neue" charset="0"/>
                          <a:ea typeface="Helvetica Neue" charset="0"/>
                          <a:cs typeface="Helvetica Neue"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07626">
                <a:tc>
                  <a:txBody>
                    <a:bodyPr/>
                    <a:lstStyle/>
                    <a:p>
                      <a:pPr algn="ctr"/>
                      <a:r>
                        <a:rPr lang="en-US" sz="1600" dirty="0">
                          <a:solidFill>
                            <a:schemeClr val="tx2"/>
                          </a:solidFill>
                          <a:effectLst/>
                          <a:latin typeface="Helvetica Neue" charset="0"/>
                          <a:ea typeface="Helvetica Neue" charset="0"/>
                          <a:cs typeface="Helvetica Neue"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is-IS" sz="1600" dirty="0">
                          <a:solidFill>
                            <a:schemeClr val="tx2"/>
                          </a:solidFill>
                          <a:effectLst/>
                          <a:latin typeface="Helvetica Neue" charset="0"/>
                          <a:ea typeface="Helvetica Neue" charset="0"/>
                          <a:cs typeface="Helvetica Neue"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07626">
                <a:tc>
                  <a:txBody>
                    <a:bodyPr/>
                    <a:lstStyle/>
                    <a:p>
                      <a:pPr algn="ctr"/>
                      <a:r>
                        <a:rPr lang="en-US" sz="1600">
                          <a:solidFill>
                            <a:schemeClr val="tx2"/>
                          </a:solidFill>
                          <a:effectLst/>
                          <a:latin typeface="Helvetica Neue" charset="0"/>
                          <a:ea typeface="Helvetica Neue" charset="0"/>
                          <a:cs typeface="Helvetica Neue" charset="0"/>
                        </a:rPr>
                        <a:t>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sz="1600" dirty="0">
                          <a:solidFill>
                            <a:schemeClr val="tx2"/>
                          </a:solidFill>
                          <a:effectLst/>
                          <a:latin typeface="Helvetica Neue" charset="0"/>
                          <a:ea typeface="Helvetica Neue" charset="0"/>
                          <a:cs typeface="Helvetica Neue"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0526705"/>
              </p:ext>
            </p:extLst>
          </p:nvPr>
        </p:nvGraphicFramePr>
        <p:xfrm>
          <a:off x="6042134" y="2956567"/>
          <a:ext cx="2756338" cy="2445756"/>
        </p:xfrm>
        <a:graphic>
          <a:graphicData uri="http://schemas.openxmlformats.org/drawingml/2006/table">
            <a:tbl>
              <a:tblPr/>
              <a:tblGrid>
                <a:gridCol w="1378169"/>
                <a:gridCol w="1378169"/>
              </a:tblGrid>
              <a:tr h="407626">
                <a:tc gridSpan="2">
                  <a:txBody>
                    <a:bodyPr/>
                    <a:lstStyle/>
                    <a:p>
                      <a:pPr algn="ctr"/>
                      <a:r>
                        <a:rPr lang="en-US" dirty="0">
                          <a:solidFill>
                            <a:schemeClr val="tx2"/>
                          </a:solidFill>
                          <a:latin typeface="Helvetica Neue" charset="0"/>
                          <a:ea typeface="Helvetica Neue" charset="0"/>
                          <a:cs typeface="Helvetica Neue" charset="0"/>
                        </a:rPr>
                        <a:t>Document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hMerge="1">
                  <a:txBody>
                    <a:bodyPr/>
                    <a:lstStyle/>
                    <a:p>
                      <a:endParaRPr lang="en-US"/>
                    </a:p>
                  </a:txBody>
                  <a:tcPr/>
                </a:tc>
              </a:tr>
              <a:tr h="407626">
                <a:tc>
                  <a:txBody>
                    <a:bodyPr/>
                    <a:lstStyle/>
                    <a:p>
                      <a:pPr algn="ctr"/>
                      <a:r>
                        <a:rPr lang="en-US" dirty="0">
                          <a:solidFill>
                            <a:schemeClr val="tx2"/>
                          </a:solidFill>
                          <a:effectLst/>
                          <a:latin typeface="Helvetica Neue" charset="0"/>
                          <a:ea typeface="Helvetica Neue" charset="0"/>
                          <a:cs typeface="Helvetica Neue" charset="0"/>
                        </a:rPr>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n-US">
                          <a:solidFill>
                            <a:schemeClr val="tx2"/>
                          </a:solidFill>
                          <a:effectLst/>
                          <a:latin typeface="Helvetica Neue" charset="0"/>
                          <a:ea typeface="Helvetica Neue" charset="0"/>
                          <a:cs typeface="Helvetica Neue" charset="0"/>
                        </a:rPr>
                        <a:t>Term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r>
              <a:tr h="407626">
                <a:tc>
                  <a:txBody>
                    <a:bodyPr/>
                    <a:lstStyle/>
                    <a:p>
                      <a:pPr algn="ctr"/>
                      <a:r>
                        <a:rPr lang="en-US" dirty="0">
                          <a:solidFill>
                            <a:schemeClr val="tx2"/>
                          </a:solidFill>
                          <a:effectLst/>
                          <a:latin typeface="Helvetica Neue" charset="0"/>
                          <a:ea typeface="Helvetica Neue" charset="0"/>
                          <a:cs typeface="Helvetica Neue" charset="0"/>
                        </a:rPr>
                        <a:t>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dirty="0">
                          <a:solidFill>
                            <a:schemeClr val="tx2"/>
                          </a:solidFill>
                          <a:effectLst/>
                          <a:latin typeface="Helvetica Neue" charset="0"/>
                          <a:ea typeface="Helvetica Neue" charset="0"/>
                          <a:cs typeface="Helvetica Neue"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07626">
                <a:tc>
                  <a:txBody>
                    <a:bodyPr/>
                    <a:lstStyle/>
                    <a:p>
                      <a:pPr algn="ctr"/>
                      <a:r>
                        <a:rPr lang="en-US" dirty="0">
                          <a:solidFill>
                            <a:schemeClr val="tx2"/>
                          </a:solidFill>
                          <a:effectLst/>
                          <a:latin typeface="Helvetica Neue" charset="0"/>
                          <a:ea typeface="Helvetica Neue" charset="0"/>
                          <a:cs typeface="Helvetica Neue" charset="0"/>
                        </a:rPr>
                        <a:t>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dirty="0">
                          <a:solidFill>
                            <a:schemeClr val="tx2"/>
                          </a:solidFill>
                          <a:effectLst/>
                          <a:latin typeface="Helvetica Neue" charset="0"/>
                          <a:ea typeface="Helvetica Neue" charset="0"/>
                          <a:cs typeface="Helvetica Neue"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07626">
                <a:tc>
                  <a:txBody>
                    <a:bodyPr/>
                    <a:lstStyle/>
                    <a:p>
                      <a:pPr algn="ctr"/>
                      <a:r>
                        <a:rPr lang="en-US">
                          <a:solidFill>
                            <a:schemeClr val="tx2"/>
                          </a:solidFill>
                          <a:effectLst/>
                          <a:latin typeface="Helvetica Neue" charset="0"/>
                          <a:ea typeface="Helvetica Neue" charset="0"/>
                          <a:cs typeface="Helvetica Neue" charset="0"/>
                        </a:rPr>
                        <a:t>another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is-IS" dirty="0">
                          <a:solidFill>
                            <a:schemeClr val="tx2"/>
                          </a:solidFill>
                          <a:effectLst/>
                          <a:latin typeface="Helvetica Neue" charset="0"/>
                          <a:ea typeface="Helvetica Neue" charset="0"/>
                          <a:cs typeface="Helvetica Neue"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07626">
                <a:tc>
                  <a:txBody>
                    <a:bodyPr/>
                    <a:lstStyle/>
                    <a:p>
                      <a:pPr algn="ctr"/>
                      <a:r>
                        <a:rPr lang="en-US">
                          <a:solidFill>
                            <a:schemeClr val="tx2"/>
                          </a:solidFill>
                          <a:effectLst/>
                          <a:latin typeface="Helvetica Neue" charset="0"/>
                          <a:ea typeface="Helvetica Neue" charset="0"/>
                          <a:cs typeface="Helvetica Neue" charset="0"/>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dirty="0">
                          <a:solidFill>
                            <a:schemeClr val="tx2"/>
                          </a:solidFill>
                          <a:effectLst/>
                          <a:latin typeface="Helvetica Neue" charset="0"/>
                          <a:ea typeface="Helvetica Neue" charset="0"/>
                          <a:cs typeface="Helvetica Neue"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bl>
          </a:graphicData>
        </a:graphic>
      </p:graphicFrame>
      <p:sp>
        <p:nvSpPr>
          <p:cNvPr id="10" name="Content Placeholder 4"/>
          <p:cNvSpPr txBox="1">
            <a:spLocks/>
          </p:cNvSpPr>
          <p:nvPr/>
        </p:nvSpPr>
        <p:spPr>
          <a:xfrm>
            <a:off x="144517" y="5524264"/>
            <a:ext cx="11564007" cy="449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000" b="1" dirty="0" smtClean="0">
                <a:solidFill>
                  <a:schemeClr val="tx2"/>
                </a:solidFill>
                <a:latin typeface="Helvetica Neue" charset="0"/>
                <a:ea typeface="Helvetica Neue" charset="0"/>
                <a:cs typeface="Helvetica Neue" charset="0"/>
              </a:rPr>
              <a:t>Find the tf-idf for “a”, “example” ?</a:t>
            </a:r>
            <a:endParaRPr lang="en-US" sz="2000" dirty="0" smtClean="0">
              <a:solidFill>
                <a:schemeClr val="tx2"/>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349571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solidFill>
                  <a:srgbClr val="03AA9D"/>
                </a:solidFill>
                <a:latin typeface="Helvetica Neue" charset="0"/>
              </a:rPr>
              <a:t>Vector- Prediction based Vector</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830317"/>
            <a:ext cx="11564007" cy="5838497"/>
          </a:xfrm>
        </p:spPr>
        <p:txBody>
          <a:bodyPr>
            <a:noAutofit/>
          </a:bodyPr>
          <a:lstStyle/>
          <a:p>
            <a:r>
              <a:rPr lang="en-US" sz="2000" dirty="0">
                <a:latin typeface="Helvetica Neue" charset="0"/>
                <a:ea typeface="Helvetica Neue" charset="0"/>
                <a:cs typeface="Helvetica Neue" charset="0"/>
              </a:rPr>
              <a:t>How similar is </a:t>
            </a:r>
            <a:r>
              <a:rPr lang="en-US" sz="2000" b="1" dirty="0">
                <a:solidFill>
                  <a:schemeClr val="accent2"/>
                </a:solidFill>
                <a:latin typeface="Helvetica Neue" charset="0"/>
                <a:ea typeface="Helvetica Neue" charset="0"/>
                <a:cs typeface="Helvetica Neue" charset="0"/>
              </a:rPr>
              <a:t>pizza</a:t>
            </a:r>
            <a:r>
              <a:rPr lang="en-US" sz="2000" dirty="0">
                <a:latin typeface="Helvetica Neue" charset="0"/>
                <a:ea typeface="Helvetica Neue" charset="0"/>
                <a:cs typeface="Helvetica Neue" charset="0"/>
              </a:rPr>
              <a:t> to </a:t>
            </a:r>
            <a:r>
              <a:rPr lang="en-US" sz="2000" b="1" dirty="0">
                <a:solidFill>
                  <a:schemeClr val="accent2">
                    <a:lumMod val="60000"/>
                    <a:lumOff val="40000"/>
                  </a:schemeClr>
                </a:solidFill>
                <a:latin typeface="Helvetica Neue" charset="0"/>
                <a:ea typeface="Helvetica Neue" charset="0"/>
                <a:cs typeface="Helvetica Neue" charset="0"/>
              </a:rPr>
              <a:t>pasta</a:t>
            </a:r>
            <a:r>
              <a:rPr lang="en-US" sz="2000" dirty="0">
                <a:latin typeface="Helvetica Neue" charset="0"/>
                <a:ea typeface="Helvetica Neue" charset="0"/>
                <a:cs typeface="Helvetica Neue" charset="0"/>
              </a:rPr>
              <a:t>?</a:t>
            </a:r>
          </a:p>
          <a:p>
            <a:r>
              <a:rPr lang="en-US" sz="2000" dirty="0">
                <a:latin typeface="Helvetica Neue" charset="0"/>
                <a:ea typeface="Helvetica Neue" charset="0"/>
                <a:cs typeface="Helvetica Neue" charset="0"/>
              </a:rPr>
              <a:t>How related is </a:t>
            </a:r>
            <a:r>
              <a:rPr lang="en-US" sz="2000" b="1" dirty="0">
                <a:solidFill>
                  <a:schemeClr val="accent2"/>
                </a:solidFill>
                <a:latin typeface="Helvetica Neue" charset="0"/>
                <a:ea typeface="Helvetica Neue" charset="0"/>
                <a:cs typeface="Helvetica Neue" charset="0"/>
              </a:rPr>
              <a:t>pizza</a:t>
            </a:r>
            <a:r>
              <a:rPr lang="en-US" sz="2000" dirty="0">
                <a:solidFill>
                  <a:schemeClr val="accent2"/>
                </a:solidFill>
                <a:latin typeface="Helvetica Neue" charset="0"/>
                <a:ea typeface="Helvetica Neue" charset="0"/>
                <a:cs typeface="Helvetica Neue" charset="0"/>
              </a:rPr>
              <a:t> </a:t>
            </a:r>
            <a:r>
              <a:rPr lang="en-US" sz="2000" dirty="0">
                <a:latin typeface="Helvetica Neue" charset="0"/>
                <a:ea typeface="Helvetica Neue" charset="0"/>
                <a:cs typeface="Helvetica Neue" charset="0"/>
              </a:rPr>
              <a:t>to </a:t>
            </a:r>
            <a:r>
              <a:rPr lang="en-US" sz="2000" b="1" dirty="0">
                <a:solidFill>
                  <a:schemeClr val="accent6"/>
                </a:solidFill>
                <a:latin typeface="Helvetica Neue" charset="0"/>
                <a:ea typeface="Helvetica Neue" charset="0"/>
                <a:cs typeface="Helvetica Neue" charset="0"/>
              </a:rPr>
              <a:t>Italy</a:t>
            </a:r>
            <a:r>
              <a:rPr lang="en-US" sz="2000" dirty="0">
                <a:latin typeface="Helvetica Neue" charset="0"/>
                <a:ea typeface="Helvetica Neue" charset="0"/>
                <a:cs typeface="Helvetica Neue" charset="0"/>
              </a:rPr>
              <a:t>?</a:t>
            </a:r>
          </a:p>
          <a:p>
            <a:endParaRPr lang="en-US" sz="2000" dirty="0">
              <a:latin typeface="Helvetica Neue" charset="0"/>
              <a:ea typeface="Helvetica Neue" charset="0"/>
              <a:cs typeface="Helvetica Neue" charset="0"/>
            </a:endParaRPr>
          </a:p>
          <a:p>
            <a:r>
              <a:rPr lang="en-US" sz="2000" b="1" dirty="0">
                <a:latin typeface="Helvetica Neue" charset="0"/>
                <a:ea typeface="Helvetica Neue" charset="0"/>
                <a:cs typeface="Helvetica Neue" charset="0"/>
              </a:rPr>
              <a:t>Representing words as vectors</a:t>
            </a:r>
            <a:r>
              <a:rPr lang="en-US" sz="2000" dirty="0">
                <a:latin typeface="Helvetica Neue" charset="0"/>
                <a:ea typeface="Helvetica Neue" charset="0"/>
                <a:cs typeface="Helvetica Neue" charset="0"/>
              </a:rPr>
              <a:t> allows easy computation of similarity</a:t>
            </a:r>
          </a:p>
          <a:p>
            <a:endParaRPr lang="en-US" sz="2000" b="1" dirty="0" smtClean="0">
              <a:latin typeface="Helvetica Neue" charset="0"/>
              <a:ea typeface="Helvetica Neue" charset="0"/>
              <a:cs typeface="Helvetica Neue" charset="0"/>
            </a:endParaRPr>
          </a:p>
        </p:txBody>
      </p:sp>
      <p:pic>
        <p:nvPicPr>
          <p:cNvPr id="5" name="Picture 2" descr="https://www.tensorflow.org/versions/r0.7/images/linear-relationshi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10" y="2633887"/>
            <a:ext cx="10176641" cy="356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10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solidFill>
                  <a:srgbClr val="03AA9D"/>
                </a:solidFill>
                <a:latin typeface="Helvetica Neue" charset="0"/>
              </a:rPr>
              <a:t>CBOW (Continuous Bag of words)</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830317"/>
            <a:ext cx="11564007" cy="5838497"/>
          </a:xfrm>
        </p:spPr>
        <p:txBody>
          <a:bodyPr>
            <a:noAutofit/>
          </a:bodyPr>
          <a:lstStyle/>
          <a:p>
            <a:r>
              <a:rPr lang="en-US" sz="2000" dirty="0">
                <a:solidFill>
                  <a:srgbClr val="595858"/>
                </a:solidFill>
                <a:latin typeface="roboto" charset="0"/>
              </a:rPr>
              <a:t>The way CBOW work is that it tends to predict the probability of a word given a context. A context may be a single word or a group of words</a:t>
            </a:r>
            <a:endParaRPr lang="en-US" sz="2000" dirty="0"/>
          </a:p>
          <a:p>
            <a:pPr marL="0" indent="0" algn="ctr">
              <a:buNone/>
            </a:pPr>
            <a:r>
              <a:rPr lang="en-US" sz="2000" b="1" dirty="0" smtClean="0">
                <a:latin typeface="Helvetica Neue" charset="0"/>
                <a:ea typeface="Helvetica Neue" charset="0"/>
                <a:cs typeface="Helvetica Neue" charset="0"/>
              </a:rPr>
              <a:t>Example Input</a:t>
            </a:r>
          </a:p>
          <a:p>
            <a:endParaRPr lang="en-US" sz="2000" b="1" dirty="0" smtClean="0">
              <a:latin typeface="Helvetica Neue" charset="0"/>
              <a:ea typeface="Helvetica Neue" charset="0"/>
              <a:cs typeface="Helvetica Neue"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95033991"/>
              </p:ext>
            </p:extLst>
          </p:nvPr>
        </p:nvGraphicFramePr>
        <p:xfrm>
          <a:off x="587839" y="2038500"/>
          <a:ext cx="11070020" cy="802640"/>
        </p:xfrm>
        <a:graphic>
          <a:graphicData uri="http://schemas.openxmlformats.org/drawingml/2006/table">
            <a:tbl>
              <a:tblPr/>
              <a:tblGrid>
                <a:gridCol w="1107002"/>
                <a:gridCol w="1107002"/>
                <a:gridCol w="1107002"/>
                <a:gridCol w="1107002"/>
                <a:gridCol w="1107002"/>
                <a:gridCol w="1107002"/>
                <a:gridCol w="1107002"/>
                <a:gridCol w="1107002"/>
                <a:gridCol w="1107002"/>
                <a:gridCol w="1107002"/>
              </a:tblGrid>
              <a:tr h="394641">
                <a:tc>
                  <a:txBody>
                    <a:bodyPr/>
                    <a:lstStyle/>
                    <a:p>
                      <a:pPr algn="ctr"/>
                      <a:r>
                        <a:rPr lang="en-US" dirty="0">
                          <a:solidFill>
                            <a:schemeClr val="tx2"/>
                          </a:solidFill>
                          <a:effectLst/>
                          <a:latin typeface="Helvetica Neue" charset="0"/>
                          <a:ea typeface="Helvetica Neue" charset="0"/>
                          <a:cs typeface="Helvetica Neue" charset="0"/>
                        </a:rPr>
                        <a:t>Hey</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this</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is</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sample</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corpus</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using</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only</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one</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context</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solidFill>
                            <a:schemeClr val="tx2"/>
                          </a:solidFill>
                          <a:effectLst/>
                          <a:latin typeface="Helvetica Neue" charset="0"/>
                          <a:ea typeface="Helvetica Neue" charset="0"/>
                          <a:cs typeface="Helvetica Neue" charset="0"/>
                        </a:rPr>
                        <a:t>word</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1</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chemeClr val="tx2"/>
                          </a:solidFill>
                          <a:effectLst/>
                          <a:latin typeface="Helvetica Neue" charset="0"/>
                          <a:ea typeface="Helvetica Neue" charset="0"/>
                          <a:cs typeface="Helvetica Neue" charset="0"/>
                        </a:rPr>
                        <a:t>0</a:t>
                      </a:r>
                    </a:p>
                  </a:txBody>
                  <a:tcPr marL="127000" marR="1270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pic>
        <p:nvPicPr>
          <p:cNvPr id="12290" name="Picture 2" descr="https://s3-ap-south-1.amazonaws.com/av-blog-media/wp-content/uploads/2017/06/04224109/Screenshot-from-2017-06-04-22-40-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34" y="3115357"/>
            <a:ext cx="5327145" cy="327924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s3-ap-south-1.amazonaws.com/av-blog-media/wp-content/uploads/2017/06/04220606/Screenshot-from-2017-06-04-22-05-44-261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2553" y="3253575"/>
            <a:ext cx="2932386" cy="314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27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solidFill>
                  <a:srgbClr val="03AA9D"/>
                </a:solidFill>
                <a:latin typeface="Helvetica Neue" charset="0"/>
              </a:rPr>
              <a:t>CBOW (Continuous Bag of words)</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7" name="Content Placeholder 4"/>
          <p:cNvSpPr>
            <a:spLocks noGrp="1"/>
          </p:cNvSpPr>
          <p:nvPr>
            <p:ph idx="1"/>
          </p:nvPr>
        </p:nvSpPr>
        <p:spPr>
          <a:xfrm>
            <a:off x="260131" y="1019504"/>
            <a:ext cx="11564007" cy="5570482"/>
          </a:xfrm>
        </p:spPr>
        <p:txBody>
          <a:bodyPr>
            <a:noAutofit/>
          </a:bodyPr>
          <a:lstStyle/>
          <a:p>
            <a:r>
              <a:rPr lang="en-US" sz="2000" dirty="0" smtClean="0">
                <a:solidFill>
                  <a:schemeClr val="tx2"/>
                </a:solidFill>
                <a:latin typeface="Helvetica Neue" charset="0"/>
                <a:ea typeface="Helvetica Neue" charset="0"/>
                <a:cs typeface="Helvetica Neue" charset="0"/>
              </a:rPr>
              <a:t>The </a:t>
            </a:r>
            <a:r>
              <a:rPr lang="en-US" sz="2000" dirty="0">
                <a:solidFill>
                  <a:schemeClr val="tx2"/>
                </a:solidFill>
                <a:latin typeface="Helvetica Neue" charset="0"/>
                <a:ea typeface="Helvetica Neue" charset="0"/>
                <a:cs typeface="Helvetica Neue" charset="0"/>
              </a:rPr>
              <a:t>flow is as follows:</a:t>
            </a:r>
          </a:p>
          <a:p>
            <a:r>
              <a:rPr lang="en-US" sz="2000" dirty="0">
                <a:solidFill>
                  <a:schemeClr val="tx2"/>
                </a:solidFill>
                <a:latin typeface="Helvetica Neue" charset="0"/>
                <a:ea typeface="Helvetica Neue" charset="0"/>
                <a:cs typeface="Helvetica Neue" charset="0"/>
              </a:rPr>
              <a:t>The input layer and the target, both are one- hot encoded of size [1 X V]. Here V=10 in the above example.</a:t>
            </a:r>
          </a:p>
          <a:p>
            <a:r>
              <a:rPr lang="en-US" sz="2000" dirty="0">
                <a:solidFill>
                  <a:schemeClr val="tx2"/>
                </a:solidFill>
                <a:latin typeface="Helvetica Neue" charset="0"/>
                <a:ea typeface="Helvetica Neue" charset="0"/>
                <a:cs typeface="Helvetica Neue" charset="0"/>
              </a:rPr>
              <a:t>There are two sets of weights. one is between the input and the hidden layer and second between hidden and output layer.</a:t>
            </a:r>
            <a:br>
              <a:rPr lang="en-US" sz="2000" dirty="0">
                <a:solidFill>
                  <a:schemeClr val="tx2"/>
                </a:solidFill>
                <a:latin typeface="Helvetica Neue" charset="0"/>
                <a:ea typeface="Helvetica Neue" charset="0"/>
                <a:cs typeface="Helvetica Neue" charset="0"/>
              </a:rPr>
            </a:br>
            <a:r>
              <a:rPr lang="en-US" sz="2000" dirty="0">
                <a:solidFill>
                  <a:schemeClr val="tx2"/>
                </a:solidFill>
                <a:latin typeface="Helvetica Neue" charset="0"/>
                <a:ea typeface="Helvetica Neue" charset="0"/>
                <a:cs typeface="Helvetica Neue" charset="0"/>
              </a:rPr>
              <a:t>Input-Hidden layer matrix size =[V X N] , hidden-Output layer matrix  size =[N X V] : Where N is the number of dimensions we choose to represent our word in. It is </a:t>
            </a:r>
            <a:r>
              <a:rPr lang="en-US" sz="2000" dirty="0" err="1">
                <a:solidFill>
                  <a:schemeClr val="tx2"/>
                </a:solidFill>
                <a:latin typeface="Helvetica Neue" charset="0"/>
                <a:ea typeface="Helvetica Neue" charset="0"/>
                <a:cs typeface="Helvetica Neue" charset="0"/>
              </a:rPr>
              <a:t>arbitary</a:t>
            </a:r>
            <a:r>
              <a:rPr lang="en-US" sz="2000" dirty="0">
                <a:solidFill>
                  <a:schemeClr val="tx2"/>
                </a:solidFill>
                <a:latin typeface="Helvetica Neue" charset="0"/>
                <a:ea typeface="Helvetica Neue" charset="0"/>
                <a:cs typeface="Helvetica Neue" charset="0"/>
              </a:rPr>
              <a:t> and a hyper-parameter for a Neural Network. Also, N is the number of neurons in the hidden layer. Here, N=4.</a:t>
            </a:r>
          </a:p>
          <a:p>
            <a:r>
              <a:rPr lang="en-US" sz="2000" dirty="0">
                <a:solidFill>
                  <a:schemeClr val="tx2"/>
                </a:solidFill>
                <a:latin typeface="Helvetica Neue" charset="0"/>
                <a:ea typeface="Helvetica Neue" charset="0"/>
                <a:cs typeface="Helvetica Neue" charset="0"/>
              </a:rPr>
              <a:t>There is a no activation function between any layers.( More specifically, I am referring to linear activation)</a:t>
            </a:r>
          </a:p>
          <a:p>
            <a:r>
              <a:rPr lang="en-US" sz="2000" dirty="0">
                <a:solidFill>
                  <a:schemeClr val="tx2"/>
                </a:solidFill>
                <a:latin typeface="Helvetica Neue" charset="0"/>
                <a:ea typeface="Helvetica Neue" charset="0"/>
                <a:cs typeface="Helvetica Neue" charset="0"/>
              </a:rPr>
              <a:t>The input is multiplied by the input-hidden weights and called hidden activation. It is simply the corresponding row in the input-hidden matrix copied.</a:t>
            </a:r>
          </a:p>
          <a:p>
            <a:r>
              <a:rPr lang="en-US" sz="2000" dirty="0">
                <a:solidFill>
                  <a:schemeClr val="tx2"/>
                </a:solidFill>
                <a:latin typeface="Helvetica Neue" charset="0"/>
                <a:ea typeface="Helvetica Neue" charset="0"/>
                <a:cs typeface="Helvetica Neue" charset="0"/>
              </a:rPr>
              <a:t>The hidden input gets multiplied by hidden- output weights and output is calculated.</a:t>
            </a:r>
          </a:p>
          <a:p>
            <a:r>
              <a:rPr lang="en-US" sz="2000" dirty="0">
                <a:solidFill>
                  <a:schemeClr val="tx2"/>
                </a:solidFill>
                <a:latin typeface="Helvetica Neue" charset="0"/>
                <a:ea typeface="Helvetica Neue" charset="0"/>
                <a:cs typeface="Helvetica Neue" charset="0"/>
              </a:rPr>
              <a:t>Error between output and target is calculated and propagated back to re-adjust the weights.</a:t>
            </a:r>
          </a:p>
          <a:p>
            <a:r>
              <a:rPr lang="en-US" sz="2000" dirty="0">
                <a:solidFill>
                  <a:schemeClr val="tx2"/>
                </a:solidFill>
                <a:latin typeface="Helvetica Neue" charset="0"/>
                <a:ea typeface="Helvetica Neue" charset="0"/>
                <a:cs typeface="Helvetica Neue" charset="0"/>
              </a:rPr>
              <a:t>The weight  between the hidden layer and the output layer is taken as the word vector representation of the </a:t>
            </a:r>
            <a:r>
              <a:rPr lang="en-US" sz="2000" dirty="0" smtClean="0">
                <a:solidFill>
                  <a:schemeClr val="tx2"/>
                </a:solidFill>
                <a:latin typeface="Helvetica Neue" charset="0"/>
                <a:ea typeface="Helvetica Neue" charset="0"/>
                <a:cs typeface="Helvetica Neue" charset="0"/>
              </a:rPr>
              <a:t>word</a:t>
            </a:r>
            <a:r>
              <a:rPr lang="en-US" sz="2000" dirty="0"/>
              <a:t>.</a:t>
            </a:r>
            <a:br>
              <a:rPr lang="en-US" sz="2000" dirty="0"/>
            </a:br>
            <a:endParaRPr lang="en-US" sz="2000" dirty="0"/>
          </a:p>
        </p:txBody>
      </p:sp>
      <p:sp>
        <p:nvSpPr>
          <p:cNvPr id="8" name="TextBox 7"/>
          <p:cNvSpPr txBox="1"/>
          <p:nvPr/>
        </p:nvSpPr>
        <p:spPr>
          <a:xfrm>
            <a:off x="3342290" y="47549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4356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570" y="1645949"/>
            <a:ext cx="3650411" cy="814618"/>
          </a:xfrm>
        </p:spPr>
      </p:pic>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solidFill>
                  <a:srgbClr val="03AA9D"/>
                </a:solidFill>
                <a:latin typeface="Helvetica Neue" charset="0"/>
              </a:rPr>
              <a:t>COMPANIES USING RECOMMENDOR SYSTEMS</a:t>
            </a:r>
            <a:endParaRPr lang="en-US" dirty="0">
              <a:solidFill>
                <a:srgbClr val="03AA9D"/>
              </a:solidFill>
              <a:latin typeface="Helvetica Neue"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8197" y="1172094"/>
            <a:ext cx="2815475" cy="27099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0744" y="3938609"/>
            <a:ext cx="5853652" cy="165562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088" y="3619496"/>
            <a:ext cx="2077718" cy="2077718"/>
          </a:xfrm>
          <a:prstGeom prst="rect">
            <a:avLst/>
          </a:prstGeom>
        </p:spPr>
      </p:pic>
      <p:pic>
        <p:nvPicPr>
          <p:cNvPr id="1026" name="Picture 2" descr="mage result for Good read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7309" y="1106635"/>
            <a:ext cx="3009207" cy="20130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4806" y="3229605"/>
            <a:ext cx="2857500" cy="2857500"/>
          </a:xfrm>
          <a:prstGeom prst="rect">
            <a:avLst/>
          </a:prstGeom>
        </p:spPr>
      </p:pic>
    </p:spTree>
    <p:extLst>
      <p:ext uri="{BB962C8B-B14F-4D97-AF65-F5344CB8AC3E}">
        <p14:creationId xmlns:p14="http://schemas.microsoft.com/office/powerpoint/2010/main" val="46753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solidFill>
                  <a:srgbClr val="03AA9D"/>
                </a:solidFill>
                <a:latin typeface="Helvetica Neue" charset="0"/>
              </a:rPr>
              <a:t>CBOW (Continuous Bag of words)</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8" name="TextBox 7"/>
          <p:cNvSpPr txBox="1"/>
          <p:nvPr/>
        </p:nvSpPr>
        <p:spPr>
          <a:xfrm>
            <a:off x="3342290" y="4754977"/>
            <a:ext cx="184731" cy="369332"/>
          </a:xfrm>
          <a:prstGeom prst="rect">
            <a:avLst/>
          </a:prstGeom>
          <a:noFill/>
        </p:spPr>
        <p:txBody>
          <a:bodyPr wrap="none" rtlCol="0">
            <a:spAutoFit/>
          </a:bodyPr>
          <a:lstStyle/>
          <a:p>
            <a:endParaRPr lang="en-US" dirty="0"/>
          </a:p>
        </p:txBody>
      </p:sp>
      <p:pic>
        <p:nvPicPr>
          <p:cNvPr id="14338" name="Picture 2" descr="https://s3-ap-south-1.amazonaws.com/av-blog-media/wp-content/uploads/2017/06/04221550/Screenshot-from-2017-06-04-22-14-3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72" y="1074596"/>
            <a:ext cx="9136118" cy="13378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3173" y="3043885"/>
            <a:ext cx="9522372" cy="3139321"/>
          </a:xfrm>
          <a:prstGeom prst="rect">
            <a:avLst/>
          </a:prstGeom>
        </p:spPr>
        <p:txBody>
          <a:bodyPr wrap="square">
            <a:spAutoFit/>
          </a:bodyPr>
          <a:lstStyle/>
          <a:p>
            <a:r>
              <a:rPr lang="en-US" b="1" dirty="0">
                <a:solidFill>
                  <a:srgbClr val="333333"/>
                </a:solidFill>
                <a:latin typeface="Helvetica Neue" charset="0"/>
                <a:ea typeface="Helvetica Neue" charset="0"/>
                <a:cs typeface="Helvetica Neue" charset="0"/>
              </a:rPr>
              <a:t>Advantages of CBOW:</a:t>
            </a:r>
            <a:endParaRPr lang="en-US" dirty="0">
              <a:solidFill>
                <a:srgbClr val="595858"/>
              </a:solidFill>
              <a:latin typeface="Helvetica Neue" charset="0"/>
              <a:ea typeface="Helvetica Neue" charset="0"/>
              <a:cs typeface="Helvetica Neue" charset="0"/>
            </a:endParaRPr>
          </a:p>
          <a:p>
            <a:pPr>
              <a:buFont typeface="+mj-lt"/>
              <a:buAutoNum type="arabicPeriod"/>
            </a:pPr>
            <a:r>
              <a:rPr lang="en-US" dirty="0">
                <a:solidFill>
                  <a:srgbClr val="595858"/>
                </a:solidFill>
                <a:latin typeface="Helvetica Neue" charset="0"/>
                <a:ea typeface="Helvetica Neue" charset="0"/>
                <a:cs typeface="Helvetica Neue" charset="0"/>
              </a:rPr>
              <a:t>Being probabilistic is nature, it is supposed to perform superior to deterministic methods(generally).</a:t>
            </a:r>
          </a:p>
          <a:p>
            <a:pPr>
              <a:buFont typeface="+mj-lt"/>
              <a:buAutoNum type="arabicPeriod"/>
            </a:pPr>
            <a:r>
              <a:rPr lang="en-US" dirty="0">
                <a:solidFill>
                  <a:srgbClr val="595858"/>
                </a:solidFill>
                <a:latin typeface="Helvetica Neue" charset="0"/>
                <a:ea typeface="Helvetica Neue" charset="0"/>
                <a:cs typeface="Helvetica Neue" charset="0"/>
              </a:rPr>
              <a:t>It is low on memory. It does not need to have huge RAM requirements like that of co-occurrence matrix where it needs to store three huge matrices.</a:t>
            </a:r>
          </a:p>
          <a:p>
            <a:r>
              <a:rPr lang="en-US" dirty="0">
                <a:solidFill>
                  <a:srgbClr val="595858"/>
                </a:solidFill>
                <a:latin typeface="Helvetica Neue" charset="0"/>
                <a:ea typeface="Helvetica Neue" charset="0"/>
                <a:cs typeface="Helvetica Neue" charset="0"/>
              </a:rPr>
              <a:t> </a:t>
            </a:r>
          </a:p>
          <a:p>
            <a:r>
              <a:rPr lang="en-US" b="1" dirty="0">
                <a:solidFill>
                  <a:srgbClr val="333333"/>
                </a:solidFill>
                <a:latin typeface="Helvetica Neue" charset="0"/>
                <a:ea typeface="Helvetica Neue" charset="0"/>
                <a:cs typeface="Helvetica Neue" charset="0"/>
              </a:rPr>
              <a:t>Disadvantages of CBOW:</a:t>
            </a:r>
            <a:endParaRPr lang="en-US" dirty="0">
              <a:solidFill>
                <a:srgbClr val="595858"/>
              </a:solidFill>
              <a:latin typeface="Helvetica Neue" charset="0"/>
              <a:ea typeface="Helvetica Neue" charset="0"/>
              <a:cs typeface="Helvetica Neue" charset="0"/>
            </a:endParaRPr>
          </a:p>
          <a:p>
            <a:pPr>
              <a:buFont typeface="+mj-lt"/>
              <a:buAutoNum type="arabicPeriod"/>
            </a:pPr>
            <a:r>
              <a:rPr lang="en-US" dirty="0">
                <a:solidFill>
                  <a:srgbClr val="595858"/>
                </a:solidFill>
                <a:latin typeface="Helvetica Neue" charset="0"/>
                <a:ea typeface="Helvetica Neue" charset="0"/>
                <a:cs typeface="Helvetica Neue" charset="0"/>
              </a:rPr>
              <a:t>CBOW takes the average of the context of a word (as seen above in calculation of hidden activation). For example, Apple can be both a fruit and a company but CBOW takes an average of both the contexts and places it in between a cluster for fruits and companies.</a:t>
            </a:r>
          </a:p>
          <a:p>
            <a:pPr>
              <a:buFont typeface="+mj-lt"/>
              <a:buAutoNum type="arabicPeriod"/>
            </a:pPr>
            <a:r>
              <a:rPr lang="en-US" dirty="0">
                <a:solidFill>
                  <a:srgbClr val="595858"/>
                </a:solidFill>
                <a:latin typeface="Helvetica Neue" charset="0"/>
                <a:ea typeface="Helvetica Neue" charset="0"/>
                <a:cs typeface="Helvetica Neue" charset="0"/>
              </a:rPr>
              <a:t>Training a CBOW from scratch can take forever if not properly optimized.</a:t>
            </a:r>
            <a:endParaRPr lang="en-US" b="0" i="0" dirty="0">
              <a:solidFill>
                <a:srgbClr val="595858"/>
              </a:solidFill>
              <a:effectLst/>
              <a:latin typeface="Helvetica Neue" charset="0"/>
              <a:ea typeface="Helvetica Neue" charset="0"/>
              <a:cs typeface="Helvetica Neue" charset="0"/>
            </a:endParaRPr>
          </a:p>
        </p:txBody>
      </p:sp>
    </p:spTree>
    <p:extLst>
      <p:ext uri="{BB962C8B-B14F-4D97-AF65-F5344CB8AC3E}">
        <p14:creationId xmlns:p14="http://schemas.microsoft.com/office/powerpoint/2010/main" val="2067794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smtClean="0">
                <a:solidFill>
                  <a:srgbClr val="03AA9D"/>
                </a:solidFill>
                <a:latin typeface="Helvetica Neue" charset="0"/>
              </a:rPr>
              <a:t>Skip-Gram Model</a:t>
            </a: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8" name="TextBox 7"/>
          <p:cNvSpPr txBox="1"/>
          <p:nvPr/>
        </p:nvSpPr>
        <p:spPr>
          <a:xfrm>
            <a:off x="3342290" y="4754977"/>
            <a:ext cx="184731" cy="369332"/>
          </a:xfrm>
          <a:prstGeom prst="rect">
            <a:avLst/>
          </a:prstGeom>
          <a:noFill/>
        </p:spPr>
        <p:txBody>
          <a:bodyPr wrap="none" rtlCol="0">
            <a:spAutoFit/>
          </a:bodyPr>
          <a:lstStyle/>
          <a:p>
            <a:endParaRPr lang="en-US" dirty="0"/>
          </a:p>
        </p:txBody>
      </p:sp>
      <p:sp>
        <p:nvSpPr>
          <p:cNvPr id="3" name="Rectangle 2"/>
          <p:cNvSpPr/>
          <p:nvPr/>
        </p:nvSpPr>
        <p:spPr>
          <a:xfrm>
            <a:off x="367861" y="899775"/>
            <a:ext cx="10878207" cy="1200329"/>
          </a:xfrm>
          <a:prstGeom prst="rect">
            <a:avLst/>
          </a:prstGeom>
        </p:spPr>
        <p:txBody>
          <a:bodyPr wrap="square">
            <a:spAutoFit/>
          </a:bodyPr>
          <a:lstStyle/>
          <a:p>
            <a:r>
              <a:rPr lang="en-US" dirty="0" smtClean="0">
                <a:solidFill>
                  <a:schemeClr val="tx2"/>
                </a:solidFill>
                <a:latin typeface="Helvetica Neue" charset="0"/>
                <a:ea typeface="Helvetica Neue" charset="0"/>
                <a:cs typeface="Helvetica Neue" charset="0"/>
              </a:rPr>
              <a:t>Skip – gram follows the same topology as of CBOW. It just flips CBOW’s architecture on its head. The aim of skip-gram is to predict the context given a word</a:t>
            </a:r>
          </a:p>
          <a:p>
            <a:endParaRPr lang="en-US" b="0" i="0" dirty="0">
              <a:solidFill>
                <a:schemeClr val="tx2"/>
              </a:solidFill>
              <a:effectLst/>
              <a:latin typeface="Helvetica Neue" charset="0"/>
              <a:ea typeface="Helvetica Neue" charset="0"/>
              <a:cs typeface="Helvetica Neue" charset="0"/>
            </a:endParaRPr>
          </a:p>
          <a:p>
            <a:endParaRPr lang="en-US" b="0" i="0" dirty="0">
              <a:solidFill>
                <a:schemeClr val="tx2"/>
              </a:solidFill>
              <a:effectLst/>
              <a:latin typeface="Helvetica Neue" charset="0"/>
              <a:ea typeface="Helvetica Neue" charset="0"/>
              <a:cs typeface="Helvetica Neue" charset="0"/>
            </a:endParaRPr>
          </a:p>
        </p:txBody>
      </p:sp>
      <p:pic>
        <p:nvPicPr>
          <p:cNvPr id="15362" name="Picture 2" descr="https://s3-ap-south-1.amazonaws.com/av-blog-media/wp-content/uploads/2017/06/04235354/Capture1-30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53" y="2566477"/>
            <a:ext cx="3247697" cy="240329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s3-ap-south-1.amazonaws.com/av-blog-media/wp-content/uploads/2017/06/05000515/Capture2-276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494" y="1805275"/>
            <a:ext cx="3379077" cy="367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59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smtClean="0">
                <a:solidFill>
                  <a:srgbClr val="03AA9D"/>
                </a:solidFill>
                <a:latin typeface="Helvetica Neue" charset="0"/>
              </a:rPr>
              <a:t>Skip-Gram Model</a:t>
            </a: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8" name="TextBox 7"/>
          <p:cNvSpPr txBox="1"/>
          <p:nvPr/>
        </p:nvSpPr>
        <p:spPr>
          <a:xfrm>
            <a:off x="3342290" y="4754977"/>
            <a:ext cx="184731" cy="369332"/>
          </a:xfrm>
          <a:prstGeom prst="rect">
            <a:avLst/>
          </a:prstGeom>
          <a:noFill/>
        </p:spPr>
        <p:txBody>
          <a:bodyPr wrap="none" rtlCol="0">
            <a:spAutoFit/>
          </a:bodyPr>
          <a:lstStyle/>
          <a:p>
            <a:endParaRPr lang="en-US" dirty="0"/>
          </a:p>
        </p:txBody>
      </p:sp>
      <p:sp>
        <p:nvSpPr>
          <p:cNvPr id="3" name="Rectangle 2"/>
          <p:cNvSpPr/>
          <p:nvPr/>
        </p:nvSpPr>
        <p:spPr>
          <a:xfrm>
            <a:off x="367861" y="899775"/>
            <a:ext cx="10878207" cy="1200329"/>
          </a:xfrm>
          <a:prstGeom prst="rect">
            <a:avLst/>
          </a:prstGeom>
        </p:spPr>
        <p:txBody>
          <a:bodyPr wrap="square">
            <a:spAutoFit/>
          </a:bodyPr>
          <a:lstStyle/>
          <a:p>
            <a:r>
              <a:rPr lang="en-US" dirty="0" smtClean="0">
                <a:solidFill>
                  <a:schemeClr val="tx2"/>
                </a:solidFill>
                <a:latin typeface="Helvetica Neue" charset="0"/>
                <a:ea typeface="Helvetica Neue" charset="0"/>
                <a:cs typeface="Helvetica Neue" charset="0"/>
              </a:rPr>
              <a:t>Skip – gram follows the same topology as of CBOW. It just flips CBOW’s architecture on its head. The aim of skip-gram is to predict the context given a word</a:t>
            </a:r>
          </a:p>
          <a:p>
            <a:endParaRPr lang="en-US" b="0" i="0" dirty="0">
              <a:solidFill>
                <a:schemeClr val="tx2"/>
              </a:solidFill>
              <a:effectLst/>
              <a:latin typeface="Helvetica Neue" charset="0"/>
              <a:ea typeface="Helvetica Neue" charset="0"/>
              <a:cs typeface="Helvetica Neue" charset="0"/>
            </a:endParaRPr>
          </a:p>
          <a:p>
            <a:endParaRPr lang="en-US" b="0" i="0" dirty="0">
              <a:solidFill>
                <a:schemeClr val="tx2"/>
              </a:solidFill>
              <a:effectLst/>
              <a:latin typeface="Helvetica Neue" charset="0"/>
              <a:ea typeface="Helvetica Neue" charset="0"/>
              <a:cs typeface="Helvetica Neue" charset="0"/>
            </a:endParaRPr>
          </a:p>
        </p:txBody>
      </p:sp>
      <p:pic>
        <p:nvPicPr>
          <p:cNvPr id="15362" name="Picture 2" descr="https://s3-ap-south-1.amazonaws.com/av-blog-media/wp-content/uploads/2017/06/04235354/Capture1-30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53" y="2566477"/>
            <a:ext cx="3247697" cy="240329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s3-ap-south-1.amazonaws.com/av-blog-media/wp-content/uploads/2017/06/05000515/Capture2-276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494" y="1805275"/>
            <a:ext cx="3379077" cy="36729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1434" y="5403946"/>
            <a:ext cx="11309131" cy="1477328"/>
          </a:xfrm>
          <a:prstGeom prst="rect">
            <a:avLst/>
          </a:prstGeom>
        </p:spPr>
        <p:txBody>
          <a:bodyPr wrap="square">
            <a:spAutoFit/>
          </a:bodyPr>
          <a:lstStyle/>
          <a:p>
            <a:r>
              <a:rPr lang="en-US" b="1" dirty="0">
                <a:solidFill>
                  <a:srgbClr val="333333"/>
                </a:solidFill>
                <a:latin typeface="poppins" charset="0"/>
              </a:rPr>
              <a:t>Advantages of Skip-Gram Model</a:t>
            </a:r>
          </a:p>
          <a:p>
            <a:pPr>
              <a:buFont typeface="+mj-lt"/>
              <a:buAutoNum type="arabicPeriod"/>
            </a:pPr>
            <a:r>
              <a:rPr lang="en-US" dirty="0" smtClean="0">
                <a:solidFill>
                  <a:srgbClr val="595858"/>
                </a:solidFill>
                <a:latin typeface="roboto" charset="0"/>
              </a:rPr>
              <a:t>Better for a smaller corpus</a:t>
            </a:r>
            <a:endParaRPr lang="en-US" dirty="0">
              <a:solidFill>
                <a:srgbClr val="595858"/>
              </a:solidFill>
              <a:latin typeface="roboto" charset="0"/>
            </a:endParaRPr>
          </a:p>
          <a:p>
            <a:pPr>
              <a:buFont typeface="+mj-lt"/>
              <a:buAutoNum type="arabicPeriod"/>
            </a:pPr>
            <a:r>
              <a:rPr lang="en-US" dirty="0">
                <a:solidFill>
                  <a:srgbClr val="595858"/>
                </a:solidFill>
                <a:latin typeface="roboto" charset="0"/>
              </a:rPr>
              <a:t>Skip-gram with negative sub-sampling outperforms every other method generally.</a:t>
            </a:r>
          </a:p>
          <a:p>
            <a:r>
              <a:rPr lang="en-US" dirty="0"/>
              <a:t/>
            </a:r>
            <a:br>
              <a:rPr lang="en-US" dirty="0"/>
            </a:br>
            <a:endParaRPr lang="en-US" dirty="0"/>
          </a:p>
        </p:txBody>
      </p:sp>
    </p:spTree>
    <p:extLst>
      <p:ext uri="{BB962C8B-B14F-4D97-AF65-F5344CB8AC3E}">
        <p14:creationId xmlns:p14="http://schemas.microsoft.com/office/powerpoint/2010/main" val="2125112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259807" y="2851321"/>
            <a:ext cx="5299841"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smtClean="0">
                <a:solidFill>
                  <a:srgbClr val="03AA9D"/>
                </a:solidFill>
                <a:latin typeface="Helvetica Neue" charset="0"/>
              </a:rPr>
              <a:t>PRE-TRAINED EMBEDDINGS</a:t>
            </a: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8" name="TextBox 7"/>
          <p:cNvSpPr txBox="1"/>
          <p:nvPr/>
        </p:nvSpPr>
        <p:spPr>
          <a:xfrm>
            <a:off x="3342290" y="47549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8348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259807" y="2851321"/>
            <a:ext cx="5299841" cy="480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b="1" smtClean="0">
                <a:solidFill>
                  <a:srgbClr val="03AA9D"/>
                </a:solidFill>
                <a:latin typeface="Helvetica Neue" charset="0"/>
              </a:rPr>
              <a:t>Questions?</a:t>
            </a:r>
            <a:endParaRPr lang="en-US" b="1" dirty="0">
              <a:solidFill>
                <a:srgbClr val="03AA9D"/>
              </a:solidFill>
              <a:latin typeface="Helvetica Neue" charset="0"/>
            </a:endParaRP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8" name="TextBox 7"/>
          <p:cNvSpPr txBox="1"/>
          <p:nvPr/>
        </p:nvSpPr>
        <p:spPr>
          <a:xfrm>
            <a:off x="3342290" y="47549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6914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en-US" b="1" dirty="0" smtClean="0">
                <a:solidFill>
                  <a:srgbClr val="03AA9D"/>
                </a:solidFill>
                <a:latin typeface="Helvetica Neue" charset="0"/>
              </a:rPr>
              <a:t>PANDORA MUSIC RECOMMENDATION</a:t>
            </a:r>
            <a:endParaRPr lang="en-US" altLang="en-US" b="1" dirty="0">
              <a:solidFill>
                <a:srgbClr val="03AA9D"/>
              </a:solidFill>
              <a:latin typeface="Helvetica Neue" charset="0"/>
            </a:endParaRPr>
          </a:p>
        </p:txBody>
      </p:sp>
      <p:sp>
        <p:nvSpPr>
          <p:cNvPr id="10" name="Content Placeholder 2"/>
          <p:cNvSpPr>
            <a:spLocks noGrp="1"/>
          </p:cNvSpPr>
          <p:nvPr>
            <p:ph idx="1"/>
          </p:nvPr>
        </p:nvSpPr>
        <p:spPr>
          <a:xfrm>
            <a:off x="457200" y="1066800"/>
            <a:ext cx="4495800" cy="2590800"/>
          </a:xfrm>
        </p:spPr>
        <p:txBody>
          <a:bodyPr/>
          <a:lstStyle/>
          <a:p>
            <a:pPr>
              <a:buFont typeface="Arial" charset="0"/>
              <a:buNone/>
            </a:pPr>
            <a:r>
              <a:rPr lang="en-US" altLang="en-US" sz="1800" b="1" dirty="0">
                <a:solidFill>
                  <a:schemeClr val="tx2"/>
                </a:solidFill>
                <a:latin typeface="Helvetica Neue" charset="0"/>
                <a:ea typeface="Helvetica Neue" charset="0"/>
                <a:cs typeface="Helvetica Neue" charset="0"/>
              </a:rPr>
              <a:t>How It Works: </a:t>
            </a:r>
          </a:p>
          <a:p>
            <a:r>
              <a:rPr lang="en-US" altLang="zh-CN" sz="1600" dirty="0">
                <a:solidFill>
                  <a:schemeClr val="tx2"/>
                </a:solidFill>
                <a:latin typeface="Helvetica Neue" charset="0"/>
                <a:ea typeface="Helvetica Neue" charset="0"/>
                <a:cs typeface="Helvetica Neue" charset="0"/>
              </a:rPr>
              <a:t>Base its recommendation on data from Music Genome Project</a:t>
            </a:r>
          </a:p>
          <a:p>
            <a:r>
              <a:rPr lang="en-US" altLang="zh-CN" sz="1600" dirty="0">
                <a:solidFill>
                  <a:schemeClr val="tx2"/>
                </a:solidFill>
                <a:latin typeface="Helvetica Neue" charset="0"/>
                <a:ea typeface="Helvetica Neue" charset="0"/>
                <a:cs typeface="Helvetica Neue" charset="0"/>
              </a:rPr>
              <a:t>Assigns 400 attributes for each song, done by musicians, takes half an hour per song </a:t>
            </a:r>
          </a:p>
          <a:p>
            <a:r>
              <a:rPr lang="en-US" altLang="zh-CN" sz="1600" dirty="0">
                <a:solidFill>
                  <a:schemeClr val="tx2"/>
                </a:solidFill>
                <a:latin typeface="Helvetica Neue" charset="0"/>
                <a:ea typeface="Helvetica Neue" charset="0"/>
                <a:cs typeface="Helvetica Neue" charset="0"/>
              </a:rPr>
              <a:t>Use this method to find songs which is similar to user’s favorite </a:t>
            </a:r>
            <a:r>
              <a:rPr lang="en-US" altLang="zh-CN" sz="1600" dirty="0" smtClean="0">
                <a:solidFill>
                  <a:schemeClr val="tx2"/>
                </a:solidFill>
                <a:latin typeface="Helvetica Neue" charset="0"/>
                <a:ea typeface="Helvetica Neue" charset="0"/>
                <a:cs typeface="Helvetica Neue" charset="0"/>
              </a:rPr>
              <a:t>songs</a:t>
            </a:r>
            <a:endParaRPr lang="en-US" altLang="zh-CN" sz="1600" dirty="0">
              <a:solidFill>
                <a:schemeClr val="tx2"/>
              </a:solidFill>
              <a:latin typeface="Helvetica Neue" charset="0"/>
              <a:ea typeface="Helvetica Neue" charset="0"/>
              <a:cs typeface="Helvetica Neue" charset="0"/>
            </a:endParaRPr>
          </a:p>
        </p:txBody>
      </p:sp>
      <p:sp>
        <p:nvSpPr>
          <p:cNvPr id="11" name="Content Placeholder 2"/>
          <p:cNvSpPr txBox="1">
            <a:spLocks/>
          </p:cNvSpPr>
          <p:nvPr/>
        </p:nvSpPr>
        <p:spPr bwMode="auto">
          <a:xfrm>
            <a:off x="457200" y="3810000"/>
            <a:ext cx="8153400" cy="221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95000"/>
              </a:lnSpc>
              <a:spcBef>
                <a:spcPts val="1200"/>
              </a:spcBef>
              <a:buClr>
                <a:schemeClr val="bg2"/>
              </a:buClr>
              <a:buFont typeface="Arial" charset="0"/>
              <a:buNone/>
            </a:pPr>
            <a:r>
              <a:rPr lang="en-US" altLang="zh-CN" sz="1800" b="1" dirty="0">
                <a:solidFill>
                  <a:schemeClr val="tx2"/>
                </a:solidFill>
                <a:latin typeface="Helvetica Neue" charset="0"/>
                <a:ea typeface="Helvetica Neue" charset="0"/>
                <a:cs typeface="Helvetica Neue" charset="0"/>
              </a:rPr>
              <a:t>Benefits: </a:t>
            </a:r>
          </a:p>
          <a:p>
            <a:pPr>
              <a:lnSpc>
                <a:spcPct val="95000"/>
              </a:lnSpc>
              <a:spcBef>
                <a:spcPts val="1200"/>
              </a:spcBef>
              <a:buClr>
                <a:schemeClr val="bg2"/>
              </a:buClr>
              <a:buFont typeface="Arial" charset="0"/>
              <a:buChar char="•"/>
            </a:pPr>
            <a:r>
              <a:rPr lang="en-US" altLang="zh-CN" sz="1600" dirty="0">
                <a:solidFill>
                  <a:schemeClr val="tx2"/>
                </a:solidFill>
                <a:latin typeface="Helvetica Neue" charset="0"/>
                <a:ea typeface="Helvetica Neue" charset="0"/>
                <a:cs typeface="Helvetica Neue" charset="0"/>
              </a:rPr>
              <a:t>Accurate method, don’t need lots of users information, needs little to get started</a:t>
            </a:r>
          </a:p>
          <a:p>
            <a:pPr>
              <a:lnSpc>
                <a:spcPct val="95000"/>
              </a:lnSpc>
              <a:spcBef>
                <a:spcPts val="1200"/>
              </a:spcBef>
              <a:buClr>
                <a:schemeClr val="bg2"/>
              </a:buClr>
              <a:buFont typeface="Arial" charset="0"/>
              <a:buNone/>
            </a:pPr>
            <a:r>
              <a:rPr lang="en-US" altLang="zh-CN" sz="1800" b="1" dirty="0">
                <a:solidFill>
                  <a:schemeClr val="tx2"/>
                </a:solidFill>
                <a:latin typeface="Helvetica Neue" charset="0"/>
                <a:ea typeface="Helvetica Neue" charset="0"/>
                <a:cs typeface="Helvetica Neue" charset="0"/>
              </a:rPr>
              <a:t>Drawback: </a:t>
            </a:r>
          </a:p>
          <a:p>
            <a:pPr>
              <a:lnSpc>
                <a:spcPct val="95000"/>
              </a:lnSpc>
              <a:spcBef>
                <a:spcPts val="1200"/>
              </a:spcBef>
              <a:buClr>
                <a:schemeClr val="bg2"/>
              </a:buClr>
              <a:buFont typeface="Arial" charset="0"/>
              <a:buChar char="•"/>
            </a:pPr>
            <a:r>
              <a:rPr lang="en-US" altLang="zh-CN" sz="1600" dirty="0">
                <a:solidFill>
                  <a:schemeClr val="tx2"/>
                </a:solidFill>
                <a:latin typeface="Helvetica Neue" charset="0"/>
                <a:ea typeface="Helvetica Neue" charset="0"/>
                <a:cs typeface="Helvetica Neue" charset="0"/>
              </a:rPr>
              <a:t>Doesn't scale very well and often feels that Pandora's library is somewhat limited</a:t>
            </a:r>
          </a:p>
          <a:p>
            <a:pPr>
              <a:lnSpc>
                <a:spcPct val="95000"/>
              </a:lnSpc>
              <a:spcBef>
                <a:spcPts val="1200"/>
              </a:spcBef>
              <a:buClr>
                <a:schemeClr val="bg2"/>
              </a:buClr>
              <a:buFont typeface="Arial" charset="0"/>
              <a:buChar char="•"/>
            </a:pPr>
            <a:endParaRPr lang="en-US" altLang="zh-CN" dirty="0">
              <a:solidFill>
                <a:schemeClr val="tx2"/>
              </a:solidFill>
              <a:latin typeface="Helvetica Neue" charset="0"/>
              <a:ea typeface="Helvetica Neue" charset="0"/>
              <a:cs typeface="Helvetica Neue" charset="0"/>
            </a:endParaRPr>
          </a:p>
        </p:txBody>
      </p:sp>
      <p:pic>
        <p:nvPicPr>
          <p:cNvPr id="1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29551" y="1304218"/>
            <a:ext cx="358140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480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73" y="574883"/>
            <a:ext cx="3183279" cy="31498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73" y="545870"/>
            <a:ext cx="3183279" cy="31498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044" y="1380934"/>
            <a:ext cx="5845857" cy="4876800"/>
          </a:xfrm>
          <a:prstGeom prst="rect">
            <a:avLst/>
          </a:prstGeom>
        </p:spPr>
      </p:pic>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en-US" b="1" dirty="0" smtClean="0">
                <a:solidFill>
                  <a:srgbClr val="03AA9D"/>
                </a:solidFill>
                <a:latin typeface="Helvetica Neue" charset="0"/>
              </a:rPr>
              <a:t>YOUTUBE VIDEO RECOMMENDATION</a:t>
            </a:r>
            <a:endParaRPr lang="en-US" altLang="en-US" b="1" dirty="0">
              <a:solidFill>
                <a:srgbClr val="03AA9D"/>
              </a:solidFill>
              <a:latin typeface="Helvetica Neue"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473" y="3695728"/>
            <a:ext cx="3517355" cy="2931130"/>
          </a:xfrm>
          <a:prstGeom prst="rect">
            <a:avLst/>
          </a:prstGeom>
        </p:spPr>
      </p:pic>
    </p:spTree>
    <p:extLst>
      <p:ext uri="{BB962C8B-B14F-4D97-AF65-F5344CB8AC3E}">
        <p14:creationId xmlns:p14="http://schemas.microsoft.com/office/powerpoint/2010/main" val="61082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130" y="980901"/>
            <a:ext cx="11859825" cy="5503025"/>
          </a:xfrm>
        </p:spPr>
        <p:txBody>
          <a:bodyPr>
            <a:normAutofit/>
          </a:bodyPr>
          <a:lstStyle/>
          <a:p>
            <a:r>
              <a:rPr lang="en-US" sz="2000" b="1" i="0" dirty="0" smtClean="0">
                <a:solidFill>
                  <a:srgbClr val="03AA9D"/>
                </a:solidFill>
                <a:effectLst/>
                <a:latin typeface="Helvetica Neue" charset="0"/>
              </a:rPr>
              <a:t>Collaborative Recommender System</a:t>
            </a:r>
          </a:p>
          <a:p>
            <a:endParaRPr lang="en-US" b="1" dirty="0">
              <a:solidFill>
                <a:srgbClr val="03AA9D"/>
              </a:solidFill>
              <a:latin typeface="Helvetica Neue" charset="0"/>
            </a:endParaRPr>
          </a:p>
          <a:p>
            <a:endParaRPr lang="en-US" b="1" dirty="0" smtClean="0">
              <a:solidFill>
                <a:srgbClr val="03AA9D"/>
              </a:solidFill>
              <a:latin typeface="Helvetica Neue" charset="0"/>
            </a:endParaRPr>
          </a:p>
          <a:p>
            <a:endParaRPr lang="en-US" dirty="0" smtClean="0">
              <a:solidFill>
                <a:srgbClr val="03AA9D"/>
              </a:solidFill>
              <a:latin typeface="Helvetica Neue" charset="0"/>
            </a:endParaRPr>
          </a:p>
          <a:p>
            <a:endParaRPr lang="en-US" dirty="0">
              <a:solidFill>
                <a:srgbClr val="03AA9D"/>
              </a:solidFill>
              <a:latin typeface="Helvetica Neue" charset="0"/>
            </a:endParaRPr>
          </a:p>
          <a:p>
            <a:r>
              <a:rPr lang="en-US" sz="2000" b="1" i="0" dirty="0" smtClean="0">
                <a:solidFill>
                  <a:srgbClr val="03AA9D"/>
                </a:solidFill>
                <a:effectLst/>
                <a:latin typeface="Helvetica Neue" charset="0"/>
              </a:rPr>
              <a:t>Content based Recommender System</a:t>
            </a:r>
          </a:p>
          <a:p>
            <a:endParaRPr lang="en-US" sz="2000" b="1" dirty="0">
              <a:solidFill>
                <a:srgbClr val="03AA9D"/>
              </a:solidFill>
              <a:latin typeface="Helvetica Neue" charset="0"/>
            </a:endParaRPr>
          </a:p>
          <a:p>
            <a:endParaRPr lang="en-US" sz="2000" b="1" i="0" dirty="0" smtClean="0">
              <a:solidFill>
                <a:srgbClr val="03AA9D"/>
              </a:solidFill>
              <a:effectLst/>
              <a:latin typeface="Helvetica Neue" charset="0"/>
            </a:endParaRPr>
          </a:p>
          <a:p>
            <a:endParaRPr lang="en-US" sz="2000" b="1" dirty="0">
              <a:solidFill>
                <a:srgbClr val="03AA9D"/>
              </a:solidFill>
              <a:latin typeface="Helvetica Neue" charset="0"/>
            </a:endParaRPr>
          </a:p>
          <a:p>
            <a:endParaRPr lang="en-US" sz="2000" b="1" i="0" dirty="0" smtClean="0">
              <a:solidFill>
                <a:srgbClr val="03AA9D"/>
              </a:solidFill>
              <a:effectLst/>
              <a:latin typeface="Helvetica Neue" charset="0"/>
            </a:endParaRPr>
          </a:p>
          <a:p>
            <a:endParaRPr lang="en-US" sz="2000" b="0" i="0" dirty="0" smtClean="0">
              <a:solidFill>
                <a:srgbClr val="03AA9D"/>
              </a:solidFill>
              <a:effectLst/>
              <a:latin typeface="Helvetica Neue" charset="0"/>
            </a:endParaRPr>
          </a:p>
          <a:p>
            <a:r>
              <a:rPr lang="en-US" sz="2000" b="1" i="0" dirty="0" smtClean="0">
                <a:solidFill>
                  <a:srgbClr val="03AA9D"/>
                </a:solidFill>
                <a:effectLst/>
                <a:latin typeface="Helvetica Neue" charset="0"/>
              </a:rPr>
              <a:t>Hybrid Recommender System</a:t>
            </a:r>
            <a:endParaRPr lang="en-US" b="0" i="0" dirty="0" smtClean="0">
              <a:solidFill>
                <a:srgbClr val="03AA9D"/>
              </a:solidFill>
              <a:effectLst/>
              <a:latin typeface="Helvetica Neue" charset="0"/>
            </a:endParaRPr>
          </a:p>
        </p:txBody>
      </p:sp>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solidFill>
                  <a:srgbClr val="03AA9D"/>
                </a:solidFill>
                <a:latin typeface="Helvetica Neue" charset="0"/>
              </a:rPr>
              <a:t>TYPE OF RECOMMENDER SYSTEM</a:t>
            </a:r>
            <a:endParaRPr lang="en-US" dirty="0">
              <a:solidFill>
                <a:srgbClr val="03AA9D"/>
              </a:solidFill>
              <a:latin typeface="Helvetica Neue"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934" y="1380144"/>
            <a:ext cx="4092223" cy="20280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876" y="3807461"/>
            <a:ext cx="3601132" cy="2133514"/>
          </a:xfrm>
          <a:prstGeom prst="rect">
            <a:avLst/>
          </a:prstGeom>
        </p:spPr>
      </p:pic>
    </p:spTree>
    <p:extLst>
      <p:ext uri="{BB962C8B-B14F-4D97-AF65-F5344CB8AC3E}">
        <p14:creationId xmlns:p14="http://schemas.microsoft.com/office/powerpoint/2010/main" val="168631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Techniques: Data Acquisition </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2" name="Content Placeholder 1"/>
          <p:cNvSpPr>
            <a:spLocks noGrp="1"/>
          </p:cNvSpPr>
          <p:nvPr>
            <p:ph idx="1"/>
          </p:nvPr>
        </p:nvSpPr>
        <p:spPr>
          <a:xfrm>
            <a:off x="260131" y="956441"/>
            <a:ext cx="11093669" cy="5220522"/>
          </a:xfrm>
        </p:spPr>
        <p:txBody>
          <a:bodyPr>
            <a:normAutofit fontScale="92500" lnSpcReduction="20000"/>
          </a:bodyPr>
          <a:lstStyle/>
          <a:p>
            <a:pPr marL="0" indent="0">
              <a:buNone/>
            </a:pPr>
            <a:r>
              <a:rPr lang="en-US" dirty="0">
                <a:solidFill>
                  <a:schemeClr val="tx2"/>
                </a:solidFill>
                <a:latin typeface="Helvetica Neue" charset="0"/>
                <a:ea typeface="Helvetica Neue" charset="0"/>
                <a:cs typeface="Helvetica Neue" charset="0"/>
              </a:rPr>
              <a:t>1. Explicit </a:t>
            </a:r>
            <a:r>
              <a:rPr lang="en-US" dirty="0" smtClean="0">
                <a:solidFill>
                  <a:schemeClr val="tx2"/>
                </a:solidFill>
                <a:latin typeface="Helvetica Neue" charset="0"/>
                <a:ea typeface="Helvetica Neue" charset="0"/>
                <a:cs typeface="Helvetica Neue" charset="0"/>
              </a:rPr>
              <a:t>Data</a:t>
            </a: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Customer Ratings </a:t>
            </a:r>
            <a:endParaRPr lang="en-US" dirty="0" smtClean="0">
              <a:solidFill>
                <a:schemeClr val="tx2"/>
              </a:solidFill>
              <a:latin typeface="Helvetica Neue" charset="0"/>
              <a:ea typeface="Helvetica Neue" charset="0"/>
              <a:cs typeface="Helvetica Neue" charset="0"/>
            </a:endParaRP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Feedback/Reviews</a:t>
            </a: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Demographics </a:t>
            </a: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Ephemeral Needs </a:t>
            </a:r>
            <a:endParaRPr lang="en-US" dirty="0" smtClean="0">
              <a:solidFill>
                <a:schemeClr val="tx2"/>
              </a:solidFill>
              <a:latin typeface="Helvetica Neue" charset="0"/>
              <a:ea typeface="Helvetica Neue" charset="0"/>
              <a:cs typeface="Helvetica Neue" charset="0"/>
            </a:endParaRPr>
          </a:p>
          <a:p>
            <a:pPr marL="0" indent="0">
              <a:buNone/>
            </a:pPr>
            <a:r>
              <a:rPr lang="en-US" dirty="0" smtClean="0">
                <a:solidFill>
                  <a:schemeClr val="tx2"/>
                </a:solidFill>
                <a:latin typeface="Helvetica Neue" charset="0"/>
                <a:ea typeface="Helvetica Neue" charset="0"/>
                <a:cs typeface="Helvetica Neue" charset="0"/>
              </a:rPr>
              <a:t>2</a:t>
            </a:r>
            <a:r>
              <a:rPr lang="en-US" dirty="0">
                <a:solidFill>
                  <a:schemeClr val="tx2"/>
                </a:solidFill>
                <a:latin typeface="Helvetica Neue" charset="0"/>
                <a:ea typeface="Helvetica Neue" charset="0"/>
                <a:cs typeface="Helvetica Neue" charset="0"/>
              </a:rPr>
              <a:t>. Implicit Data </a:t>
            </a:r>
            <a:endParaRPr lang="en-US" dirty="0" smtClean="0">
              <a:solidFill>
                <a:schemeClr val="tx2"/>
              </a:solidFill>
              <a:latin typeface="Helvetica Neue" charset="0"/>
              <a:ea typeface="Helvetica Neue" charset="0"/>
              <a:cs typeface="Helvetica Neue" charset="0"/>
            </a:endParaRP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Purchase </a:t>
            </a:r>
            <a:r>
              <a:rPr lang="en-US" dirty="0" smtClean="0">
                <a:solidFill>
                  <a:schemeClr val="tx2"/>
                </a:solidFill>
                <a:latin typeface="Helvetica Neue" charset="0"/>
                <a:ea typeface="Helvetica Neue" charset="0"/>
                <a:cs typeface="Helvetica Neue" charset="0"/>
              </a:rPr>
              <a:t>History</a:t>
            </a:r>
          </a:p>
          <a:p>
            <a:pPr marL="0" indent="0">
              <a:buNone/>
            </a:pPr>
            <a:r>
              <a:rPr lang="en-US" dirty="0" smtClean="0">
                <a:solidFill>
                  <a:schemeClr val="tx2"/>
                </a:solidFill>
                <a:latin typeface="Helvetica Neue" charset="0"/>
                <a:ea typeface="Helvetica Neue" charset="0"/>
                <a:cs typeface="Helvetica Neue" charset="0"/>
              </a:rPr>
              <a:t>	- </a:t>
            </a:r>
            <a:r>
              <a:rPr lang="en-US" dirty="0">
                <a:solidFill>
                  <a:schemeClr val="tx2"/>
                </a:solidFill>
                <a:latin typeface="Helvetica Neue" charset="0"/>
                <a:ea typeface="Helvetica Neue" charset="0"/>
                <a:cs typeface="Helvetica Neue" charset="0"/>
              </a:rPr>
              <a:t>Click or Browse </a:t>
            </a:r>
            <a:r>
              <a:rPr lang="en-US" dirty="0" smtClean="0">
                <a:solidFill>
                  <a:schemeClr val="tx2"/>
                </a:solidFill>
                <a:latin typeface="Helvetica Neue" charset="0"/>
                <a:ea typeface="Helvetica Neue" charset="0"/>
                <a:cs typeface="Helvetica Neue" charset="0"/>
              </a:rPr>
              <a:t>History</a:t>
            </a:r>
          </a:p>
          <a:p>
            <a:pPr marL="0" indent="0">
              <a:buNone/>
            </a:pP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3. Product Information </a:t>
            </a:r>
            <a:endParaRPr lang="en-US" dirty="0" smtClean="0">
              <a:solidFill>
                <a:schemeClr val="tx2"/>
              </a:solidFill>
              <a:latin typeface="Helvetica Neue" charset="0"/>
              <a:ea typeface="Helvetica Neue" charset="0"/>
              <a:cs typeface="Helvetica Neue" charset="0"/>
            </a:endParaRP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Product Taxonomy </a:t>
            </a:r>
            <a:endParaRPr lang="en-US" dirty="0" smtClean="0">
              <a:solidFill>
                <a:schemeClr val="tx2"/>
              </a:solidFill>
              <a:latin typeface="Helvetica Neue" charset="0"/>
              <a:ea typeface="Helvetica Neue" charset="0"/>
              <a:cs typeface="Helvetica Neue" charset="0"/>
            </a:endParaRP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Product </a:t>
            </a:r>
            <a:r>
              <a:rPr lang="en-US" dirty="0" smtClean="0">
                <a:solidFill>
                  <a:schemeClr val="tx2"/>
                </a:solidFill>
                <a:latin typeface="Helvetica Neue" charset="0"/>
                <a:ea typeface="Helvetica Neue" charset="0"/>
                <a:cs typeface="Helvetica Neue" charset="0"/>
              </a:rPr>
              <a:t>Attributes</a:t>
            </a:r>
          </a:p>
          <a:p>
            <a:pPr marL="0" indent="0">
              <a:buNone/>
            </a:pPr>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Product Descriptions </a:t>
            </a:r>
          </a:p>
        </p:txBody>
      </p:sp>
    </p:spTree>
    <p:extLst>
      <p:ext uri="{BB962C8B-B14F-4D97-AF65-F5344CB8AC3E}">
        <p14:creationId xmlns:p14="http://schemas.microsoft.com/office/powerpoint/2010/main" val="15530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Collaborative Recommender System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88772" y="683031"/>
            <a:ext cx="3863783" cy="3001269"/>
          </a:xfrm>
        </p:spPr>
      </p:pic>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10" name="Rectangle 9"/>
          <p:cNvSpPr/>
          <p:nvPr/>
        </p:nvSpPr>
        <p:spPr>
          <a:xfrm>
            <a:off x="396239" y="1036321"/>
            <a:ext cx="7349885" cy="3724096"/>
          </a:xfrm>
          <a:prstGeom prst="rect">
            <a:avLst/>
          </a:prstGeom>
        </p:spPr>
        <p:txBody>
          <a:bodyPr wrap="square">
            <a:spAutoFit/>
          </a:bodyPr>
          <a:lstStyle/>
          <a:p>
            <a:r>
              <a:rPr lang="en-GB" altLang="en-US" sz="2000" dirty="0" smtClean="0">
                <a:solidFill>
                  <a:schemeClr val="tx2"/>
                </a:solidFill>
                <a:latin typeface="Helvetica Neue" charset="0"/>
                <a:ea typeface="Helvetica Neue" charset="0"/>
                <a:cs typeface="Helvetica Neue" charset="0"/>
              </a:rPr>
              <a:t>Match people with similar interests as a basis for recommendation</a:t>
            </a:r>
          </a:p>
          <a:p>
            <a:endParaRPr lang="en-GB" altLang="en-US" sz="2000" dirty="0" smtClean="0">
              <a:solidFill>
                <a:schemeClr val="tx2"/>
              </a:solidFill>
              <a:latin typeface="Helvetica Neue" charset="0"/>
              <a:ea typeface="Helvetica Neue" charset="0"/>
              <a:cs typeface="Helvetica Neue" charset="0"/>
            </a:endParaRPr>
          </a:p>
          <a:p>
            <a:endParaRPr lang="en-GB" dirty="0">
              <a:solidFill>
                <a:schemeClr val="tx2"/>
              </a:solidFill>
              <a:latin typeface="Helvetica Neue" charset="0"/>
              <a:ea typeface="Helvetica Neue" charset="0"/>
              <a:cs typeface="Helvetica Neue" charset="0"/>
            </a:endParaRPr>
          </a:p>
          <a:p>
            <a:pPr marL="285750" indent="-285750">
              <a:buFont typeface="Arial" charset="0"/>
              <a:buChar char="•"/>
            </a:pPr>
            <a:r>
              <a:rPr lang="en-GB" altLang="en-US" b="1" dirty="0" smtClean="0">
                <a:solidFill>
                  <a:schemeClr val="tx2"/>
                </a:solidFill>
                <a:latin typeface="Helvetica Neue" charset="0"/>
                <a:ea typeface="Helvetica Neue" charset="0"/>
                <a:cs typeface="Helvetica Neue" charset="0"/>
              </a:rPr>
              <a:t>Many people must participate to make it likely that a person with similar interests will be found</a:t>
            </a:r>
          </a:p>
          <a:p>
            <a:pPr marL="285750" indent="-285750">
              <a:buFont typeface="Arial" charset="0"/>
              <a:buChar char="•"/>
            </a:pPr>
            <a:endParaRPr lang="en-GB" altLang="en-US" b="1" dirty="0" smtClean="0">
              <a:solidFill>
                <a:schemeClr val="tx2"/>
              </a:solidFill>
              <a:latin typeface="Helvetica Neue" charset="0"/>
              <a:ea typeface="Helvetica Neue" charset="0"/>
              <a:cs typeface="Helvetica Neue" charset="0"/>
            </a:endParaRPr>
          </a:p>
          <a:p>
            <a:pPr marL="285750" indent="-285750">
              <a:buFont typeface="Arial" charset="0"/>
              <a:buChar char="•"/>
            </a:pPr>
            <a:r>
              <a:rPr lang="en-GB" altLang="en-US" b="1" dirty="0" smtClean="0">
                <a:solidFill>
                  <a:schemeClr val="tx2"/>
                </a:solidFill>
                <a:latin typeface="Helvetica Neue" charset="0"/>
                <a:ea typeface="Helvetica Neue" charset="0"/>
                <a:cs typeface="Helvetica Neue" charset="0"/>
              </a:rPr>
              <a:t>There must be a simple way for people to express their interests</a:t>
            </a:r>
          </a:p>
          <a:p>
            <a:pPr marL="285750" indent="-285750">
              <a:buFont typeface="Arial" charset="0"/>
              <a:buChar char="•"/>
            </a:pPr>
            <a:endParaRPr lang="en-GB" altLang="en-US" b="1" dirty="0" smtClean="0">
              <a:solidFill>
                <a:schemeClr val="tx2"/>
              </a:solidFill>
              <a:latin typeface="Helvetica Neue" charset="0"/>
              <a:ea typeface="Helvetica Neue" charset="0"/>
              <a:cs typeface="Helvetica Neue" charset="0"/>
            </a:endParaRPr>
          </a:p>
          <a:p>
            <a:pPr marL="285750" lvl="1" indent="-285750">
              <a:buFont typeface="Arial" charset="0"/>
              <a:buChar char="•"/>
            </a:pPr>
            <a:r>
              <a:rPr lang="en-GB" altLang="en-US" b="1" dirty="0" smtClean="0">
                <a:solidFill>
                  <a:schemeClr val="tx2"/>
                </a:solidFill>
                <a:latin typeface="Helvetica Neue" charset="0"/>
                <a:ea typeface="Helvetica Neue" charset="0"/>
                <a:cs typeface="Helvetica Neue" charset="0"/>
              </a:rPr>
              <a:t>There must be an efficient algorithm to match people with similar interests.</a:t>
            </a:r>
            <a:endParaRPr lang="en-US" altLang="en-US" b="1" dirty="0" smtClean="0">
              <a:solidFill>
                <a:schemeClr val="tx2"/>
              </a:solidFill>
              <a:latin typeface="Helvetica Neue" charset="0"/>
              <a:ea typeface="Helvetica Neue" charset="0"/>
              <a:cs typeface="Helvetica Neue" charset="0"/>
            </a:endParaRPr>
          </a:p>
          <a:p>
            <a:pPr marL="285750" indent="-285750">
              <a:buFont typeface="Arial" charset="0"/>
              <a:buChar char="•"/>
            </a:pPr>
            <a:endParaRPr lang="en-US" sz="1400" dirty="0">
              <a:solidFill>
                <a:schemeClr val="tx2"/>
              </a:solidFill>
              <a:latin typeface="Helvetica Neue" charset="0"/>
              <a:ea typeface="Helvetica Neue" charset="0"/>
              <a:cs typeface="Helvetica Neue"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469" y="3768383"/>
            <a:ext cx="3120697" cy="2983524"/>
          </a:xfrm>
          <a:prstGeom prst="rect">
            <a:avLst/>
          </a:prstGeom>
        </p:spPr>
      </p:pic>
    </p:spTree>
    <p:extLst>
      <p:ext uri="{BB962C8B-B14F-4D97-AF65-F5344CB8AC3E}">
        <p14:creationId xmlns:p14="http://schemas.microsoft.com/office/powerpoint/2010/main" val="161749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Feedback/Interest variable calculation</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10" name="Rectangle 9"/>
          <p:cNvSpPr/>
          <p:nvPr/>
        </p:nvSpPr>
        <p:spPr>
          <a:xfrm>
            <a:off x="396239" y="1036320"/>
            <a:ext cx="10240230" cy="3631763"/>
          </a:xfrm>
          <a:prstGeom prst="rect">
            <a:avLst/>
          </a:prstGeom>
        </p:spPr>
        <p:txBody>
          <a:bodyPr wrap="square">
            <a:spAutoFit/>
          </a:bodyPr>
          <a:lstStyle/>
          <a:p>
            <a:r>
              <a:rPr lang="en-GB" altLang="en-US" sz="2400" dirty="0" smtClean="0">
                <a:solidFill>
                  <a:schemeClr val="tx2"/>
                </a:solidFill>
                <a:latin typeface="Helvetica Neue" charset="0"/>
                <a:ea typeface="Helvetica Neue" charset="0"/>
                <a:cs typeface="Helvetica Neue" charset="0"/>
              </a:rPr>
              <a:t>Implicit Feedback:</a:t>
            </a:r>
          </a:p>
          <a:p>
            <a:pPr marL="800100" lvl="1" indent="-342900">
              <a:buFont typeface="Arial" charset="0"/>
              <a:buChar char="•"/>
            </a:pPr>
            <a:r>
              <a:rPr lang="en-GB" altLang="en-US" sz="2400" dirty="0" smtClean="0">
                <a:solidFill>
                  <a:schemeClr val="tx2"/>
                </a:solidFill>
                <a:latin typeface="Helvetica Neue" charset="0"/>
                <a:ea typeface="Helvetica Neue" charset="0"/>
                <a:cs typeface="Helvetica Neue" charset="0"/>
              </a:rPr>
              <a:t>Time spent viewing the product</a:t>
            </a:r>
          </a:p>
          <a:p>
            <a:pPr marL="800100" lvl="1" indent="-342900">
              <a:buFont typeface="Arial" charset="0"/>
              <a:buChar char="•"/>
            </a:pPr>
            <a:r>
              <a:rPr lang="en-GB" altLang="en-US" sz="2400" dirty="0" smtClean="0">
                <a:solidFill>
                  <a:schemeClr val="tx2"/>
                </a:solidFill>
                <a:latin typeface="Helvetica Neue" charset="0"/>
                <a:ea typeface="Helvetica Neue" charset="0"/>
                <a:cs typeface="Helvetica Neue" charset="0"/>
              </a:rPr>
              <a:t>Number of times the product is viewed</a:t>
            </a:r>
          </a:p>
          <a:p>
            <a:pPr marL="800100" lvl="1" indent="-342900">
              <a:buFont typeface="Arial" charset="0"/>
              <a:buChar char="•"/>
            </a:pPr>
            <a:r>
              <a:rPr lang="en-GB" altLang="en-US" sz="2400" dirty="0" smtClean="0">
                <a:solidFill>
                  <a:schemeClr val="tx2"/>
                </a:solidFill>
                <a:latin typeface="Helvetica Neue" charset="0"/>
                <a:ea typeface="Helvetica Neue" charset="0"/>
                <a:cs typeface="Helvetica Neue" charset="0"/>
              </a:rPr>
              <a:t>Products in wish-list</a:t>
            </a:r>
          </a:p>
          <a:p>
            <a:pPr marL="800100" lvl="1" indent="-342900">
              <a:buFont typeface="Arial" charset="0"/>
              <a:buChar char="•"/>
            </a:pPr>
            <a:r>
              <a:rPr lang="en-GB" altLang="en-US" sz="2400" dirty="0" smtClean="0">
                <a:solidFill>
                  <a:schemeClr val="tx2"/>
                </a:solidFill>
                <a:latin typeface="Helvetica Neue" charset="0"/>
                <a:ea typeface="Helvetica Neue" charset="0"/>
                <a:cs typeface="Helvetica Neue" charset="0"/>
              </a:rPr>
              <a:t>Products brought</a:t>
            </a:r>
          </a:p>
          <a:p>
            <a:pPr marL="800100" lvl="1" indent="-342900">
              <a:buFont typeface="Arial" charset="0"/>
              <a:buChar char="•"/>
            </a:pPr>
            <a:endParaRPr lang="en-GB" altLang="en-US" sz="2400" dirty="0" smtClean="0">
              <a:solidFill>
                <a:schemeClr val="tx2"/>
              </a:solidFill>
              <a:latin typeface="Helvetica Neue" charset="0"/>
              <a:ea typeface="Helvetica Neue" charset="0"/>
              <a:cs typeface="Helvetica Neue" charset="0"/>
            </a:endParaRPr>
          </a:p>
          <a:p>
            <a:r>
              <a:rPr lang="en-GB" altLang="en-US" sz="2400" dirty="0" smtClean="0">
                <a:solidFill>
                  <a:schemeClr val="tx2"/>
                </a:solidFill>
                <a:latin typeface="Helvetica Neue" charset="0"/>
                <a:ea typeface="Helvetica Neue" charset="0"/>
                <a:cs typeface="Helvetica Neue" charset="0"/>
              </a:rPr>
              <a:t>Explicit Feedback:</a:t>
            </a:r>
          </a:p>
          <a:p>
            <a:pPr marL="800100" lvl="1" indent="-342900">
              <a:buFont typeface="Arial" charset="0"/>
              <a:buChar char="•"/>
            </a:pPr>
            <a:r>
              <a:rPr lang="en-GB" altLang="en-US" sz="2400" dirty="0" smtClean="0">
                <a:solidFill>
                  <a:schemeClr val="tx2"/>
                </a:solidFill>
                <a:latin typeface="Helvetica Neue" charset="0"/>
                <a:ea typeface="Helvetica Neue" charset="0"/>
                <a:cs typeface="Helvetica Neue" charset="0"/>
              </a:rPr>
              <a:t>Rating given to a product</a:t>
            </a:r>
          </a:p>
          <a:p>
            <a:pPr marL="800100" lvl="1" indent="-342900">
              <a:buFont typeface="Arial" charset="0"/>
              <a:buChar char="•"/>
            </a:pPr>
            <a:r>
              <a:rPr lang="en-GB" altLang="en-US" sz="2400" dirty="0" smtClean="0">
                <a:solidFill>
                  <a:schemeClr val="tx2"/>
                </a:solidFill>
                <a:latin typeface="Helvetica Neue" charset="0"/>
                <a:ea typeface="Helvetica Neue" charset="0"/>
                <a:cs typeface="Helvetica Neue" charset="0"/>
              </a:rPr>
              <a:t>Comments left for a product</a:t>
            </a:r>
            <a:endParaRPr lang="en-US" altLang="en-US" b="1" dirty="0" smtClean="0">
              <a:solidFill>
                <a:schemeClr val="tx2"/>
              </a:solidFill>
              <a:latin typeface="Helvetica Neue" charset="0"/>
              <a:ea typeface="Helvetica Neue" charset="0"/>
              <a:cs typeface="Helvetica Neue" charset="0"/>
            </a:endParaRPr>
          </a:p>
          <a:p>
            <a:pPr marL="285750" indent="-285750">
              <a:buFont typeface="Arial" charset="0"/>
              <a:buChar char="•"/>
            </a:pPr>
            <a:endParaRPr lang="en-US" sz="1400" dirty="0">
              <a:solidFill>
                <a:schemeClr val="tx2"/>
              </a:solidFill>
              <a:latin typeface="Helvetica Neue" charset="0"/>
              <a:ea typeface="Helvetica Neue" charset="0"/>
              <a:cs typeface="Helvetica Neue" charset="0"/>
            </a:endParaRPr>
          </a:p>
        </p:txBody>
      </p:sp>
      <p:sp>
        <p:nvSpPr>
          <p:cNvPr id="7" name="Rectangle 6"/>
          <p:cNvSpPr/>
          <p:nvPr/>
        </p:nvSpPr>
        <p:spPr>
          <a:xfrm>
            <a:off x="535501" y="5718678"/>
            <a:ext cx="10240230" cy="677108"/>
          </a:xfrm>
          <a:prstGeom prst="rect">
            <a:avLst/>
          </a:prstGeom>
        </p:spPr>
        <p:txBody>
          <a:bodyPr wrap="square">
            <a:spAutoFit/>
          </a:bodyPr>
          <a:lstStyle/>
          <a:p>
            <a:pPr algn="ctr"/>
            <a:r>
              <a:rPr lang="en-US" altLang="en-US" sz="2400" b="1" i="1" u="sng" dirty="0" smtClean="0">
                <a:latin typeface="Helvetica Neue" charset="0"/>
                <a:ea typeface="Helvetica Neue" charset="0"/>
                <a:cs typeface="Helvetica Neue" charset="0"/>
              </a:rPr>
              <a:t>Which is better ?</a:t>
            </a:r>
            <a:endParaRPr lang="en-US" altLang="en-US" b="1" i="1" u="sng" dirty="0" smtClean="0">
              <a:latin typeface="Helvetica Neue" charset="0"/>
              <a:ea typeface="Helvetica Neue" charset="0"/>
              <a:cs typeface="Helvetica Neue" charset="0"/>
            </a:endParaRPr>
          </a:p>
          <a:p>
            <a:pPr marL="285750" indent="-285750" algn="ctr">
              <a:buFont typeface="Arial" charset="0"/>
              <a:buChar char="•"/>
            </a:pPr>
            <a:endParaRPr lang="en-US" sz="1400" dirty="0">
              <a:latin typeface="Helvetica Neue" charset="0"/>
              <a:ea typeface="Helvetica Neue" charset="0"/>
              <a:cs typeface="Helvetica Neue" charset="0"/>
            </a:endParaRPr>
          </a:p>
        </p:txBody>
      </p:sp>
    </p:spTree>
    <p:extLst>
      <p:ext uri="{BB962C8B-B14F-4D97-AF65-F5344CB8AC3E}">
        <p14:creationId xmlns:p14="http://schemas.microsoft.com/office/powerpoint/2010/main" val="481137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0131" y="243841"/>
            <a:ext cx="10515600" cy="604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i="0" dirty="0" smtClean="0">
                <a:solidFill>
                  <a:srgbClr val="03AA9D"/>
                </a:solidFill>
                <a:effectLst/>
                <a:latin typeface="Helvetica Neue" charset="0"/>
              </a:rPr>
              <a:t>Techniques in Use: Similarity Index</a:t>
            </a:r>
          </a:p>
        </p:txBody>
      </p:sp>
      <p:sp>
        <p:nvSpPr>
          <p:cNvPr id="6" name="Rectangle 5"/>
          <p:cNvSpPr/>
          <p:nvPr/>
        </p:nvSpPr>
        <p:spPr>
          <a:xfrm>
            <a:off x="260131" y="1355885"/>
            <a:ext cx="5999353" cy="276999"/>
          </a:xfrm>
          <a:prstGeom prst="rect">
            <a:avLst/>
          </a:prstGeom>
        </p:spPr>
        <p:txBody>
          <a:bodyPr wrap="square">
            <a:spAutoFit/>
          </a:bodyPr>
          <a:lstStyle/>
          <a:p>
            <a:pPr indent="-609600"/>
            <a:endParaRPr lang="en-US" sz="1200" dirty="0">
              <a:solidFill>
                <a:srgbClr val="4D4D4D"/>
              </a:solidFill>
              <a:latin typeface="Helvetica Neue" charset="0"/>
            </a:endParaRPr>
          </a:p>
        </p:txBody>
      </p:sp>
      <p:sp>
        <p:nvSpPr>
          <p:cNvPr id="8" name="Content Placeholder 4"/>
          <p:cNvSpPr>
            <a:spLocks noGrp="1"/>
          </p:cNvSpPr>
          <p:nvPr>
            <p:ph idx="1"/>
          </p:nvPr>
        </p:nvSpPr>
        <p:spPr>
          <a:xfrm>
            <a:off x="651641" y="847899"/>
            <a:ext cx="9243848" cy="5866634"/>
          </a:xfrm>
        </p:spPr>
        <p:txBody>
          <a:bodyPr>
            <a:normAutofit/>
          </a:bodyPr>
          <a:lstStyle/>
          <a:p>
            <a:pPr eaLnBrk="1" hangingPunct="1">
              <a:buFont typeface="Arial" charset="0"/>
              <a:buNone/>
            </a:pPr>
            <a:r>
              <a:rPr lang="en-US" altLang="en-US" sz="1600" b="1" dirty="0">
                <a:solidFill>
                  <a:schemeClr val="tx2"/>
                </a:solidFill>
                <a:latin typeface="Helvetica Neue" charset="0"/>
                <a:ea typeface="Helvetica Neue" charset="0"/>
                <a:cs typeface="Helvetica Neue" charset="0"/>
              </a:rPr>
              <a:t>Approach</a:t>
            </a:r>
            <a:endParaRPr lang="en-US" altLang="en-US" sz="1600" dirty="0">
              <a:solidFill>
                <a:schemeClr val="tx2"/>
              </a:solidFill>
              <a:latin typeface="Helvetica Neue" charset="0"/>
              <a:ea typeface="Helvetica Neue" charset="0"/>
              <a:cs typeface="Helvetica Neue" charset="0"/>
            </a:endParaRPr>
          </a:p>
          <a:p>
            <a:r>
              <a:rPr lang="en-US" altLang="en-US" sz="1600" dirty="0">
                <a:solidFill>
                  <a:schemeClr val="tx2"/>
                </a:solidFill>
                <a:latin typeface="Helvetica Neue" charset="0"/>
                <a:ea typeface="Helvetica Neue" charset="0"/>
                <a:cs typeface="Helvetica Neue" charset="0"/>
              </a:rPr>
              <a:t>Represents a customer as an N-dimensional vector of items </a:t>
            </a:r>
          </a:p>
          <a:p>
            <a:r>
              <a:rPr lang="en-US" altLang="en-US" sz="1600" dirty="0">
                <a:solidFill>
                  <a:schemeClr val="tx2"/>
                </a:solidFill>
                <a:latin typeface="Helvetica Neue" charset="0"/>
                <a:ea typeface="Helvetica Neue" charset="0"/>
                <a:cs typeface="Helvetica Neue" charset="0"/>
              </a:rPr>
              <a:t>Vector is positive for purchased or positively rated items and negative for negatively rated items </a:t>
            </a:r>
          </a:p>
          <a:p>
            <a:r>
              <a:rPr lang="en-US" altLang="en-US" sz="1600" dirty="0">
                <a:solidFill>
                  <a:schemeClr val="tx2"/>
                </a:solidFill>
                <a:latin typeface="Helvetica Neue" charset="0"/>
                <a:ea typeface="Helvetica Neue" charset="0"/>
                <a:cs typeface="Helvetica Neue" charset="0"/>
              </a:rPr>
              <a:t>Based on cosine similarity: finds similar customers/users </a:t>
            </a:r>
            <a:endParaRPr lang="en-US" altLang="en-US" sz="1600" dirty="0" smtClean="0">
              <a:solidFill>
                <a:schemeClr val="tx2"/>
              </a:solidFill>
              <a:latin typeface="Helvetica Neue" charset="0"/>
              <a:ea typeface="Helvetica Neue" charset="0"/>
              <a:cs typeface="Helvetica Neue" charset="0"/>
            </a:endParaRPr>
          </a:p>
          <a:p>
            <a:endParaRPr lang="en-US" altLang="en-US" sz="1600" dirty="0">
              <a:solidFill>
                <a:schemeClr val="tx2"/>
              </a:solidFill>
              <a:latin typeface="Helvetica Neue" charset="0"/>
              <a:ea typeface="Helvetica Neue" charset="0"/>
              <a:cs typeface="Helvetica Neue" charset="0"/>
            </a:endParaRPr>
          </a:p>
          <a:p>
            <a:endParaRPr lang="en-US" altLang="en-US" sz="1600" dirty="0" smtClean="0">
              <a:solidFill>
                <a:schemeClr val="tx2"/>
              </a:solidFill>
              <a:latin typeface="Helvetica Neue" charset="0"/>
              <a:ea typeface="Helvetica Neue" charset="0"/>
              <a:cs typeface="Helvetica Neue" charset="0"/>
            </a:endParaRPr>
          </a:p>
          <a:p>
            <a:endParaRPr lang="en-US" altLang="en-US" sz="1600" dirty="0">
              <a:solidFill>
                <a:schemeClr val="tx2"/>
              </a:solidFill>
              <a:latin typeface="Helvetica Neue" charset="0"/>
              <a:ea typeface="Helvetica Neue" charset="0"/>
              <a:cs typeface="Helvetica Neue" charset="0"/>
            </a:endParaRPr>
          </a:p>
          <a:p>
            <a:endParaRPr lang="en-US" altLang="en-US" sz="1600" dirty="0">
              <a:solidFill>
                <a:schemeClr val="tx2"/>
              </a:solidFill>
              <a:latin typeface="Helvetica Neue" charset="0"/>
              <a:ea typeface="Helvetica Neue" charset="0"/>
              <a:cs typeface="Helvetica Neue" charset="0"/>
            </a:endParaRPr>
          </a:p>
          <a:p>
            <a:r>
              <a:rPr lang="en-US" altLang="en-US" sz="1600" dirty="0">
                <a:solidFill>
                  <a:schemeClr val="tx2"/>
                </a:solidFill>
                <a:latin typeface="Helvetica Neue" charset="0"/>
                <a:ea typeface="Helvetica Neue" charset="0"/>
                <a:cs typeface="Helvetica Neue" charset="0"/>
              </a:rPr>
              <a:t>Generates recommendations based on a few customers who are most similar to the user</a:t>
            </a:r>
          </a:p>
          <a:p>
            <a:r>
              <a:rPr lang="en-US" altLang="en-US" sz="1600" dirty="0">
                <a:solidFill>
                  <a:schemeClr val="tx2"/>
                </a:solidFill>
                <a:latin typeface="Helvetica Neue" charset="0"/>
                <a:ea typeface="Helvetica Neue" charset="0"/>
                <a:cs typeface="Helvetica Neue" charset="0"/>
              </a:rPr>
              <a:t>Rank each item according to how many similar customers purchased it</a:t>
            </a:r>
          </a:p>
          <a:p>
            <a:pPr eaLnBrk="1" hangingPunct="1">
              <a:buFont typeface="Arial" charset="0"/>
              <a:buNone/>
            </a:pPr>
            <a:r>
              <a:rPr lang="en-US" altLang="en-US" sz="1600" b="1" dirty="0">
                <a:solidFill>
                  <a:schemeClr val="tx2"/>
                </a:solidFill>
                <a:latin typeface="Helvetica Neue" charset="0"/>
                <a:ea typeface="Helvetica Neue" charset="0"/>
                <a:cs typeface="Helvetica Neue" charset="0"/>
              </a:rPr>
              <a:t>Problems</a:t>
            </a:r>
            <a:endParaRPr lang="en-US" altLang="en-US" sz="1600" dirty="0">
              <a:solidFill>
                <a:schemeClr val="tx2"/>
              </a:solidFill>
              <a:latin typeface="Helvetica Neue" charset="0"/>
              <a:ea typeface="Helvetica Neue" charset="0"/>
              <a:cs typeface="Helvetica Neue" charset="0"/>
            </a:endParaRPr>
          </a:p>
          <a:p>
            <a:r>
              <a:rPr lang="en-US" altLang="en-US" sz="1600" b="1" dirty="0">
                <a:solidFill>
                  <a:schemeClr val="tx2"/>
                </a:solidFill>
                <a:latin typeface="Helvetica Neue" charset="0"/>
                <a:ea typeface="Helvetica Neue" charset="0"/>
                <a:cs typeface="Helvetica Neue" charset="0"/>
              </a:rPr>
              <a:t>computationally expensive</a:t>
            </a:r>
            <a:r>
              <a:rPr lang="en-US" altLang="en-US" sz="1600" dirty="0">
                <a:solidFill>
                  <a:schemeClr val="tx2"/>
                </a:solidFill>
                <a:latin typeface="Helvetica Neue" charset="0"/>
                <a:ea typeface="Helvetica Neue" charset="0"/>
                <a:cs typeface="Helvetica Neue" charset="0"/>
              </a:rPr>
              <a:t>, </a:t>
            </a:r>
            <a:r>
              <a:rPr lang="en-US" altLang="en-US" sz="1600" b="1" i="1" dirty="0">
                <a:solidFill>
                  <a:schemeClr val="tx2"/>
                </a:solidFill>
                <a:latin typeface="Helvetica Neue" charset="0"/>
                <a:ea typeface="Helvetica Neue" charset="0"/>
                <a:cs typeface="Helvetica Neue" charset="0"/>
              </a:rPr>
              <a:t>O(MN)</a:t>
            </a:r>
            <a:r>
              <a:rPr lang="en-US" altLang="en-US" sz="1600" dirty="0">
                <a:solidFill>
                  <a:schemeClr val="tx2"/>
                </a:solidFill>
                <a:latin typeface="Helvetica Neue" charset="0"/>
                <a:ea typeface="Helvetica Neue" charset="0"/>
                <a:cs typeface="Helvetica Neue" charset="0"/>
              </a:rPr>
              <a:t> in the worst case, where </a:t>
            </a:r>
          </a:p>
          <a:p>
            <a:pPr lvl="1"/>
            <a:r>
              <a:rPr lang="en-US" altLang="en-US" sz="1200" dirty="0">
                <a:solidFill>
                  <a:schemeClr val="tx2"/>
                </a:solidFill>
                <a:latin typeface="Helvetica Neue" charset="0"/>
                <a:ea typeface="Helvetica Neue" charset="0"/>
                <a:cs typeface="Helvetica Neue" charset="0"/>
              </a:rPr>
              <a:t>M is the number of customers and </a:t>
            </a:r>
          </a:p>
          <a:p>
            <a:pPr lvl="1"/>
            <a:r>
              <a:rPr lang="en-US" altLang="en-US" sz="1200" dirty="0">
                <a:solidFill>
                  <a:schemeClr val="tx2"/>
                </a:solidFill>
                <a:latin typeface="Helvetica Neue" charset="0"/>
                <a:ea typeface="Helvetica Neue" charset="0"/>
                <a:cs typeface="Helvetica Neue" charset="0"/>
              </a:rPr>
              <a:t>N is the number of items </a:t>
            </a:r>
            <a:endParaRPr lang="en-US" altLang="en-US" sz="1600" dirty="0">
              <a:solidFill>
                <a:schemeClr val="tx2"/>
              </a:solidFill>
              <a:latin typeface="Helvetica Neue" charset="0"/>
              <a:ea typeface="Helvetica Neue" charset="0"/>
              <a:cs typeface="Helvetica Neue" charset="0"/>
            </a:endParaRPr>
          </a:p>
          <a:p>
            <a:r>
              <a:rPr lang="en-US" altLang="en-US" sz="1600" b="1" dirty="0">
                <a:solidFill>
                  <a:schemeClr val="tx2"/>
                </a:solidFill>
                <a:latin typeface="Helvetica Neue" charset="0"/>
                <a:ea typeface="Helvetica Neue" charset="0"/>
                <a:cs typeface="Helvetica Neue" charset="0"/>
              </a:rPr>
              <a:t>dimensionality reduction </a:t>
            </a:r>
            <a:r>
              <a:rPr lang="en-US" altLang="en-US" sz="1600" dirty="0">
                <a:solidFill>
                  <a:schemeClr val="tx2"/>
                </a:solidFill>
                <a:latin typeface="Helvetica Neue" charset="0"/>
                <a:ea typeface="Helvetica Neue" charset="0"/>
                <a:cs typeface="Helvetica Neue" charset="0"/>
              </a:rPr>
              <a:t>can increase the performance, BUT, also </a:t>
            </a:r>
            <a:r>
              <a:rPr lang="en-US" altLang="en-US" sz="1600" b="1" dirty="0">
                <a:solidFill>
                  <a:schemeClr val="tx2"/>
                </a:solidFill>
                <a:latin typeface="Helvetica Neue" charset="0"/>
                <a:ea typeface="Helvetica Neue" charset="0"/>
                <a:cs typeface="Helvetica Neue" charset="0"/>
              </a:rPr>
              <a:t>reduce the quality of the recommendation</a:t>
            </a:r>
          </a:p>
          <a:p>
            <a:r>
              <a:rPr lang="en-US" altLang="en-US" sz="1600" dirty="0">
                <a:solidFill>
                  <a:schemeClr val="tx2"/>
                </a:solidFill>
                <a:latin typeface="Helvetica Neue" charset="0"/>
                <a:ea typeface="Helvetica Neue" charset="0"/>
                <a:cs typeface="Helvetica Neue" charset="0"/>
              </a:rPr>
              <a:t>For very large data sets, such as </a:t>
            </a:r>
            <a:r>
              <a:rPr lang="en-US" altLang="en-US" sz="1600" b="1" dirty="0">
                <a:solidFill>
                  <a:schemeClr val="tx2"/>
                </a:solidFill>
                <a:latin typeface="Helvetica Neue" charset="0"/>
                <a:ea typeface="Helvetica Neue" charset="0"/>
                <a:cs typeface="Helvetica Neue" charset="0"/>
              </a:rPr>
              <a:t>10 million customers and 1 million items</a:t>
            </a:r>
            <a:r>
              <a:rPr lang="en-US" altLang="en-US" sz="1600" dirty="0">
                <a:solidFill>
                  <a:schemeClr val="tx2"/>
                </a:solidFill>
                <a:latin typeface="Helvetica Neue" charset="0"/>
                <a:ea typeface="Helvetica Neue" charset="0"/>
                <a:cs typeface="Helvetica Neue" charset="0"/>
              </a:rPr>
              <a:t>, the algorithm encounters </a:t>
            </a:r>
            <a:r>
              <a:rPr lang="en-US" altLang="en-US" sz="1600" b="1" dirty="0">
                <a:solidFill>
                  <a:schemeClr val="tx2"/>
                </a:solidFill>
                <a:latin typeface="Helvetica Neue" charset="0"/>
                <a:ea typeface="Helvetica Neue" charset="0"/>
                <a:cs typeface="Helvetica Neue" charset="0"/>
              </a:rPr>
              <a:t>severe performance and scaling issues </a:t>
            </a:r>
          </a:p>
          <a:p>
            <a:endParaRPr lang="en-US" altLang="en-US" sz="1400" dirty="0">
              <a:solidFill>
                <a:schemeClr val="tx2"/>
              </a:solidFill>
              <a:latin typeface="Helvetica Neue" charset="0"/>
              <a:ea typeface="Helvetica Neue" charset="0"/>
              <a:cs typeface="Helvetica Neue" charset="0"/>
            </a:endParaRP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980" y="2561087"/>
            <a:ext cx="32004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950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1070</Words>
  <Application>Microsoft Macintosh PowerPoint</Application>
  <PresentationFormat>Widescreen</PresentationFormat>
  <Paragraphs>237</Paragraphs>
  <Slides>24</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Calibri Light</vt:lpstr>
      <vt:lpstr>Cambria</vt:lpstr>
      <vt:lpstr>Helvetica</vt:lpstr>
      <vt:lpstr>Helvetica Neue</vt:lpstr>
      <vt:lpstr>poppins</vt:lpstr>
      <vt:lpstr>roboto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29</cp:revision>
  <dcterms:created xsi:type="dcterms:W3CDTF">2018-06-08T13:16:35Z</dcterms:created>
  <dcterms:modified xsi:type="dcterms:W3CDTF">2018-06-11T15:49:55Z</dcterms:modified>
</cp:coreProperties>
</file>