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4" r:id="rId7"/>
    <p:sldId id="285" r:id="rId8"/>
    <p:sldId id="287" r:id="rId9"/>
    <p:sldId id="286" r:id="rId10"/>
    <p:sldId id="279" r:id="rId11"/>
    <p:sldId id="288" r:id="rId12"/>
    <p:sldId id="28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p:scale>
          <a:sx n="75" d="100"/>
          <a:sy n="75" d="100"/>
        </p:scale>
        <p:origin x="168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646331"/>
          </a:xfrm>
          <a:prstGeom prst="rect">
            <a:avLst/>
          </a:prstGeom>
          <a:noFill/>
        </p:spPr>
        <p:txBody>
          <a:bodyPr wrap="square" rtlCol="0">
            <a:spAutoFit/>
          </a:bodyPr>
          <a:lstStyle/>
          <a:p>
            <a:pPr algn="ct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3" name="Rectangle 2"/>
          <p:cNvSpPr/>
          <p:nvPr/>
        </p:nvSpPr>
        <p:spPr>
          <a:xfrm>
            <a:off x="4453217" y="3244334"/>
            <a:ext cx="184731" cy="369332"/>
          </a:xfrm>
          <a:prstGeom prst="rect">
            <a:avLst/>
          </a:prstGeom>
        </p:spPr>
        <p:txBody>
          <a:bodyPr wrap="none">
            <a:spAutoFit/>
          </a:bodyPr>
          <a:lstStyle/>
          <a:p>
            <a:endParaRPr lang="en-IN" dirty="0"/>
          </a:p>
        </p:txBody>
      </p:sp>
      <p:sp>
        <p:nvSpPr>
          <p:cNvPr id="12" name="Subtitle 11"/>
          <p:cNvSpPr>
            <a:spLocks noGrp="1"/>
          </p:cNvSpPr>
          <p:nvPr>
            <p:ph type="subTitle" idx="1"/>
          </p:nvPr>
        </p:nvSpPr>
        <p:spPr>
          <a:xfrm>
            <a:off x="468882" y="1268760"/>
            <a:ext cx="8129120" cy="4816419"/>
          </a:xfrm>
        </p:spPr>
        <p:txBody>
          <a:bodyPr/>
          <a:lstStyle/>
          <a:p>
            <a:r>
              <a:rPr lang="en-IN" sz="2800" b="1" dirty="0">
                <a:solidFill>
                  <a:schemeClr val="tx1"/>
                </a:solidFill>
                <a:latin typeface="Times New Roman" panose="02020603050405020304" pitchFamily="18" charset="0"/>
                <a:cs typeface="Times New Roman" panose="02020603050405020304" pitchFamily="18" charset="0"/>
              </a:rPr>
              <a:t>Front End Engineering-II</a:t>
            </a:r>
            <a:endParaRPr lang="en-IN" sz="2800" dirty="0">
              <a:solidFill>
                <a:schemeClr val="tx1"/>
              </a:solidFill>
              <a:latin typeface="Times New Roman" panose="02020603050405020304" pitchFamily="18" charset="0"/>
              <a:cs typeface="Times New Roman" panose="02020603050405020304" pitchFamily="18" charset="0"/>
            </a:endParaRPr>
          </a:p>
          <a:p>
            <a:r>
              <a:rPr lang="en-IN" sz="1400" dirty="0">
                <a:solidFill>
                  <a:schemeClr val="tx1"/>
                </a:solidFill>
                <a:latin typeface="Times New Roman" panose="02020603050405020304" pitchFamily="18" charset="0"/>
                <a:cs typeface="Times New Roman" panose="02020603050405020304" pitchFamily="18" charset="0"/>
              </a:rPr>
              <a:t> </a:t>
            </a:r>
          </a:p>
          <a:p>
            <a:r>
              <a:rPr lang="en-IN" sz="1400" dirty="0">
                <a:solidFill>
                  <a:schemeClr val="tx1"/>
                </a:solidFill>
                <a:latin typeface="Times New Roman" panose="02020603050405020304" pitchFamily="18" charset="0"/>
                <a:cs typeface="Times New Roman" panose="02020603050405020304" pitchFamily="18" charset="0"/>
              </a:rPr>
              <a:t> </a:t>
            </a:r>
          </a:p>
          <a:p>
            <a:r>
              <a:rPr lang="en-IN" sz="1400" dirty="0">
                <a:solidFill>
                  <a:schemeClr val="tx1"/>
                </a:solidFill>
                <a:latin typeface="Times New Roman" panose="02020603050405020304" pitchFamily="18" charset="0"/>
                <a:cs typeface="Times New Roman" panose="02020603050405020304" pitchFamily="18" charset="0"/>
              </a:rPr>
              <a:t>Project Presentation</a:t>
            </a:r>
          </a:p>
          <a:p>
            <a:r>
              <a:rPr lang="en-IN" sz="1400" dirty="0">
                <a:solidFill>
                  <a:schemeClr val="tx1"/>
                </a:solidFill>
                <a:latin typeface="Times New Roman" panose="02020603050405020304" pitchFamily="18" charset="0"/>
                <a:cs typeface="Times New Roman" panose="02020603050405020304" pitchFamily="18" charset="0"/>
              </a:rPr>
              <a:t>Semester-III (Batch-2023) </a:t>
            </a:r>
          </a:p>
          <a:p>
            <a:r>
              <a:rPr lang="en-IN" sz="1400" dirty="0">
                <a:solidFill>
                  <a:schemeClr val="tx1"/>
                </a:solidFill>
                <a:latin typeface="Times New Roman" panose="02020603050405020304" pitchFamily="18" charset="0"/>
                <a:cs typeface="Times New Roman" panose="02020603050405020304" pitchFamily="18" charset="0"/>
              </a:rPr>
              <a:t> </a:t>
            </a:r>
          </a:p>
          <a:p>
            <a:r>
              <a:rPr lang="en-IN" sz="1400" dirty="0">
                <a:solidFill>
                  <a:schemeClr val="tx1"/>
                </a:solidFill>
                <a:latin typeface="Times New Roman" panose="02020603050405020304" pitchFamily="18" charset="0"/>
                <a:cs typeface="Times New Roman" panose="02020603050405020304" pitchFamily="18" charset="0"/>
              </a:rPr>
              <a:t>PRIMETIX: Event Ticket Booking Site </a:t>
            </a:r>
          </a:p>
          <a:p>
            <a:r>
              <a:rPr lang="en-IN" sz="1400" dirty="0">
                <a:solidFill>
                  <a:schemeClr val="tx1"/>
                </a:solidFill>
                <a:latin typeface="Times New Roman" panose="02020603050405020304" pitchFamily="18" charset="0"/>
                <a:cs typeface="Times New Roman" panose="02020603050405020304" pitchFamily="18" charset="0"/>
              </a:rPr>
              <a:t> </a:t>
            </a:r>
          </a:p>
          <a:p>
            <a:r>
              <a:rPr lang="en-IN" sz="1400" dirty="0">
                <a:solidFill>
                  <a:schemeClr val="tx1"/>
                </a:solidFill>
                <a:latin typeface="Times New Roman" panose="02020603050405020304" pitchFamily="18" charset="0"/>
                <a:cs typeface="Times New Roman" panose="02020603050405020304" pitchFamily="18" charset="0"/>
              </a:rPr>
              <a:t>  </a:t>
            </a:r>
          </a:p>
          <a:p>
            <a:pPr algn="l"/>
            <a:r>
              <a:rPr lang="en-IN" sz="1400" b="1" dirty="0">
                <a:solidFill>
                  <a:schemeClr val="tx1"/>
                </a:solidFill>
                <a:latin typeface="Times New Roman" panose="02020603050405020304" pitchFamily="18" charset="0"/>
                <a:cs typeface="Times New Roman" panose="02020603050405020304" pitchFamily="18" charset="0"/>
              </a:rPr>
              <a:t>        Supervised By:                                                                                              Submitted By:</a:t>
            </a:r>
          </a:p>
          <a:p>
            <a:r>
              <a:rPr lang="en-IN" sz="1400" dirty="0" err="1">
                <a:solidFill>
                  <a:schemeClr val="tx1"/>
                </a:solidFill>
                <a:latin typeface="Times New Roman" panose="02020603050405020304" pitchFamily="18" charset="0"/>
                <a:cs typeface="Times New Roman" panose="02020603050405020304" pitchFamily="18" charset="0"/>
              </a:rPr>
              <a:t>Thirupathy</a:t>
            </a:r>
            <a:r>
              <a:rPr lang="en-IN" sz="1400" dirty="0">
                <a:solidFill>
                  <a:schemeClr val="tx1"/>
                </a:solidFill>
                <a:latin typeface="Times New Roman" panose="02020603050405020304" pitchFamily="18" charset="0"/>
                <a:cs typeface="Times New Roman" panose="02020603050405020304" pitchFamily="18" charset="0"/>
              </a:rPr>
              <a:t> M                                                                  	                 Arjun Singla , 2310991787</a:t>
            </a:r>
          </a:p>
          <a:p>
            <a:r>
              <a:rPr lang="en-IN" sz="1400" dirty="0">
                <a:solidFill>
                  <a:schemeClr val="tx1"/>
                </a:solidFill>
                <a:latin typeface="Times New Roman" panose="02020603050405020304" pitchFamily="18" charset="0"/>
                <a:cs typeface="Times New Roman" panose="02020603050405020304" pitchFamily="18" charset="0"/>
              </a:rPr>
              <a:t>						   Arshdeeep Singh , 2310991792</a:t>
            </a:r>
          </a:p>
          <a:p>
            <a:r>
              <a:rPr lang="en-IN" sz="1400" dirty="0">
                <a:solidFill>
                  <a:schemeClr val="tx1"/>
                </a:solidFill>
                <a:latin typeface="Times New Roman" panose="02020603050405020304" pitchFamily="18" charset="0"/>
                <a:cs typeface="Times New Roman" panose="02020603050405020304" pitchFamily="18" charset="0"/>
              </a:rPr>
              <a:t>					                   Arshit Kataria , 2310991793</a:t>
            </a:r>
            <a:br>
              <a:rPr lang="en-IN" sz="1400" dirty="0">
                <a:solidFill>
                  <a:schemeClr val="tx1"/>
                </a:solidFill>
                <a:latin typeface="Times New Roman" panose="02020603050405020304" pitchFamily="18" charset="0"/>
                <a:cs typeface="Times New Roman" panose="02020603050405020304" pitchFamily="18" charset="0"/>
              </a:rPr>
            </a:br>
            <a:r>
              <a:rPr lang="en-IN" sz="1400" dirty="0">
                <a:solidFill>
                  <a:schemeClr val="tx1"/>
                </a:solidFill>
                <a:latin typeface="Times New Roman" panose="02020603050405020304" pitchFamily="18" charset="0"/>
                <a:cs typeface="Times New Roman" panose="02020603050405020304" pitchFamily="18" charset="0"/>
              </a:rPr>
              <a:t>						 Athrv Mahajan , 2310991038 </a:t>
            </a:r>
          </a:p>
          <a:p>
            <a:r>
              <a:rPr lang="en-IN" sz="1400" dirty="0">
                <a:solidFill>
                  <a:schemeClr val="tx1"/>
                </a:solidFill>
                <a:latin typeface="Times New Roman" panose="02020603050405020304" pitchFamily="18" charset="0"/>
                <a:cs typeface="Times New Roman" panose="02020603050405020304" pitchFamily="18" charset="0"/>
              </a:rPr>
              <a:t> </a:t>
            </a:r>
          </a:p>
          <a:p>
            <a:r>
              <a:rPr lang="en-IN" sz="1400" b="1" dirty="0">
                <a:solidFill>
                  <a:schemeClr val="tx1"/>
                </a:solidFill>
                <a:latin typeface="Times New Roman" panose="02020603050405020304" pitchFamily="18" charset="0"/>
                <a:cs typeface="Times New Roman" panose="02020603050405020304" pitchFamily="18" charset="0"/>
              </a:rPr>
              <a:t>Department of Computer Science and Engineering</a:t>
            </a:r>
            <a:endParaRPr lang="en-IN" sz="1400" dirty="0">
              <a:solidFill>
                <a:schemeClr val="tx1"/>
              </a:solidFill>
              <a:latin typeface="Times New Roman" panose="02020603050405020304" pitchFamily="18" charset="0"/>
              <a:cs typeface="Times New Roman" panose="02020603050405020304" pitchFamily="18" charset="0"/>
            </a:endParaRPr>
          </a:p>
          <a:p>
            <a:r>
              <a:rPr lang="en-IN" sz="1400" b="1" dirty="0" err="1">
                <a:solidFill>
                  <a:schemeClr val="tx1"/>
                </a:solidFill>
                <a:latin typeface="Times New Roman" panose="02020603050405020304" pitchFamily="18" charset="0"/>
                <a:cs typeface="Times New Roman" panose="02020603050405020304" pitchFamily="18" charset="0"/>
              </a:rPr>
              <a:t>Chitkara</a:t>
            </a:r>
            <a:r>
              <a:rPr lang="en-IN" sz="1400" b="1" dirty="0">
                <a:solidFill>
                  <a:schemeClr val="tx1"/>
                </a:solidFill>
                <a:latin typeface="Times New Roman" panose="02020603050405020304" pitchFamily="18" charset="0"/>
                <a:cs typeface="Times New Roman" panose="02020603050405020304" pitchFamily="18" charset="0"/>
              </a:rPr>
              <a:t> University Institute of Engineering &amp; Technology,</a:t>
            </a:r>
            <a:endParaRPr lang="en-IN" sz="1400" dirty="0">
              <a:solidFill>
                <a:schemeClr val="tx1"/>
              </a:solidFill>
              <a:latin typeface="Times New Roman" panose="02020603050405020304" pitchFamily="18" charset="0"/>
              <a:cs typeface="Times New Roman" panose="02020603050405020304" pitchFamily="18" charset="0"/>
            </a:endParaRPr>
          </a:p>
          <a:p>
            <a:r>
              <a:rPr lang="en-IN" sz="1400" b="1" dirty="0" err="1">
                <a:solidFill>
                  <a:schemeClr val="tx1"/>
                </a:solidFill>
                <a:latin typeface="Times New Roman" panose="02020603050405020304" pitchFamily="18" charset="0"/>
                <a:cs typeface="Times New Roman" panose="02020603050405020304" pitchFamily="18" charset="0"/>
              </a:rPr>
              <a:t>Chitkara</a:t>
            </a:r>
            <a:r>
              <a:rPr lang="en-IN" sz="1400" b="1" dirty="0">
                <a:solidFill>
                  <a:schemeClr val="tx1"/>
                </a:solidFill>
                <a:latin typeface="Times New Roman" panose="02020603050405020304" pitchFamily="18" charset="0"/>
                <a:cs typeface="Times New Roman" panose="02020603050405020304" pitchFamily="18" charset="0"/>
              </a:rPr>
              <a:t> University, Punjab</a:t>
            </a:r>
            <a:endParaRPr lang="en-IN" sz="1400" dirty="0">
              <a:solidFill>
                <a:schemeClr val="tx1"/>
              </a:solidFill>
              <a:latin typeface="Times New Roman" panose="02020603050405020304" pitchFamily="18" charset="0"/>
              <a:cs typeface="Times New Roman" panose="02020603050405020304" pitchFamily="18" charset="0"/>
            </a:endParaRPr>
          </a:p>
          <a:p>
            <a:r>
              <a:rPr lang="en-IN" sz="1400" dirty="0"/>
              <a:t> </a:t>
            </a:r>
          </a:p>
          <a:p>
            <a:br>
              <a:rPr lang="en-IN" sz="1400" dirty="0"/>
            </a:br>
            <a:endParaRPr lang="en-IN" sz="1400" dirty="0"/>
          </a:p>
        </p:txBody>
      </p:sp>
      <p:pic>
        <p:nvPicPr>
          <p:cNvPr id="1026" name="Picture 2" descr="https://lh7-rt.googleusercontent.com/slidesz/AGV_vUdNfbjjyvmfIG7FczcCEDwWJn2JQCehOahFyeITB_WvYXbss3Mce5fYqzPMPVDPydCZ7y2eW4WxNXxEbmJk2SVTBr5u-ahYvgvMz0XZgq89oZzRLWfp9kyJXAufulV3LztGa977CYZexNGSezht91i-mTTSPI-4ZEWpdcUiSogtXOD3bJqe-iU=s2048?key=o87kepDH1_eylb6BbAyo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687" y="969128"/>
            <a:ext cx="1795841" cy="599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837" y="116632"/>
            <a:ext cx="540060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REFERENCES</a:t>
            </a:r>
            <a:endParaRPr lang="en-US" sz="3200" b="1" dirty="0">
              <a:solidFill>
                <a:schemeClr val="bg1"/>
              </a:solidFill>
              <a:latin typeface="Times New Roman" pitchFamily="18" charset="0"/>
              <a:cs typeface="Times New Roman" pitchFamily="18" charset="0"/>
            </a:endParaRPr>
          </a:p>
        </p:txBody>
      </p:sp>
      <p:sp>
        <p:nvSpPr>
          <p:cNvPr id="5" name="Rectangle 4"/>
          <p:cNvSpPr/>
          <p:nvPr/>
        </p:nvSpPr>
        <p:spPr>
          <a:xfrm>
            <a:off x="323528" y="1230481"/>
            <a:ext cx="6926783" cy="1477328"/>
          </a:xfrm>
          <a:prstGeom prst="rect">
            <a:avLst/>
          </a:prstGeom>
        </p:spPr>
        <p:txBody>
          <a:bodyPr wrap="square">
            <a:spAutoFit/>
          </a:bodyPr>
          <a:lstStyle/>
          <a:p>
            <a:pPr lvl="0" eaLnBrk="0" fontAlgn="base" hangingPunct="0">
              <a:spcBef>
                <a:spcPct val="0"/>
              </a:spcBef>
              <a:spcAft>
                <a:spcPct val="0"/>
              </a:spcAft>
              <a:buFontTx/>
              <a:buChar char="•"/>
            </a:pPr>
            <a:r>
              <a:rPr lang="en-US" altLang="en-US" dirty="0">
                <a:latin typeface="Arial" panose="020B0604020202020204" pitchFamily="34" charset="0"/>
              </a:rPr>
              <a:t> HTML, CSS, and JavaScript official documentation.</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dirty="0">
                <a:latin typeface="Arial" panose="020B0604020202020204" pitchFamily="34" charset="0"/>
              </a:rPr>
              <a:t> React library documentation by Meta.</a:t>
            </a:r>
          </a:p>
          <a:p>
            <a:pPr lvl="0" eaLnBrk="0" fontAlgn="base" hangingPunct="0">
              <a:spcBef>
                <a:spcPct val="0"/>
              </a:spcBef>
              <a:spcAft>
                <a:spcPct val="0"/>
              </a:spcAft>
            </a:pPr>
            <a:r>
              <a:rPr lang="en-US" altLang="en-US" dirty="0">
                <a:latin typeface="Arial" panose="020B0604020202020204" pitchFamily="34" charset="0"/>
              </a:rPr>
              <a:t> </a:t>
            </a:r>
          </a:p>
          <a:p>
            <a:pPr lvl="0" eaLnBrk="0" fontAlgn="base" hangingPunct="0">
              <a:spcBef>
                <a:spcPct val="0"/>
              </a:spcBef>
              <a:spcAft>
                <a:spcPct val="0"/>
              </a:spcAft>
              <a:buFontTx/>
              <a:buChar char="•"/>
            </a:pPr>
            <a:r>
              <a:rPr lang="en-US" altLang="en-US" dirty="0">
                <a:latin typeface="Arial" panose="020B0604020202020204" pitchFamily="34" charset="0"/>
              </a:rPr>
              <a:t> Fonts From </a:t>
            </a:r>
            <a:r>
              <a:rPr lang="en-US" altLang="en-US">
                <a:latin typeface="Arial" panose="020B0604020202020204" pitchFamily="34" charset="0"/>
              </a:rPr>
              <a:t>Font Awesome</a:t>
            </a:r>
            <a:endParaRPr lang="en-US" altLang="en-US" dirty="0">
              <a:latin typeface="Arial" panose="020B0604020202020204" pitchFamily="34" charset="0"/>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837" y="116632"/>
            <a:ext cx="540060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SCREENSHOTS</a:t>
            </a:r>
            <a:endParaRPr lang="en-US" sz="3200" b="1" dirty="0">
              <a:solidFill>
                <a:schemeClr val="bg1"/>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CEACBA81-07B3-7EF3-3787-90CD42F91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904656"/>
          </a:xfrm>
          <a:prstGeom prst="rect">
            <a:avLst/>
          </a:prstGeom>
        </p:spPr>
      </p:pic>
    </p:spTree>
    <p:extLst>
      <p:ext uri="{BB962C8B-B14F-4D97-AF65-F5344CB8AC3E}">
        <p14:creationId xmlns:p14="http://schemas.microsoft.com/office/powerpoint/2010/main" val="296061563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837" y="116632"/>
            <a:ext cx="540060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SCREENSHOTS</a:t>
            </a:r>
            <a:endParaRPr lang="en-US" sz="32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C6BB029-DCF7-A5E1-0AE5-E81F8C4C7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904656"/>
          </a:xfrm>
          <a:prstGeom prst="rect">
            <a:avLst/>
          </a:prstGeom>
        </p:spPr>
      </p:pic>
    </p:spTree>
    <p:extLst>
      <p:ext uri="{BB962C8B-B14F-4D97-AF65-F5344CB8AC3E}">
        <p14:creationId xmlns:p14="http://schemas.microsoft.com/office/powerpoint/2010/main" val="771919592"/>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6632"/>
            <a:ext cx="5400600" cy="584775"/>
          </a:xfrm>
          <a:prstGeom prst="rect">
            <a:avLst/>
          </a:prstGeom>
          <a:noFill/>
        </p:spPr>
        <p:txBody>
          <a:bodyPr wrap="square" rtlCol="0">
            <a:spAutoFit/>
          </a:bodyPr>
          <a:lstStyle/>
          <a:p>
            <a:r>
              <a:rPr lang="en-US" sz="3200" b="1" dirty="0">
                <a:solidFill>
                  <a:schemeClr val="bg1"/>
                </a:solidFill>
                <a:latin typeface="Times New Roman" pitchFamily="18" charset="0"/>
                <a:cs typeface="Times New Roman" pitchFamily="18" charset="0"/>
              </a:rPr>
              <a:t>Table of Contents</a:t>
            </a:r>
            <a:endParaRPr lang="en-US" b="1" dirty="0">
              <a:solidFill>
                <a:schemeClr val="bg1"/>
              </a:solidFill>
              <a:latin typeface="Times New Roman" pitchFamily="18" charset="0"/>
              <a:cs typeface="Times New Roman" pitchFamily="18" charset="0"/>
            </a:endParaRPr>
          </a:p>
        </p:txBody>
      </p:sp>
      <p:sp>
        <p:nvSpPr>
          <p:cNvPr id="3" name="TextBox 2"/>
          <p:cNvSpPr txBox="1"/>
          <p:nvPr/>
        </p:nvSpPr>
        <p:spPr>
          <a:xfrm>
            <a:off x="467544" y="1196752"/>
            <a:ext cx="6912768" cy="3908762"/>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 REQUIREMENTS</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MARKET COMPETITORS</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TIMELINE</a:t>
            </a:r>
            <a:endParaRPr lang="en-US" sz="3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a:p>
            <a:br>
              <a:rPr lang="en-US" sz="2800" dirty="0"/>
            </a:br>
            <a:endParaRPr lang="en-US" sz="2800" dirty="0">
              <a:latin typeface="Times New Roman" pitchFamily="18" charset="0"/>
              <a:cs typeface="Times New Roman"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16632"/>
            <a:ext cx="5400600" cy="584775"/>
          </a:xfrm>
          <a:prstGeom prst="rect">
            <a:avLst/>
          </a:prstGeom>
          <a:noFill/>
        </p:spPr>
        <p:txBody>
          <a:bodyPr wrap="square" rtlCol="0">
            <a:spAutoFit/>
          </a:bodyPr>
          <a:lstStyle/>
          <a:p>
            <a:r>
              <a:rPr lang="en-US" sz="3200" b="1" dirty="0">
                <a:solidFill>
                  <a:schemeClr val="bg1"/>
                </a:solidFill>
                <a:latin typeface="Times New Roman" pitchFamily="18" charset="0"/>
                <a:cs typeface="Times New Roman" pitchFamily="18" charset="0"/>
              </a:rPr>
              <a:t>ABSTRACT</a:t>
            </a:r>
          </a:p>
        </p:txBody>
      </p:sp>
      <p:sp>
        <p:nvSpPr>
          <p:cNvPr id="3" name="Rectangle 2"/>
          <p:cNvSpPr/>
          <p:nvPr/>
        </p:nvSpPr>
        <p:spPr>
          <a:xfrm>
            <a:off x="467544" y="1124744"/>
            <a:ext cx="8136904" cy="2246769"/>
          </a:xfrm>
          <a:prstGeom prst="rect">
            <a:avLst/>
          </a:prstGeom>
        </p:spPr>
        <p:txBody>
          <a:bodyPr wrap="square">
            <a:spAutoFit/>
          </a:bodyPr>
          <a:lstStyle/>
          <a:p>
            <a:r>
              <a:rPr lang="en-US" sz="2000" dirty="0"/>
              <a:t>This presentation introduces an innovative event booking website designed to streamline the process of purchasing tickets for events, shows, and stadium matches. Our platform's user-friendly interface ensures a smooth navigation experience, making ticket booking faster and more convenient. The real-time booking system prevents cross-bookings by allowing users to view and book only available tickets. The platform also supports a wide range of event types, providing a comprehensive solution for ticket booking.</a:t>
            </a:r>
            <a:endParaRPr lang="en-US" sz="2000" dirty="0">
              <a:latin typeface="Times New Roman" pitchFamily="18" charset="0"/>
              <a:cs typeface="Times New Roman" pitchFamily="18"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584775"/>
          </a:xfrm>
          <a:prstGeom prst="rect">
            <a:avLst/>
          </a:prstGeom>
          <a:noFill/>
        </p:spPr>
        <p:txBody>
          <a:bodyPr wrap="square" rtlCol="0">
            <a:spAutoFit/>
          </a:bodyPr>
          <a:lstStyle/>
          <a:p>
            <a:r>
              <a:rPr lang="en-US" sz="3200" b="1" dirty="0">
                <a:solidFill>
                  <a:schemeClr val="bg1"/>
                </a:solidFill>
                <a:latin typeface="Times New Roman" pitchFamily="18" charset="0"/>
                <a:cs typeface="Times New Roman" pitchFamily="18" charset="0"/>
              </a:rPr>
              <a:t>INTRODUCTION</a:t>
            </a:r>
          </a:p>
        </p:txBody>
      </p:sp>
      <p:sp>
        <p:nvSpPr>
          <p:cNvPr id="3" name="Rectangle 2"/>
          <p:cNvSpPr/>
          <p:nvPr/>
        </p:nvSpPr>
        <p:spPr>
          <a:xfrm>
            <a:off x="395536" y="1196752"/>
            <a:ext cx="8136904" cy="4401205"/>
          </a:xfrm>
          <a:prstGeom prst="rect">
            <a:avLst/>
          </a:prstGeom>
        </p:spPr>
        <p:txBody>
          <a:bodyPr wrap="square">
            <a:spAutoFit/>
          </a:bodyPr>
          <a:lstStyle/>
          <a:p>
            <a:r>
              <a:rPr lang="en-US" sz="2000" dirty="0"/>
              <a:t>Our project is structured into three key phases to ensure an effective and scalable event booking platform:</a:t>
            </a:r>
            <a:br>
              <a:rPr lang="en-US" sz="2000" dirty="0"/>
            </a:br>
            <a:endParaRPr lang="en-US" sz="2000" dirty="0"/>
          </a:p>
          <a:p>
            <a:r>
              <a:rPr lang="en-US" sz="2000" b="1" dirty="0"/>
              <a:t>	Foundation Development:</a:t>
            </a:r>
            <a:r>
              <a:rPr lang="en-US" sz="2000" dirty="0"/>
              <a:t> The first phase focuses on 	implementing HTML, CSS, and basic JavaScript to establish the 	core structure and design of the website.</a:t>
            </a:r>
          </a:p>
          <a:p>
            <a:r>
              <a:rPr lang="en-US" sz="2000" b="1" dirty="0"/>
              <a:t>	Enhanced User Interaction:</a:t>
            </a:r>
            <a:r>
              <a:rPr lang="en-US" sz="2000" dirty="0"/>
              <a:t> The next phase involves 	incorporating 	advanced JavaScript tools to enable live user interactions, 	ensuring a smooth and dynamic user experience.</a:t>
            </a:r>
          </a:p>
          <a:p>
            <a:r>
              <a:rPr lang="en-US" sz="2000" b="1" dirty="0"/>
              <a:t>	Modern Technology Integration:</a:t>
            </a:r>
            <a:r>
              <a:rPr lang="en-US" sz="2000" dirty="0"/>
              <a:t> Finally, we will integrate React JS 	for optimized rendering using a virtual DOM.</a:t>
            </a:r>
          </a:p>
          <a:p>
            <a:r>
              <a:rPr lang="en-US" sz="2000" b="1" dirty="0"/>
              <a:t>	Database Server: </a:t>
            </a:r>
            <a:r>
              <a:rPr lang="en-US" sz="2000" dirty="0"/>
              <a:t>Along with an SQL database for efficient data 	management and Node.js for handling server-side operations, 	ensuring the platform's performance and scalability.</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584775"/>
          </a:xfrm>
          <a:prstGeom prst="rect">
            <a:avLst/>
          </a:prstGeom>
          <a:noFill/>
        </p:spPr>
        <p:txBody>
          <a:bodyPr wrap="square" rtlCol="0">
            <a:spAutoFit/>
          </a:bodyPr>
          <a:lstStyle/>
          <a:p>
            <a:r>
              <a:rPr lang="en-US" sz="3200" b="1" dirty="0">
                <a:solidFill>
                  <a:schemeClr val="bg1"/>
                </a:solidFill>
                <a:latin typeface="Times New Roman" pitchFamily="18" charset="0"/>
                <a:cs typeface="Times New Roman" pitchFamily="18" charset="0"/>
              </a:rPr>
              <a:t>PROBLEM STATEMENT</a:t>
            </a:r>
          </a:p>
        </p:txBody>
      </p:sp>
      <p:sp>
        <p:nvSpPr>
          <p:cNvPr id="3" name="Rectangle 2"/>
          <p:cNvSpPr/>
          <p:nvPr/>
        </p:nvSpPr>
        <p:spPr>
          <a:xfrm>
            <a:off x="395536" y="1196752"/>
            <a:ext cx="8352928" cy="2677656"/>
          </a:xfrm>
          <a:prstGeom prst="rect">
            <a:avLst/>
          </a:prstGeom>
        </p:spPr>
        <p:txBody>
          <a:bodyPr wrap="square">
            <a:spAutoFit/>
          </a:bodyPr>
          <a:lstStyle/>
          <a:p>
            <a:r>
              <a:rPr lang="en-US" sz="2800" dirty="0"/>
              <a:t>The current event booking platforms often face issues such as website crashes during high traffic, limited payment options, and difficulties in comparing different venues. Additionally, many platforms do not offer early notifications for ticket availability, leading to missed opportunities for users.</a:t>
            </a:r>
            <a:endParaRPr lang="en-US" sz="2800" dirty="0">
              <a:latin typeface="Times New Roman" pitchFamily="18" charset="0"/>
              <a:cs typeface="Times New Roman"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584775"/>
          </a:xfrm>
          <a:prstGeom prst="rect">
            <a:avLst/>
          </a:prstGeom>
          <a:noFill/>
        </p:spPr>
        <p:txBody>
          <a:bodyPr wrap="square" rtlCol="0">
            <a:spAutoFit/>
          </a:bodyPr>
          <a:lstStyle/>
          <a:p>
            <a:r>
              <a:rPr lang="en-IN" sz="3200" b="1" dirty="0">
                <a:solidFill>
                  <a:schemeClr val="bg1"/>
                </a:solidFill>
              </a:rPr>
              <a:t>PROBLEM REQUIREMENTS</a:t>
            </a:r>
            <a:endParaRPr lang="en-US" sz="3200" b="1" dirty="0">
              <a:solidFill>
                <a:schemeClr val="bg1"/>
              </a:solidFill>
              <a:latin typeface="Times New Roman" pitchFamily="18" charset="0"/>
              <a:cs typeface="Times New Roman" pitchFamily="18" charset="0"/>
            </a:endParaRPr>
          </a:p>
        </p:txBody>
      </p:sp>
      <p:sp>
        <p:nvSpPr>
          <p:cNvPr id="8" name="Rectangle 7"/>
          <p:cNvSpPr/>
          <p:nvPr/>
        </p:nvSpPr>
        <p:spPr>
          <a:xfrm>
            <a:off x="421174" y="1196752"/>
            <a:ext cx="8111266" cy="5355312"/>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Real-Time Booking System</a:t>
            </a: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The system must prevent cross-bookings by allowing users to only see available tickets.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User Interface (UI) and User Experience (UX)</a:t>
            </a: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The platform should be easy to navigate and visually appealing.</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Multiple Payment Options</a:t>
            </a: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Support for various payment methods such as UPI, net banking, etc.</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Scalability</a:t>
            </a: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The platform must handle high traffic without crashing.</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Ticket Availability Notifications</a:t>
            </a: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Users should receive early notifications for ticket availability.</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Diverse Event Coverage</a:t>
            </a:r>
            <a:r>
              <a:rPr lang="en-US" altLang="en-US" dirty="0">
                <a:latin typeface="Arial" panose="020B0604020202020204" pitchFamily="34" charset="0"/>
              </a:rPr>
              <a:t>:</a:t>
            </a:r>
          </a:p>
          <a:p>
            <a:pPr lvl="0" eaLnBrk="0" fontAlgn="base" hangingPunct="0">
              <a:spcBef>
                <a:spcPct val="0"/>
              </a:spcBef>
              <a:spcAft>
                <a:spcPct val="0"/>
              </a:spcAft>
            </a:pPr>
            <a:r>
              <a:rPr lang="en-US" altLang="en-US" dirty="0">
                <a:latin typeface="Arial" panose="020B0604020202020204" pitchFamily="34" charset="0"/>
              </a:rPr>
              <a:t> The platform should cover a wide range of events, including transportation services. </a:t>
            </a:r>
          </a:p>
        </p:txBody>
      </p:sp>
    </p:spTree>
    <p:extLst>
      <p:ext uri="{BB962C8B-B14F-4D97-AF65-F5344CB8AC3E}">
        <p14:creationId xmlns:p14="http://schemas.microsoft.com/office/powerpoint/2010/main" val="53339703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293" y="116632"/>
            <a:ext cx="540060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MARKET COMPETITORS</a:t>
            </a:r>
          </a:p>
        </p:txBody>
      </p:sp>
      <p:graphicFrame>
        <p:nvGraphicFramePr>
          <p:cNvPr id="4" name="Table 3"/>
          <p:cNvGraphicFramePr>
            <a:graphicFrameLocks noGrp="1"/>
          </p:cNvGraphicFramePr>
          <p:nvPr>
            <p:extLst>
              <p:ext uri="{D42A27DB-BD31-4B8C-83A1-F6EECF244321}">
                <p14:modId xmlns:p14="http://schemas.microsoft.com/office/powerpoint/2010/main" val="3780531035"/>
              </p:ext>
            </p:extLst>
          </p:nvPr>
        </p:nvGraphicFramePr>
        <p:xfrm>
          <a:off x="30580" y="987861"/>
          <a:ext cx="9144000" cy="640080"/>
        </p:xfrm>
        <a:graphic>
          <a:graphicData uri="http://schemas.openxmlformats.org/drawingml/2006/table">
            <a:tbl>
              <a:tblPr/>
              <a:tblGrid>
                <a:gridCol w="2286000">
                  <a:extLst>
                    <a:ext uri="{9D8B030D-6E8A-4147-A177-3AD203B41FA5}">
                      <a16:colId xmlns:a16="http://schemas.microsoft.com/office/drawing/2014/main" val="2576947621"/>
                    </a:ext>
                  </a:extLst>
                </a:gridCol>
                <a:gridCol w="2286000">
                  <a:extLst>
                    <a:ext uri="{9D8B030D-6E8A-4147-A177-3AD203B41FA5}">
                      <a16:colId xmlns:a16="http://schemas.microsoft.com/office/drawing/2014/main" val="2675229511"/>
                    </a:ext>
                  </a:extLst>
                </a:gridCol>
                <a:gridCol w="2286000">
                  <a:extLst>
                    <a:ext uri="{9D8B030D-6E8A-4147-A177-3AD203B41FA5}">
                      <a16:colId xmlns:a16="http://schemas.microsoft.com/office/drawing/2014/main" val="1249252291"/>
                    </a:ext>
                  </a:extLst>
                </a:gridCol>
                <a:gridCol w="2286000">
                  <a:extLst>
                    <a:ext uri="{9D8B030D-6E8A-4147-A177-3AD203B41FA5}">
                      <a16:colId xmlns:a16="http://schemas.microsoft.com/office/drawing/2014/main" val="805025968"/>
                    </a:ext>
                  </a:extLst>
                </a:gridCol>
              </a:tblGrid>
              <a:tr h="0">
                <a:tc>
                  <a:txBody>
                    <a:bodyPr/>
                    <a:lstStyle/>
                    <a:p>
                      <a:r>
                        <a:rPr lang="en-IN" b="1" dirty="0"/>
                        <a:t>Competitors</a:t>
                      </a:r>
                      <a:endParaRPr lang="en-IN" dirty="0"/>
                    </a:p>
                  </a:txBody>
                  <a:tcPr anchor="ctr">
                    <a:lnL>
                      <a:noFill/>
                    </a:lnL>
                    <a:lnR>
                      <a:noFill/>
                    </a:lnR>
                    <a:lnT>
                      <a:noFill/>
                    </a:lnT>
                    <a:lnB>
                      <a:noFill/>
                    </a:lnB>
                  </a:tcPr>
                </a:tc>
                <a:tc>
                  <a:txBody>
                    <a:bodyPr/>
                    <a:lstStyle/>
                    <a:p>
                      <a:r>
                        <a:rPr lang="en-IN" b="1" dirty="0"/>
                        <a:t>Strengths</a:t>
                      </a:r>
                      <a:endParaRPr lang="en-IN" dirty="0"/>
                    </a:p>
                  </a:txBody>
                  <a:tcPr anchor="ctr">
                    <a:lnL>
                      <a:noFill/>
                    </a:lnL>
                    <a:lnR>
                      <a:noFill/>
                    </a:lnR>
                    <a:lnT>
                      <a:noFill/>
                    </a:lnT>
                    <a:lnB>
                      <a:noFill/>
                    </a:lnB>
                  </a:tcPr>
                </a:tc>
                <a:tc>
                  <a:txBody>
                    <a:bodyPr/>
                    <a:lstStyle/>
                    <a:p>
                      <a:r>
                        <a:rPr lang="en-IN" b="1"/>
                        <a:t>Weaknesses</a:t>
                      </a:r>
                      <a:endParaRPr lang="en-IN"/>
                    </a:p>
                  </a:txBody>
                  <a:tcPr anchor="ctr">
                    <a:lnL>
                      <a:noFill/>
                    </a:lnL>
                    <a:lnR>
                      <a:noFill/>
                    </a:lnR>
                    <a:lnT>
                      <a:noFill/>
                    </a:lnT>
                    <a:lnB>
                      <a:noFill/>
                    </a:lnB>
                  </a:tcPr>
                </a:tc>
                <a:tc>
                  <a:txBody>
                    <a:bodyPr/>
                    <a:lstStyle/>
                    <a:p>
                      <a:r>
                        <a:rPr lang="en-US" b="1" dirty="0"/>
                        <a:t>Advantages of PRIMETRIX</a:t>
                      </a:r>
                      <a:endParaRPr lang="en-US" dirty="0"/>
                    </a:p>
                  </a:txBody>
                  <a:tcPr anchor="ctr">
                    <a:lnL>
                      <a:noFill/>
                    </a:lnL>
                    <a:lnR>
                      <a:noFill/>
                    </a:lnR>
                    <a:lnT>
                      <a:noFill/>
                    </a:lnT>
                    <a:lnB>
                      <a:noFill/>
                    </a:lnB>
                  </a:tcPr>
                </a:tc>
                <a:extLst>
                  <a:ext uri="{0D108BD9-81ED-4DB2-BD59-A6C34878D82A}">
                    <a16:rowId xmlns:a16="http://schemas.microsoft.com/office/drawing/2014/main" val="11300760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84247614"/>
              </p:ext>
            </p:extLst>
          </p:nvPr>
        </p:nvGraphicFramePr>
        <p:xfrm>
          <a:off x="0" y="3140968"/>
          <a:ext cx="9144000" cy="822960"/>
        </p:xfrm>
        <a:graphic>
          <a:graphicData uri="http://schemas.openxmlformats.org/drawingml/2006/table">
            <a:tbl>
              <a:tblPr/>
              <a:tblGrid>
                <a:gridCol w="2286000">
                  <a:extLst>
                    <a:ext uri="{9D8B030D-6E8A-4147-A177-3AD203B41FA5}">
                      <a16:colId xmlns:a16="http://schemas.microsoft.com/office/drawing/2014/main" val="1532237036"/>
                    </a:ext>
                  </a:extLst>
                </a:gridCol>
                <a:gridCol w="2286000">
                  <a:extLst>
                    <a:ext uri="{9D8B030D-6E8A-4147-A177-3AD203B41FA5}">
                      <a16:colId xmlns:a16="http://schemas.microsoft.com/office/drawing/2014/main" val="2915848978"/>
                    </a:ext>
                  </a:extLst>
                </a:gridCol>
                <a:gridCol w="2286000">
                  <a:extLst>
                    <a:ext uri="{9D8B030D-6E8A-4147-A177-3AD203B41FA5}">
                      <a16:colId xmlns:a16="http://schemas.microsoft.com/office/drawing/2014/main" val="3382157181"/>
                    </a:ext>
                  </a:extLst>
                </a:gridCol>
                <a:gridCol w="2286000">
                  <a:extLst>
                    <a:ext uri="{9D8B030D-6E8A-4147-A177-3AD203B41FA5}">
                      <a16:colId xmlns:a16="http://schemas.microsoft.com/office/drawing/2014/main" val="289800807"/>
                    </a:ext>
                  </a:extLst>
                </a:gridCol>
              </a:tblGrid>
              <a:tr h="0">
                <a:tc>
                  <a:txBody>
                    <a:bodyPr/>
                    <a:lstStyle/>
                    <a:p>
                      <a:r>
                        <a:rPr lang="en-IN" sz="1800" b="1" dirty="0" err="1"/>
                        <a:t>BookMyShow</a:t>
                      </a:r>
                      <a:endParaRPr lang="en-IN" sz="1800" dirty="0"/>
                    </a:p>
                  </a:txBody>
                  <a:tcPr anchor="ctr">
                    <a:lnL>
                      <a:noFill/>
                    </a:lnL>
                    <a:lnR>
                      <a:noFill/>
                    </a:lnR>
                    <a:lnT>
                      <a:noFill/>
                    </a:lnT>
                    <a:lnB>
                      <a:noFill/>
                    </a:lnB>
                  </a:tcPr>
                </a:tc>
                <a:tc>
                  <a:txBody>
                    <a:bodyPr/>
                    <a:lstStyle/>
                    <a:p>
                      <a:r>
                        <a:rPr lang="en-US" sz="1600" dirty="0"/>
                        <a:t>Extensive network of event listings and strong brand recognition.</a:t>
                      </a:r>
                    </a:p>
                  </a:txBody>
                  <a:tcPr anchor="ctr">
                    <a:lnL>
                      <a:noFill/>
                    </a:lnL>
                    <a:lnR>
                      <a:noFill/>
                    </a:lnR>
                    <a:lnT>
                      <a:noFill/>
                    </a:lnT>
                    <a:lnB>
                      <a:noFill/>
                    </a:lnB>
                  </a:tcPr>
                </a:tc>
                <a:tc>
                  <a:txBody>
                    <a:bodyPr/>
                    <a:lstStyle/>
                    <a:p>
                      <a:r>
                        <a:rPr lang="en-US" sz="1600" dirty="0"/>
                        <a:t>High booking fees and occasional site crashes during peak times.</a:t>
                      </a:r>
                    </a:p>
                  </a:txBody>
                  <a:tcPr anchor="ctr">
                    <a:lnL>
                      <a:noFill/>
                    </a:lnL>
                    <a:lnR>
                      <a:noFill/>
                    </a:lnR>
                    <a:lnT>
                      <a:noFill/>
                    </a:lnT>
                    <a:lnB>
                      <a:noFill/>
                    </a:lnB>
                  </a:tcPr>
                </a:tc>
                <a:tc>
                  <a:txBody>
                    <a:bodyPr/>
                    <a:lstStyle/>
                    <a:p>
                      <a:r>
                        <a:rPr lang="en-US" sz="1600" dirty="0"/>
                        <a:t>Lower fees, more stable performance under high traffic.</a:t>
                      </a:r>
                    </a:p>
                  </a:txBody>
                  <a:tcPr anchor="ctr">
                    <a:lnL>
                      <a:noFill/>
                    </a:lnL>
                    <a:lnR>
                      <a:noFill/>
                    </a:lnR>
                    <a:lnT>
                      <a:noFill/>
                    </a:lnT>
                    <a:lnB>
                      <a:noFill/>
                    </a:lnB>
                  </a:tcPr>
                </a:tc>
                <a:extLst>
                  <a:ext uri="{0D108BD9-81ED-4DB2-BD59-A6C34878D82A}">
                    <a16:rowId xmlns:a16="http://schemas.microsoft.com/office/drawing/2014/main" val="350978597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96323421"/>
              </p:ext>
            </p:extLst>
          </p:nvPr>
        </p:nvGraphicFramePr>
        <p:xfrm>
          <a:off x="73993" y="1797238"/>
          <a:ext cx="9144000" cy="1066800"/>
        </p:xfrm>
        <a:graphic>
          <a:graphicData uri="http://schemas.openxmlformats.org/drawingml/2006/table">
            <a:tbl>
              <a:tblPr/>
              <a:tblGrid>
                <a:gridCol w="2286000">
                  <a:extLst>
                    <a:ext uri="{9D8B030D-6E8A-4147-A177-3AD203B41FA5}">
                      <a16:colId xmlns:a16="http://schemas.microsoft.com/office/drawing/2014/main" val="3242596839"/>
                    </a:ext>
                  </a:extLst>
                </a:gridCol>
                <a:gridCol w="2286000">
                  <a:extLst>
                    <a:ext uri="{9D8B030D-6E8A-4147-A177-3AD203B41FA5}">
                      <a16:colId xmlns:a16="http://schemas.microsoft.com/office/drawing/2014/main" val="2321101768"/>
                    </a:ext>
                  </a:extLst>
                </a:gridCol>
                <a:gridCol w="2286000">
                  <a:extLst>
                    <a:ext uri="{9D8B030D-6E8A-4147-A177-3AD203B41FA5}">
                      <a16:colId xmlns:a16="http://schemas.microsoft.com/office/drawing/2014/main" val="1312027242"/>
                    </a:ext>
                  </a:extLst>
                </a:gridCol>
                <a:gridCol w="2286000">
                  <a:extLst>
                    <a:ext uri="{9D8B030D-6E8A-4147-A177-3AD203B41FA5}">
                      <a16:colId xmlns:a16="http://schemas.microsoft.com/office/drawing/2014/main" val="1715731282"/>
                    </a:ext>
                  </a:extLst>
                </a:gridCol>
              </a:tblGrid>
              <a:tr h="1010468">
                <a:tc>
                  <a:txBody>
                    <a:bodyPr/>
                    <a:lstStyle/>
                    <a:p>
                      <a:r>
                        <a:rPr lang="en-IN" sz="1800" b="1" dirty="0"/>
                        <a:t>Insider.in</a:t>
                      </a:r>
                      <a:endParaRPr lang="en-IN" sz="1800" dirty="0"/>
                    </a:p>
                  </a:txBody>
                  <a:tcPr anchor="ctr">
                    <a:lnL>
                      <a:noFill/>
                    </a:lnL>
                    <a:lnR>
                      <a:noFill/>
                    </a:lnR>
                    <a:lnT>
                      <a:noFill/>
                    </a:lnT>
                    <a:lnB>
                      <a:noFill/>
                    </a:lnB>
                  </a:tcPr>
                </a:tc>
                <a:tc>
                  <a:txBody>
                    <a:bodyPr/>
                    <a:lstStyle/>
                    <a:p>
                      <a:r>
                        <a:rPr lang="en-IN" sz="1600" dirty="0"/>
                        <a:t>Focuses on niche events and cultural experiences.</a:t>
                      </a:r>
                    </a:p>
                  </a:txBody>
                  <a:tcPr anchor="ctr">
                    <a:lnL>
                      <a:noFill/>
                    </a:lnL>
                    <a:lnR>
                      <a:noFill/>
                    </a:lnR>
                    <a:lnT>
                      <a:noFill/>
                    </a:lnT>
                    <a:lnB>
                      <a:noFill/>
                    </a:lnB>
                  </a:tcPr>
                </a:tc>
                <a:tc>
                  <a:txBody>
                    <a:bodyPr/>
                    <a:lstStyle/>
                    <a:p>
                      <a:r>
                        <a:rPr lang="en-US" sz="1600" dirty="0"/>
                        <a:t>Limited event coverage, primarily focused on specific genres.</a:t>
                      </a:r>
                    </a:p>
                  </a:txBody>
                  <a:tcPr anchor="ctr">
                    <a:lnL>
                      <a:noFill/>
                    </a:lnL>
                    <a:lnR>
                      <a:noFill/>
                    </a:lnR>
                    <a:lnT>
                      <a:noFill/>
                    </a:lnT>
                    <a:lnB>
                      <a:noFill/>
                    </a:lnB>
                  </a:tcPr>
                </a:tc>
                <a:tc>
                  <a:txBody>
                    <a:bodyPr/>
                    <a:lstStyle/>
                    <a:p>
                      <a:r>
                        <a:rPr lang="en-US" sz="1600" dirty="0"/>
                        <a:t>Broader event selection including transportation services, appealing to a wider audience.</a:t>
                      </a:r>
                    </a:p>
                  </a:txBody>
                  <a:tcPr anchor="ctr">
                    <a:lnL>
                      <a:noFill/>
                    </a:lnL>
                    <a:lnR>
                      <a:noFill/>
                    </a:lnR>
                    <a:lnT>
                      <a:noFill/>
                    </a:lnT>
                    <a:lnB>
                      <a:noFill/>
                    </a:lnB>
                  </a:tcPr>
                </a:tc>
                <a:extLst>
                  <a:ext uri="{0D108BD9-81ED-4DB2-BD59-A6C34878D82A}">
                    <a16:rowId xmlns:a16="http://schemas.microsoft.com/office/drawing/2014/main" val="39122380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565677"/>
              </p:ext>
            </p:extLst>
          </p:nvPr>
        </p:nvGraphicFramePr>
        <p:xfrm>
          <a:off x="0" y="4317464"/>
          <a:ext cx="9144000" cy="1066800"/>
        </p:xfrm>
        <a:graphic>
          <a:graphicData uri="http://schemas.openxmlformats.org/drawingml/2006/table">
            <a:tbl>
              <a:tblPr/>
              <a:tblGrid>
                <a:gridCol w="2286000">
                  <a:extLst>
                    <a:ext uri="{9D8B030D-6E8A-4147-A177-3AD203B41FA5}">
                      <a16:colId xmlns:a16="http://schemas.microsoft.com/office/drawing/2014/main" val="384259489"/>
                    </a:ext>
                  </a:extLst>
                </a:gridCol>
                <a:gridCol w="2286000">
                  <a:extLst>
                    <a:ext uri="{9D8B030D-6E8A-4147-A177-3AD203B41FA5}">
                      <a16:colId xmlns:a16="http://schemas.microsoft.com/office/drawing/2014/main" val="2230189389"/>
                    </a:ext>
                  </a:extLst>
                </a:gridCol>
                <a:gridCol w="2286000">
                  <a:extLst>
                    <a:ext uri="{9D8B030D-6E8A-4147-A177-3AD203B41FA5}">
                      <a16:colId xmlns:a16="http://schemas.microsoft.com/office/drawing/2014/main" val="2920104662"/>
                    </a:ext>
                  </a:extLst>
                </a:gridCol>
                <a:gridCol w="2286000">
                  <a:extLst>
                    <a:ext uri="{9D8B030D-6E8A-4147-A177-3AD203B41FA5}">
                      <a16:colId xmlns:a16="http://schemas.microsoft.com/office/drawing/2014/main" val="2255085381"/>
                    </a:ext>
                  </a:extLst>
                </a:gridCol>
              </a:tblGrid>
              <a:tr h="0">
                <a:tc>
                  <a:txBody>
                    <a:bodyPr/>
                    <a:lstStyle/>
                    <a:p>
                      <a:r>
                        <a:rPr lang="en-IN" sz="1800" b="1" dirty="0" err="1"/>
                        <a:t>TicketNew</a:t>
                      </a:r>
                      <a:endParaRPr lang="en-IN" sz="1800" dirty="0"/>
                    </a:p>
                  </a:txBody>
                  <a:tcPr anchor="ctr">
                    <a:lnL>
                      <a:noFill/>
                    </a:lnL>
                    <a:lnR>
                      <a:noFill/>
                    </a:lnR>
                    <a:lnT>
                      <a:noFill/>
                    </a:lnT>
                    <a:lnB>
                      <a:noFill/>
                    </a:lnB>
                  </a:tcPr>
                </a:tc>
                <a:tc>
                  <a:txBody>
                    <a:bodyPr/>
                    <a:lstStyle/>
                    <a:p>
                      <a:r>
                        <a:rPr lang="en-US" sz="1600" dirty="0"/>
                        <a:t>Simple and straightforward user interface.</a:t>
                      </a:r>
                    </a:p>
                  </a:txBody>
                  <a:tcPr anchor="ctr">
                    <a:lnL>
                      <a:noFill/>
                    </a:lnL>
                    <a:lnR>
                      <a:noFill/>
                    </a:lnR>
                    <a:lnT>
                      <a:noFill/>
                    </a:lnT>
                    <a:lnB>
                      <a:noFill/>
                    </a:lnB>
                  </a:tcPr>
                </a:tc>
                <a:tc>
                  <a:txBody>
                    <a:bodyPr/>
                    <a:lstStyle/>
                    <a:p>
                      <a:r>
                        <a:rPr lang="en-US" sz="1600" dirty="0"/>
                        <a:t>Limited payment options and lack of advanced features.</a:t>
                      </a:r>
                    </a:p>
                  </a:txBody>
                  <a:tcPr anchor="ctr">
                    <a:lnL>
                      <a:noFill/>
                    </a:lnL>
                    <a:lnR>
                      <a:noFill/>
                    </a:lnR>
                    <a:lnT>
                      <a:noFill/>
                    </a:lnT>
                    <a:lnB>
                      <a:noFill/>
                    </a:lnB>
                  </a:tcPr>
                </a:tc>
                <a:tc>
                  <a:txBody>
                    <a:bodyPr/>
                    <a:lstStyle/>
                    <a:p>
                      <a:r>
                        <a:rPr lang="en-US" sz="1600" dirty="0"/>
                        <a:t>Multiple payment methods and additional features like ticket availability notifications.</a:t>
                      </a:r>
                    </a:p>
                  </a:txBody>
                  <a:tcPr anchor="ctr">
                    <a:lnL>
                      <a:noFill/>
                    </a:lnL>
                    <a:lnR>
                      <a:noFill/>
                    </a:lnR>
                    <a:lnT>
                      <a:noFill/>
                    </a:lnT>
                    <a:lnB>
                      <a:noFill/>
                    </a:lnB>
                  </a:tcPr>
                </a:tc>
                <a:extLst>
                  <a:ext uri="{0D108BD9-81ED-4DB2-BD59-A6C34878D82A}">
                    <a16:rowId xmlns:a16="http://schemas.microsoft.com/office/drawing/2014/main" val="71849983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72289587"/>
              </p:ext>
            </p:extLst>
          </p:nvPr>
        </p:nvGraphicFramePr>
        <p:xfrm>
          <a:off x="50320" y="5445224"/>
          <a:ext cx="9124260" cy="1066800"/>
        </p:xfrm>
        <a:graphic>
          <a:graphicData uri="http://schemas.openxmlformats.org/drawingml/2006/table">
            <a:tbl>
              <a:tblPr/>
              <a:tblGrid>
                <a:gridCol w="2281065">
                  <a:extLst>
                    <a:ext uri="{9D8B030D-6E8A-4147-A177-3AD203B41FA5}">
                      <a16:colId xmlns:a16="http://schemas.microsoft.com/office/drawing/2014/main" val="621538520"/>
                    </a:ext>
                  </a:extLst>
                </a:gridCol>
                <a:gridCol w="2281065">
                  <a:extLst>
                    <a:ext uri="{9D8B030D-6E8A-4147-A177-3AD203B41FA5}">
                      <a16:colId xmlns:a16="http://schemas.microsoft.com/office/drawing/2014/main" val="3853731005"/>
                    </a:ext>
                  </a:extLst>
                </a:gridCol>
                <a:gridCol w="2281065">
                  <a:extLst>
                    <a:ext uri="{9D8B030D-6E8A-4147-A177-3AD203B41FA5}">
                      <a16:colId xmlns:a16="http://schemas.microsoft.com/office/drawing/2014/main" val="2543953343"/>
                    </a:ext>
                  </a:extLst>
                </a:gridCol>
                <a:gridCol w="2281065">
                  <a:extLst>
                    <a:ext uri="{9D8B030D-6E8A-4147-A177-3AD203B41FA5}">
                      <a16:colId xmlns:a16="http://schemas.microsoft.com/office/drawing/2014/main" val="390292740"/>
                    </a:ext>
                  </a:extLst>
                </a:gridCol>
              </a:tblGrid>
              <a:tr h="0">
                <a:tc>
                  <a:txBody>
                    <a:bodyPr/>
                    <a:lstStyle/>
                    <a:p>
                      <a:r>
                        <a:rPr lang="en-IN" b="1" dirty="0" err="1"/>
                        <a:t>Paytm</a:t>
                      </a:r>
                      <a:r>
                        <a:rPr lang="en-IN" b="1" dirty="0"/>
                        <a:t> Events</a:t>
                      </a:r>
                      <a:endParaRPr lang="en-IN" dirty="0"/>
                    </a:p>
                  </a:txBody>
                  <a:tcPr anchor="ctr">
                    <a:lnL>
                      <a:noFill/>
                    </a:lnL>
                    <a:lnR>
                      <a:noFill/>
                    </a:lnR>
                    <a:lnT>
                      <a:noFill/>
                    </a:lnT>
                    <a:lnB>
                      <a:noFill/>
                    </a:lnB>
                  </a:tcPr>
                </a:tc>
                <a:tc>
                  <a:txBody>
                    <a:bodyPr/>
                    <a:lstStyle/>
                    <a:p>
                      <a:r>
                        <a:rPr lang="en-US" sz="1600" dirty="0"/>
                        <a:t>Integration with other </a:t>
                      </a:r>
                      <a:r>
                        <a:rPr lang="en-US" sz="1600" dirty="0" err="1"/>
                        <a:t>Paytm</a:t>
                      </a:r>
                      <a:r>
                        <a:rPr lang="en-US" sz="1600" dirty="0"/>
                        <a:t> services and a large user base.</a:t>
                      </a:r>
                    </a:p>
                  </a:txBody>
                  <a:tcPr anchor="ctr">
                    <a:lnL>
                      <a:noFill/>
                    </a:lnL>
                    <a:lnR>
                      <a:noFill/>
                    </a:lnR>
                    <a:lnT>
                      <a:noFill/>
                    </a:lnT>
                    <a:lnB>
                      <a:noFill/>
                    </a:lnB>
                  </a:tcPr>
                </a:tc>
                <a:tc>
                  <a:txBody>
                    <a:bodyPr/>
                    <a:lstStyle/>
                    <a:p>
                      <a:r>
                        <a:rPr lang="en-US" sz="1600" dirty="0"/>
                        <a:t>Over-reliance on </a:t>
                      </a:r>
                      <a:r>
                        <a:rPr lang="en-US" sz="1600" dirty="0" err="1"/>
                        <a:t>Paytm</a:t>
                      </a:r>
                      <a:r>
                        <a:rPr lang="en-US" sz="1600" dirty="0"/>
                        <a:t> ecosystem, limited standalone features.</a:t>
                      </a:r>
                    </a:p>
                  </a:txBody>
                  <a:tcPr anchor="ctr">
                    <a:lnL>
                      <a:noFill/>
                    </a:lnL>
                    <a:lnR>
                      <a:noFill/>
                    </a:lnR>
                    <a:lnT>
                      <a:noFill/>
                    </a:lnT>
                    <a:lnB>
                      <a:noFill/>
                    </a:lnB>
                  </a:tcPr>
                </a:tc>
                <a:tc>
                  <a:txBody>
                    <a:bodyPr/>
                    <a:lstStyle/>
                    <a:p>
                      <a:r>
                        <a:rPr lang="en-US" sz="1600" dirty="0"/>
                        <a:t>Independence from a single ecosystem, offering a more versatile platform.</a:t>
                      </a:r>
                    </a:p>
                  </a:txBody>
                  <a:tcPr anchor="ctr">
                    <a:lnL>
                      <a:noFill/>
                    </a:lnL>
                    <a:lnR>
                      <a:noFill/>
                    </a:lnR>
                    <a:lnT>
                      <a:noFill/>
                    </a:lnT>
                    <a:lnB>
                      <a:noFill/>
                    </a:lnB>
                  </a:tcPr>
                </a:tc>
                <a:extLst>
                  <a:ext uri="{0D108BD9-81ED-4DB2-BD59-A6C34878D82A}">
                    <a16:rowId xmlns:a16="http://schemas.microsoft.com/office/drawing/2014/main" val="37642111"/>
                  </a:ext>
                </a:extLst>
              </a:tr>
            </a:tbl>
          </a:graphicData>
        </a:graphic>
      </p:graphicFrame>
    </p:spTree>
    <p:extLst>
      <p:ext uri="{BB962C8B-B14F-4D97-AF65-F5344CB8AC3E}">
        <p14:creationId xmlns:p14="http://schemas.microsoft.com/office/powerpoint/2010/main" val="742193738"/>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6632"/>
            <a:ext cx="540060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TIMELINE</a:t>
            </a:r>
            <a:endParaRPr lang="en-US" sz="3200" b="1" dirty="0">
              <a:solidFill>
                <a:schemeClr val="bg1"/>
              </a:solidFill>
              <a:latin typeface="Times New Roman" pitchFamily="18" charset="0"/>
              <a:cs typeface="Times New Roman" pitchFamily="18" charset="0"/>
            </a:endParaRPr>
          </a:p>
        </p:txBody>
      </p:sp>
      <p:sp>
        <p:nvSpPr>
          <p:cNvPr id="4" name="Rectangle 1"/>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6" name="Rectangle 2"/>
          <p:cNvSpPr>
            <a:spLocks noChangeArrowheads="1"/>
          </p:cNvSpPr>
          <p:nvPr/>
        </p:nvSpPr>
        <p:spPr bwMode="auto">
          <a:xfrm>
            <a:off x="393056" y="1326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Week 1-2:</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 &amp; Requirements Gathering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Conduct thorough research and define project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 y="1989367"/>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4"/>
          <p:cNvSpPr>
            <a:spLocks noChangeArrowheads="1"/>
          </p:cNvSpPr>
          <p:nvPr/>
        </p:nvSpPr>
        <p:spPr bwMode="auto">
          <a:xfrm>
            <a:off x="283066" y="2456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Week 3-4:</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UI/UX Design &amp; Initial Development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Design user interface and user experience; begin initial coding.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308792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p:cNvSpPr>
            <a:spLocks noChangeArrowheads="1"/>
          </p:cNvSpPr>
          <p:nvPr/>
        </p:nvSpPr>
        <p:spPr bwMode="auto">
          <a:xfrm>
            <a:off x="273201" y="35337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Week 5-6: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Development &amp;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Develop the backend using Node.js and integrate with the SQL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18736" y="4224009"/>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8"/>
          <p:cNvSpPr>
            <a:spLocks noChangeArrowheads="1"/>
          </p:cNvSpPr>
          <p:nvPr/>
        </p:nvSpPr>
        <p:spPr bwMode="auto">
          <a:xfrm>
            <a:off x="272223" y="47130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Week 7:</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&amp; Bug Fixing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Conduct testing, identify issues, and implement necessary fixes.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0" y="5433045"/>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0"/>
          <p:cNvSpPr>
            <a:spLocks noChangeArrowheads="1"/>
          </p:cNvSpPr>
          <p:nvPr/>
        </p:nvSpPr>
        <p:spPr bwMode="auto">
          <a:xfrm>
            <a:off x="251520" y="58923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Week 8:</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Final Deployment &amp; Launch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Deploy the final product and launch the website.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18686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6632"/>
            <a:ext cx="540060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RESULTS</a:t>
            </a:r>
            <a:endParaRPr lang="en-US" sz="3200" b="1" dirty="0">
              <a:solidFill>
                <a:schemeClr val="bg1"/>
              </a:solidFill>
              <a:latin typeface="Times New Roman" pitchFamily="18" charset="0"/>
              <a:cs typeface="Times New Roman" pitchFamily="18" charset="0"/>
            </a:endParaRPr>
          </a:p>
        </p:txBody>
      </p:sp>
      <p:sp>
        <p:nvSpPr>
          <p:cNvPr id="3" name="Rectangle 2"/>
          <p:cNvSpPr/>
          <p:nvPr/>
        </p:nvSpPr>
        <p:spPr>
          <a:xfrm>
            <a:off x="395536" y="1196752"/>
            <a:ext cx="8136904"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platform developed successfully addresses the challenges of existing ticket booking websites. With its real-time booking system, intuitive interface, and robust infrastructure, it offers a superior user experience. The addition of transportation ticketing further differentiates our platform from competitors.</a:t>
            </a:r>
          </a:p>
        </p:txBody>
      </p:sp>
    </p:spTree>
    <p:extLst>
      <p:ext uri="{BB962C8B-B14F-4D97-AF65-F5344CB8AC3E}">
        <p14:creationId xmlns:p14="http://schemas.microsoft.com/office/powerpoint/2010/main" val="4051412921"/>
      </p:ext>
    </p:extLst>
  </p:cSld>
  <p:clrMapOvr>
    <a:masterClrMapping/>
  </p:clrMapOvr>
  <p:transition>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2323</TotalTime>
  <Words>774</Words>
  <Application>Microsoft Office PowerPoint</Application>
  <PresentationFormat>On-screen Show (4:3)</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Arshit Kataria</cp:lastModifiedBy>
  <cp:revision>71</cp:revision>
  <dcterms:created xsi:type="dcterms:W3CDTF">2022-12-12T14:14:34Z</dcterms:created>
  <dcterms:modified xsi:type="dcterms:W3CDTF">2024-09-03T08:51:54Z</dcterms:modified>
</cp:coreProperties>
</file>