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685D1A-7F26-4B75-989E-7667AD05450A}">
          <p14:sldIdLst>
            <p14:sldId id="256"/>
            <p14:sldId id="257"/>
            <p14:sldId id="258"/>
          </p14:sldIdLst>
        </p14:section>
        <p14:section name="Untitled Section" id="{FF625241-7CF8-49AF-A7F9-CF160C8A2D5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7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35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8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285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38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77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25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5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3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B887-D979-4982-ABBC-46AD39B2DD52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037EB9-CEA5-41EC-86B2-26BEEE739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F15F-766F-61D2-3D4D-0825FE919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22" y="914400"/>
            <a:ext cx="8069178" cy="1299411"/>
          </a:xfrm>
        </p:spPr>
        <p:txBody>
          <a:bodyPr/>
          <a:lstStyle/>
          <a:p>
            <a:r>
              <a:rPr lang="en-US" sz="4400" dirty="0"/>
              <a:t>Bike Ride Forecasting</a:t>
            </a:r>
            <a:br>
              <a:rPr lang="en-US" sz="4400" dirty="0"/>
            </a:br>
            <a:r>
              <a:rPr lang="en-US" sz="4400" dirty="0"/>
              <a:t>using Machine Learning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2E203-199C-3930-65E0-8CCC9F012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3326" y="4253541"/>
            <a:ext cx="2967790" cy="1441406"/>
          </a:xfrm>
        </p:spPr>
        <p:txBody>
          <a:bodyPr/>
          <a:lstStyle/>
          <a:p>
            <a:pPr algn="l"/>
            <a:r>
              <a:rPr lang="en-IN" sz="2400" dirty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IN" sz="2400" dirty="0"/>
              <a:t>     </a:t>
            </a:r>
            <a:r>
              <a:rPr lang="en-IN" sz="2400" dirty="0">
                <a:solidFill>
                  <a:schemeClr val="accent2"/>
                </a:solidFill>
              </a:rPr>
              <a:t>Shaik Arshiya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0641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A75A-5457-1223-B13C-855FCA0E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Future Enhancements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FF35-E1C3-5364-543C-6A3686D9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57750B"/>
                </a:solidFill>
              </a:rPr>
              <a:t>Collect more real-time or hourly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57750B"/>
                </a:solidFill>
              </a:rPr>
              <a:t>Add features: holiday info, special events, bike station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57750B"/>
                </a:solidFill>
              </a:rPr>
              <a:t>Try hyperparameter 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57750B"/>
                </a:solidFill>
              </a:rPr>
              <a:t>Deploy as a dashboard (e.g., Streamlit or Power BI)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43350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8506-2866-2A25-EDA1-AB06D4C6D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9049" y="1541565"/>
            <a:ext cx="7766936" cy="1646302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770847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9399-D00B-B179-8058-AEF6C665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5"/>
            <a:ext cx="8596668" cy="242235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Problem Statement :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develop a machine learning model that predicts the number of bike rides based on variables such as weather conditions, time of day, and seasonal trends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sz="3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CFDB-50D8-0E87-E1ED-43BBFE2C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582780"/>
            <a:ext cx="8915845" cy="27111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b="1" dirty="0">
                <a:solidFill>
                  <a:schemeClr val="tx1"/>
                </a:solidFill>
              </a:rPr>
              <a:t>Objective:</a:t>
            </a:r>
            <a:r>
              <a:rPr lang="en-IN" sz="112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9600" dirty="0">
                <a:solidFill>
                  <a:schemeClr val="tx1"/>
                </a:solidFill>
              </a:rPr>
              <a:t>To develop a machine learning model that: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</a:rPr>
              <a:t>Predicts the number of bike rides accurately.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</a:rPr>
              <a:t>Uses features such as temperature, seasons, and hour of the day.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</a:rPr>
              <a:t>Helps optimize bike availability and improve service planning.</a:t>
            </a: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387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68ECC1-93D3-38F9-DB38-A442BC93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52679"/>
            <a:ext cx="8596668" cy="21149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8600" dirty="0">
                <a:solidFill>
                  <a:schemeClr val="accent3">
                    <a:lumMod val="50000"/>
                  </a:schemeClr>
                </a:solidFill>
              </a:rPr>
              <a:t>Renamed columns for better readability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600" dirty="0">
                <a:solidFill>
                  <a:schemeClr val="accent3">
                    <a:lumMod val="50000"/>
                  </a:schemeClr>
                </a:solidFill>
              </a:rPr>
              <a:t>Handled missing values and duplicates</a:t>
            </a:r>
            <a:br>
              <a:rPr lang="en-US" sz="59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5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EA295F8-0A38-2C92-7B30-A8BB33DC4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374805"/>
            <a:ext cx="743997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rides_day.csv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Used: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time, directions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min_temp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max_temp,stations_count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rainfall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sun_hours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cloudiness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total_count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(Number of bike rides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3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9EE0-0B34-A235-33B7-21F5C437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A094AB-0F58-F858-CCFF-A365C96C20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9" y="2550695"/>
            <a:ext cx="3381258" cy="31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F4BE1A-0747-D821-B22D-91CABFE3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04" y="2550694"/>
            <a:ext cx="3203188" cy="31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818A7A-21C2-CA4B-12AD-61418D7C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408" y="2418178"/>
            <a:ext cx="3203188" cy="29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FF715-C9EF-4124-CFC4-F482729B8A5B}"/>
              </a:ext>
            </a:extLst>
          </p:cNvPr>
          <p:cNvSpPr txBox="1"/>
          <p:nvPr/>
        </p:nvSpPr>
        <p:spPr>
          <a:xfrm>
            <a:off x="294969" y="1402515"/>
            <a:ext cx="36379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1.Pairplot showing     relationships between variables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A1C77-8F01-F3D9-9429-C23396C4B023}"/>
              </a:ext>
            </a:extLst>
          </p:cNvPr>
          <p:cNvSpPr txBox="1"/>
          <p:nvPr/>
        </p:nvSpPr>
        <p:spPr>
          <a:xfrm>
            <a:off x="3932904" y="1402515"/>
            <a:ext cx="3739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2.Bar Chart: Average bike rentals per month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60FB1-7EB4-93A7-8F82-1189EA7BC46D}"/>
              </a:ext>
            </a:extLst>
          </p:cNvPr>
          <p:cNvSpPr txBox="1"/>
          <p:nvPr/>
        </p:nvSpPr>
        <p:spPr>
          <a:xfrm>
            <a:off x="7570839" y="1311821"/>
            <a:ext cx="3952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5"/>
                </a:solidFill>
              </a:rPr>
              <a:t>3.Scatter plot: Relationship between max temp and rides.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57130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E17E74-FEFE-5DC5-1621-64FC2A8A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674"/>
            <a:ext cx="8596668" cy="6463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2B9B2-C7EF-0078-D5D6-7024DA303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691" y="1427747"/>
            <a:ext cx="4184035" cy="2759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Time-Based Feature Extraction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Extracted 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year, month, day, hour, minute from datetime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Helps model capture seasonality, daily trends, and hourly patterns</a:t>
            </a:r>
          </a:p>
          <a:p>
            <a:pPr>
              <a:buAutoNum type="arabicPeriod"/>
            </a:pP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FA418-1063-7FC8-D03A-4FAC88B46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4029" y="1339697"/>
            <a:ext cx="4184034" cy="227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Feature Selection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 unwanted features like direction_1,direction_2,counting_stations,date,starting_time,ending_time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094CCB8-7B21-B6A4-C15F-B414741E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75" y="93930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F3388-AD35-2A0E-E560-A6DA6C05662A}"/>
              </a:ext>
            </a:extLst>
          </p:cNvPr>
          <p:cNvSpPr txBox="1"/>
          <p:nvPr/>
        </p:nvSpPr>
        <p:spPr>
          <a:xfrm>
            <a:off x="365691" y="4002324"/>
            <a:ext cx="418403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Categorical Encoding</a:t>
            </a:r>
            <a:r>
              <a:rPr lang="en-IN" b="1" dirty="0"/>
              <a:t>:</a:t>
            </a:r>
          </a:p>
          <a:p>
            <a:endParaRPr lang="en-IN" b="1" dirty="0"/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One-hot Encoding to counting stations</a:t>
            </a:r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station names into binary columns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4FB1A-C82D-FF9B-6665-D147C7D2FC84}"/>
              </a:ext>
            </a:extLst>
          </p:cNvPr>
          <p:cNvSpPr txBox="1"/>
          <p:nvPr/>
        </p:nvSpPr>
        <p:spPr>
          <a:xfrm>
            <a:off x="4975668" y="3880052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Feature Scaling:</a:t>
            </a:r>
          </a:p>
          <a:p>
            <a:endParaRPr lang="en-IN" sz="2400" b="1" dirty="0"/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Scaled continuous numerical features using StandardScaler</a:t>
            </a:r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features like temperature, sun hours and rainfall are on the same scale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102851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3F2E-FF09-7396-8DB3-FA1CA3A0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1"/>
            <a:ext cx="8596668" cy="27333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Overview: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Used </a:t>
            </a:r>
            <a:r>
              <a:rPr lang="en-IN" dirty="0"/>
              <a:t>: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 Regressor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 (Extreme Gradient Boosting)</a:t>
            </a:r>
            <a:r>
              <a:rPr lang="en-US" sz="27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powerful and scalable tree-based ensemble algorithm used for regression and classification.</a:t>
            </a:r>
            <a:br>
              <a:rPr lang="en-US" sz="27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7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27604-9FC1-B3AC-7EA2-E0F84D4D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48001"/>
            <a:ext cx="5210120" cy="351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Why XGBoost?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Non-Linear Relationships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to Outliers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Built-in Regularization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&amp; Efficient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E7E25-40A7-B75B-4D48-4AD00FEF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72" y="3048001"/>
            <a:ext cx="3824748" cy="30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523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F03E-2321-9F09-0FB8-4C19ED0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Mathematics Behind XGBoost Algorithm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BF15-5411-E384-9B4B-AF6AEF16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1819"/>
            <a:ext cx="4632604" cy="385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Prediction Formula:</a:t>
            </a:r>
          </a:p>
          <a:p>
            <a:pPr marL="0" indent="0">
              <a:buNone/>
            </a:pPr>
            <a:r>
              <a:rPr lang="en-US" dirty="0"/>
              <a:t>XGBoost builds the model </a:t>
            </a:r>
            <a:r>
              <a:rPr lang="en-US" b="1" dirty="0"/>
              <a:t>additively</a:t>
            </a:r>
            <a:r>
              <a:rPr lang="en-US" dirty="0"/>
              <a:t> by combining predictions from K trees:</a:t>
            </a:r>
          </a:p>
          <a:p>
            <a:pPr marL="0" indent="0">
              <a:buNone/>
            </a:pPr>
            <a:r>
              <a:rPr lang="nn-NO" dirty="0"/>
              <a:t>          </a:t>
            </a:r>
            <a:r>
              <a:rPr lang="nn-NO" b="1" dirty="0">
                <a:solidFill>
                  <a:schemeClr val="accent4">
                    <a:lumMod val="50000"/>
                  </a:schemeClr>
                </a:solidFill>
              </a:rPr>
              <a:t>y^​i​=k=1∑K​fk​(xi​)</a:t>
            </a:r>
          </a:p>
          <a:p>
            <a:pPr marL="0" indent="0">
              <a:buNone/>
            </a:pPr>
            <a:r>
              <a:rPr lang="en-US" b="1" dirty="0"/>
              <a:t>Where: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y^i = Predicted value for the ith data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fk= Prediction function of the kth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K= Total number of trees</a:t>
            </a:r>
          </a:p>
          <a:p>
            <a:pPr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9F97-CAEE-5462-9A25-3753302388C0}"/>
              </a:ext>
            </a:extLst>
          </p:cNvPr>
          <p:cNvSpPr txBox="1"/>
          <p:nvPr/>
        </p:nvSpPr>
        <p:spPr>
          <a:xfrm>
            <a:off x="5923547" y="1561067"/>
            <a:ext cx="463260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Objective Function: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</a:t>
            </a:r>
          </a:p>
          <a:p>
            <a:r>
              <a:rPr lang="en-IN" b="1" dirty="0"/>
              <a:t> Where: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l(yi,y^i) = Loss function (e.g., MSE for regression, log loss for classification)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fk)\Omega(f_k)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fk​) = Regularization term for tree fk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D2345-0B46-8F2A-3A5E-D0A737DD7071}"/>
              </a:ext>
            </a:extLst>
          </p:cNvPr>
          <p:cNvSpPr txBox="1"/>
          <p:nvPr/>
        </p:nvSpPr>
        <p:spPr>
          <a:xfrm>
            <a:off x="5923548" y="2324703"/>
            <a:ext cx="6104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Obj(</a:t>
            </a:r>
            <a:r>
              <a:rPr lang="el-GR" sz="20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θ)=</a:t>
            </a: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i=1∑n​l(yi​,y^​i​)+k=1∑K​</a:t>
            </a:r>
            <a:r>
              <a:rPr lang="el-GR" sz="20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fk​)</a:t>
            </a:r>
          </a:p>
        </p:txBody>
      </p:sp>
    </p:spTree>
    <p:extLst>
      <p:ext uri="{BB962C8B-B14F-4D97-AF65-F5344CB8AC3E}">
        <p14:creationId xmlns:p14="http://schemas.microsoft.com/office/powerpoint/2010/main" val="26709534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A64-5853-205D-559B-FA868E0A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5991-6F63-368A-6634-A8122948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7"/>
            <a:ext cx="8596668" cy="454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Metrics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US" sz="2400" dirty="0"/>
              <a:t>Mean Squared Error (MSE): 329785.19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R-squared (R2) Score: 0.90</a:t>
            </a:r>
          </a:p>
          <a:p>
            <a:pPr marL="0" indent="0">
              <a:buNone/>
            </a:pPr>
            <a:r>
              <a:rPr lang="en-US" sz="2400" b="1" dirty="0"/>
              <a:t>Plot actual vs predicted values: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FFB743C-7D98-47FF-EB25-42DEA341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673641"/>
            <a:ext cx="8078953" cy="28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0803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1FF0-BC4A-926A-8004-24F6B476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62919" cy="898358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831E8A-3988-7E69-A1E1-8E63273DA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813" y="-763065"/>
            <a:ext cx="6086168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7030A0"/>
              </a:solidFill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7030A0"/>
              </a:solidFill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7030A0"/>
              </a:solidFill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7030A0"/>
              </a:solidFill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Station location</a:t>
            </a:r>
            <a:r>
              <a:rPr lang="en-US" sz="1600" dirty="0">
                <a:solidFill>
                  <a:srgbClr val="7030A0"/>
                </a:solidFill>
              </a:rPr>
              <a:t> is the most powerful predictor.</a:t>
            </a:r>
            <a:endParaRPr lang="en-US" altLang="en-US" sz="16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Features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sun hours, rainfall, and temperature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are strong predictors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Favorable weather = higher ride demand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Captures complex relationships between features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Overall, the model </a:t>
            </a:r>
            <a:r>
              <a:rPr lang="en-US" sz="1600" b="1" dirty="0">
                <a:solidFill>
                  <a:srgbClr val="7030A0"/>
                </a:solidFill>
              </a:rPr>
              <a:t>generalizes well to unseen data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Regularization avoids overfitting</a:t>
            </a:r>
            <a:endParaRPr lang="en-US" altLang="en-US" sz="16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48FCD4C9-3F66-09AE-EB0D-771581E8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64" y="1507958"/>
            <a:ext cx="4529797" cy="27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137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603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Trebuchet MS</vt:lpstr>
      <vt:lpstr>Wingdings</vt:lpstr>
      <vt:lpstr>Wingdings 3</vt:lpstr>
      <vt:lpstr>Facet</vt:lpstr>
      <vt:lpstr>Bike Ride Forecasting using Machine Learning</vt:lpstr>
      <vt:lpstr>Problem Statement :   The goal is to develop a machine learning model that predicts the number of bike rides based on variables such as weather conditions, time of day, and seasonal trends.</vt:lpstr>
      <vt:lpstr>Dataset Overview         Source: rides_day.csv  Features Used:  date, time, directions  min_temp, max_temp,stations_count  rainfall, sun_hours, cloudiness  Target: total_count (Number of bike rides) </vt:lpstr>
      <vt:lpstr>Exploratory Data Analysis</vt:lpstr>
      <vt:lpstr>Feature Engineering</vt:lpstr>
      <vt:lpstr>Model Overview:  Algorithm Used :  XGBoost Regressor XGBoost (Extreme Gradient Boosting) is a powerful and scalable tree-based ensemble algorithm used for regression and classification.   </vt:lpstr>
      <vt:lpstr>Mathematics Behind XGBoost Algorithm  </vt:lpstr>
      <vt:lpstr>Model Evaluation</vt:lpstr>
      <vt:lpstr>Insights:</vt:lpstr>
      <vt:lpstr>Future Enhancements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Arshiya Shaik</dc:creator>
  <cp:lastModifiedBy>Arshiya Shaik</cp:lastModifiedBy>
  <cp:revision>1</cp:revision>
  <dcterms:created xsi:type="dcterms:W3CDTF">2025-06-08T07:07:15Z</dcterms:created>
  <dcterms:modified xsi:type="dcterms:W3CDTF">2025-06-08T10:27:37Z</dcterms:modified>
</cp:coreProperties>
</file>