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4033" r:id="rId2"/>
  </p:sldMasterIdLst>
  <p:notesMasterIdLst>
    <p:notesMasterId r:id="rId23"/>
  </p:notesMasterIdLst>
  <p:handoutMasterIdLst>
    <p:handoutMasterId r:id="rId24"/>
  </p:handoutMasterIdLst>
  <p:sldIdLst>
    <p:sldId id="579" r:id="rId3"/>
    <p:sldId id="620" r:id="rId4"/>
    <p:sldId id="584" r:id="rId5"/>
    <p:sldId id="582" r:id="rId6"/>
    <p:sldId id="583" r:id="rId7"/>
    <p:sldId id="591" r:id="rId8"/>
    <p:sldId id="606" r:id="rId9"/>
    <p:sldId id="607" r:id="rId10"/>
    <p:sldId id="608" r:id="rId11"/>
    <p:sldId id="609" r:id="rId12"/>
    <p:sldId id="610" r:id="rId13"/>
    <p:sldId id="611" r:id="rId14"/>
    <p:sldId id="612" r:id="rId15"/>
    <p:sldId id="613" r:id="rId16"/>
    <p:sldId id="614" r:id="rId17"/>
    <p:sldId id="615" r:id="rId18"/>
    <p:sldId id="616" r:id="rId19"/>
    <p:sldId id="618" r:id="rId20"/>
    <p:sldId id="617" r:id="rId21"/>
    <p:sldId id="619" r:id="rId22"/>
  </p:sldIdLst>
  <p:sldSz cx="9144000" cy="6858000" type="screen4x3"/>
  <p:notesSz cx="6858000" cy="908367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61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lev Kask" initials="KK" lastIdx="1" clrIdx="0">
    <p:extLst>
      <p:ext uri="{19B8F6BF-5375-455C-9EA6-DF929625EA0E}">
        <p15:presenceInfo xmlns:p15="http://schemas.microsoft.com/office/powerpoint/2012/main" userId="ad0c48dc8772896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7" autoAdjust="0"/>
    <p:restoredTop sz="84712" autoAdjust="0"/>
  </p:normalViewPr>
  <p:slideViewPr>
    <p:cSldViewPr>
      <p:cViewPr varScale="1">
        <p:scale>
          <a:sx n="73" d="100"/>
          <a:sy n="73" d="100"/>
        </p:scale>
        <p:origin x="1733" y="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3082" y="-67"/>
      </p:cViewPr>
      <p:guideLst>
        <p:guide orient="horz" pos="2861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4025"/>
          </a:xfrm>
          <a:prstGeom prst="rect">
            <a:avLst/>
          </a:prstGeom>
        </p:spPr>
        <p:txBody>
          <a:bodyPr vert="horz" lIns="86164" tIns="43082" rIns="86164" bIns="43082" rtlCol="0"/>
          <a:lstStyle>
            <a:lvl1pPr algn="l">
              <a:defRPr sz="11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4025"/>
          </a:xfrm>
          <a:prstGeom prst="rect">
            <a:avLst/>
          </a:prstGeom>
        </p:spPr>
        <p:txBody>
          <a:bodyPr vert="horz" lIns="86164" tIns="43082" rIns="86164" bIns="43082" rtlCol="0"/>
          <a:lstStyle>
            <a:lvl1pPr algn="r">
              <a:defRPr sz="1100"/>
            </a:lvl1pPr>
          </a:lstStyle>
          <a:p>
            <a:pPr>
              <a:defRPr/>
            </a:pPr>
            <a:fld id="{370D27BB-A7B7-435C-9510-25E76EE9F906}" type="datetimeFigureOut">
              <a:rPr lang="en-US"/>
              <a:pPr>
                <a:defRPr/>
              </a:pPr>
              <a:t>11/19/2021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28063"/>
            <a:ext cx="2971800" cy="454025"/>
          </a:xfrm>
          <a:prstGeom prst="rect">
            <a:avLst/>
          </a:prstGeom>
        </p:spPr>
        <p:txBody>
          <a:bodyPr vert="horz" lIns="86164" tIns="43082" rIns="86164" bIns="43082" rtlCol="0" anchor="b"/>
          <a:lstStyle>
            <a:lvl1pPr algn="l">
              <a:defRPr sz="11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28063"/>
            <a:ext cx="2971800" cy="454025"/>
          </a:xfrm>
          <a:prstGeom prst="rect">
            <a:avLst/>
          </a:prstGeom>
        </p:spPr>
        <p:txBody>
          <a:bodyPr vert="horz" lIns="86164" tIns="43082" rIns="86164" bIns="43082" rtlCol="0" anchor="b"/>
          <a:lstStyle>
            <a:lvl1pPr algn="r">
              <a:defRPr sz="1100"/>
            </a:lvl1pPr>
          </a:lstStyle>
          <a:p>
            <a:pPr>
              <a:defRPr/>
            </a:pPr>
            <a:fld id="{272D8F04-37C6-4A51-88D3-DC64B035CD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0746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84" tIns="45542" rIns="91084" bIns="45542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84" tIns="45542" rIns="91084" bIns="45542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0463" y="682625"/>
            <a:ext cx="4538662" cy="34051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14825"/>
            <a:ext cx="5486400" cy="408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84" tIns="45542" rIns="91084" bIns="4554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28063"/>
            <a:ext cx="297180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84" tIns="45542" rIns="91084" bIns="45542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28063"/>
            <a:ext cx="297180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84" tIns="45542" rIns="91084" bIns="45542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2B3F51AA-8C35-416D-A01C-9E00E58BC7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0157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6813" y="687388"/>
            <a:ext cx="4524375" cy="3394075"/>
          </a:xfrm>
          <a:ln/>
        </p:spPr>
      </p:sp>
      <p:sp>
        <p:nvSpPr>
          <p:cNvPr id="29698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295400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3528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rgbClr val="0000FF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11887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0242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77000" y="304800"/>
            <a:ext cx="19812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304800"/>
            <a:ext cx="57912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753318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C:\Documents and Settings\Owner\My Documents\My Pictures\uci\Right-facing-anteater-gre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289550"/>
            <a:ext cx="2362200" cy="96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C:\Documents and Settings\Owner\My Documents\My Pictures\bren_footer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92850"/>
            <a:ext cx="9144000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059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355834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739DE7-59D3-4A19-B2F8-0F9E54D791A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4836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/>
          <p:cNvGrpSpPr>
            <a:grpSpLocks/>
          </p:cNvGrpSpPr>
          <p:nvPr/>
        </p:nvGrpSpPr>
        <p:grpSpPr bwMode="auto">
          <a:xfrm>
            <a:off x="119063" y="355600"/>
            <a:ext cx="4267200" cy="838200"/>
            <a:chOff x="304800" y="685800"/>
            <a:chExt cx="4267200" cy="838200"/>
          </a:xfrm>
        </p:grpSpPr>
        <p:sp>
          <p:nvSpPr>
            <p:cNvPr id="5" name="Line 7"/>
            <p:cNvSpPr>
              <a:spLocks noChangeShapeType="1"/>
            </p:cNvSpPr>
            <p:nvPr userDrawn="1"/>
          </p:nvSpPr>
          <p:spPr bwMode="auto">
            <a:xfrm>
              <a:off x="304800" y="1295400"/>
              <a:ext cx="4267200" cy="0"/>
            </a:xfrm>
            <a:prstGeom prst="line">
              <a:avLst/>
            </a:prstGeom>
            <a:noFill/>
            <a:ln w="38100">
              <a:solidFill>
                <a:srgbClr val="6666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2400">
                <a:solidFill>
                  <a:prstClr val="black"/>
                </a:solidFill>
                <a:latin typeface="Arial" pitchFamily="34" charset="0"/>
                <a:ea typeface="ＭＳ Ｐゴシック" pitchFamily="34" charset="-128"/>
                <a:cs typeface="+mn-cs"/>
              </a:endParaRPr>
            </a:p>
          </p:txBody>
        </p:sp>
        <p:sp>
          <p:nvSpPr>
            <p:cNvPr id="6" name="Line 8"/>
            <p:cNvSpPr>
              <a:spLocks noChangeShapeType="1"/>
            </p:cNvSpPr>
            <p:nvPr userDrawn="1"/>
          </p:nvSpPr>
          <p:spPr bwMode="auto">
            <a:xfrm flipV="1">
              <a:off x="533400" y="685800"/>
              <a:ext cx="0" cy="83820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2400">
                <a:solidFill>
                  <a:prstClr val="black"/>
                </a:solidFill>
                <a:latin typeface="Arial" pitchFamily="34" charset="0"/>
                <a:ea typeface="ＭＳ Ｐゴシック" pitchFamily="34" charset="-128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664" y="89418"/>
            <a:ext cx="8153400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8207" y="1058384"/>
            <a:ext cx="8686659" cy="53316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0D8EB7-57E8-403A-AD8D-249CCD8C457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14713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454D79-C147-4782-B6DB-A9218616E3C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540722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6"/>
          <p:cNvGrpSpPr>
            <a:grpSpLocks/>
          </p:cNvGrpSpPr>
          <p:nvPr/>
        </p:nvGrpSpPr>
        <p:grpSpPr bwMode="auto">
          <a:xfrm>
            <a:off x="119063" y="355600"/>
            <a:ext cx="4267200" cy="838200"/>
            <a:chOff x="304800" y="685800"/>
            <a:chExt cx="4267200" cy="838200"/>
          </a:xfrm>
        </p:grpSpPr>
        <p:sp>
          <p:nvSpPr>
            <p:cNvPr id="6" name="Line 7"/>
            <p:cNvSpPr>
              <a:spLocks noChangeShapeType="1"/>
            </p:cNvSpPr>
            <p:nvPr userDrawn="1"/>
          </p:nvSpPr>
          <p:spPr bwMode="auto">
            <a:xfrm>
              <a:off x="304800" y="1295400"/>
              <a:ext cx="4267200" cy="0"/>
            </a:xfrm>
            <a:prstGeom prst="line">
              <a:avLst/>
            </a:prstGeom>
            <a:noFill/>
            <a:ln w="38100">
              <a:solidFill>
                <a:srgbClr val="6666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2400">
                <a:solidFill>
                  <a:prstClr val="black"/>
                </a:solidFill>
                <a:latin typeface="Arial" pitchFamily="34" charset="0"/>
                <a:ea typeface="ＭＳ Ｐゴシック" pitchFamily="34" charset="-128"/>
                <a:cs typeface="+mn-cs"/>
              </a:endParaRPr>
            </a:p>
          </p:txBody>
        </p:sp>
        <p:sp>
          <p:nvSpPr>
            <p:cNvPr id="7" name="Line 8"/>
            <p:cNvSpPr>
              <a:spLocks noChangeShapeType="1"/>
            </p:cNvSpPr>
            <p:nvPr userDrawn="1"/>
          </p:nvSpPr>
          <p:spPr bwMode="auto">
            <a:xfrm flipV="1">
              <a:off x="533400" y="685800"/>
              <a:ext cx="0" cy="83820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2400">
                <a:solidFill>
                  <a:prstClr val="black"/>
                </a:solidFill>
                <a:latin typeface="Arial" pitchFamily="34" charset="0"/>
                <a:ea typeface="ＭＳ Ｐゴシック" pitchFamily="34" charset="-128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664" y="89418"/>
            <a:ext cx="8153400" cy="10207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8208" y="964650"/>
            <a:ext cx="4147592" cy="535919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77880"/>
            <a:ext cx="4038600" cy="535919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A92729-CB93-4AC2-AB0E-1FB17B57658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656460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119063" y="355600"/>
            <a:ext cx="4267200" cy="838200"/>
            <a:chOff x="304800" y="685800"/>
            <a:chExt cx="4267200" cy="838200"/>
          </a:xfrm>
        </p:grpSpPr>
        <p:sp>
          <p:nvSpPr>
            <p:cNvPr id="8" name="Line 7"/>
            <p:cNvSpPr>
              <a:spLocks noChangeShapeType="1"/>
            </p:cNvSpPr>
            <p:nvPr userDrawn="1"/>
          </p:nvSpPr>
          <p:spPr bwMode="auto">
            <a:xfrm>
              <a:off x="304800" y="1295400"/>
              <a:ext cx="4267200" cy="0"/>
            </a:xfrm>
            <a:prstGeom prst="line">
              <a:avLst/>
            </a:prstGeom>
            <a:noFill/>
            <a:ln w="38100">
              <a:solidFill>
                <a:srgbClr val="6666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2400">
                <a:solidFill>
                  <a:prstClr val="black"/>
                </a:solidFill>
                <a:latin typeface="Arial" pitchFamily="34" charset="0"/>
                <a:ea typeface="ＭＳ Ｐゴシック" pitchFamily="34" charset="-128"/>
                <a:cs typeface="+mn-cs"/>
              </a:endParaRPr>
            </a:p>
          </p:txBody>
        </p:sp>
        <p:sp>
          <p:nvSpPr>
            <p:cNvPr id="9" name="Line 8"/>
            <p:cNvSpPr>
              <a:spLocks noChangeShapeType="1"/>
            </p:cNvSpPr>
            <p:nvPr userDrawn="1"/>
          </p:nvSpPr>
          <p:spPr bwMode="auto">
            <a:xfrm flipV="1">
              <a:off x="533400" y="685800"/>
              <a:ext cx="0" cy="83820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2400">
                <a:solidFill>
                  <a:prstClr val="black"/>
                </a:solidFill>
                <a:latin typeface="Arial" pitchFamily="34" charset="0"/>
                <a:ea typeface="ＭＳ Ｐゴシック" pitchFamily="34" charset="-128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664" y="89418"/>
            <a:ext cx="8153400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9268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746334"/>
            <a:ext cx="4040188" cy="461720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99268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746334"/>
            <a:ext cx="4041775" cy="461720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947E39-29EA-424C-912D-736B909E116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028210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119063" y="355600"/>
            <a:ext cx="4267200" cy="838200"/>
            <a:chOff x="304800" y="685800"/>
            <a:chExt cx="4267200" cy="838200"/>
          </a:xfrm>
        </p:grpSpPr>
        <p:sp>
          <p:nvSpPr>
            <p:cNvPr id="4" name="Line 7"/>
            <p:cNvSpPr>
              <a:spLocks noChangeShapeType="1"/>
            </p:cNvSpPr>
            <p:nvPr userDrawn="1"/>
          </p:nvSpPr>
          <p:spPr bwMode="auto">
            <a:xfrm>
              <a:off x="304800" y="1295400"/>
              <a:ext cx="4267200" cy="0"/>
            </a:xfrm>
            <a:prstGeom prst="line">
              <a:avLst/>
            </a:prstGeom>
            <a:noFill/>
            <a:ln w="38100">
              <a:solidFill>
                <a:srgbClr val="6666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2400">
                <a:solidFill>
                  <a:prstClr val="black"/>
                </a:solidFill>
                <a:latin typeface="Arial" pitchFamily="34" charset="0"/>
                <a:ea typeface="ＭＳ Ｐゴシック" pitchFamily="34" charset="-128"/>
                <a:cs typeface="+mn-cs"/>
              </a:endParaRPr>
            </a:p>
          </p:txBody>
        </p:sp>
        <p:sp>
          <p:nvSpPr>
            <p:cNvPr id="5" name="Line 8"/>
            <p:cNvSpPr>
              <a:spLocks noChangeShapeType="1"/>
            </p:cNvSpPr>
            <p:nvPr userDrawn="1"/>
          </p:nvSpPr>
          <p:spPr bwMode="auto">
            <a:xfrm flipV="1">
              <a:off x="533400" y="685800"/>
              <a:ext cx="0" cy="83820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2400">
                <a:solidFill>
                  <a:prstClr val="black"/>
                </a:solidFill>
                <a:latin typeface="Arial" pitchFamily="34" charset="0"/>
                <a:ea typeface="ＭＳ Ｐゴシック" pitchFamily="34" charset="-128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436" y="89418"/>
            <a:ext cx="8153400" cy="10207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48526A-B06B-43E9-B61E-0BAA7DC2ED0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2075937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D394E7-853D-4033-9DE7-ED11702A8F0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36656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F09613-A0AB-4A1E-8F7F-535483C4CB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46405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1738121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C3F828-0A35-4738-9182-821BBDA11F7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0060299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/>
          <p:cNvGrpSpPr>
            <a:grpSpLocks/>
          </p:cNvGrpSpPr>
          <p:nvPr/>
        </p:nvGrpSpPr>
        <p:grpSpPr bwMode="auto">
          <a:xfrm>
            <a:off x="119063" y="355600"/>
            <a:ext cx="4267200" cy="838200"/>
            <a:chOff x="304800" y="685800"/>
            <a:chExt cx="4267200" cy="838200"/>
          </a:xfrm>
        </p:grpSpPr>
        <p:sp>
          <p:nvSpPr>
            <p:cNvPr id="5" name="Line 7"/>
            <p:cNvSpPr>
              <a:spLocks noChangeShapeType="1"/>
            </p:cNvSpPr>
            <p:nvPr userDrawn="1"/>
          </p:nvSpPr>
          <p:spPr bwMode="auto">
            <a:xfrm>
              <a:off x="304800" y="1295400"/>
              <a:ext cx="4267200" cy="0"/>
            </a:xfrm>
            <a:prstGeom prst="line">
              <a:avLst/>
            </a:prstGeom>
            <a:noFill/>
            <a:ln w="38100">
              <a:solidFill>
                <a:srgbClr val="6666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2400">
                <a:solidFill>
                  <a:prstClr val="black"/>
                </a:solidFill>
                <a:latin typeface="Arial" pitchFamily="34" charset="0"/>
                <a:ea typeface="ＭＳ Ｐゴシック" pitchFamily="34" charset="-128"/>
                <a:cs typeface="+mn-cs"/>
              </a:endParaRPr>
            </a:p>
          </p:txBody>
        </p:sp>
        <p:sp>
          <p:nvSpPr>
            <p:cNvPr id="6" name="Line 8"/>
            <p:cNvSpPr>
              <a:spLocks noChangeShapeType="1"/>
            </p:cNvSpPr>
            <p:nvPr userDrawn="1"/>
          </p:nvSpPr>
          <p:spPr bwMode="auto">
            <a:xfrm flipV="1">
              <a:off x="533400" y="685800"/>
              <a:ext cx="0" cy="838200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2400">
                <a:solidFill>
                  <a:prstClr val="black"/>
                </a:solidFill>
                <a:latin typeface="Arial" pitchFamily="34" charset="0"/>
                <a:ea typeface="ＭＳ Ｐゴシック" pitchFamily="34" charset="-128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436" y="89418"/>
            <a:ext cx="8153400" cy="10207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1110180"/>
            <a:ext cx="8153400" cy="514828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973657-73B0-406B-BA0D-89D4EEB7BAC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3601647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60A97B-AE53-48D6-B56B-2C2127A7FAD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0658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2163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43000"/>
            <a:ext cx="38481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143000"/>
            <a:ext cx="38481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52104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63590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67191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2698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10296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56325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304800"/>
            <a:ext cx="7772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143000"/>
            <a:ext cx="78486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 </a:t>
            </a:r>
          </a:p>
        </p:txBody>
      </p:sp>
      <p:sp>
        <p:nvSpPr>
          <p:cNvPr id="1028" name="Line 7"/>
          <p:cNvSpPr>
            <a:spLocks noChangeShapeType="1"/>
          </p:cNvSpPr>
          <p:nvPr userDrawn="1"/>
        </p:nvSpPr>
        <p:spPr bwMode="auto">
          <a:xfrm>
            <a:off x="609600" y="914400"/>
            <a:ext cx="6019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8" r:id="rId1"/>
    <p:sldLayoutId id="2147483998" r:id="rId2"/>
    <p:sldLayoutId id="2147483999" r:id="rId3"/>
    <p:sldLayoutId id="2147484000" r:id="rId4"/>
    <p:sldLayoutId id="2147484001" r:id="rId5"/>
    <p:sldLayoutId id="2147484002" r:id="rId6"/>
    <p:sldLayoutId id="2147484003" r:id="rId7"/>
    <p:sldLayoutId id="2147484004" r:id="rId8"/>
    <p:sldLayoutId id="2147484005" r:id="rId9"/>
    <p:sldLayoutId id="2147484006" r:id="rId10"/>
    <p:sldLayoutId id="2147484007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00FF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00FF"/>
          </a:solidFill>
          <a:latin typeface="Verdana" pitchFamily="34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00FF"/>
          </a:solidFill>
          <a:latin typeface="Verdana" pitchFamily="34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00FF"/>
          </a:solidFill>
          <a:latin typeface="Verdana" pitchFamily="34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0000FF"/>
          </a:solidFill>
          <a:latin typeface="Verdana" pitchFamily="34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rgbClr val="0000FF"/>
          </a:solidFill>
          <a:latin typeface="Verdana" pitchFamily="34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rgbClr val="0000FF"/>
          </a:solidFill>
          <a:latin typeface="Verdana" pitchFamily="34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rgbClr val="0000FF"/>
          </a:solidFill>
          <a:latin typeface="Verdana" pitchFamily="34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rgbClr val="0000FF"/>
          </a:solidFill>
          <a:latin typeface="Verdana" pitchFamily="34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sz="16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16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sz="16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16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SzPct val="100000"/>
        <a:buChar char="•"/>
        <a:defRPr sz="16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SzPct val="100000"/>
        <a:buChar char="•"/>
        <a:defRPr sz="16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SzPct val="100000"/>
        <a:buChar char="•"/>
        <a:defRPr sz="16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SzPct val="100000"/>
        <a:buChar char="•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Placeholder 1"/>
          <p:cNvSpPr>
            <a:spLocks noGrp="1"/>
          </p:cNvSpPr>
          <p:nvPr>
            <p:ph type="title"/>
          </p:nvPr>
        </p:nvSpPr>
        <p:spPr bwMode="auto">
          <a:xfrm>
            <a:off x="533400" y="274638"/>
            <a:ext cx="8153400" cy="1020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433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33400" y="1295400"/>
            <a:ext cx="8153400" cy="5068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8811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88113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88113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6FBFD817-0E52-4346-A22B-41585217D2F8}" type="slidenum">
              <a:rPr lang="en-US" altLang="en-US">
                <a:latin typeface="Arial" pitchFamily="34" charset="0"/>
                <a:ea typeface="ＭＳ Ｐゴシック" pitchFamily="34" charset="-128"/>
                <a:cs typeface="+mn-cs"/>
              </a:rPr>
              <a:pPr/>
              <a:t>‹#›</a:t>
            </a:fld>
            <a:endParaRPr lang="en-US" altLang="en-US">
              <a:latin typeface="Arial" pitchFamily="34" charset="0"/>
              <a:ea typeface="ＭＳ Ｐゴシック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8256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4" r:id="rId1"/>
    <p:sldLayoutId id="2147484035" r:id="rId2"/>
    <p:sldLayoutId id="2147484036" r:id="rId3"/>
    <p:sldLayoutId id="2147484037" r:id="rId4"/>
    <p:sldLayoutId id="2147484038" r:id="rId5"/>
    <p:sldLayoutId id="2147484039" r:id="rId6"/>
    <p:sldLayoutId id="2147484040" r:id="rId7"/>
    <p:sldLayoutId id="2147484041" r:id="rId8"/>
    <p:sldLayoutId id="2147484042" r:id="rId9"/>
    <p:sldLayoutId id="2147484043" r:id="rId10"/>
    <p:sldLayoutId id="2147484044" r:id="rId11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ccg.doc.gold.ac.uk/ccg_old/papers/browne_tciaig12_1.pdf" TargetMode="Externa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2590799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MCTS (Checkers) AI Discussion</a:t>
            </a:r>
            <a:b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Disclaimer : We discuss a few ideas, there are many others… We will not go into detailed technical solutions (actual code) …</a:t>
            </a:r>
            <a:endParaRPr lang="en-US" altLang="en-US" sz="2400" dirty="0">
              <a:ea typeface="ＭＳ Ｐゴシック" pitchFamily="34" charset="-128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04456"/>
            <a:ext cx="6400800" cy="877887"/>
          </a:xfrm>
        </p:spPr>
        <p:txBody>
          <a:bodyPr rtlCol="0">
            <a:normAutofit/>
          </a:bodyPr>
          <a:lstStyle/>
          <a:p>
            <a:pPr eaLnBrk="1" hangingPunct="1"/>
            <a:r>
              <a:rPr lang="en-US" altLang="en-US" dirty="0">
                <a:solidFill>
                  <a:srgbClr val="898989"/>
                </a:solidFill>
              </a:rPr>
              <a:t>Kalev Kask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5D8DC49-66EC-4E69-B5CE-2184AA464C41}"/>
              </a:ext>
            </a:extLst>
          </p:cNvPr>
          <p:cNvSpPr txBox="1">
            <a:spLocks/>
          </p:cNvSpPr>
          <p:nvPr/>
        </p:nvSpPr>
        <p:spPr bwMode="auto">
          <a:xfrm>
            <a:off x="3733800" y="5835869"/>
            <a:ext cx="6051331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4572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+mn-cs"/>
              </a:defRPr>
            </a:lvl2pPr>
            <a:lvl3pPr marL="9144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+mn-cs"/>
              </a:defRPr>
            </a:lvl3pPr>
            <a:lvl4pPr marL="13716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+mn-cs"/>
              </a:defRPr>
            </a:lvl4pPr>
            <a:lvl5pPr marL="18288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ＭＳ Ｐゴシック" charset="0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tx1"/>
                </a:solidFill>
              </a:rPr>
              <a:t>Some pictures from publications referenced</a:t>
            </a:r>
          </a:p>
        </p:txBody>
      </p:sp>
    </p:spTree>
    <p:extLst>
      <p:ext uri="{BB962C8B-B14F-4D97-AF65-F5344CB8AC3E}">
        <p14:creationId xmlns:p14="http://schemas.microsoft.com/office/powerpoint/2010/main" val="1936488374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D3484-7FA9-40E6-A66D-B2C8FD89C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663" y="89418"/>
            <a:ext cx="8769337" cy="1020762"/>
          </a:xfrm>
        </p:spPr>
        <p:txBody>
          <a:bodyPr/>
          <a:lstStyle/>
          <a:p>
            <a:r>
              <a:rPr lang="en-US" dirty="0"/>
              <a:t>MCTS how to make iterations faster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719B6-0B11-4482-BDF6-63AAB6D2B8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70" y="1371600"/>
            <a:ext cx="8686659" cy="5331612"/>
          </a:xfrm>
        </p:spPr>
        <p:txBody>
          <a:bodyPr/>
          <a:lstStyle/>
          <a:p>
            <a:r>
              <a:rPr lang="en-US" dirty="0"/>
              <a:t>When entering </a:t>
            </a:r>
            <a:r>
              <a:rPr lang="en-US" dirty="0" err="1"/>
              <a:t>getMove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getAllPossibleMoves</a:t>
            </a:r>
            <a:r>
              <a:rPr lang="en-US" dirty="0"/>
              <a:t>() returns just 1 single move, don’t need to be MCTS</a:t>
            </a:r>
          </a:p>
          <a:p>
            <a:pPr lvl="1"/>
            <a:r>
              <a:rPr lang="en-US" dirty="0"/>
              <a:t>Just immediately return that 1 single move</a:t>
            </a:r>
          </a:p>
        </p:txBody>
      </p:sp>
    </p:spTree>
    <p:extLst>
      <p:ext uri="{BB962C8B-B14F-4D97-AF65-F5344CB8AC3E}">
        <p14:creationId xmlns:p14="http://schemas.microsoft.com/office/powerpoint/2010/main" val="11052686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D3484-7FA9-40E6-A66D-B2C8FD89C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663" y="89418"/>
            <a:ext cx="8769337" cy="1020762"/>
          </a:xfrm>
        </p:spPr>
        <p:txBody>
          <a:bodyPr/>
          <a:lstStyle/>
          <a:p>
            <a:r>
              <a:rPr lang="en-US" dirty="0"/>
              <a:t>MCTS how to make iterations faster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719B6-0B11-4482-BDF6-63AAB6D2B8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70" y="1371600"/>
            <a:ext cx="8686659" cy="5331612"/>
          </a:xfrm>
        </p:spPr>
        <p:txBody>
          <a:bodyPr/>
          <a:lstStyle/>
          <a:p>
            <a:r>
              <a:rPr lang="en-US" dirty="0"/>
              <a:t>When simulation is taking too long?</a:t>
            </a:r>
          </a:p>
          <a:p>
            <a:pPr lvl="1"/>
            <a:r>
              <a:rPr lang="en-US" dirty="0"/>
              <a:t>You can cut if off, but the terminal value is unknown</a:t>
            </a:r>
          </a:p>
          <a:p>
            <a:pPr lvl="1"/>
            <a:r>
              <a:rPr lang="en-US" dirty="0"/>
              <a:t>Can apply heuristic</a:t>
            </a:r>
          </a:p>
          <a:p>
            <a:pPr lvl="1"/>
            <a:r>
              <a:rPr lang="en-US" dirty="0"/>
              <a:t>But heuristic needs to be sufficiently accurate</a:t>
            </a:r>
          </a:p>
          <a:p>
            <a:pPr lvl="1"/>
            <a:r>
              <a:rPr lang="en-US" dirty="0"/>
              <a:t>May need 3 states</a:t>
            </a:r>
          </a:p>
          <a:p>
            <a:pPr lvl="2"/>
            <a:r>
              <a:rPr lang="en-US" dirty="0"/>
              <a:t>Win</a:t>
            </a:r>
          </a:p>
          <a:p>
            <a:pPr lvl="2"/>
            <a:r>
              <a:rPr lang="en-US" dirty="0"/>
              <a:t>Loss</a:t>
            </a:r>
          </a:p>
          <a:p>
            <a:pPr lvl="2"/>
            <a:r>
              <a:rPr lang="en-US" dirty="0" err="1"/>
              <a:t>TooHardToTell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4942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D3484-7FA9-40E6-A66D-B2C8FD89C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663" y="89418"/>
            <a:ext cx="8769337" cy="1020762"/>
          </a:xfrm>
        </p:spPr>
        <p:txBody>
          <a:bodyPr/>
          <a:lstStyle/>
          <a:p>
            <a:r>
              <a:rPr lang="en-US" dirty="0"/>
              <a:t>Heuristic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719B6-0B11-4482-BDF6-63AAB6D2B8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70" y="1371600"/>
            <a:ext cx="8686659" cy="5331612"/>
          </a:xfrm>
        </p:spPr>
        <p:txBody>
          <a:bodyPr/>
          <a:lstStyle/>
          <a:p>
            <a:r>
              <a:rPr lang="en-US" dirty="0"/>
              <a:t>Heuristic needs to be</a:t>
            </a:r>
          </a:p>
          <a:p>
            <a:pPr lvl="1"/>
            <a:r>
              <a:rPr lang="en-US" dirty="0"/>
              <a:t>Accurate</a:t>
            </a:r>
          </a:p>
          <a:p>
            <a:pPr lvl="1"/>
            <a:r>
              <a:rPr lang="en-US" dirty="0"/>
              <a:t>Discriminative</a:t>
            </a:r>
          </a:p>
          <a:p>
            <a:r>
              <a:rPr lang="en-US" dirty="0"/>
              <a:t>E.g. H(s) = #B(s) - #W(s) is not discriminative</a:t>
            </a:r>
          </a:p>
          <a:p>
            <a:pPr lvl="1"/>
            <a:r>
              <a:rPr lang="en-US" dirty="0"/>
              <a:t>Vast majority of time, either no capture (H is same for all children) or 1-piece capture (H is same for all children)</a:t>
            </a:r>
          </a:p>
          <a:p>
            <a:pPr lvl="1"/>
            <a:r>
              <a:rPr lang="en-US" dirty="0"/>
              <a:t>Most of the time material value does not change</a:t>
            </a:r>
          </a:p>
          <a:p>
            <a:pPr lvl="1"/>
            <a:r>
              <a:rPr lang="en-US" dirty="0"/>
              <a:t>So this H is uninformative and useless for guiding MCTS</a:t>
            </a:r>
          </a:p>
        </p:txBody>
      </p:sp>
    </p:spTree>
    <p:extLst>
      <p:ext uri="{BB962C8B-B14F-4D97-AF65-F5344CB8AC3E}">
        <p14:creationId xmlns:p14="http://schemas.microsoft.com/office/powerpoint/2010/main" val="4267632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D3484-7FA9-40E6-A66D-B2C8FD89C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663" y="89418"/>
            <a:ext cx="8769337" cy="1020762"/>
          </a:xfrm>
        </p:spPr>
        <p:txBody>
          <a:bodyPr/>
          <a:lstStyle/>
          <a:p>
            <a:r>
              <a:rPr lang="en-US" dirty="0"/>
              <a:t>Heuristic :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719B6-0B11-4482-BDF6-63AAB6D2B8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70" y="1371600"/>
            <a:ext cx="8686659" cy="5331612"/>
          </a:xfrm>
        </p:spPr>
        <p:txBody>
          <a:bodyPr/>
          <a:lstStyle/>
          <a:p>
            <a:r>
              <a:rPr lang="en-US" dirty="0"/>
              <a:t>Experimentally evaluate how discriminative/accurate it is</a:t>
            </a:r>
          </a:p>
          <a:p>
            <a:r>
              <a:rPr lang="en-US" dirty="0"/>
              <a:t>Implement simple </a:t>
            </a:r>
            <a:r>
              <a:rPr lang="en-US" dirty="0" err="1"/>
              <a:t>MiniMax</a:t>
            </a:r>
            <a:r>
              <a:rPr lang="en-US" dirty="0"/>
              <a:t> (a few moves lookahead) and run your H against </a:t>
            </a:r>
            <a:r>
              <a:rPr lang="en-US" dirty="0" err="1"/>
              <a:t>Ramdom</a:t>
            </a:r>
            <a:r>
              <a:rPr lang="en-US" dirty="0"/>
              <a:t>/Poor/Average. What is your </a:t>
            </a:r>
            <a:r>
              <a:rPr lang="en-US" dirty="0" err="1"/>
              <a:t>winrate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3277084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D3484-7FA9-40E6-A66D-B2C8FD89C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663" y="89418"/>
            <a:ext cx="8769337" cy="1020762"/>
          </a:xfrm>
        </p:spPr>
        <p:txBody>
          <a:bodyPr/>
          <a:lstStyle/>
          <a:p>
            <a:r>
              <a:rPr lang="en-US" dirty="0"/>
              <a:t>MCTS reuse subtree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3520396-86FA-4E85-B264-51D1F39825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300" y="1295400"/>
            <a:ext cx="6629400" cy="5225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983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D3484-7FA9-40E6-A66D-B2C8FD89C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663" y="89418"/>
            <a:ext cx="8769337" cy="1020762"/>
          </a:xfrm>
        </p:spPr>
        <p:txBody>
          <a:bodyPr/>
          <a:lstStyle/>
          <a:p>
            <a:r>
              <a:rPr lang="en-US" dirty="0"/>
              <a:t>MCTS modified UCT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253B0E-E57A-428F-AE63-4594D7EF2D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186" y="1600200"/>
            <a:ext cx="7239627" cy="4648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7147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D3484-7FA9-40E6-A66D-B2C8FD89C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663" y="89418"/>
            <a:ext cx="8769337" cy="1020762"/>
          </a:xfrm>
        </p:spPr>
        <p:txBody>
          <a:bodyPr/>
          <a:lstStyle/>
          <a:p>
            <a:r>
              <a:rPr lang="en-US" dirty="0"/>
              <a:t>MCTS : AMAF heuristic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13CE0E-AEE1-47EA-B907-A0C2B63EDF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295400"/>
            <a:ext cx="7498129" cy="4884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8440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D3484-7FA9-40E6-A66D-B2C8FD89C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663" y="89418"/>
            <a:ext cx="8769337" cy="1020762"/>
          </a:xfrm>
        </p:spPr>
        <p:txBody>
          <a:bodyPr/>
          <a:lstStyle/>
          <a:p>
            <a:r>
              <a:rPr lang="en-US" dirty="0"/>
              <a:t>MCTS : AMAF heuristic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719B6-0B11-4482-BDF6-63AAB6D2B8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90600"/>
            <a:ext cx="9144000" cy="5867400"/>
          </a:xfrm>
        </p:spPr>
        <p:txBody>
          <a:bodyPr/>
          <a:lstStyle/>
          <a:p>
            <a:r>
              <a:rPr lang="en-US" dirty="0"/>
              <a:t>AMAF = All Moves As First</a:t>
            </a:r>
          </a:p>
          <a:p>
            <a:r>
              <a:rPr lang="en-US" dirty="0"/>
              <a:t>Value of making move </a:t>
            </a:r>
            <a:r>
              <a:rPr lang="en-US" b="1" dirty="0">
                <a:solidFill>
                  <a:srgbClr val="FF0000"/>
                </a:solidFill>
              </a:rPr>
              <a:t>a</a:t>
            </a:r>
            <a:r>
              <a:rPr lang="en-US" dirty="0"/>
              <a:t> immediately is </a:t>
            </a:r>
            <a:r>
              <a:rPr lang="en-US" b="1" dirty="0"/>
              <a:t>average outcome of all simulations</a:t>
            </a:r>
            <a:r>
              <a:rPr lang="en-US" dirty="0"/>
              <a:t> where </a:t>
            </a:r>
            <a:r>
              <a:rPr lang="en-US" b="1" dirty="0">
                <a:solidFill>
                  <a:srgbClr val="FF0000"/>
                </a:solidFill>
              </a:rPr>
              <a:t>a</a:t>
            </a:r>
            <a:r>
              <a:rPr lang="en-US" dirty="0"/>
              <a:t> is played </a:t>
            </a:r>
            <a:r>
              <a:rPr lang="en-US" b="1" dirty="0"/>
              <a:t>at any time</a:t>
            </a:r>
          </a:p>
          <a:p>
            <a:pPr lvl="1"/>
            <a:r>
              <a:rPr lang="en-US" dirty="0"/>
              <a:t>Have a general value for each move, </a:t>
            </a:r>
            <a:r>
              <a:rPr lang="en-US" b="1" dirty="0"/>
              <a:t>regardless</a:t>
            </a:r>
            <a:r>
              <a:rPr lang="en-US" dirty="0"/>
              <a:t> of when it is played</a:t>
            </a:r>
          </a:p>
          <a:p>
            <a:r>
              <a:rPr lang="en-US" dirty="0"/>
              <a:t>Biased estimate of true move value</a:t>
            </a:r>
          </a:p>
          <a:p>
            <a:r>
              <a:rPr lang="en-US" dirty="0"/>
              <a:t>Based on independence assumption – value of move is unaffected by other moves before/after</a:t>
            </a:r>
          </a:p>
          <a:p>
            <a:r>
              <a:rPr lang="en-US" dirty="0"/>
              <a:t>Advantage = quick estimates</a:t>
            </a:r>
          </a:p>
          <a:p>
            <a:r>
              <a:rPr lang="en-US" dirty="0"/>
              <a:t>Disadvantage = biased</a:t>
            </a:r>
          </a:p>
        </p:txBody>
      </p:sp>
    </p:spTree>
    <p:extLst>
      <p:ext uri="{BB962C8B-B14F-4D97-AF65-F5344CB8AC3E}">
        <p14:creationId xmlns:p14="http://schemas.microsoft.com/office/powerpoint/2010/main" val="23620263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D3484-7FA9-40E6-A66D-B2C8FD89C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663" y="89418"/>
            <a:ext cx="8769337" cy="1020762"/>
          </a:xfrm>
        </p:spPr>
        <p:txBody>
          <a:bodyPr/>
          <a:lstStyle/>
          <a:p>
            <a:r>
              <a:rPr lang="en-US" dirty="0"/>
              <a:t>MCTS : AMAF nodes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719B6-0B11-4482-BDF6-63AAB6D2B8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19200"/>
            <a:ext cx="9144000" cy="5638800"/>
          </a:xfrm>
        </p:spPr>
        <p:txBody>
          <a:bodyPr/>
          <a:lstStyle/>
          <a:p>
            <a:r>
              <a:rPr lang="en-US" dirty="0"/>
              <a:t>For nodes on the selection path,</a:t>
            </a:r>
          </a:p>
          <a:p>
            <a:r>
              <a:rPr lang="en-US" dirty="0"/>
              <a:t>Update those siblings of the selection path, </a:t>
            </a:r>
          </a:p>
          <a:p>
            <a:r>
              <a:rPr lang="en-US" dirty="0"/>
              <a:t>That correspond to moves selected during simulation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30BA4C-DEFC-4ABD-880C-E805AC72F2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7655" y="3482486"/>
            <a:ext cx="5181600" cy="3375514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76A853C-F7C0-409D-BFD5-F65D2E5EAC69}"/>
              </a:ext>
            </a:extLst>
          </p:cNvPr>
          <p:cNvSpPr txBox="1">
            <a:spLocks/>
          </p:cNvSpPr>
          <p:nvPr/>
        </p:nvSpPr>
        <p:spPr bwMode="auto">
          <a:xfrm>
            <a:off x="0" y="3591506"/>
            <a:ext cx="3733800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Update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siblings of</a:t>
            </a:r>
            <a:r>
              <a:rPr lang="en-US" dirty="0">
                <a:solidFill>
                  <a:srgbClr val="FF0000"/>
                </a:solidFill>
              </a:rPr>
              <a:t> Start,C2,A1 </a:t>
            </a:r>
            <a:r>
              <a:rPr lang="en-US" dirty="0"/>
              <a:t>based on the path Start → C2 → A1 → B1 → A3 → C3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0DC634-E02C-43C0-8353-790EAEE720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31857"/>
            <a:ext cx="1775627" cy="1986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8598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D3484-7FA9-40E6-A66D-B2C8FD89C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663" y="89418"/>
            <a:ext cx="8769337" cy="1020762"/>
          </a:xfrm>
        </p:spPr>
        <p:txBody>
          <a:bodyPr/>
          <a:lstStyle/>
          <a:p>
            <a:r>
              <a:rPr lang="en-US" dirty="0"/>
              <a:t>MCTS : </a:t>
            </a:r>
            <a:r>
              <a:rPr lang="el-GR" dirty="0"/>
              <a:t>α</a:t>
            </a:r>
            <a:r>
              <a:rPr lang="en-US" dirty="0"/>
              <a:t>-AMAF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719B6-0B11-4482-BDF6-63AAB6D2B8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70" y="1371600"/>
            <a:ext cx="8686659" cy="5331612"/>
          </a:xfrm>
        </p:spPr>
        <p:txBody>
          <a:bodyPr/>
          <a:lstStyle/>
          <a:p>
            <a:r>
              <a:rPr lang="en-US" dirty="0"/>
              <a:t>Compute/keep 2 sets of counts for each node</a:t>
            </a:r>
          </a:p>
          <a:p>
            <a:pPr lvl="1"/>
            <a:r>
              <a:rPr lang="en-US" dirty="0"/>
              <a:t>Standard MCTS estimates</a:t>
            </a:r>
          </a:p>
          <a:p>
            <a:pPr lvl="1"/>
            <a:r>
              <a:rPr lang="en-US" dirty="0"/>
              <a:t>AMAF estimates</a:t>
            </a:r>
          </a:p>
          <a:p>
            <a:r>
              <a:rPr lang="el-GR" dirty="0"/>
              <a:t>α</a:t>
            </a:r>
            <a:r>
              <a:rPr lang="en-US" dirty="0"/>
              <a:t>-AMAF estimate is </a:t>
            </a:r>
            <a:r>
              <a:rPr lang="el-GR" dirty="0">
                <a:solidFill>
                  <a:srgbClr val="FF0000"/>
                </a:solidFill>
              </a:rPr>
              <a:t>α</a:t>
            </a:r>
            <a:r>
              <a:rPr lang="en-US" dirty="0">
                <a:solidFill>
                  <a:srgbClr val="FF0000"/>
                </a:solidFill>
              </a:rPr>
              <a:t>∙AMAF + (1-</a:t>
            </a:r>
            <a:r>
              <a:rPr lang="el-GR" dirty="0">
                <a:solidFill>
                  <a:srgbClr val="FF0000"/>
                </a:solidFill>
              </a:rPr>
              <a:t>α</a:t>
            </a:r>
            <a:r>
              <a:rPr lang="en-US" dirty="0">
                <a:solidFill>
                  <a:srgbClr val="FF0000"/>
                </a:solidFill>
              </a:rPr>
              <a:t>)∙Standard</a:t>
            </a:r>
          </a:p>
          <a:p>
            <a:pPr lvl="1"/>
            <a:r>
              <a:rPr lang="el-GR" dirty="0"/>
              <a:t>α</a:t>
            </a:r>
            <a:r>
              <a:rPr lang="en-US" dirty="0"/>
              <a:t>=0 is Standard MCTS</a:t>
            </a:r>
          </a:p>
          <a:p>
            <a:pPr lvl="1"/>
            <a:r>
              <a:rPr lang="el-GR" dirty="0"/>
              <a:t>α</a:t>
            </a:r>
            <a:r>
              <a:rPr lang="en-US" dirty="0"/>
              <a:t>=1 is (pure) AMAF</a:t>
            </a:r>
          </a:p>
          <a:p>
            <a:pPr lvl="1"/>
            <a:r>
              <a:rPr lang="el-GR" dirty="0"/>
              <a:t>α</a:t>
            </a:r>
            <a:r>
              <a:rPr lang="en-US" dirty="0"/>
              <a:t>-AMAF is blend of the two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8504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2D42C-C49D-47AA-B57D-8AA37DBA8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FDC5A-0736-4AB2-80AB-2D6F039F8F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1295400"/>
            <a:ext cx="9144000" cy="5562600"/>
          </a:xfrm>
        </p:spPr>
        <p:txBody>
          <a:bodyPr/>
          <a:lstStyle/>
          <a:p>
            <a:r>
              <a:rPr lang="en-US" sz="2800" dirty="0"/>
              <a:t>“A Survey of Monte Carlo Tree Search Methods” </a:t>
            </a:r>
          </a:p>
          <a:p>
            <a:pPr lvl="1"/>
            <a:r>
              <a:rPr lang="en-US" sz="2400" dirty="0">
                <a:hlinkClick r:id="rId2"/>
              </a:rPr>
              <a:t>http://ccg.doc.gold.ac.uk/ccg_old/papers/browne_tciaig12_1.pdf</a:t>
            </a:r>
            <a:endParaRPr lang="en-US" sz="2400" dirty="0"/>
          </a:p>
          <a:p>
            <a:r>
              <a:rPr lang="en-US" sz="2200" dirty="0"/>
              <a:t>many others</a:t>
            </a:r>
          </a:p>
          <a:p>
            <a:r>
              <a:rPr lang="en-US" sz="2200" dirty="0"/>
              <a:t>…..</a:t>
            </a:r>
          </a:p>
        </p:txBody>
      </p:sp>
    </p:spTree>
    <p:extLst>
      <p:ext uri="{BB962C8B-B14F-4D97-AF65-F5344CB8AC3E}">
        <p14:creationId xmlns:p14="http://schemas.microsoft.com/office/powerpoint/2010/main" val="36498175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D3484-7FA9-40E6-A66D-B2C8FD89C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663" y="89418"/>
            <a:ext cx="8769337" cy="1020762"/>
          </a:xfrm>
        </p:spPr>
        <p:txBody>
          <a:bodyPr/>
          <a:lstStyle/>
          <a:p>
            <a:r>
              <a:rPr lang="en-US" dirty="0"/>
              <a:t>MCTS : RAVE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719B6-0B11-4482-BDF6-63AAB6D2B8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10180"/>
            <a:ext cx="9296400" cy="5747820"/>
          </a:xfrm>
        </p:spPr>
        <p:txBody>
          <a:bodyPr/>
          <a:lstStyle/>
          <a:p>
            <a:r>
              <a:rPr lang="en-US" sz="2800" dirty="0"/>
              <a:t>RAVE = Rapid Action Value Estimates</a:t>
            </a:r>
          </a:p>
          <a:p>
            <a:r>
              <a:rPr lang="en-US" sz="2800" dirty="0"/>
              <a:t>Each node in MCTS tree has its own </a:t>
            </a:r>
            <a:r>
              <a:rPr lang="el-GR" sz="2800" dirty="0"/>
              <a:t>α</a:t>
            </a:r>
            <a:r>
              <a:rPr lang="en-US" sz="2800" dirty="0"/>
              <a:t> that starts at 1 and then decreases to 0, as more iterations go through the node</a:t>
            </a:r>
          </a:p>
          <a:p>
            <a:pPr lvl="1"/>
            <a:r>
              <a:rPr lang="en-US" sz="2400" dirty="0"/>
              <a:t>If you have very few sampled paths through the node, you rely on its AMAF estimate</a:t>
            </a:r>
          </a:p>
          <a:p>
            <a:pPr lvl="1"/>
            <a:r>
              <a:rPr lang="en-US" sz="2400" dirty="0"/>
              <a:t>If you have many sampled paths through the node, you rely on its own Standard MCTS estimate</a:t>
            </a:r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r>
              <a:rPr lang="en-US" sz="2800" b="1" dirty="0"/>
              <a:t>P</a:t>
            </a:r>
            <a:r>
              <a:rPr lang="en-US" sz="2800" dirty="0"/>
              <a:t> is a parameter, </a:t>
            </a:r>
            <a:r>
              <a:rPr lang="en-US" b="1" dirty="0" err="1"/>
              <a:t>s</a:t>
            </a:r>
            <a:r>
              <a:rPr lang="en-US" b="1" baseline="-25000" dirty="0" err="1"/>
              <a:t>i</a:t>
            </a:r>
            <a:r>
              <a:rPr lang="en-US" sz="2800" dirty="0"/>
              <a:t> is count for node </a:t>
            </a:r>
            <a:r>
              <a:rPr lang="en-US" sz="3600" b="1" dirty="0"/>
              <a:t>s</a:t>
            </a:r>
            <a:endParaRPr lang="en-US" sz="28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98EE649-3845-4734-ABED-F2BFAEDED2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310" y="4191000"/>
            <a:ext cx="6950042" cy="1653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869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2D42C-C49D-47AA-B57D-8AA37DBA8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FDC5A-0736-4AB2-80AB-2D6F039F8F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1295400"/>
            <a:ext cx="9144000" cy="5562600"/>
          </a:xfrm>
        </p:spPr>
        <p:txBody>
          <a:bodyPr/>
          <a:lstStyle/>
          <a:p>
            <a:r>
              <a:rPr lang="en-US" sz="2400" dirty="0"/>
              <a:t>Board size </a:t>
            </a:r>
          </a:p>
          <a:p>
            <a:pPr lvl="1"/>
            <a:r>
              <a:rPr lang="en-US" sz="2000" dirty="0"/>
              <a:t>M = number of rows </a:t>
            </a:r>
          </a:p>
          <a:p>
            <a:pPr lvl="1"/>
            <a:r>
              <a:rPr lang="en-US" sz="2000" dirty="0"/>
              <a:t>N = number of columns</a:t>
            </a:r>
          </a:p>
          <a:p>
            <a:r>
              <a:rPr lang="en-US" sz="2400" dirty="0" err="1"/>
              <a:t>StudentAI</a:t>
            </a:r>
            <a:r>
              <a:rPr lang="en-US" sz="2400" dirty="0"/>
              <a:t> class</a:t>
            </a:r>
          </a:p>
          <a:p>
            <a:pPr lvl="1"/>
            <a:r>
              <a:rPr lang="en-US" sz="2000" dirty="0"/>
              <a:t>This is where your code will go …</a:t>
            </a:r>
          </a:p>
          <a:p>
            <a:r>
              <a:rPr lang="en-US" sz="2200" dirty="0" err="1"/>
              <a:t>get_move</a:t>
            </a:r>
            <a:r>
              <a:rPr lang="en-US" sz="2200" dirty="0"/>
              <a:t>()/</a:t>
            </a:r>
            <a:r>
              <a:rPr lang="en-US" sz="2200" dirty="0" err="1"/>
              <a:t>GetMove</a:t>
            </a:r>
            <a:r>
              <a:rPr lang="en-US" sz="2200" dirty="0"/>
              <a:t>()</a:t>
            </a:r>
          </a:p>
          <a:p>
            <a:pPr lvl="1"/>
            <a:r>
              <a:rPr lang="en-US" sz="2000" dirty="0"/>
              <a:t>called by the system, when it is your turn to move …</a:t>
            </a:r>
          </a:p>
          <a:p>
            <a:r>
              <a:rPr lang="en-US" sz="2400" dirty="0"/>
              <a:t>Time limit</a:t>
            </a:r>
          </a:p>
          <a:p>
            <a:pPr lvl="1"/>
            <a:r>
              <a:rPr lang="en-US" sz="2000" dirty="0"/>
              <a:t>E.g. 8 min per game per player …</a:t>
            </a:r>
          </a:p>
        </p:txBody>
      </p:sp>
    </p:spTree>
    <p:extLst>
      <p:ext uri="{BB962C8B-B14F-4D97-AF65-F5344CB8AC3E}">
        <p14:creationId xmlns:p14="http://schemas.microsoft.com/office/powerpoint/2010/main" val="69800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2F6F3-72D1-4749-BA5D-15EC89A83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Persistent 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40CFBB-60FE-4711-B8E9-7D4EEC5FC6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447800"/>
            <a:ext cx="9144000" cy="5410199"/>
          </a:xfrm>
        </p:spPr>
        <p:txBody>
          <a:bodyPr/>
          <a:lstStyle/>
          <a:p>
            <a:r>
              <a:rPr lang="en-US" sz="2800" dirty="0"/>
              <a:t>There is a board (member) object (of type Board) in </a:t>
            </a:r>
            <a:r>
              <a:rPr lang="en-US" sz="2800" dirty="0" err="1"/>
              <a:t>StudentAI</a:t>
            </a:r>
            <a:r>
              <a:rPr lang="en-US" sz="2800" dirty="0"/>
              <a:t> class, for your convenience</a:t>
            </a:r>
          </a:p>
          <a:p>
            <a:r>
              <a:rPr lang="en-US" sz="2800" dirty="0"/>
              <a:t>You need to update it yourself</a:t>
            </a:r>
          </a:p>
          <a:p>
            <a:pPr lvl="1"/>
            <a:r>
              <a:rPr lang="en-US" sz="2400" dirty="0"/>
              <a:t>e.g. when </a:t>
            </a:r>
            <a:r>
              <a:rPr lang="en-US" sz="2400" dirty="0" err="1"/>
              <a:t>get_move</a:t>
            </a:r>
            <a:r>
              <a:rPr lang="en-US" sz="2400" dirty="0"/>
              <a:t>() is called, opponent’s move is passed in as input, you need to call </a:t>
            </a:r>
            <a:r>
              <a:rPr lang="en-US" sz="2400" dirty="0" err="1"/>
              <a:t>make_move</a:t>
            </a:r>
            <a:r>
              <a:rPr lang="en-US" sz="2400" dirty="0"/>
              <a:t>() to keep the board up to date …</a:t>
            </a:r>
          </a:p>
        </p:txBody>
      </p:sp>
    </p:spTree>
    <p:extLst>
      <p:ext uri="{BB962C8B-B14F-4D97-AF65-F5344CB8AC3E}">
        <p14:creationId xmlns:p14="http://schemas.microsoft.com/office/powerpoint/2010/main" val="4107196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8269306-A3C6-497E-B782-36D6764FE4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1576527"/>
            <a:ext cx="5822185" cy="5052498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D8ED5BE-A575-4CD3-896C-B295D5B9D8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1436970"/>
            <a:ext cx="3276599" cy="5331612"/>
          </a:xfrm>
        </p:spPr>
        <p:txBody>
          <a:bodyPr/>
          <a:lstStyle/>
          <a:p>
            <a:r>
              <a:rPr lang="en-US" sz="2400" dirty="0"/>
              <a:t>Time is of the essence</a:t>
            </a:r>
          </a:p>
          <a:p>
            <a:pPr lvl="1"/>
            <a:r>
              <a:rPr lang="en-US" sz="2000" dirty="0"/>
              <a:t>There will be a timeout</a:t>
            </a:r>
          </a:p>
          <a:p>
            <a:r>
              <a:rPr lang="en-US" sz="2400" dirty="0"/>
              <a:t>You have to keep track of time</a:t>
            </a:r>
          </a:p>
          <a:p>
            <a:r>
              <a:rPr lang="en-US" sz="2400" dirty="0"/>
              <a:t>Avg # of moves per game ? 25</a:t>
            </a:r>
          </a:p>
          <a:p>
            <a:pPr lvl="1"/>
            <a:r>
              <a:rPr lang="en-US" sz="2000" dirty="0"/>
              <a:t>8min = 480sec -&gt; about 20 sec per move</a:t>
            </a:r>
          </a:p>
          <a:p>
            <a:pPr lvl="1"/>
            <a:r>
              <a:rPr lang="en-US" sz="2000" dirty="0"/>
              <a:t>MCTS iterations slower early, faster later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8C98C1-7D57-4614-9D4B-3459D167E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Keeping track of time</a:t>
            </a:r>
          </a:p>
        </p:txBody>
      </p:sp>
    </p:spTree>
    <p:extLst>
      <p:ext uri="{BB962C8B-B14F-4D97-AF65-F5344CB8AC3E}">
        <p14:creationId xmlns:p14="http://schemas.microsoft.com/office/powerpoint/2010/main" val="1377719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D3484-7FA9-40E6-A66D-B2C8FD89C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719B6-0B11-4482-BDF6-63AAB6D2B8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70" y="1371600"/>
            <a:ext cx="8686659" cy="5331612"/>
          </a:xfrm>
        </p:spPr>
        <p:txBody>
          <a:bodyPr/>
          <a:lstStyle/>
          <a:p>
            <a:r>
              <a:rPr lang="en-US" dirty="0"/>
              <a:t>Basic question :</a:t>
            </a:r>
          </a:p>
          <a:p>
            <a:pPr lvl="1"/>
            <a:r>
              <a:rPr lang="en-US" dirty="0"/>
              <a:t>How long does each iteration take</a:t>
            </a:r>
          </a:p>
          <a:p>
            <a:pPr lvl="2"/>
            <a:r>
              <a:rPr lang="en-US" dirty="0"/>
              <a:t>this determines how many iterations you can do</a:t>
            </a:r>
          </a:p>
          <a:p>
            <a:pPr lvl="1"/>
            <a:r>
              <a:rPr lang="en-US" dirty="0"/>
              <a:t>What to you get out of each iteration</a:t>
            </a:r>
          </a:p>
          <a:p>
            <a:r>
              <a:rPr lang="en-US" dirty="0"/>
              <a:t>If # iterations -&gt; ∞ then learned win-rate -&gt; true win-rate</a:t>
            </a:r>
          </a:p>
          <a:p>
            <a:pPr lvl="1"/>
            <a:r>
              <a:rPr lang="en-US" dirty="0"/>
              <a:t>The more iterations you can do, the better quality play</a:t>
            </a:r>
          </a:p>
          <a:p>
            <a:pPr lvl="1"/>
            <a:r>
              <a:rPr lang="en-US" dirty="0"/>
              <a:t>Are you doing enough iterations?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910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D3484-7FA9-40E6-A66D-B2C8FD89C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MCTS tradeoff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719B6-0B11-4482-BDF6-63AAB6D2B8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70" y="1371600"/>
            <a:ext cx="8686659" cy="5331612"/>
          </a:xfrm>
        </p:spPr>
        <p:txBody>
          <a:bodyPr/>
          <a:lstStyle/>
          <a:p>
            <a:r>
              <a:rPr lang="en-US" dirty="0"/>
              <a:t>Make each iteration faster?</a:t>
            </a:r>
          </a:p>
          <a:p>
            <a:endParaRPr lang="en-US" dirty="0"/>
          </a:p>
          <a:p>
            <a:r>
              <a:rPr lang="en-US" dirty="0"/>
              <a:t>Get more out of each iteration?</a:t>
            </a:r>
          </a:p>
          <a:p>
            <a:pPr lvl="1"/>
            <a:r>
              <a:rPr lang="en-US" dirty="0"/>
              <a:t>Only “good quality” iterations really contribute</a:t>
            </a:r>
          </a:p>
          <a:p>
            <a:pPr lvl="1"/>
            <a:r>
              <a:rPr lang="en-US" dirty="0"/>
              <a:t>Naïve MCTS will execute many “poor quality” iterations -&gt; slow convergence</a:t>
            </a:r>
          </a:p>
          <a:p>
            <a:pPr lvl="1"/>
            <a:endParaRPr lang="en-US" dirty="0"/>
          </a:p>
          <a:p>
            <a:r>
              <a:rPr lang="en-US" dirty="0"/>
              <a:t>Tradeoff : is the extra effort you put into each iterations (e.g. heuristic) paying off</a:t>
            </a:r>
          </a:p>
        </p:txBody>
      </p:sp>
    </p:spTree>
    <p:extLst>
      <p:ext uri="{BB962C8B-B14F-4D97-AF65-F5344CB8AC3E}">
        <p14:creationId xmlns:p14="http://schemas.microsoft.com/office/powerpoint/2010/main" val="1902358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D3484-7FA9-40E6-A66D-B2C8FD89C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MCTS how many iterations?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719B6-0B11-4482-BDF6-63AAB6D2B8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70" y="1371600"/>
            <a:ext cx="8686659" cy="5331612"/>
          </a:xfrm>
        </p:spPr>
        <p:txBody>
          <a:bodyPr/>
          <a:lstStyle/>
          <a:p>
            <a:r>
              <a:rPr lang="en-US" dirty="0"/>
              <a:t>How many iterations is enough?</a:t>
            </a:r>
          </a:p>
          <a:p>
            <a:pPr lvl="1"/>
            <a:r>
              <a:rPr lang="en-US" dirty="0"/>
              <a:t>Depends of what you get out of each iteration</a:t>
            </a:r>
          </a:p>
          <a:p>
            <a:pPr lvl="1"/>
            <a:r>
              <a:rPr lang="en-US" dirty="0"/>
              <a:t>For checkers</a:t>
            </a:r>
          </a:p>
          <a:p>
            <a:pPr lvl="2"/>
            <a:r>
              <a:rPr lang="en-US" dirty="0"/>
              <a:t>100 probably not enough</a:t>
            </a:r>
          </a:p>
          <a:p>
            <a:pPr lvl="2"/>
            <a:r>
              <a:rPr lang="en-US" dirty="0"/>
              <a:t>1000 probably enough</a:t>
            </a:r>
          </a:p>
        </p:txBody>
      </p:sp>
    </p:spTree>
    <p:extLst>
      <p:ext uri="{BB962C8B-B14F-4D97-AF65-F5344CB8AC3E}">
        <p14:creationId xmlns:p14="http://schemas.microsoft.com/office/powerpoint/2010/main" val="1803181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D3484-7FA9-40E6-A66D-B2C8FD89C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663" y="89418"/>
            <a:ext cx="8769337" cy="1020762"/>
          </a:xfrm>
        </p:spPr>
        <p:txBody>
          <a:bodyPr/>
          <a:lstStyle/>
          <a:p>
            <a:r>
              <a:rPr lang="en-US" dirty="0"/>
              <a:t>MCTS how to make iterations faster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719B6-0B11-4482-BDF6-63AAB6D2B8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70" y="1371600"/>
            <a:ext cx="8686659" cy="5331612"/>
          </a:xfrm>
        </p:spPr>
        <p:txBody>
          <a:bodyPr/>
          <a:lstStyle/>
          <a:p>
            <a:r>
              <a:rPr lang="en-US" dirty="0"/>
              <a:t>When doing selection/simulation you need the board along the way</a:t>
            </a:r>
          </a:p>
          <a:p>
            <a:pPr lvl="1"/>
            <a:r>
              <a:rPr lang="en-US" dirty="0"/>
              <a:t>For blind/uninformed simulation, can make a copy of  “main” board in the beginning, and then just call </a:t>
            </a:r>
            <a:r>
              <a:rPr lang="en-US" dirty="0" err="1"/>
              <a:t>getAllMoves</a:t>
            </a:r>
            <a:r>
              <a:rPr lang="en-US" dirty="0"/>
              <a:t>()/</a:t>
            </a:r>
            <a:r>
              <a:rPr lang="en-US" dirty="0" err="1"/>
              <a:t>makeMove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If you heuristic, need to do 1-move lookahead at each state (simulation)</a:t>
            </a:r>
          </a:p>
          <a:p>
            <a:pPr lvl="2"/>
            <a:r>
              <a:rPr lang="en-US" dirty="0"/>
              <a:t>Do you do (deep)copy of the board, and then just </a:t>
            </a:r>
            <a:r>
              <a:rPr lang="en-US" dirty="0" err="1"/>
              <a:t>makeMove</a:t>
            </a:r>
            <a:r>
              <a:rPr lang="en-US" dirty="0"/>
              <a:t>() off of the (deep)copy?</a:t>
            </a:r>
          </a:p>
          <a:p>
            <a:pPr lvl="2"/>
            <a:r>
              <a:rPr lang="en-US" dirty="0"/>
              <a:t>Do you skip (deep)copy and do </a:t>
            </a:r>
            <a:r>
              <a:rPr lang="en-US" dirty="0" err="1"/>
              <a:t>makeMove</a:t>
            </a:r>
            <a:r>
              <a:rPr lang="en-US" dirty="0"/>
              <a:t>()/Undo()?</a:t>
            </a:r>
          </a:p>
        </p:txBody>
      </p:sp>
    </p:spTree>
    <p:extLst>
      <p:ext uri="{BB962C8B-B14F-4D97-AF65-F5344CB8AC3E}">
        <p14:creationId xmlns:p14="http://schemas.microsoft.com/office/powerpoint/2010/main" val="1182691391"/>
      </p:ext>
    </p:extLst>
  </p:cSld>
  <p:clrMapOvr>
    <a:masterClrMapping/>
  </p:clrMapOvr>
</p:sld>
</file>

<file path=ppt/theme/theme1.xml><?xml version="1.0" encoding="utf-8"?>
<a:theme xmlns:a="http://schemas.openxmlformats.org/drawingml/2006/main" name="1_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1_Default Design">
      <a:majorFont>
        <a:latin typeface="Verdana"/>
        <a:ea typeface=""/>
        <a:cs typeface="Arial"/>
      </a:majorFont>
      <a:minorFont>
        <a:latin typeface="Verdan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ATI Full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21970</TotalTime>
  <Words>931</Words>
  <Application>Microsoft Office PowerPoint</Application>
  <PresentationFormat>On-screen Show (4:3)</PresentationFormat>
  <Paragraphs>115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Verdana</vt:lpstr>
      <vt:lpstr>1_Default Design</vt:lpstr>
      <vt:lpstr>ATI Full</vt:lpstr>
      <vt:lpstr>MCTS (Checkers) AI Discussion  Disclaimer : We discuss a few ideas, there are many others… We will not go into detailed technical solutions (actual code) …</vt:lpstr>
      <vt:lpstr>Resources</vt:lpstr>
      <vt:lpstr>Basics</vt:lpstr>
      <vt:lpstr>Persistent Board</vt:lpstr>
      <vt:lpstr>Keeping track of time</vt:lpstr>
      <vt:lpstr>MCTS</vt:lpstr>
      <vt:lpstr>MCTS tradeoff</vt:lpstr>
      <vt:lpstr>MCTS how many iterations?</vt:lpstr>
      <vt:lpstr>MCTS how to make iterations faster ?</vt:lpstr>
      <vt:lpstr>MCTS how to make iterations faster ?</vt:lpstr>
      <vt:lpstr>MCTS how to make iterations faster ?</vt:lpstr>
      <vt:lpstr>Heuristic</vt:lpstr>
      <vt:lpstr>Heuristic : testing</vt:lpstr>
      <vt:lpstr>MCTS reuse subtree</vt:lpstr>
      <vt:lpstr>MCTS modified UCT</vt:lpstr>
      <vt:lpstr>MCTS : AMAF heuristic</vt:lpstr>
      <vt:lpstr>MCTS : AMAF heuristic</vt:lpstr>
      <vt:lpstr>MCTS : AMAF nodes values</vt:lpstr>
      <vt:lpstr>MCTS : α-AMAF</vt:lpstr>
      <vt:lpstr>MCTS : RAVE</vt:lpstr>
    </vt:vector>
  </TitlesOfParts>
  <Company>University of California, Irvine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 Syntax</dc:title>
  <dc:creator>Information &amp; Computer Sciences</dc:creator>
  <cp:lastModifiedBy>Kalev Kask</cp:lastModifiedBy>
  <cp:revision>1210</cp:revision>
  <cp:lastPrinted>2012-02-19T15:49:23Z</cp:lastPrinted>
  <dcterms:created xsi:type="dcterms:W3CDTF">2007-10-23T18:19:57Z</dcterms:created>
  <dcterms:modified xsi:type="dcterms:W3CDTF">2021-11-19T19:26:28Z</dcterms:modified>
</cp:coreProperties>
</file>