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Montserrat Classic Bold" charset="1" panose="00000800000000000000"/>
      <p:regular r:id="rId33"/>
    </p:embeddedFont>
    <p:embeddedFont>
      <p:font typeface="Oswald Bold" charset="1" panose="00000800000000000000"/>
      <p:regular r:id="rId34"/>
    </p:embeddedFont>
    <p:embeddedFont>
      <p:font typeface="Montserrat Classic" charset="1" panose="00000500000000000000"/>
      <p:regular r:id="rId35"/>
    </p:embeddedFont>
    <p:embeddedFont>
      <p:font typeface="Canva Sans Bold" charset="1" panose="020B0803030501040103"/>
      <p:regular r:id="rId36"/>
    </p:embeddedFont>
    <p:embeddedFont>
      <p:font typeface="Canva Sans" charset="1" panose="020B0503030501040103"/>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6229172" y="5691819"/>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53146" y="-6640316"/>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234770" y="441415"/>
            <a:ext cx="1818460" cy="1860168"/>
          </a:xfrm>
          <a:custGeom>
            <a:avLst/>
            <a:gdLst/>
            <a:ahLst/>
            <a:cxnLst/>
            <a:rect r="r" b="b" t="t" l="l"/>
            <a:pathLst>
              <a:path h="1860168" w="1818460">
                <a:moveTo>
                  <a:pt x="0" y="0"/>
                </a:moveTo>
                <a:lnTo>
                  <a:pt x="1818460" y="0"/>
                </a:lnTo>
                <a:lnTo>
                  <a:pt x="1818460" y="1860168"/>
                </a:lnTo>
                <a:lnTo>
                  <a:pt x="0" y="1860168"/>
                </a:lnTo>
                <a:lnTo>
                  <a:pt x="0" y="0"/>
                </a:lnTo>
                <a:close/>
              </a:path>
            </a:pathLst>
          </a:custGeom>
          <a:blipFill>
            <a:blip r:embed="rId5"/>
            <a:stretch>
              <a:fillRect l="0" t="0" r="0" b="0"/>
            </a:stretch>
          </a:blipFill>
        </p:spPr>
      </p:sp>
      <p:sp>
        <p:nvSpPr>
          <p:cNvPr name="TextBox 6" id="6"/>
          <p:cNvSpPr txBox="true"/>
          <p:nvPr/>
        </p:nvSpPr>
        <p:spPr>
          <a:xfrm rot="0">
            <a:off x="2850920" y="2930756"/>
            <a:ext cx="12848809" cy="856039"/>
          </a:xfrm>
          <a:prstGeom prst="rect">
            <a:avLst/>
          </a:prstGeom>
        </p:spPr>
        <p:txBody>
          <a:bodyPr anchor="t" rtlCol="false" tIns="0" lIns="0" bIns="0" rIns="0">
            <a:spAutoFit/>
          </a:bodyPr>
          <a:lstStyle/>
          <a:p>
            <a:pPr algn="ctr">
              <a:lnSpc>
                <a:spcPts val="6973"/>
              </a:lnSpc>
            </a:pPr>
            <a:r>
              <a:rPr lang="en-US" b="true" sz="5052" spc="267">
                <a:solidFill>
                  <a:srgbClr val="231F20"/>
                </a:solidFill>
                <a:latin typeface="Montserrat Classic Bold"/>
                <a:ea typeface="Montserrat Classic Bold"/>
                <a:cs typeface="Montserrat Classic Bold"/>
                <a:sym typeface="Montserrat Classic Bold"/>
              </a:rPr>
              <a:t>Major Project</a:t>
            </a:r>
          </a:p>
        </p:txBody>
      </p:sp>
      <p:sp>
        <p:nvSpPr>
          <p:cNvPr name="TextBox 7" id="7"/>
          <p:cNvSpPr txBox="true"/>
          <p:nvPr/>
        </p:nvSpPr>
        <p:spPr>
          <a:xfrm rot="0">
            <a:off x="1893517" y="4444019"/>
            <a:ext cx="15710291" cy="1897692"/>
          </a:xfrm>
          <a:prstGeom prst="rect">
            <a:avLst/>
          </a:prstGeom>
        </p:spPr>
        <p:txBody>
          <a:bodyPr anchor="t" rtlCol="false" tIns="0" lIns="0" bIns="0" rIns="0">
            <a:spAutoFit/>
          </a:bodyPr>
          <a:lstStyle/>
          <a:p>
            <a:pPr algn="ctr">
              <a:lnSpc>
                <a:spcPts val="5041"/>
              </a:lnSpc>
            </a:pPr>
            <a:r>
              <a:rPr lang="en-US" b="true" sz="3653" spc="193">
                <a:solidFill>
                  <a:srgbClr val="231F20"/>
                </a:solidFill>
                <a:latin typeface="Montserrat Classic Bold"/>
                <a:ea typeface="Montserrat Classic Bold"/>
                <a:cs typeface="Montserrat Classic Bold"/>
                <a:sym typeface="Montserrat Classic Bold"/>
              </a:rPr>
              <a:t>SYSTEMATIC COMPARISON OF SEMI-SUPERVISED AND SELF-SUPERVISED LEARNING FOR MEDICAL IMAGE CLASSIFICATION</a:t>
            </a:r>
          </a:p>
        </p:txBody>
      </p:sp>
      <p:sp>
        <p:nvSpPr>
          <p:cNvPr name="TextBox 8" id="8"/>
          <p:cNvSpPr txBox="true"/>
          <p:nvPr/>
        </p:nvSpPr>
        <p:spPr>
          <a:xfrm rot="0">
            <a:off x="-3573485" y="8356924"/>
            <a:ext cx="12848809" cy="1815776"/>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By:</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Preeti  (IIB2021042)</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Girisha Vashisht (IIT2021183)</a:t>
            </a:r>
          </a:p>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Arshiya Chutke (IIT2021270)</a:t>
            </a:r>
          </a:p>
        </p:txBody>
      </p:sp>
      <p:sp>
        <p:nvSpPr>
          <p:cNvPr name="TextBox 9" id="9"/>
          <p:cNvSpPr txBox="true"/>
          <p:nvPr/>
        </p:nvSpPr>
        <p:spPr>
          <a:xfrm rot="0">
            <a:off x="11365836" y="8039317"/>
            <a:ext cx="7050687" cy="1218983"/>
          </a:xfrm>
          <a:prstGeom prst="rect">
            <a:avLst/>
          </a:prstGeom>
        </p:spPr>
        <p:txBody>
          <a:bodyPr anchor="t" rtlCol="false" tIns="0" lIns="0" bIns="0" rIns="0">
            <a:spAutoFit/>
          </a:bodyPr>
          <a:lstStyle/>
          <a:p>
            <a:pPr algn="ctr">
              <a:lnSpc>
                <a:spcPts val="4982"/>
              </a:lnSpc>
            </a:pPr>
            <a:r>
              <a:rPr lang="en-US" b="true" sz="3610" spc="191">
                <a:solidFill>
                  <a:srgbClr val="231F20"/>
                </a:solidFill>
                <a:latin typeface="Montserrat Classic Bold"/>
                <a:ea typeface="Montserrat Classic Bold"/>
                <a:cs typeface="Montserrat Classic Bold"/>
                <a:sym typeface="Montserrat Classic Bold"/>
              </a:rPr>
              <a:t>Guided by:</a:t>
            </a:r>
          </a:p>
          <a:p>
            <a:pPr algn="ctr">
              <a:lnSpc>
                <a:spcPts val="4982"/>
              </a:lnSpc>
            </a:pPr>
            <a:r>
              <a:rPr lang="en-US" b="true" sz="3610" spc="191">
                <a:solidFill>
                  <a:srgbClr val="231F20"/>
                </a:solidFill>
                <a:latin typeface="Montserrat Classic Bold"/>
                <a:ea typeface="Montserrat Classic Bold"/>
                <a:cs typeface="Montserrat Classic Bold"/>
                <a:sym typeface="Montserrat Classic Bold"/>
              </a:rPr>
              <a:t>Dr. Sonali Agarwal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
        <p:nvSpPr>
          <p:cNvPr name="TextBox 3" id="3"/>
          <p:cNvSpPr txBox="true"/>
          <p:nvPr/>
        </p:nvSpPr>
        <p:spPr>
          <a:xfrm rot="0">
            <a:off x="1590479" y="159703"/>
            <a:ext cx="309726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DINO</a:t>
            </a:r>
          </a:p>
        </p:txBody>
      </p:sp>
      <p:sp>
        <p:nvSpPr>
          <p:cNvPr name="TextBox 4" id="4"/>
          <p:cNvSpPr txBox="true"/>
          <p:nvPr/>
        </p:nvSpPr>
        <p:spPr>
          <a:xfrm rot="0">
            <a:off x="478200" y="2152870"/>
            <a:ext cx="13142757" cy="670922"/>
          </a:xfrm>
          <a:prstGeom prst="rect">
            <a:avLst/>
          </a:prstGeom>
        </p:spPr>
        <p:txBody>
          <a:bodyPr anchor="t" rtlCol="false" tIns="0" lIns="0" bIns="0" rIns="0">
            <a:spAutoFit/>
          </a:bodyPr>
          <a:lstStyle/>
          <a:p>
            <a:pPr algn="ctr">
              <a:lnSpc>
                <a:spcPts val="5467"/>
              </a:lnSpc>
            </a:pPr>
            <a:r>
              <a:rPr lang="en-US" sz="3905" b="true">
                <a:solidFill>
                  <a:srgbClr val="000000"/>
                </a:solidFill>
                <a:latin typeface="Canva Sans Bold"/>
                <a:ea typeface="Canva Sans Bold"/>
                <a:cs typeface="Canva Sans Bold"/>
                <a:sym typeface="Canva Sans Bold"/>
              </a:rPr>
              <a:t>MAIN PRINCIPLE: STUDENT TEACHER MODEL</a:t>
            </a:r>
          </a:p>
        </p:txBody>
      </p:sp>
      <p:sp>
        <p:nvSpPr>
          <p:cNvPr name="TextBox 5" id="5"/>
          <p:cNvSpPr txBox="true"/>
          <p:nvPr/>
        </p:nvSpPr>
        <p:spPr>
          <a:xfrm rot="0">
            <a:off x="1590479" y="3072936"/>
            <a:ext cx="13483829" cy="7044385"/>
          </a:xfrm>
          <a:prstGeom prst="rect">
            <a:avLst/>
          </a:prstGeom>
        </p:spPr>
        <p:txBody>
          <a:bodyPr anchor="t" rtlCol="false" tIns="0" lIns="0" bIns="0" rIns="0">
            <a:spAutoFit/>
          </a:bodyPr>
          <a:lstStyle/>
          <a:p>
            <a:pPr algn="just">
              <a:lnSpc>
                <a:spcPts val="3980"/>
              </a:lnSpc>
            </a:pPr>
            <a:r>
              <a:rPr lang="en-US" b="true" sz="2884" spc="152">
                <a:solidFill>
                  <a:srgbClr val="231F20"/>
                </a:solidFill>
                <a:latin typeface="Montserrat Classic Bold"/>
                <a:ea typeface="Montserrat Classic Bold"/>
                <a:cs typeface="Montserrat Classic Bold"/>
                <a:sym typeface="Montserrat Classic Bold"/>
              </a:rPr>
              <a:t>How it Works: </a:t>
            </a:r>
          </a:p>
          <a:p>
            <a:pPr algn="just">
              <a:lnSpc>
                <a:spcPts val="3980"/>
              </a:lnSpc>
            </a:pPr>
            <a:r>
              <a:rPr lang="en-US" b="true" sz="2884" spc="152">
                <a:solidFill>
                  <a:srgbClr val="231F20"/>
                </a:solidFill>
                <a:latin typeface="Montserrat Classic Bold"/>
                <a:ea typeface="Montserrat Classic Bold"/>
                <a:cs typeface="Montserrat Classic Bold"/>
                <a:sym typeface="Montserrat Classic Bold"/>
              </a:rPr>
              <a:t>•</a:t>
            </a:r>
            <a:r>
              <a:rPr lang="en-US" sz="2884" spc="152">
                <a:solidFill>
                  <a:srgbClr val="231F20"/>
                </a:solidFill>
                <a:latin typeface="Montserrat Classic"/>
                <a:ea typeface="Montserrat Classic"/>
                <a:cs typeface="Montserrat Classic"/>
                <a:sym typeface="Montserrat Classic"/>
              </a:rPr>
              <a:t> Two identical networks with</a:t>
            </a:r>
            <a:r>
              <a:rPr lang="en-US" sz="2884" spc="152">
                <a:solidFill>
                  <a:srgbClr val="231F20"/>
                </a:solidFill>
                <a:latin typeface="Montserrat Classic"/>
                <a:ea typeface="Montserrat Classic"/>
                <a:cs typeface="Montserrat Classic"/>
                <a:sym typeface="Montserrat Classic"/>
              </a:rPr>
              <a:t> different roles:</a:t>
            </a:r>
          </a:p>
          <a:p>
            <a:pPr algn="just" marL="622730" indent="-311365" lvl="1">
              <a:lnSpc>
                <a:spcPts val="3980"/>
              </a:lnSpc>
              <a:buFont typeface="Arial"/>
              <a:buChar char="•"/>
            </a:pPr>
            <a:r>
              <a:rPr lang="en-US" sz="2884" spc="152">
                <a:solidFill>
                  <a:srgbClr val="231F20"/>
                </a:solidFill>
                <a:latin typeface="Montserrat Classic"/>
                <a:ea typeface="Montserrat Classic"/>
                <a:cs typeface="Montserrat Classic"/>
                <a:sym typeface="Montserrat Classic"/>
              </a:rPr>
              <a:t>Student: Actively learns and updates</a:t>
            </a:r>
          </a:p>
          <a:p>
            <a:pPr algn="just" marL="622730" indent="-311365" lvl="1">
              <a:lnSpc>
                <a:spcPts val="3980"/>
              </a:lnSpc>
              <a:buFont typeface="Arial"/>
              <a:buChar char="•"/>
            </a:pPr>
            <a:r>
              <a:rPr lang="en-US" sz="2884" spc="152">
                <a:solidFill>
                  <a:srgbClr val="231F20"/>
                </a:solidFill>
                <a:latin typeface="Montserrat Classic"/>
                <a:ea typeface="Montserrat Classic"/>
                <a:cs typeface="Montserrat Classic"/>
                <a:sym typeface="Montserrat Classic"/>
              </a:rPr>
              <a:t>Teacher: Guides learning process</a:t>
            </a:r>
          </a:p>
          <a:p>
            <a:pPr algn="just">
              <a:lnSpc>
                <a:spcPts val="3980"/>
              </a:lnSpc>
            </a:pPr>
            <a:r>
              <a:rPr lang="en-US" b="true" sz="2884" spc="152">
                <a:solidFill>
                  <a:srgbClr val="231F20"/>
                </a:solidFill>
                <a:latin typeface="Montserrat Classic Bold"/>
                <a:ea typeface="Montserrat Classic Bold"/>
                <a:cs typeface="Montserrat Classic Bold"/>
                <a:sym typeface="Montserrat Classic Bold"/>
              </a:rPr>
              <a:t>Key Mechanism:</a:t>
            </a:r>
          </a:p>
          <a:p>
            <a:pPr algn="just" marL="622730" indent="-311365" lvl="1">
              <a:lnSpc>
                <a:spcPts val="3980"/>
              </a:lnSpc>
              <a:buFont typeface="Arial"/>
              <a:buChar char="•"/>
            </a:pPr>
            <a:r>
              <a:rPr lang="en-US" b="true" sz="2884" spc="152">
                <a:solidFill>
                  <a:srgbClr val="231F20"/>
                </a:solidFill>
                <a:latin typeface="Montserrat Classic Bold"/>
                <a:ea typeface="Montserrat Classic Bold"/>
                <a:cs typeface="Montserrat Classic Bold"/>
                <a:sym typeface="Montserrat Classic Bold"/>
              </a:rPr>
              <a:t>Knowledge Transfer:</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Teacher provides stable training targets</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Student learns to match teacher's predictions</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No manual labels needed</a:t>
            </a:r>
          </a:p>
          <a:p>
            <a:pPr algn="just" marL="622730" indent="-311365" lvl="1">
              <a:lnSpc>
                <a:spcPts val="3980"/>
              </a:lnSpc>
              <a:buFont typeface="Arial"/>
              <a:buChar char="•"/>
            </a:pPr>
            <a:r>
              <a:rPr lang="en-US" b="true" sz="2884" spc="152">
                <a:solidFill>
                  <a:srgbClr val="231F20"/>
                </a:solidFill>
                <a:latin typeface="Montserrat Classic Bold"/>
                <a:ea typeface="Montserrat Classic Bold"/>
                <a:cs typeface="Montserrat Classic Bold"/>
                <a:sym typeface="Montserrat Classic Bold"/>
              </a:rPr>
              <a:t>Update Process:</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Student: Updated through backpropagation</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Teacher: Updated through momentum averaging</a:t>
            </a:r>
          </a:p>
          <a:p>
            <a:pPr algn="just" marL="1245460" indent="-415153" lvl="2">
              <a:lnSpc>
                <a:spcPts val="3980"/>
              </a:lnSpc>
              <a:buFont typeface="Arial"/>
              <a:buChar char="⚬"/>
            </a:pPr>
            <a:r>
              <a:rPr lang="en-US" sz="2884" spc="152">
                <a:solidFill>
                  <a:srgbClr val="231F20"/>
                </a:solidFill>
                <a:latin typeface="Montserrat Classic"/>
                <a:ea typeface="Montserrat Classic"/>
                <a:cs typeface="Montserrat Classic"/>
                <a:sym typeface="Montserrat Classic"/>
              </a:rPr>
              <a:t>Formula: θt ← mθt + (1-m)θs [m = 0.996]</a:t>
            </a:r>
          </a:p>
          <a:p>
            <a:pPr algn="just">
              <a:lnSpc>
                <a:spcPts val="398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4150192" y="1458493"/>
            <a:ext cx="9578271" cy="5675926"/>
          </a:xfrm>
          <a:custGeom>
            <a:avLst/>
            <a:gdLst/>
            <a:ahLst/>
            <a:cxnLst/>
            <a:rect r="r" b="b" t="t" l="l"/>
            <a:pathLst>
              <a:path h="5675926" w="9578271">
                <a:moveTo>
                  <a:pt x="0" y="0"/>
                </a:moveTo>
                <a:lnTo>
                  <a:pt x="9578271" y="0"/>
                </a:lnTo>
                <a:lnTo>
                  <a:pt x="9578271" y="5675926"/>
                </a:lnTo>
                <a:lnTo>
                  <a:pt x="0" y="5675926"/>
                </a:lnTo>
                <a:lnTo>
                  <a:pt x="0" y="0"/>
                </a:lnTo>
                <a:close/>
              </a:path>
            </a:pathLst>
          </a:custGeom>
          <a:blipFill>
            <a:blip r:embed="rId2"/>
            <a:stretch>
              <a:fillRect l="0" t="0" r="-1296" b="0"/>
            </a:stretch>
          </a:blipFill>
        </p:spPr>
      </p:sp>
      <p:sp>
        <p:nvSpPr>
          <p:cNvPr name="TextBox 3" id="3"/>
          <p:cNvSpPr txBox="true"/>
          <p:nvPr/>
        </p:nvSpPr>
        <p:spPr>
          <a:xfrm rot="0">
            <a:off x="6515079" y="7380485"/>
            <a:ext cx="5257843" cy="482296"/>
          </a:xfrm>
          <a:prstGeom prst="rect">
            <a:avLst/>
          </a:prstGeom>
        </p:spPr>
        <p:txBody>
          <a:bodyPr anchor="t" rtlCol="false" tIns="0" lIns="0" bIns="0" rIns="0">
            <a:spAutoFit/>
          </a:bodyPr>
          <a:lstStyle/>
          <a:p>
            <a:pPr algn="ctr">
              <a:lnSpc>
                <a:spcPts val="3996"/>
              </a:lnSpc>
            </a:pPr>
            <a:r>
              <a:rPr lang="en-US" sz="2854" b="true">
                <a:solidFill>
                  <a:srgbClr val="000000"/>
                </a:solidFill>
                <a:latin typeface="Canva Sans Bold"/>
                <a:ea typeface="Canva Sans Bold"/>
                <a:cs typeface="Canva Sans Bold"/>
                <a:sym typeface="Canva Sans Bold"/>
              </a:rPr>
              <a:t>DINO ARCHITECTURE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956948" y="753957"/>
            <a:ext cx="3389593" cy="932083"/>
          </a:xfrm>
          <a:prstGeom prst="rect">
            <a:avLst/>
          </a:prstGeom>
        </p:spPr>
        <p:txBody>
          <a:bodyPr anchor="t" rtlCol="false" tIns="0" lIns="0" bIns="0" rIns="0">
            <a:spAutoFit/>
          </a:bodyPr>
          <a:lstStyle/>
          <a:p>
            <a:pPr algn="ctr">
              <a:lnSpc>
                <a:spcPts val="7638"/>
              </a:lnSpc>
            </a:pPr>
            <a:r>
              <a:rPr lang="en-US" sz="5455" b="true">
                <a:solidFill>
                  <a:srgbClr val="000000"/>
                </a:solidFill>
                <a:latin typeface="Canva Sans Bold"/>
                <a:ea typeface="Canva Sans Bold"/>
                <a:cs typeface="Canva Sans Bold"/>
                <a:sym typeface="Canva Sans Bold"/>
              </a:rPr>
              <a:t>WORKING</a:t>
            </a:r>
          </a:p>
        </p:txBody>
      </p:sp>
      <p:sp>
        <p:nvSpPr>
          <p:cNvPr name="TextBox 3" id="3"/>
          <p:cNvSpPr txBox="true"/>
          <p:nvPr/>
        </p:nvSpPr>
        <p:spPr>
          <a:xfrm rot="0">
            <a:off x="956948" y="1954970"/>
            <a:ext cx="15644235" cy="8184469"/>
          </a:xfrm>
          <a:prstGeom prst="rect">
            <a:avLst/>
          </a:prstGeom>
        </p:spPr>
        <p:txBody>
          <a:bodyPr anchor="t" rtlCol="false" tIns="0" lIns="0" bIns="0" rIns="0">
            <a:spAutoFit/>
          </a:bodyPr>
          <a:lstStyle/>
          <a:p>
            <a:pPr algn="just">
              <a:lnSpc>
                <a:spcPts val="4618"/>
              </a:lnSpc>
            </a:pPr>
            <a:r>
              <a:rPr lang="en-US" b="true" sz="3346" spc="177">
                <a:solidFill>
                  <a:srgbClr val="231F20"/>
                </a:solidFill>
                <a:latin typeface="Montserrat Classic Bold"/>
                <a:ea typeface="Montserrat Classic Bold"/>
                <a:cs typeface="Montserrat Classic Bold"/>
                <a:sym typeface="Montserrat Classic Bold"/>
              </a:rPr>
              <a:t>Step 1: Initial Setup •</a:t>
            </a:r>
          </a:p>
          <a:p>
            <a:pPr algn="just" marL="722505" indent="-361253" lvl="1">
              <a:lnSpc>
                <a:spcPts val="4618"/>
              </a:lnSpc>
              <a:buFont typeface="Arial"/>
              <a:buChar char="•"/>
            </a:pPr>
            <a:r>
              <a:rPr lang="en-US" b="true" sz="3346" spc="177">
                <a:solidFill>
                  <a:srgbClr val="231F20"/>
                </a:solidFill>
                <a:latin typeface="Montserrat Classic Bold"/>
                <a:ea typeface="Montserrat Classic Bold"/>
                <a:cs typeface="Montserrat Classic Bold"/>
                <a:sym typeface="Montserrat Classic Bold"/>
              </a:rPr>
              <a:t> </a:t>
            </a:r>
            <a:r>
              <a:rPr lang="en-US" sz="3346" spc="177">
                <a:solidFill>
                  <a:srgbClr val="231F20"/>
                </a:solidFill>
                <a:latin typeface="Montserrat Classic"/>
                <a:ea typeface="Montserrat Classic"/>
                <a:cs typeface="Montserrat Classic"/>
                <a:sym typeface="Montserrat Classic"/>
              </a:rPr>
              <a:t>Input medical image (96×96 grayscale) </a:t>
            </a:r>
          </a:p>
          <a:p>
            <a:pPr algn="just" marL="722505" indent="-361253" lvl="1">
              <a:lnSpc>
                <a:spcPts val="4618"/>
              </a:lnSpc>
              <a:buFont typeface="Arial"/>
              <a:buChar char="•"/>
            </a:pPr>
            <a:r>
              <a:rPr lang="en-US" sz="3346" spc="177">
                <a:solidFill>
                  <a:srgbClr val="231F20"/>
                </a:solidFill>
                <a:latin typeface="Montserrat Classic"/>
                <a:ea typeface="Montserrat Classic"/>
                <a:cs typeface="Montserrat Classic"/>
                <a:sym typeface="Montserrat Classic"/>
              </a:rPr>
              <a:t> Two networks: Student &amp; Teacher (identical architecture) </a:t>
            </a:r>
          </a:p>
          <a:p>
            <a:pPr algn="just" marL="722505" indent="-361253" lvl="1">
              <a:lnSpc>
                <a:spcPts val="4618"/>
              </a:lnSpc>
              <a:buFont typeface="Arial"/>
              <a:buChar char="•"/>
            </a:pPr>
            <a:r>
              <a:rPr lang="en-US" sz="3346" spc="177">
                <a:solidFill>
                  <a:srgbClr val="231F20"/>
                </a:solidFill>
                <a:latin typeface="Montserrat Classic"/>
                <a:ea typeface="Montserrat Classic"/>
                <a:cs typeface="Montserrat Classic"/>
                <a:sym typeface="Montserrat Classic"/>
              </a:rPr>
              <a:t>Prototypes:</a:t>
            </a:r>
            <a:r>
              <a:rPr lang="en-US" sz="3346" spc="177">
                <a:solidFill>
                  <a:srgbClr val="231F20"/>
                </a:solidFill>
                <a:latin typeface="Montserrat Classic"/>
                <a:ea typeface="Montserrat Classic"/>
                <a:cs typeface="Montserrat Classic"/>
                <a:sym typeface="Montserrat Classic"/>
              </a:rPr>
              <a:t> Learned cluster centers in feature space</a:t>
            </a:r>
          </a:p>
          <a:p>
            <a:pPr algn="just">
              <a:lnSpc>
                <a:spcPts val="4618"/>
              </a:lnSpc>
            </a:pPr>
            <a:r>
              <a:rPr lang="en-US" b="true" sz="3346" spc="177">
                <a:solidFill>
                  <a:srgbClr val="231F20"/>
                </a:solidFill>
                <a:latin typeface="Montserrat Classic Bold"/>
                <a:ea typeface="Montserrat Classic Bold"/>
                <a:cs typeface="Montserrat Classic Bold"/>
                <a:sym typeface="Montserrat Classic Bold"/>
              </a:rPr>
              <a:t>Step 2: Data Processing </a:t>
            </a:r>
          </a:p>
          <a:p>
            <a:pPr algn="just">
              <a:lnSpc>
                <a:spcPts val="4618"/>
              </a:lnSpc>
            </a:pPr>
            <a:r>
              <a:rPr lang="en-US" b="true" sz="3346" spc="177">
                <a:solidFill>
                  <a:srgbClr val="231F20"/>
                </a:solidFill>
                <a:latin typeface="Montserrat Classic Bold"/>
                <a:ea typeface="Montserrat Classic Bold"/>
                <a:cs typeface="Montserrat Classic Bold"/>
                <a:sym typeface="Montserrat Classic Bold"/>
              </a:rPr>
              <a:t>• </a:t>
            </a:r>
            <a:r>
              <a:rPr lang="en-US" sz="3346" spc="177">
                <a:solidFill>
                  <a:srgbClr val="231F20"/>
                </a:solidFill>
                <a:latin typeface="Montserrat Classic"/>
                <a:ea typeface="Montserrat Classic"/>
                <a:cs typeface="Montserrat Classic"/>
                <a:sym typeface="Montserrat Classic"/>
              </a:rPr>
              <a:t>Generate multiple views of same image:</a:t>
            </a:r>
          </a:p>
          <a:p>
            <a:pPr algn="just" marL="722505" indent="-361253" lvl="1">
              <a:lnSpc>
                <a:spcPts val="4618"/>
              </a:lnSpc>
              <a:buFont typeface="Arial"/>
              <a:buChar char="•"/>
            </a:pPr>
            <a:r>
              <a:rPr lang="en-US" sz="3346" spc="177">
                <a:solidFill>
                  <a:srgbClr val="231F20"/>
                </a:solidFill>
                <a:latin typeface="Montserrat Classic"/>
                <a:ea typeface="Montserrat Classic"/>
                <a:cs typeface="Montserrat Classic"/>
                <a:sym typeface="Montserrat Classic"/>
              </a:rPr>
              <a:t>Global views (full image)</a:t>
            </a:r>
          </a:p>
          <a:p>
            <a:pPr algn="just" marL="722505" indent="-361253" lvl="1">
              <a:lnSpc>
                <a:spcPts val="4618"/>
              </a:lnSpc>
              <a:buFont typeface="Arial"/>
              <a:buChar char="•"/>
            </a:pPr>
            <a:r>
              <a:rPr lang="en-US" sz="3346" spc="177">
                <a:solidFill>
                  <a:srgbClr val="231F20"/>
                </a:solidFill>
                <a:latin typeface="Montserrat Classic"/>
                <a:ea typeface="Montserrat Classic"/>
                <a:cs typeface="Montserrat Classic"/>
                <a:sym typeface="Montserrat Classic"/>
              </a:rPr>
              <a:t>Local views (cropped portions)</a:t>
            </a:r>
          </a:p>
          <a:p>
            <a:pPr algn="just" marL="722505" indent="-361253" lvl="1">
              <a:lnSpc>
                <a:spcPts val="4618"/>
              </a:lnSpc>
              <a:buFont typeface="Arial"/>
              <a:buChar char="•"/>
            </a:pPr>
            <a:r>
              <a:rPr lang="en-US" sz="3346" spc="177">
                <a:solidFill>
                  <a:srgbClr val="231F20"/>
                </a:solidFill>
                <a:latin typeface="Montserrat Classic"/>
                <a:ea typeface="Montserrat Classic"/>
                <a:cs typeface="Montserrat Classic"/>
                <a:sym typeface="Montserrat Classic"/>
              </a:rPr>
              <a:t>Apply augmentations</a:t>
            </a:r>
          </a:p>
          <a:p>
            <a:pPr algn="just">
              <a:lnSpc>
                <a:spcPts val="4618"/>
              </a:lnSpc>
            </a:pPr>
            <a:r>
              <a:rPr lang="en-US" b="true" sz="3346" spc="177">
                <a:solidFill>
                  <a:srgbClr val="231F20"/>
                </a:solidFill>
                <a:latin typeface="Montserrat Classic Bold"/>
                <a:ea typeface="Montserrat Classic Bold"/>
                <a:cs typeface="Montserrat Classic Bold"/>
                <a:sym typeface="Montserrat Classic Bold"/>
              </a:rPr>
              <a:t>Step 3: Feature Extraction </a:t>
            </a:r>
          </a:p>
          <a:p>
            <a:pPr algn="just">
              <a:lnSpc>
                <a:spcPts val="4618"/>
              </a:lnSpc>
            </a:pPr>
            <a:r>
              <a:rPr lang="en-US" b="true" sz="3346" spc="177">
                <a:solidFill>
                  <a:srgbClr val="231F20"/>
                </a:solidFill>
                <a:latin typeface="Montserrat Classic Bold"/>
                <a:ea typeface="Montserrat Classic Bold"/>
                <a:cs typeface="Montserrat Classic Bold"/>
                <a:sym typeface="Montserrat Classic Bold"/>
              </a:rPr>
              <a:t>•</a:t>
            </a:r>
            <a:r>
              <a:rPr lang="en-US" sz="3346" spc="177">
                <a:solidFill>
                  <a:srgbClr val="231F20"/>
                </a:solidFill>
                <a:latin typeface="Montserrat Classic"/>
                <a:ea typeface="Montserrat Classic"/>
                <a:cs typeface="Montserrat Classic"/>
                <a:sym typeface="Montserrat Classic"/>
              </a:rPr>
              <a:t> ResNet-18 backbone processes views</a:t>
            </a:r>
          </a:p>
          <a:p>
            <a:pPr algn="just">
              <a:lnSpc>
                <a:spcPts val="4618"/>
              </a:lnSpc>
            </a:pPr>
            <a:r>
              <a:rPr lang="en-US" sz="3346" spc="177">
                <a:solidFill>
                  <a:srgbClr val="231F20"/>
                </a:solidFill>
                <a:latin typeface="Montserrat Classic"/>
                <a:ea typeface="Montserrat Classic"/>
                <a:cs typeface="Montserrat Classic"/>
                <a:sym typeface="Montserrat Classic"/>
              </a:rPr>
              <a:t> • Student network: Direct gradient updates </a:t>
            </a:r>
          </a:p>
          <a:p>
            <a:pPr algn="just">
              <a:lnSpc>
                <a:spcPts val="4618"/>
              </a:lnSpc>
            </a:pPr>
            <a:r>
              <a:rPr lang="en-US" sz="3346" spc="177">
                <a:solidFill>
                  <a:srgbClr val="231F20"/>
                </a:solidFill>
                <a:latin typeface="Montserrat Classic"/>
                <a:ea typeface="Montserrat Classic"/>
                <a:cs typeface="Montserrat Classic"/>
                <a:sym typeface="Montserrat Classic"/>
              </a:rPr>
              <a:t>• Teacher network: Momentum updates • Output: 512-dimensional features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1229131"/>
            <a:ext cx="16999127" cy="8963193"/>
          </a:xfrm>
          <a:prstGeom prst="rect">
            <a:avLst/>
          </a:prstGeom>
        </p:spPr>
        <p:txBody>
          <a:bodyPr anchor="t" rtlCol="false" tIns="0" lIns="0" bIns="0" rIns="0">
            <a:spAutoFit/>
          </a:bodyPr>
          <a:lstStyle/>
          <a:p>
            <a:pPr algn="just">
              <a:lnSpc>
                <a:spcPts val="3221"/>
              </a:lnSpc>
            </a:pPr>
            <a:r>
              <a:rPr lang="en-US" b="true" sz="2334" spc="123">
                <a:solidFill>
                  <a:srgbClr val="231F20"/>
                </a:solidFill>
                <a:latin typeface="Montserrat Classic Bold"/>
                <a:ea typeface="Montserrat Classic Bold"/>
                <a:cs typeface="Montserrat Classic Bold"/>
                <a:sym typeface="Montserrat Classic Bold"/>
              </a:rPr>
              <a:t>Step 4: Prototype Learning</a:t>
            </a:r>
            <a:r>
              <a:rPr lang="en-US" b="true" sz="2334" spc="123">
                <a:solidFill>
                  <a:srgbClr val="231F20"/>
                </a:solidFill>
                <a:latin typeface="Montserrat Classic Bold"/>
                <a:ea typeface="Montserrat Classic Bold"/>
                <a:cs typeface="Montserrat Classic Bold"/>
                <a:sym typeface="Montserrat Classic Bold"/>
              </a:rPr>
              <a:t> </a:t>
            </a:r>
          </a:p>
          <a:p>
            <a:pPr algn="just">
              <a:lnSpc>
                <a:spcPts val="3221"/>
              </a:lnSpc>
            </a:pPr>
            <a:r>
              <a:rPr lang="en-US" sz="2334" spc="123">
                <a:solidFill>
                  <a:srgbClr val="231F20"/>
                </a:solidFill>
                <a:latin typeface="Montserrat Classic"/>
                <a:ea typeface="Montserrat Classic"/>
                <a:cs typeface="Montserrat Classic"/>
                <a:sym typeface="Montserrat Classic"/>
              </a:rPr>
              <a:t>• Fe</a:t>
            </a:r>
            <a:r>
              <a:rPr lang="en-US" sz="2334" spc="123">
                <a:solidFill>
                  <a:srgbClr val="231F20"/>
                </a:solidFill>
                <a:latin typeface="Montserrat Classic"/>
                <a:ea typeface="Montserrat Classic"/>
                <a:cs typeface="Montserrat Classic"/>
                <a:sym typeface="Montserrat Classic"/>
              </a:rPr>
              <a:t>atures mapped to prototype space • Prototypes act as cluster centers • Helps organize similar medical patterns •</a:t>
            </a:r>
            <a:r>
              <a:rPr lang="en-US" sz="2334" spc="123">
                <a:solidFill>
                  <a:srgbClr val="231F20"/>
                </a:solidFill>
                <a:latin typeface="Montserrat Classic"/>
                <a:ea typeface="Montserrat Classic"/>
                <a:cs typeface="Montserrat Classic"/>
                <a:sym typeface="Montserrat Classic"/>
              </a:rPr>
              <a:t> Enables better feature discrimination</a:t>
            </a:r>
          </a:p>
          <a:p>
            <a:pPr algn="just">
              <a:lnSpc>
                <a:spcPts val="3221"/>
              </a:lnSpc>
            </a:pPr>
          </a:p>
          <a:p>
            <a:pPr algn="just">
              <a:lnSpc>
                <a:spcPts val="3221"/>
              </a:lnSpc>
            </a:pPr>
            <a:r>
              <a:rPr lang="en-US" b="true" sz="2334" spc="123">
                <a:solidFill>
                  <a:srgbClr val="231F20"/>
                </a:solidFill>
                <a:latin typeface="Montserrat Classic Bold"/>
                <a:ea typeface="Montserrat Classic Bold"/>
                <a:cs typeface="Montserrat Classic Bold"/>
                <a:sym typeface="Montserrat Classic Bold"/>
              </a:rPr>
              <a:t>Step 5: Few-Shot Integration</a:t>
            </a:r>
          </a:p>
          <a:p>
            <a:pPr algn="just">
              <a:lnSpc>
                <a:spcPts val="3221"/>
              </a:lnSpc>
            </a:pPr>
            <a:r>
              <a:rPr lang="en-US" b="true" sz="2334" spc="123">
                <a:solidFill>
                  <a:srgbClr val="231F20"/>
                </a:solidFill>
                <a:latin typeface="Montserrat Classic Bold"/>
                <a:ea typeface="Montserrat Classic Bold"/>
                <a:cs typeface="Montserrat Classic Bold"/>
                <a:sym typeface="Montserrat Classic Bold"/>
              </a:rPr>
              <a:t> • </a:t>
            </a:r>
            <a:r>
              <a:rPr lang="en-US" sz="2334" spc="123">
                <a:solidFill>
                  <a:srgbClr val="231F20"/>
                </a:solidFill>
                <a:latin typeface="Montserrat Classic"/>
                <a:ea typeface="Montserrat Classic"/>
                <a:cs typeface="Montserrat Classic"/>
                <a:sym typeface="Montserrat Classic"/>
              </a:rPr>
              <a:t>Phase 1: Self-supervised pretraining</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Uses only unlabeled data</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Learns general medical patterns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Guided by prototypes</a:t>
            </a:r>
          </a:p>
          <a:p>
            <a:pPr algn="just">
              <a:lnSpc>
                <a:spcPts val="3221"/>
              </a:lnSpc>
            </a:pPr>
            <a:r>
              <a:rPr lang="en-US" b="true" sz="2334" spc="123">
                <a:solidFill>
                  <a:srgbClr val="231F20"/>
                </a:solidFill>
                <a:latin typeface="Montserrat Classic Bold"/>
                <a:ea typeface="Montserrat Classic Bold"/>
                <a:cs typeface="Montserrat Classic Bold"/>
                <a:sym typeface="Montserrat Classic Bold"/>
              </a:rPr>
              <a:t>• Phase 2: Fine-tuning</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Uses minimal labeled data (1%, 10%, 25%)</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Adapts prototypes to specific classes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Maintains learned representations</a:t>
            </a:r>
          </a:p>
          <a:p>
            <a:pPr algn="just">
              <a:lnSpc>
                <a:spcPts val="3221"/>
              </a:lnSpc>
            </a:pPr>
          </a:p>
          <a:p>
            <a:pPr algn="just">
              <a:lnSpc>
                <a:spcPts val="3221"/>
              </a:lnSpc>
            </a:pPr>
            <a:r>
              <a:rPr lang="en-US" b="true" sz="2334" spc="123">
                <a:solidFill>
                  <a:srgbClr val="231F20"/>
                </a:solidFill>
                <a:latin typeface="Montserrat Classic Bold"/>
                <a:ea typeface="Montserrat Classic Bold"/>
                <a:cs typeface="Montserrat Classic Bold"/>
                <a:sym typeface="Montserrat Classic Bold"/>
              </a:rPr>
              <a:t>Step 6: Training Process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Student processes image views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Teacher provides target representations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Compare outputs using cross-entropy loss</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Update student through backpropagation</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Update teacher through momentum averaging</a:t>
            </a:r>
          </a:p>
          <a:p>
            <a:pPr algn="just" marL="504064" indent="-252032" lvl="1">
              <a:lnSpc>
                <a:spcPts val="3221"/>
              </a:lnSpc>
              <a:buFont typeface="Arial"/>
              <a:buChar char="•"/>
            </a:pPr>
            <a:r>
              <a:rPr lang="en-US" sz="2334" spc="123">
                <a:solidFill>
                  <a:srgbClr val="231F20"/>
                </a:solidFill>
                <a:latin typeface="Montserrat Classic"/>
                <a:ea typeface="Montserrat Classic"/>
                <a:cs typeface="Montserrat Classic"/>
                <a:sym typeface="Montserrat Classic"/>
              </a:rPr>
              <a:t>Refine prototypes based on assignments</a:t>
            </a:r>
          </a:p>
          <a:p>
            <a:pPr algn="just">
              <a:lnSpc>
                <a:spcPts val="3221"/>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7663808" y="641224"/>
            <a:ext cx="3327797"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SWAV</a:t>
            </a:r>
          </a:p>
        </p:txBody>
      </p:sp>
      <p:sp>
        <p:nvSpPr>
          <p:cNvPr name="TextBox 3" id="3"/>
          <p:cNvSpPr txBox="true"/>
          <p:nvPr/>
        </p:nvSpPr>
        <p:spPr>
          <a:xfrm rot="0">
            <a:off x="195652" y="2555299"/>
            <a:ext cx="4452119" cy="863600"/>
          </a:xfrm>
          <a:prstGeom prst="rect">
            <a:avLst/>
          </a:prstGeom>
        </p:spPr>
        <p:txBody>
          <a:bodyPr anchor="t" rtlCol="false" tIns="0" lIns="0" bIns="0" rIns="0">
            <a:spAutoFit/>
          </a:bodyPr>
          <a:lstStyle/>
          <a:p>
            <a:pPr algn="ctr">
              <a:lnSpc>
                <a:spcPts val="7000"/>
              </a:lnSpc>
            </a:pPr>
            <a:r>
              <a:rPr lang="en-US" sz="5000">
                <a:solidFill>
                  <a:srgbClr val="000000"/>
                </a:solidFill>
                <a:latin typeface="Canva Sans"/>
                <a:ea typeface="Canva Sans"/>
                <a:cs typeface="Canva Sans"/>
                <a:sym typeface="Canva Sans"/>
              </a:rPr>
              <a:t>What it does ?</a:t>
            </a:r>
            <a:r>
              <a:rPr lang="en-US" sz="5000" b="true">
                <a:solidFill>
                  <a:srgbClr val="000000"/>
                </a:solidFill>
                <a:latin typeface="Canva Sans Bold"/>
                <a:ea typeface="Canva Sans Bold"/>
                <a:cs typeface="Canva Sans Bold"/>
                <a:sym typeface="Canva Sans Bold"/>
              </a:rPr>
              <a:t> </a:t>
            </a:r>
          </a:p>
        </p:txBody>
      </p:sp>
      <p:sp>
        <p:nvSpPr>
          <p:cNvPr name="TextBox 4" id="4"/>
          <p:cNvSpPr txBox="true"/>
          <p:nvPr/>
        </p:nvSpPr>
        <p:spPr>
          <a:xfrm rot="0">
            <a:off x="326884" y="3264035"/>
            <a:ext cx="17634232" cy="5797866"/>
          </a:xfrm>
          <a:prstGeom prst="rect">
            <a:avLst/>
          </a:prstGeom>
        </p:spPr>
        <p:txBody>
          <a:bodyPr anchor="t" rtlCol="false" tIns="0" lIns="0" bIns="0" rIns="0">
            <a:spAutoFit/>
          </a:bodyPr>
          <a:lstStyle/>
          <a:p>
            <a:pPr algn="just">
              <a:lnSpc>
                <a:spcPts val="3571"/>
              </a:lnSpc>
            </a:pPr>
          </a:p>
          <a:p>
            <a:pPr algn="just">
              <a:lnSpc>
                <a:spcPts val="3571"/>
              </a:lnSpc>
            </a:pPr>
            <a:r>
              <a:rPr lang="en-US" b="true" sz="2588" spc="137">
                <a:solidFill>
                  <a:srgbClr val="231F20"/>
                </a:solidFill>
                <a:latin typeface="Montserrat Classic Bold"/>
                <a:ea typeface="Montserrat Classic Bold"/>
                <a:cs typeface="Montserrat Classic Bold"/>
                <a:sym typeface="Montserrat Classic Bold"/>
              </a:rPr>
              <a:t>S</a:t>
            </a:r>
            <a:r>
              <a:rPr lang="en-US" b="true" sz="2588" spc="137">
                <a:solidFill>
                  <a:srgbClr val="231F20"/>
                </a:solidFill>
                <a:latin typeface="Montserrat Classic Bold"/>
                <a:ea typeface="Montserrat Classic Bold"/>
                <a:cs typeface="Montserrat Classic Bold"/>
                <a:sym typeface="Montserrat Classic Bold"/>
              </a:rPr>
              <a:t>tep 1: Multi-View Clustering Setup</a:t>
            </a:r>
          </a:p>
          <a:p>
            <a:pPr algn="just" marL="558768" indent="-279384" lvl="1">
              <a:lnSpc>
                <a:spcPts val="3571"/>
              </a:lnSpc>
              <a:buFont typeface="Arial"/>
              <a:buChar char="•"/>
            </a:pPr>
            <a:r>
              <a:rPr lang="en-US" sz="2588" spc="137">
                <a:solidFill>
                  <a:srgbClr val="231F20"/>
                </a:solidFill>
                <a:latin typeface="Montserrat Classic"/>
                <a:ea typeface="Montserrat Classic"/>
                <a:cs typeface="Montserrat Classic"/>
                <a:sym typeface="Montserrat Classic"/>
              </a:rPr>
              <a:t>Generate multiple augmented views of the same image using</a:t>
            </a:r>
            <a:r>
              <a:rPr lang="en-US" sz="2588" spc="137">
                <a:solidFill>
                  <a:srgbClr val="231F20"/>
                </a:solidFill>
                <a:latin typeface="Montserrat Classic"/>
                <a:ea typeface="Montserrat Classic"/>
                <a:cs typeface="Montserrat Classic"/>
                <a:sym typeface="Montserrat Classic"/>
              </a:rPr>
              <a:t> random crops, flips, and color transformations. Each view is treated as a separate input to the network</a:t>
            </a:r>
          </a:p>
          <a:p>
            <a:pPr algn="just">
              <a:lnSpc>
                <a:spcPts val="3571"/>
              </a:lnSpc>
            </a:pPr>
            <a:r>
              <a:rPr lang="en-US" b="true" sz="2588" spc="137">
                <a:solidFill>
                  <a:srgbClr val="231F20"/>
                </a:solidFill>
                <a:latin typeface="Montserrat Classic Bold"/>
                <a:ea typeface="Montserrat Classic Bold"/>
                <a:cs typeface="Montserrat Classic Bold"/>
                <a:sym typeface="Montserrat Classic Bold"/>
              </a:rPr>
              <a:t>Step 2: Shared Feature Extractor</a:t>
            </a:r>
          </a:p>
          <a:p>
            <a:pPr algn="just" marL="558768" indent="-279384" lvl="1">
              <a:lnSpc>
                <a:spcPts val="3571"/>
              </a:lnSpc>
              <a:buFont typeface="Arial"/>
              <a:buChar char="•"/>
            </a:pPr>
            <a:r>
              <a:rPr lang="en-US" sz="2588" spc="137">
                <a:solidFill>
                  <a:srgbClr val="231F20"/>
                </a:solidFill>
                <a:latin typeface="Montserrat Classic"/>
                <a:ea typeface="Montserrat Classic"/>
                <a:cs typeface="Montserrat Classic"/>
                <a:sym typeface="Montserrat Classic"/>
              </a:rPr>
              <a:t>All views are passed through the same encoder network (e.g., ResNet-18 or ResNet-50), producing high-dimensional feature vectors for each augmented view.</a:t>
            </a:r>
          </a:p>
          <a:p>
            <a:pPr algn="just">
              <a:lnSpc>
                <a:spcPts val="3571"/>
              </a:lnSpc>
            </a:pPr>
            <a:r>
              <a:rPr lang="en-US" b="true" sz="2588" spc="137">
                <a:solidFill>
                  <a:srgbClr val="231F20"/>
                </a:solidFill>
                <a:latin typeface="Montserrat Classic Bold"/>
                <a:ea typeface="Montserrat Classic Bold"/>
                <a:cs typeface="Montserrat Classic Bold"/>
                <a:sym typeface="Montserrat Classic Bold"/>
              </a:rPr>
              <a:t>Step 3: Projection into Clustering Space</a:t>
            </a:r>
          </a:p>
          <a:p>
            <a:pPr algn="just" marL="558768" indent="-279384" lvl="1">
              <a:lnSpc>
                <a:spcPts val="3571"/>
              </a:lnSpc>
              <a:buFont typeface="Arial"/>
              <a:buChar char="•"/>
            </a:pPr>
            <a:r>
              <a:rPr lang="en-US" sz="2588" spc="137">
                <a:solidFill>
                  <a:srgbClr val="231F20"/>
                </a:solidFill>
                <a:latin typeface="Montserrat Classic"/>
                <a:ea typeface="Montserrat Classic"/>
                <a:cs typeface="Montserrat Classic"/>
                <a:sym typeface="Montserrat Classic"/>
              </a:rPr>
              <a:t>Each feature vector is fed into a projection head that maps it into a lower-dimensional embedding space suitable for clustering.</a:t>
            </a:r>
          </a:p>
          <a:p>
            <a:pPr algn="just">
              <a:lnSpc>
                <a:spcPts val="3571"/>
              </a:lnSpc>
            </a:pPr>
            <a:r>
              <a:rPr lang="en-US" b="true" sz="2588" spc="137">
                <a:solidFill>
                  <a:srgbClr val="231F20"/>
                </a:solidFill>
                <a:latin typeface="Montserrat Classic Bold"/>
                <a:ea typeface="Montserrat Classic Bold"/>
                <a:cs typeface="Montserrat Classic Bold"/>
                <a:sym typeface="Montserrat Classic Bold"/>
              </a:rPr>
              <a:t>Step 4: Soft Clustering via Prototypes</a:t>
            </a:r>
          </a:p>
          <a:p>
            <a:pPr algn="just" marL="558768" indent="-279384" lvl="1">
              <a:lnSpc>
                <a:spcPts val="3571"/>
              </a:lnSpc>
              <a:buFont typeface="Arial"/>
              <a:buChar char="•"/>
            </a:pPr>
            <a:r>
              <a:rPr lang="en-US" sz="2588" spc="137">
                <a:solidFill>
                  <a:srgbClr val="231F20"/>
                </a:solidFill>
                <a:latin typeface="Montserrat Classic"/>
                <a:ea typeface="Montserrat Classic"/>
                <a:cs typeface="Montserrat Classic"/>
                <a:sym typeface="Montserrat Classic"/>
              </a:rPr>
              <a:t>Embeddings are assigned to a set of learnable prototype vectors using soft assignments computed via the Sinkhorn-Knopp algorithm. These prototypes act as cluster centroids.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15140" y="1446246"/>
            <a:ext cx="17857719" cy="7337358"/>
          </a:xfrm>
          <a:prstGeom prst="rect">
            <a:avLst/>
          </a:prstGeom>
        </p:spPr>
        <p:txBody>
          <a:bodyPr anchor="t" rtlCol="false" tIns="0" lIns="0" bIns="0" rIns="0">
            <a:spAutoFit/>
          </a:bodyPr>
          <a:lstStyle/>
          <a:p>
            <a:pPr algn="just">
              <a:lnSpc>
                <a:spcPts val="4144"/>
              </a:lnSpc>
            </a:pPr>
            <a:r>
              <a:rPr lang="en-US" b="true" sz="3003" spc="159">
                <a:solidFill>
                  <a:srgbClr val="231F20"/>
                </a:solidFill>
                <a:latin typeface="Montserrat Classic Bold"/>
                <a:ea typeface="Montserrat Classic Bold"/>
                <a:cs typeface="Montserrat Classic Bold"/>
                <a:sym typeface="Montserrat Classic Bold"/>
              </a:rPr>
              <a:t>Step 5: Swapped Clustering Prediction</a:t>
            </a:r>
          </a:p>
          <a:p>
            <a:pPr algn="just" marL="648349" indent="-324175" lvl="1">
              <a:lnSpc>
                <a:spcPts val="4144"/>
              </a:lnSpc>
              <a:buFont typeface="Arial"/>
              <a:buChar char="•"/>
            </a:pPr>
            <a:r>
              <a:rPr lang="en-US" sz="3003" spc="159">
                <a:solidFill>
                  <a:srgbClr val="231F20"/>
                </a:solidFill>
                <a:latin typeface="Montserrat Classic"/>
                <a:ea typeface="Montserrat Classic"/>
                <a:cs typeface="Montserrat Classic"/>
                <a:sym typeface="Montserrat Classic"/>
              </a:rPr>
              <a:t>SwAV introduces a swapped prediction task: for a pair of views , the model predicts the</a:t>
            </a:r>
            <a:r>
              <a:rPr lang="en-US" sz="3003" spc="159">
                <a:solidFill>
                  <a:srgbClr val="231F20"/>
                </a:solidFill>
                <a:latin typeface="Montserrat Classic"/>
                <a:ea typeface="Montserrat Classic"/>
                <a:cs typeface="Montserrat Classic"/>
                <a:sym typeface="Montserrat Classic"/>
              </a:rPr>
              <a:t> cluster assignment of view 2 from view 1’s features, and vice versa. Cross-entropy loss is used for training.</a:t>
            </a:r>
          </a:p>
          <a:p>
            <a:pPr algn="just">
              <a:lnSpc>
                <a:spcPts val="4144"/>
              </a:lnSpc>
            </a:pPr>
          </a:p>
          <a:p>
            <a:pPr algn="just">
              <a:lnSpc>
                <a:spcPts val="4144"/>
              </a:lnSpc>
            </a:pPr>
            <a:r>
              <a:rPr lang="en-US" b="true" sz="3003" spc="159">
                <a:solidFill>
                  <a:srgbClr val="231F20"/>
                </a:solidFill>
                <a:latin typeface="Montserrat Classic Bold"/>
                <a:ea typeface="Montserrat Classic Bold"/>
                <a:cs typeface="Montserrat Classic Bold"/>
                <a:sym typeface="Montserrat Classic Bold"/>
              </a:rPr>
              <a:t>Step 6: Joint Optimization</a:t>
            </a:r>
          </a:p>
          <a:p>
            <a:pPr algn="just" marL="648349" indent="-324175" lvl="1">
              <a:lnSpc>
                <a:spcPts val="4144"/>
              </a:lnSpc>
              <a:buFont typeface="Arial"/>
              <a:buChar char="•"/>
            </a:pPr>
            <a:r>
              <a:rPr lang="en-US" sz="3003" spc="159">
                <a:solidFill>
                  <a:srgbClr val="231F20"/>
                </a:solidFill>
                <a:latin typeface="Montserrat Classic"/>
                <a:ea typeface="Montserrat Classic"/>
                <a:cs typeface="Montserrat Classic"/>
                <a:sym typeface="Montserrat Classic"/>
              </a:rPr>
              <a:t>The encoder, projection head, and prototypes are trained together using standard backpropagation. No contrastive negatives or teacher networks are needed.</a:t>
            </a:r>
          </a:p>
          <a:p>
            <a:pPr algn="just">
              <a:lnSpc>
                <a:spcPts val="4144"/>
              </a:lnSpc>
            </a:pPr>
          </a:p>
          <a:p>
            <a:pPr algn="just">
              <a:lnSpc>
                <a:spcPts val="4144"/>
              </a:lnSpc>
            </a:pPr>
            <a:r>
              <a:rPr lang="en-US" b="true" sz="3003" spc="159">
                <a:solidFill>
                  <a:srgbClr val="231F20"/>
                </a:solidFill>
                <a:latin typeface="Montserrat Classic Bold"/>
                <a:ea typeface="Montserrat Classic Bold"/>
                <a:cs typeface="Montserrat Classic Bold"/>
                <a:sym typeface="Montserrat Classic Bold"/>
              </a:rPr>
              <a:t>Step 7: Linear Evaluation</a:t>
            </a:r>
          </a:p>
          <a:p>
            <a:pPr algn="just" marL="648349" indent="-324175" lvl="1">
              <a:lnSpc>
                <a:spcPts val="4144"/>
              </a:lnSpc>
              <a:buFont typeface="Arial"/>
              <a:buChar char="•"/>
            </a:pPr>
            <a:r>
              <a:rPr lang="en-US" sz="3003" spc="159">
                <a:solidFill>
                  <a:srgbClr val="231F20"/>
                </a:solidFill>
                <a:latin typeface="Montserrat Classic"/>
                <a:ea typeface="Montserrat Classic"/>
                <a:cs typeface="Montserrat Classic"/>
                <a:sym typeface="Montserrat Classic"/>
              </a:rPr>
              <a:t>After pretraining, the encoder is frozen, and a linear classifier is trained on top using a small amount of labeled data. This step evaluates the quality of the learned features for downstream tasks.</a:t>
            </a:r>
          </a:p>
          <a:p>
            <a:pPr algn="just">
              <a:lnSpc>
                <a:spcPts val="4144"/>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664156" y="1426991"/>
            <a:ext cx="6959689" cy="7433018"/>
          </a:xfrm>
          <a:custGeom>
            <a:avLst/>
            <a:gdLst/>
            <a:ahLst/>
            <a:cxnLst/>
            <a:rect r="r" b="b" t="t" l="l"/>
            <a:pathLst>
              <a:path h="7433018" w="6959689">
                <a:moveTo>
                  <a:pt x="0" y="0"/>
                </a:moveTo>
                <a:lnTo>
                  <a:pt x="6959688" y="0"/>
                </a:lnTo>
                <a:lnTo>
                  <a:pt x="6959688" y="7433018"/>
                </a:lnTo>
                <a:lnTo>
                  <a:pt x="0" y="7433018"/>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0" y="584878"/>
            <a:ext cx="17996169" cy="9420898"/>
          </a:xfrm>
          <a:prstGeom prst="rect">
            <a:avLst/>
          </a:prstGeom>
        </p:spPr>
        <p:txBody>
          <a:bodyPr anchor="t" rtlCol="false" tIns="0" lIns="0" bIns="0" rIns="0">
            <a:spAutoFit/>
          </a:bodyPr>
          <a:lstStyle/>
          <a:p>
            <a:pPr algn="just">
              <a:lnSpc>
                <a:spcPts val="4996"/>
              </a:lnSpc>
            </a:pPr>
          </a:p>
          <a:p>
            <a:pPr algn="just" marL="781697" indent="-390849" lvl="1">
              <a:lnSpc>
                <a:spcPts val="4996"/>
              </a:lnSpc>
              <a:buFont typeface="Arial"/>
              <a:buChar char="•"/>
            </a:pPr>
            <a:r>
              <a:rPr lang="en-US" sz="3620" spc="191">
                <a:solidFill>
                  <a:srgbClr val="231F20"/>
                </a:solidFill>
                <a:latin typeface="Montserrat Classic"/>
                <a:ea typeface="Montserrat Classic"/>
                <a:cs typeface="Montserrat Classic"/>
                <a:sym typeface="Montserrat Classic"/>
              </a:rPr>
              <a:t>SwAV (Sw</a:t>
            </a:r>
            <a:r>
              <a:rPr lang="en-US" sz="3620" spc="191">
                <a:solidFill>
                  <a:srgbClr val="231F20"/>
                </a:solidFill>
                <a:latin typeface="Montserrat Classic"/>
                <a:ea typeface="Montserrat Classic"/>
                <a:cs typeface="Montserrat Classic"/>
                <a:sym typeface="Montserrat Classic"/>
              </a:rPr>
              <a:t>apping Assignments between Views) is a self-supervised learning method that avoids contrastive pairs or teacher networks. Instead, it performs clustering-based learning by assigning image</a:t>
            </a:r>
            <a:r>
              <a:rPr lang="en-US" sz="3620" spc="191">
                <a:solidFill>
                  <a:srgbClr val="231F20"/>
                </a:solidFill>
                <a:latin typeface="Montserrat Classic"/>
                <a:ea typeface="Montserrat Classic"/>
                <a:cs typeface="Montserrat Classic"/>
                <a:sym typeface="Montserrat Classic"/>
              </a:rPr>
              <a:t> representations to prototypes (clusters) and enforcing consistency across multiple augmented views of the same image.</a:t>
            </a:r>
          </a:p>
          <a:p>
            <a:pPr algn="just">
              <a:lnSpc>
                <a:spcPts val="4996"/>
              </a:lnSpc>
            </a:pPr>
          </a:p>
          <a:p>
            <a:pPr algn="just" marL="781697" indent="-390849" lvl="1">
              <a:lnSpc>
                <a:spcPts val="4996"/>
              </a:lnSpc>
              <a:buFont typeface="Arial"/>
              <a:buChar char="•"/>
            </a:pPr>
            <a:r>
              <a:rPr lang="en-US" sz="3620" spc="191">
                <a:solidFill>
                  <a:srgbClr val="231F20"/>
                </a:solidFill>
                <a:latin typeface="Montserrat Classic"/>
                <a:ea typeface="Montserrat Classic"/>
                <a:cs typeface="Montserrat Classic"/>
                <a:sym typeface="Montserrat Classic"/>
              </a:rPr>
              <a:t>Rather than pulling views closer or pushing apart samples, SwAV swaps cluster assignments between views, encouraging the model to learn discriminative and invariant features.</a:t>
            </a:r>
          </a:p>
          <a:p>
            <a:pPr algn="just">
              <a:lnSpc>
                <a:spcPts val="4996"/>
              </a:lnSpc>
            </a:pPr>
          </a:p>
          <a:p>
            <a:pPr algn="just" marL="781697" indent="-390849" lvl="1">
              <a:lnSpc>
                <a:spcPts val="4996"/>
              </a:lnSpc>
              <a:buFont typeface="Arial"/>
              <a:buChar char="•"/>
            </a:pPr>
            <a:r>
              <a:rPr lang="en-US" sz="3620" spc="191">
                <a:solidFill>
                  <a:srgbClr val="231F20"/>
                </a:solidFill>
                <a:latin typeface="Montserrat Classic"/>
                <a:ea typeface="Montserrat Classic"/>
                <a:cs typeface="Montserrat Classic"/>
                <a:sym typeface="Montserrat Classic"/>
              </a:rPr>
              <a:t>It achieves strong performance using only unlabeled data and can be evaluated via a simple linear classifier on top of the frozen encoder.</a:t>
            </a:r>
          </a:p>
          <a:p>
            <a:pPr algn="just">
              <a:lnSpc>
                <a:spcPts val="4996"/>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805971" y="4274503"/>
            <a:ext cx="667605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SIM MATCH</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55348" y="777569"/>
            <a:ext cx="12436153" cy="1295389"/>
          </a:xfrm>
          <a:prstGeom prst="rect">
            <a:avLst/>
          </a:prstGeom>
        </p:spPr>
        <p:txBody>
          <a:bodyPr anchor="t" rtlCol="false" tIns="0" lIns="0" bIns="0" rIns="0">
            <a:spAutoFit/>
          </a:bodyPr>
          <a:lstStyle/>
          <a:p>
            <a:pPr algn="ctr">
              <a:lnSpc>
                <a:spcPts val="10500"/>
              </a:lnSpc>
            </a:pPr>
            <a:r>
              <a:rPr lang="en-US" sz="7500" b="true">
                <a:solidFill>
                  <a:srgbClr val="000000"/>
                </a:solidFill>
                <a:latin typeface="Canva Sans Bold"/>
                <a:ea typeface="Canva Sans Bold"/>
                <a:cs typeface="Canva Sans Bold"/>
                <a:sym typeface="Canva Sans Bold"/>
              </a:rPr>
              <a:t>WORKING METHODOLOGY</a:t>
            </a:r>
          </a:p>
        </p:txBody>
      </p:sp>
      <p:sp>
        <p:nvSpPr>
          <p:cNvPr name="TextBox 3" id="3"/>
          <p:cNvSpPr txBox="true"/>
          <p:nvPr/>
        </p:nvSpPr>
        <p:spPr>
          <a:xfrm rot="0">
            <a:off x="412714" y="2432470"/>
            <a:ext cx="17746811" cy="7520642"/>
          </a:xfrm>
          <a:prstGeom prst="rect">
            <a:avLst/>
          </a:prstGeom>
        </p:spPr>
        <p:txBody>
          <a:bodyPr anchor="t" rtlCol="false" tIns="0" lIns="0" bIns="0" rIns="0">
            <a:spAutoFit/>
          </a:bodyPr>
          <a:lstStyle/>
          <a:p>
            <a:pPr algn="just">
              <a:lnSpc>
                <a:spcPts val="4575"/>
              </a:lnSpc>
            </a:pPr>
            <a:r>
              <a:rPr lang="en-US" b="true" sz="3315" spc="175">
                <a:solidFill>
                  <a:srgbClr val="231F20"/>
                </a:solidFill>
                <a:latin typeface="Montserrat Classic Bold"/>
                <a:ea typeface="Montserrat Classic Bold"/>
                <a:cs typeface="Montserrat Classic Bold"/>
                <a:sym typeface="Montserrat Classic Bold"/>
              </a:rPr>
              <a:t>1. Core Framework Components</a:t>
            </a:r>
          </a:p>
          <a:p>
            <a:pPr algn="just">
              <a:lnSpc>
                <a:spcPts val="4575"/>
              </a:lnSpc>
            </a:pPr>
            <a:r>
              <a:rPr lang="en-US" b="true" sz="3315" spc="175">
                <a:solidFill>
                  <a:srgbClr val="231F20"/>
                </a:solidFill>
                <a:latin typeface="Montserrat Classic Bold"/>
                <a:ea typeface="Montserrat Classic Bold"/>
                <a:cs typeface="Montserrat Classic Bold"/>
                <a:sym typeface="Montserrat Classic Bold"/>
              </a:rPr>
              <a:t>Data Processing Pipeline</a:t>
            </a:r>
          </a:p>
          <a:p>
            <a:pPr algn="just" marL="715887" indent="-357944" lvl="1">
              <a:lnSpc>
                <a:spcPts val="4575"/>
              </a:lnSpc>
              <a:buFont typeface="Arial"/>
              <a:buChar char="•"/>
            </a:pPr>
            <a:r>
              <a:rPr lang="en-US" sz="3315" spc="175">
                <a:solidFill>
                  <a:srgbClr val="231F20"/>
                </a:solidFill>
                <a:latin typeface="Montserrat Classic"/>
                <a:ea typeface="Montserrat Classic"/>
                <a:cs typeface="Montserrat Classic"/>
                <a:sym typeface="Montserrat Classic"/>
              </a:rPr>
              <a:t>Takes both labeled and</a:t>
            </a:r>
            <a:r>
              <a:rPr lang="en-US" sz="3315" spc="175">
                <a:solidFill>
                  <a:srgbClr val="231F20"/>
                </a:solidFill>
                <a:latin typeface="Montserrat Classic"/>
                <a:ea typeface="Montserrat Classic"/>
                <a:cs typeface="Montserrat Classic"/>
                <a:sym typeface="Montserrat Classic"/>
              </a:rPr>
              <a:t> unlabeled medical images as input</a:t>
            </a:r>
          </a:p>
          <a:p>
            <a:pPr algn="just" marL="715887" indent="-357944" lvl="1">
              <a:lnSpc>
                <a:spcPts val="4575"/>
              </a:lnSpc>
              <a:buFont typeface="Arial"/>
              <a:buChar char="•"/>
            </a:pPr>
            <a:r>
              <a:rPr lang="en-US" sz="3315" spc="175">
                <a:solidFill>
                  <a:srgbClr val="231F20"/>
                </a:solidFill>
                <a:latin typeface="Montserrat Classic"/>
                <a:ea typeface="Montserrat Classic"/>
                <a:cs typeface="Montserrat Classic"/>
                <a:sym typeface="Montserrat Classic"/>
              </a:rPr>
              <a:t>Uses two types of augmentations:</a:t>
            </a:r>
          </a:p>
          <a:p>
            <a:pPr algn="just" marL="1431774" indent="-477258" lvl="2">
              <a:lnSpc>
                <a:spcPts val="4575"/>
              </a:lnSpc>
              <a:buFont typeface="Arial"/>
              <a:buChar char="⚬"/>
            </a:pPr>
            <a:r>
              <a:rPr lang="en-US" sz="3315" spc="175">
                <a:solidFill>
                  <a:srgbClr val="231F20"/>
                </a:solidFill>
                <a:latin typeface="Montserrat Classic"/>
                <a:ea typeface="Montserrat Classic"/>
                <a:cs typeface="Montserrat Classic"/>
                <a:sym typeface="Montserrat Classic"/>
              </a:rPr>
              <a:t>Weak Augmentation: Subtle changes like minor crops and flips</a:t>
            </a:r>
          </a:p>
          <a:p>
            <a:pPr algn="just" marL="1431774" indent="-477258" lvl="2">
              <a:lnSpc>
                <a:spcPts val="4575"/>
              </a:lnSpc>
              <a:buFont typeface="Arial"/>
              <a:buChar char="⚬"/>
            </a:pPr>
            <a:r>
              <a:rPr lang="en-US" sz="3315" spc="175">
                <a:solidFill>
                  <a:srgbClr val="231F20"/>
                </a:solidFill>
                <a:latin typeface="Montserrat Classic"/>
                <a:ea typeface="Montserrat Classic"/>
                <a:cs typeface="Montserrat Classic"/>
                <a:sym typeface="Montserrat Classic"/>
              </a:rPr>
              <a:t>Strong Augmentation: More aggressive transformations including RandAugment</a:t>
            </a:r>
          </a:p>
          <a:p>
            <a:pPr algn="just" marL="715887" indent="-357944" lvl="1">
              <a:lnSpc>
                <a:spcPts val="4575"/>
              </a:lnSpc>
              <a:buFont typeface="Arial"/>
              <a:buChar char="•"/>
            </a:pPr>
            <a:r>
              <a:rPr lang="en-US" sz="3315" spc="175">
                <a:solidFill>
                  <a:srgbClr val="231F20"/>
                </a:solidFill>
                <a:latin typeface="Montserrat Classic"/>
                <a:ea typeface="Montserrat Classic"/>
                <a:cs typeface="Montserrat Classic"/>
                <a:sym typeface="Montserrat Classic"/>
              </a:rPr>
              <a:t>Maintains parallel processing streams for labeled and unlabeled data</a:t>
            </a:r>
          </a:p>
          <a:p>
            <a:pPr algn="just">
              <a:lnSpc>
                <a:spcPts val="4575"/>
              </a:lnSpc>
            </a:pPr>
            <a:r>
              <a:rPr lang="en-US" b="true" sz="3315" spc="175">
                <a:solidFill>
                  <a:srgbClr val="231F20"/>
                </a:solidFill>
                <a:latin typeface="Montserrat Classic Bold"/>
                <a:ea typeface="Montserrat Classic Bold"/>
                <a:cs typeface="Montserrat Classic Bold"/>
                <a:sym typeface="Montserrat Classic Bold"/>
              </a:rPr>
              <a:t>Network Architecture</a:t>
            </a:r>
          </a:p>
          <a:p>
            <a:pPr algn="just" marL="715887" indent="-357944" lvl="1">
              <a:lnSpc>
                <a:spcPts val="4575"/>
              </a:lnSpc>
              <a:buFont typeface="Arial"/>
              <a:buChar char="•"/>
            </a:pPr>
            <a:r>
              <a:rPr lang="en-US" sz="3315" spc="175">
                <a:solidFill>
                  <a:srgbClr val="231F20"/>
                </a:solidFill>
                <a:latin typeface="Montserrat Classic"/>
                <a:ea typeface="Montserrat Classic"/>
                <a:cs typeface="Montserrat Classic"/>
                <a:sym typeface="Montserrat Classic"/>
              </a:rPr>
              <a:t>Backbone Network: Usually ResNet-50 or Vision Transformer</a:t>
            </a:r>
          </a:p>
          <a:p>
            <a:pPr algn="just" marL="715887" indent="-357944" lvl="1">
              <a:lnSpc>
                <a:spcPts val="4575"/>
              </a:lnSpc>
              <a:buFont typeface="Arial"/>
              <a:buChar char="•"/>
            </a:pPr>
            <a:r>
              <a:rPr lang="en-US" sz="3315" spc="175">
                <a:solidFill>
                  <a:srgbClr val="231F20"/>
                </a:solidFill>
                <a:latin typeface="Montserrat Classic"/>
                <a:ea typeface="Montserrat Classic"/>
                <a:cs typeface="Montserrat Classic"/>
                <a:sym typeface="Montserrat Classic"/>
              </a:rPr>
              <a:t>Dual Head Design:</a:t>
            </a:r>
          </a:p>
          <a:p>
            <a:pPr algn="just" marL="1431774" indent="-477258" lvl="2">
              <a:lnSpc>
                <a:spcPts val="4575"/>
              </a:lnSpc>
              <a:buFont typeface="Arial"/>
              <a:buChar char="⚬"/>
            </a:pPr>
            <a:r>
              <a:rPr lang="en-US" sz="3315" spc="175">
                <a:solidFill>
                  <a:srgbClr val="231F20"/>
                </a:solidFill>
                <a:latin typeface="Montserrat Classic"/>
                <a:ea typeface="Montserrat Classic"/>
                <a:cs typeface="Montserrat Classic"/>
                <a:sym typeface="Montserrat Classic"/>
              </a:rPr>
              <a:t>Classification Head: For main classification task</a:t>
            </a:r>
          </a:p>
          <a:p>
            <a:pPr algn="just" marL="1431774" indent="-477258" lvl="2">
              <a:lnSpc>
                <a:spcPts val="4575"/>
              </a:lnSpc>
              <a:buFont typeface="Arial"/>
              <a:buChar char="⚬"/>
            </a:pPr>
            <a:r>
              <a:rPr lang="en-US" sz="3315" spc="175">
                <a:solidFill>
                  <a:srgbClr val="231F20"/>
                </a:solidFill>
                <a:latin typeface="Montserrat Classic"/>
                <a:ea typeface="Montserrat Classic"/>
                <a:cs typeface="Montserrat Classic"/>
                <a:sym typeface="Montserrat Classic"/>
              </a:rPr>
              <a:t>Projection Head: For similarity learning in feature space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699011" y="629973"/>
            <a:ext cx="16889978" cy="721254"/>
          </a:xfrm>
          <a:prstGeom prst="rect">
            <a:avLst/>
          </a:prstGeom>
        </p:spPr>
        <p:txBody>
          <a:bodyPr anchor="t" rtlCol="false" tIns="0" lIns="0" bIns="0" rIns="0">
            <a:spAutoFit/>
          </a:bodyPr>
          <a:lstStyle/>
          <a:p>
            <a:pPr algn="l">
              <a:lnSpc>
                <a:spcPts val="5909"/>
              </a:lnSpc>
            </a:pPr>
            <a:r>
              <a:rPr lang="en-US" b="true" sz="4282" spc="419">
                <a:solidFill>
                  <a:srgbClr val="231F20"/>
                </a:solidFill>
                <a:latin typeface="Oswald Bold"/>
                <a:ea typeface="Oswald Bold"/>
                <a:cs typeface="Oswald Bold"/>
                <a:sym typeface="Oswald Bold"/>
              </a:rPr>
              <a:t>INTRODUCTION</a:t>
            </a:r>
          </a:p>
        </p:txBody>
      </p:sp>
      <p:sp>
        <p:nvSpPr>
          <p:cNvPr name="Freeform 3" id="3"/>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
        <p:nvSpPr>
          <p:cNvPr name="TextBox 4" id="4"/>
          <p:cNvSpPr txBox="true"/>
          <p:nvPr/>
        </p:nvSpPr>
        <p:spPr>
          <a:xfrm rot="0">
            <a:off x="929249" y="2244910"/>
            <a:ext cx="16475967" cy="6553168"/>
          </a:xfrm>
          <a:prstGeom prst="rect">
            <a:avLst/>
          </a:prstGeom>
        </p:spPr>
        <p:txBody>
          <a:bodyPr anchor="t" rtlCol="false" tIns="0" lIns="0" bIns="0" rIns="0">
            <a:spAutoFit/>
          </a:bodyPr>
          <a:lstStyle/>
          <a:p>
            <a:pPr algn="l">
              <a:lnSpc>
                <a:spcPts val="4026"/>
              </a:lnSpc>
            </a:pPr>
            <a:r>
              <a:rPr lang="en-US" sz="2918" spc="154">
                <a:solidFill>
                  <a:srgbClr val="231F20"/>
                </a:solidFill>
                <a:latin typeface="Montserrat Classic"/>
                <a:ea typeface="Montserrat Classic"/>
                <a:cs typeface="Montserrat Classic"/>
                <a:sym typeface="Montserrat Classic"/>
              </a:rPr>
              <a:t>In this project, we systematically benchmark Self-Supervised Learning (Self-SL) and Semi-Supervised Learning (SSL) for medical image classification to determine the most effective approach for handling limited labeled data.</a:t>
            </a:r>
          </a:p>
          <a:p>
            <a:pPr algn="l">
              <a:lnSpc>
                <a:spcPts val="4026"/>
              </a:lnSpc>
            </a:pPr>
          </a:p>
          <a:p>
            <a:pPr algn="l" marL="630010" indent="-315005" lvl="1">
              <a:lnSpc>
                <a:spcPts val="4026"/>
              </a:lnSpc>
              <a:buFont typeface="Arial"/>
              <a:buChar char="•"/>
            </a:pPr>
            <a:r>
              <a:rPr lang="en-US" b="true" sz="2918" spc="154">
                <a:solidFill>
                  <a:srgbClr val="231F20"/>
                </a:solidFill>
                <a:latin typeface="Montserrat Classic Bold"/>
                <a:ea typeface="Montserrat Classic Bold"/>
                <a:cs typeface="Montserrat Classic Bold"/>
                <a:sym typeface="Montserrat Classic Bold"/>
              </a:rPr>
              <a:t>Semi-Supervised Learning</a:t>
            </a:r>
            <a:r>
              <a:rPr lang="en-US" sz="2918" spc="154">
                <a:solidFill>
                  <a:srgbClr val="231F20"/>
                </a:solidFill>
                <a:latin typeface="Montserrat Classic"/>
                <a:ea typeface="Montserrat Classic"/>
                <a:cs typeface="Montserrat Classic"/>
                <a:sym typeface="Montserrat Classic"/>
              </a:rPr>
              <a:t> : trains a classifier using a small labeled dataset while leveraging a large unlabelled dataset to improve learning.</a:t>
            </a:r>
          </a:p>
          <a:p>
            <a:pPr algn="l">
              <a:lnSpc>
                <a:spcPts val="4026"/>
              </a:lnSpc>
            </a:pPr>
          </a:p>
          <a:p>
            <a:pPr algn="l" marL="630010" indent="-315005" lvl="1">
              <a:lnSpc>
                <a:spcPts val="4026"/>
              </a:lnSpc>
              <a:buFont typeface="Arial"/>
              <a:buChar char="•"/>
            </a:pPr>
            <a:r>
              <a:rPr lang="en-US" b="true" sz="2918" spc="154">
                <a:solidFill>
                  <a:srgbClr val="231F20"/>
                </a:solidFill>
                <a:latin typeface="Montserrat Classic Bold"/>
                <a:ea typeface="Montserrat Classic Bold"/>
                <a:cs typeface="Montserrat Classic Bold"/>
                <a:sym typeface="Montserrat Classic Bold"/>
              </a:rPr>
              <a:t>Self-Supervised Learning :</a:t>
            </a:r>
            <a:r>
              <a:rPr lang="en-US" sz="2918" spc="154">
                <a:solidFill>
                  <a:srgbClr val="231F20"/>
                </a:solidFill>
                <a:latin typeface="Montserrat Classic"/>
                <a:ea typeface="Montserrat Classic"/>
                <a:cs typeface="Montserrat Classic"/>
                <a:sym typeface="Montserrat Classic"/>
              </a:rPr>
              <a:t> earns useful representations from the unlabelled data first, then fine-tunes a classifier using the labeled data.</a:t>
            </a:r>
          </a:p>
          <a:p>
            <a:pPr algn="l">
              <a:lnSpc>
                <a:spcPts val="4026"/>
              </a:lnSpc>
            </a:pPr>
          </a:p>
          <a:p>
            <a:pPr algn="l">
              <a:lnSpc>
                <a:spcPts val="4026"/>
              </a:lnSpc>
            </a:pPr>
            <a:r>
              <a:rPr lang="en-US" sz="2918" spc="154">
                <a:solidFill>
                  <a:srgbClr val="231F20"/>
                </a:solidFill>
                <a:latin typeface="Montserrat Classic"/>
                <a:ea typeface="Montserrat Classic"/>
                <a:cs typeface="Montserrat Classic"/>
                <a:sym typeface="Montserrat Classic"/>
              </a:rPr>
              <a:t>E</a:t>
            </a:r>
            <a:r>
              <a:rPr lang="en-US" sz="2918" spc="154">
                <a:solidFill>
                  <a:srgbClr val="231F20"/>
                </a:solidFill>
                <a:latin typeface="Montserrat Classic"/>
                <a:ea typeface="Montserrat Classic"/>
                <a:cs typeface="Montserrat Classic"/>
                <a:sym typeface="Montserrat Classic"/>
              </a:rPr>
              <a:t>valuating these methods on medical datasets using ResNet-50, Vision Transformers (ViT, Swin-ViT).comparing performance based on Accuracy, AUC-ROC, and Precision to find the most efficient model for medical AI applications.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254296" y="483973"/>
            <a:ext cx="17005004" cy="9280955"/>
          </a:xfrm>
          <a:prstGeom prst="rect">
            <a:avLst/>
          </a:prstGeom>
        </p:spPr>
        <p:txBody>
          <a:bodyPr anchor="t" rtlCol="false" tIns="0" lIns="0" bIns="0" rIns="0">
            <a:spAutoFit/>
          </a:bodyPr>
          <a:lstStyle/>
          <a:p>
            <a:pPr algn="just">
              <a:lnSpc>
                <a:spcPts val="2547"/>
              </a:lnSpc>
            </a:pPr>
          </a:p>
          <a:p>
            <a:pPr algn="just">
              <a:lnSpc>
                <a:spcPts val="2547"/>
              </a:lnSpc>
            </a:pPr>
          </a:p>
          <a:p>
            <a:pPr algn="just">
              <a:lnSpc>
                <a:spcPts val="2547"/>
              </a:lnSpc>
            </a:pPr>
            <a:r>
              <a:rPr lang="en-US" b="true" sz="1845" spc="97">
                <a:solidFill>
                  <a:srgbClr val="231F20"/>
                </a:solidFill>
                <a:latin typeface="Montserrat Classic Bold"/>
                <a:ea typeface="Montserrat Classic Bold"/>
                <a:cs typeface="Montserrat Classic Bold"/>
                <a:sym typeface="Montserrat Classic Bold"/>
              </a:rPr>
              <a:t>2. Training Process</a:t>
            </a:r>
          </a:p>
          <a:p>
            <a:pPr algn="just">
              <a:lnSpc>
                <a:spcPts val="2547"/>
              </a:lnSpc>
            </a:pPr>
            <a:r>
              <a:rPr lang="en-US" b="true" sz="1845" spc="97">
                <a:solidFill>
                  <a:srgbClr val="231F20"/>
                </a:solidFill>
                <a:latin typeface="Montserrat Classic Bold"/>
                <a:ea typeface="Montserrat Classic Bold"/>
                <a:cs typeface="Montserrat Classic Bold"/>
                <a:sym typeface="Montserrat Classic Bold"/>
              </a:rPr>
              <a:t>Phase 1: Labeled </a:t>
            </a:r>
            <a:r>
              <a:rPr lang="en-US" b="true" sz="1845" spc="97">
                <a:solidFill>
                  <a:srgbClr val="231F20"/>
                </a:solidFill>
                <a:latin typeface="Montserrat Classic Bold"/>
                <a:ea typeface="Montserrat Classic Bold"/>
                <a:cs typeface="Montserrat Classic Bold"/>
                <a:sym typeface="Montserrat Classic Bold"/>
              </a:rPr>
              <a:t>Data Processing</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Apply weak augmentation to labeled images</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Pass through backbone network</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Generate classification predictions and feature embeddings</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Compute supervised loss using ground truth labels</a:t>
            </a:r>
          </a:p>
          <a:p>
            <a:pPr algn="just">
              <a:lnSpc>
                <a:spcPts val="2547"/>
              </a:lnSpc>
            </a:pPr>
            <a:r>
              <a:rPr lang="en-US" b="true" sz="1845" spc="97">
                <a:solidFill>
                  <a:srgbClr val="231F20"/>
                </a:solidFill>
                <a:latin typeface="Montserrat Classic Bold"/>
                <a:ea typeface="Montserrat Classic Bold"/>
                <a:cs typeface="Montserrat Classic Bold"/>
                <a:sym typeface="Montserrat Classic Bold"/>
              </a:rPr>
              <a:t>Phase 2:</a:t>
            </a:r>
            <a:r>
              <a:rPr lang="en-US" b="true" sz="1845" spc="97">
                <a:solidFill>
                  <a:srgbClr val="231F20"/>
                </a:solidFill>
                <a:latin typeface="Montserrat Classic Bold"/>
                <a:ea typeface="Montserrat Classic Bold"/>
                <a:cs typeface="Montserrat Classic Bold"/>
                <a:sym typeface="Montserrat Classic Bold"/>
              </a:rPr>
              <a:t> Unlabeled Data Processing</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Generate two views of each unlabeled image:</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Weak augmentation view</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Strong augmentation view</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Process weak augmentation through model to create pseudo-labels</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Use strong augmentation view for consistency training</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Extract feature embeddings for similarity matching</a:t>
            </a:r>
          </a:p>
          <a:p>
            <a:pPr algn="just">
              <a:lnSpc>
                <a:spcPts val="2547"/>
              </a:lnSpc>
            </a:pPr>
            <a:r>
              <a:rPr lang="en-US" b="true" sz="1845" spc="97">
                <a:solidFill>
                  <a:srgbClr val="231F20"/>
                </a:solidFill>
                <a:latin typeface="Montserrat Classic Bold"/>
                <a:ea typeface="Montserrat Classic Bold"/>
                <a:cs typeface="Montserrat Classic Bold"/>
                <a:sym typeface="Montserrat Classic Bold"/>
              </a:rPr>
              <a:t>Phase 3: Loss Computation</a:t>
            </a:r>
          </a:p>
          <a:p>
            <a:pPr algn="just">
              <a:lnSpc>
                <a:spcPts val="2547"/>
              </a:lnSpc>
            </a:pPr>
            <a:r>
              <a:rPr lang="en-US" b="true" sz="1845" spc="97">
                <a:solidFill>
                  <a:srgbClr val="231F20"/>
                </a:solidFill>
                <a:latin typeface="Montserrat Classic Bold"/>
                <a:ea typeface="Montserrat Classic Bold"/>
                <a:cs typeface="Montserrat Classic Bold"/>
                <a:sym typeface="Montserrat Classic Bold"/>
              </a:rPr>
              <a:t>Combines three distinct loss components:</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Supervised Loss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Traditional cross-entropy loss on labeled data</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Ensures basic classification capability</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Weighted based on labeled data proportion</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Consistency Loss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Enforces prediction consistency between weak and strong views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Uses confidence thresholding to filter reliable pseudo-labels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Helps model learn from unlabeled data</a:t>
            </a:r>
          </a:p>
          <a:p>
            <a:pPr algn="just" marL="398539" indent="-199269" lvl="1">
              <a:lnSpc>
                <a:spcPts val="2547"/>
              </a:lnSpc>
              <a:buFont typeface="Arial"/>
              <a:buChar char="•"/>
            </a:pPr>
            <a:r>
              <a:rPr lang="en-US" sz="1845" spc="97">
                <a:solidFill>
                  <a:srgbClr val="231F20"/>
                </a:solidFill>
                <a:latin typeface="Montserrat Classic"/>
                <a:ea typeface="Montserrat Classic"/>
                <a:cs typeface="Montserrat Classic"/>
                <a:sym typeface="Montserrat Classic"/>
              </a:rPr>
              <a:t>Similarity Matching Loss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Aligns feature representations of similar images</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Creates compact clusters in feature space</a:t>
            </a:r>
          </a:p>
          <a:p>
            <a:pPr algn="just" marL="797078" indent="-265693" lvl="2">
              <a:lnSpc>
                <a:spcPts val="2547"/>
              </a:lnSpc>
              <a:buFont typeface="Arial"/>
              <a:buChar char="⚬"/>
            </a:pPr>
            <a:r>
              <a:rPr lang="en-US" sz="1845" spc="97">
                <a:solidFill>
                  <a:srgbClr val="231F20"/>
                </a:solidFill>
                <a:latin typeface="Montserrat Classic"/>
                <a:ea typeface="Montserrat Classic"/>
                <a:cs typeface="Montserrat Classic"/>
                <a:sym typeface="Montserrat Classic"/>
              </a:rPr>
              <a:t>Improves model's discriminative ability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5147906" y="393929"/>
            <a:ext cx="7573758" cy="8034324"/>
          </a:xfrm>
          <a:custGeom>
            <a:avLst/>
            <a:gdLst/>
            <a:ahLst/>
            <a:cxnLst/>
            <a:rect r="r" b="b" t="t" l="l"/>
            <a:pathLst>
              <a:path h="8034324" w="7573758">
                <a:moveTo>
                  <a:pt x="0" y="0"/>
                </a:moveTo>
                <a:lnTo>
                  <a:pt x="7573758" y="0"/>
                </a:lnTo>
                <a:lnTo>
                  <a:pt x="7573758" y="8034324"/>
                </a:lnTo>
                <a:lnTo>
                  <a:pt x="0" y="8034324"/>
                </a:lnTo>
                <a:lnTo>
                  <a:pt x="0" y="0"/>
                </a:lnTo>
                <a:close/>
              </a:path>
            </a:pathLst>
          </a:custGeom>
          <a:blipFill>
            <a:blip r:embed="rId2"/>
            <a:stretch>
              <a:fillRect l="0" t="0" r="0" b="0"/>
            </a:stretch>
          </a:blipFill>
        </p:spPr>
      </p:sp>
      <p:sp>
        <p:nvSpPr>
          <p:cNvPr name="TextBox 3" id="3"/>
          <p:cNvSpPr txBox="true"/>
          <p:nvPr/>
        </p:nvSpPr>
        <p:spPr>
          <a:xfrm rot="0">
            <a:off x="4036041" y="8767127"/>
            <a:ext cx="901623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SIM MATCH ARCHITECTURE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109905" y="1231987"/>
            <a:ext cx="18507811" cy="7823027"/>
          </a:xfrm>
          <a:custGeom>
            <a:avLst/>
            <a:gdLst/>
            <a:ahLst/>
            <a:cxnLst/>
            <a:rect r="r" b="b" t="t" l="l"/>
            <a:pathLst>
              <a:path h="7823027" w="18507811">
                <a:moveTo>
                  <a:pt x="0" y="0"/>
                </a:moveTo>
                <a:lnTo>
                  <a:pt x="18507810" y="0"/>
                </a:lnTo>
                <a:lnTo>
                  <a:pt x="18507810" y="7823026"/>
                </a:lnTo>
                <a:lnTo>
                  <a:pt x="0" y="7823026"/>
                </a:lnTo>
                <a:lnTo>
                  <a:pt x="0" y="0"/>
                </a:lnTo>
                <a:close/>
              </a:path>
            </a:pathLst>
          </a:custGeom>
          <a:blipFill>
            <a:blip r:embed="rId2"/>
            <a:stretch>
              <a:fillRect l="0" t="0" r="0" b="0"/>
            </a:stretch>
          </a:blipFill>
        </p:spPr>
      </p:sp>
      <p:sp>
        <p:nvSpPr>
          <p:cNvPr name="TextBox 3" id="3"/>
          <p:cNvSpPr txBox="true"/>
          <p:nvPr/>
        </p:nvSpPr>
        <p:spPr>
          <a:xfrm rot="0">
            <a:off x="0" y="293260"/>
            <a:ext cx="7599439" cy="527114"/>
          </a:xfrm>
          <a:prstGeom prst="rect">
            <a:avLst/>
          </a:prstGeom>
        </p:spPr>
        <p:txBody>
          <a:bodyPr anchor="t" rtlCol="false" tIns="0" lIns="0" bIns="0" rIns="0">
            <a:spAutoFit/>
          </a:bodyPr>
          <a:lstStyle/>
          <a:p>
            <a:pPr algn="ctr">
              <a:lnSpc>
                <a:spcPts val="4338"/>
              </a:lnSpc>
              <a:spcBef>
                <a:spcPct val="0"/>
              </a:spcBef>
            </a:pPr>
            <a:r>
              <a:rPr lang="en-US" b="true" sz="3144" spc="166">
                <a:solidFill>
                  <a:srgbClr val="000000"/>
                </a:solidFill>
                <a:latin typeface="Montserrat Classic Bold"/>
                <a:ea typeface="Montserrat Classic Bold"/>
                <a:cs typeface="Montserrat Classic Bold"/>
                <a:sym typeface="Montserrat Classic Bold"/>
              </a:rPr>
              <a:t>Resutls for existing research work</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207276" y="1726283"/>
            <a:ext cx="18263096" cy="7790551"/>
          </a:xfrm>
          <a:custGeom>
            <a:avLst/>
            <a:gdLst/>
            <a:ahLst/>
            <a:cxnLst/>
            <a:rect r="r" b="b" t="t" l="l"/>
            <a:pathLst>
              <a:path h="7790551" w="18263096">
                <a:moveTo>
                  <a:pt x="0" y="0"/>
                </a:moveTo>
                <a:lnTo>
                  <a:pt x="18263095" y="0"/>
                </a:lnTo>
                <a:lnTo>
                  <a:pt x="18263095" y="7790551"/>
                </a:lnTo>
                <a:lnTo>
                  <a:pt x="0" y="7790551"/>
                </a:lnTo>
                <a:lnTo>
                  <a:pt x="0" y="0"/>
                </a:lnTo>
                <a:close/>
              </a:path>
            </a:pathLst>
          </a:custGeom>
          <a:blipFill>
            <a:blip r:embed="rId2"/>
            <a:stretch>
              <a:fillRect l="0" t="0" r="0" b="0"/>
            </a:stretch>
          </a:blipFill>
        </p:spPr>
      </p:sp>
      <p:sp>
        <p:nvSpPr>
          <p:cNvPr name="TextBox 3" id="3"/>
          <p:cNvSpPr txBox="true"/>
          <p:nvPr/>
        </p:nvSpPr>
        <p:spPr>
          <a:xfrm rot="0">
            <a:off x="194172" y="174217"/>
            <a:ext cx="4919515" cy="527114"/>
          </a:xfrm>
          <a:prstGeom prst="rect">
            <a:avLst/>
          </a:prstGeom>
        </p:spPr>
        <p:txBody>
          <a:bodyPr anchor="t" rtlCol="false" tIns="0" lIns="0" bIns="0" rIns="0">
            <a:spAutoFit/>
          </a:bodyPr>
          <a:lstStyle/>
          <a:p>
            <a:pPr algn="ctr">
              <a:lnSpc>
                <a:spcPts val="4338"/>
              </a:lnSpc>
              <a:spcBef>
                <a:spcPct val="0"/>
              </a:spcBef>
            </a:pPr>
            <a:r>
              <a:rPr lang="en-US" b="true" sz="3144" spc="166">
                <a:solidFill>
                  <a:srgbClr val="000000"/>
                </a:solidFill>
                <a:latin typeface="Montserrat Classic Bold"/>
                <a:ea typeface="Montserrat Classic Bold"/>
                <a:cs typeface="Montserrat Classic Bold"/>
                <a:sym typeface="Montserrat Classic Bold"/>
              </a:rPr>
              <a:t>Experimental Results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15238" y="703260"/>
            <a:ext cx="5441892" cy="1023007"/>
          </a:xfrm>
          <a:prstGeom prst="rect">
            <a:avLst/>
          </a:prstGeom>
        </p:spPr>
        <p:txBody>
          <a:bodyPr anchor="t" rtlCol="false" tIns="0" lIns="0" bIns="0" rIns="0">
            <a:spAutoFit/>
          </a:bodyPr>
          <a:lstStyle/>
          <a:p>
            <a:pPr algn="l">
              <a:lnSpc>
                <a:spcPts val="8393"/>
              </a:lnSpc>
            </a:pPr>
            <a:r>
              <a:rPr lang="en-US" b="true" sz="6082" spc="596">
                <a:solidFill>
                  <a:srgbClr val="231F20"/>
                </a:solidFill>
                <a:latin typeface="Oswald Bold"/>
                <a:ea typeface="Oswald Bold"/>
                <a:cs typeface="Oswald Bold"/>
                <a:sym typeface="Oswald Bold"/>
              </a:rPr>
              <a:t>FUTURE WORK</a:t>
            </a:r>
          </a:p>
        </p:txBody>
      </p:sp>
      <p:sp>
        <p:nvSpPr>
          <p:cNvPr name="TextBox 3" id="3"/>
          <p:cNvSpPr txBox="true"/>
          <p:nvPr/>
        </p:nvSpPr>
        <p:spPr>
          <a:xfrm rot="0">
            <a:off x="0" y="1659592"/>
            <a:ext cx="18020313" cy="8653262"/>
          </a:xfrm>
          <a:prstGeom prst="rect">
            <a:avLst/>
          </a:prstGeom>
        </p:spPr>
        <p:txBody>
          <a:bodyPr anchor="t" rtlCol="false" tIns="0" lIns="0" bIns="0" rIns="0">
            <a:spAutoFit/>
          </a:bodyPr>
          <a:lstStyle/>
          <a:p>
            <a:pPr algn="l" marL="766543" indent="-383272" lvl="1">
              <a:lnSpc>
                <a:spcPts val="4899"/>
              </a:lnSpc>
              <a:buFont typeface="Arial"/>
              <a:buChar char="•"/>
            </a:pPr>
            <a:r>
              <a:rPr lang="en-US" b="true" sz="3550" spc="188">
                <a:solidFill>
                  <a:srgbClr val="231F20"/>
                </a:solidFill>
                <a:latin typeface="Montserrat Classic Bold"/>
                <a:ea typeface="Montserrat Classic Bold"/>
                <a:cs typeface="Montserrat Classic Bold"/>
                <a:sym typeface="Montserrat Classic Bold"/>
              </a:rPr>
              <a:t>Improving Robustness with Domain Adaptation</a:t>
            </a:r>
            <a:r>
              <a:rPr lang="en-US" sz="3550" spc="188">
                <a:solidFill>
                  <a:srgbClr val="231F20"/>
                </a:solidFill>
                <a:latin typeface="Montserrat Classic"/>
                <a:ea typeface="Montserrat Classic"/>
                <a:cs typeface="Montserrat Classic"/>
                <a:sym typeface="Montserrat Classic"/>
              </a:rPr>
              <a:t> Models can be trained to adapt to domain shifts—such as changes in imaging equipment, protocols, or patient populations—by incorporating domain adaptation techniques, making them more resilient across real-world settings.</a:t>
            </a:r>
          </a:p>
          <a:p>
            <a:pPr algn="l" marL="766543" indent="-383272" lvl="1">
              <a:lnSpc>
                <a:spcPts val="4899"/>
              </a:lnSpc>
              <a:buFont typeface="Arial"/>
              <a:buChar char="•"/>
            </a:pPr>
            <a:r>
              <a:rPr lang="en-US" b="true" sz="3550" spc="188">
                <a:solidFill>
                  <a:srgbClr val="231F20"/>
                </a:solidFill>
                <a:latin typeface="Montserrat Classic Bold"/>
                <a:ea typeface="Montserrat Classic Bold"/>
                <a:cs typeface="Montserrat Classic Bold"/>
                <a:sym typeface="Montserrat Classic Bold"/>
              </a:rPr>
              <a:t>Multimodal Learning Integration</a:t>
            </a:r>
            <a:r>
              <a:rPr lang="en-US" sz="3550" spc="188">
                <a:solidFill>
                  <a:srgbClr val="231F20"/>
                </a:solidFill>
                <a:latin typeface="Montserrat Classic"/>
                <a:ea typeface="Montserrat Classic"/>
                <a:cs typeface="Montserrat Classic"/>
                <a:sym typeface="Montserrat Classic"/>
              </a:rPr>
              <a:t> Future research can explore combining medical imaging data with other clinical information sources like electronic health records (EHRs), pathology reports, or genomic data. This fusion of modalities can provide richer context and lead to more accurate diagnostic outcomes.</a:t>
            </a:r>
          </a:p>
          <a:p>
            <a:pPr algn="l" marL="766543" indent="-383272" lvl="1">
              <a:lnSpc>
                <a:spcPts val="4899"/>
              </a:lnSpc>
              <a:buFont typeface="Arial"/>
              <a:buChar char="•"/>
            </a:pPr>
            <a:r>
              <a:rPr lang="en-US" b="true" sz="3550" spc="188">
                <a:solidFill>
                  <a:srgbClr val="231F20"/>
                </a:solidFill>
                <a:latin typeface="Montserrat Classic Bold"/>
                <a:ea typeface="Montserrat Classic Bold"/>
                <a:cs typeface="Montserrat Classic Bold"/>
                <a:sym typeface="Montserrat Classic Bold"/>
              </a:rPr>
              <a:t>Ap</a:t>
            </a:r>
            <a:r>
              <a:rPr lang="en-US" b="true" sz="3550" spc="188">
                <a:solidFill>
                  <a:srgbClr val="231F20"/>
                </a:solidFill>
                <a:latin typeface="Montserrat Classic Bold"/>
                <a:ea typeface="Montserrat Classic Bold"/>
                <a:cs typeface="Montserrat Classic Bold"/>
                <a:sym typeface="Montserrat Classic Bold"/>
              </a:rPr>
              <a:t>plication to 3D Imaging Modalities</a:t>
            </a:r>
            <a:r>
              <a:rPr lang="en-US" sz="3550" spc="188">
                <a:solidFill>
                  <a:srgbClr val="231F20"/>
                </a:solidFill>
                <a:latin typeface="Montserrat Classic"/>
                <a:ea typeface="Montserrat Classic"/>
                <a:cs typeface="Montserrat Classic"/>
                <a:sym typeface="Montserrat Classic"/>
              </a:rPr>
              <a:t>The current work can be extended to 3D medical imaging such as MRI and CT scans. These data types introduce greater complexity due to their high dimensionality and spatial variability.</a:t>
            </a:r>
          </a:p>
        </p:txBody>
      </p:sp>
      <p:sp>
        <p:nvSpPr>
          <p:cNvPr name="Freeform 4" id="4"/>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6674" y="540377"/>
            <a:ext cx="16889978" cy="721254"/>
          </a:xfrm>
          <a:prstGeom prst="rect">
            <a:avLst/>
          </a:prstGeom>
        </p:spPr>
        <p:txBody>
          <a:bodyPr anchor="t" rtlCol="false" tIns="0" lIns="0" bIns="0" rIns="0">
            <a:spAutoFit/>
          </a:bodyPr>
          <a:lstStyle/>
          <a:p>
            <a:pPr algn="l">
              <a:lnSpc>
                <a:spcPts val="5909"/>
              </a:lnSpc>
            </a:pPr>
            <a:r>
              <a:rPr lang="en-US" b="true" sz="4282" spc="419">
                <a:solidFill>
                  <a:srgbClr val="231F20"/>
                </a:solidFill>
                <a:latin typeface="Oswald Bold"/>
                <a:ea typeface="Oswald Bold"/>
                <a:cs typeface="Oswald Bold"/>
                <a:sym typeface="Oswald Bold"/>
              </a:rPr>
              <a:t>APPLICATIONS</a:t>
            </a:r>
          </a:p>
        </p:txBody>
      </p:sp>
      <p:sp>
        <p:nvSpPr>
          <p:cNvPr name="Freeform 3" id="3"/>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
        <p:nvSpPr>
          <p:cNvPr name="TextBox 4" id="4"/>
          <p:cNvSpPr txBox="true"/>
          <p:nvPr/>
        </p:nvSpPr>
        <p:spPr>
          <a:xfrm rot="0">
            <a:off x="0" y="1970393"/>
            <a:ext cx="18288000" cy="6270014"/>
          </a:xfrm>
          <a:prstGeom prst="rect">
            <a:avLst/>
          </a:prstGeom>
        </p:spPr>
        <p:txBody>
          <a:bodyPr anchor="t" rtlCol="false" tIns="0" lIns="0" bIns="0" rIns="0">
            <a:spAutoFit/>
          </a:bodyPr>
          <a:lstStyle/>
          <a:p>
            <a:pPr algn="l">
              <a:lnSpc>
                <a:spcPts val="5940"/>
              </a:lnSpc>
            </a:pPr>
            <a:r>
              <a:rPr lang="en-US" sz="4304" spc="228" b="true">
                <a:solidFill>
                  <a:srgbClr val="231F20"/>
                </a:solidFill>
                <a:latin typeface="Montserrat Classic Bold"/>
                <a:ea typeface="Montserrat Classic Bold"/>
                <a:cs typeface="Montserrat Classic Bold"/>
                <a:sym typeface="Montserrat Classic Bold"/>
              </a:rPr>
              <a:t>Real-World Use Cases of SSL &amp; Self-SL in Medical Imaging:</a:t>
            </a:r>
          </a:p>
          <a:p>
            <a:pPr algn="l" marL="864574" indent="-432287" lvl="1">
              <a:lnSpc>
                <a:spcPts val="5526"/>
              </a:lnSpc>
              <a:buFont typeface="Arial"/>
              <a:buChar char="•"/>
            </a:pPr>
            <a:r>
              <a:rPr lang="en-US" sz="4004" spc="212">
                <a:solidFill>
                  <a:srgbClr val="231F20"/>
                </a:solidFill>
                <a:latin typeface="Montserrat Classic"/>
                <a:ea typeface="Montserrat Classic"/>
                <a:cs typeface="Montserrat Classic"/>
                <a:sym typeface="Montserrat Classic"/>
              </a:rPr>
              <a:t>Disease Detection: Early cancer detection from histopathology slides.</a:t>
            </a:r>
          </a:p>
          <a:p>
            <a:pPr algn="l" marL="864574" indent="-432287" lvl="1">
              <a:lnSpc>
                <a:spcPts val="5526"/>
              </a:lnSpc>
              <a:buFont typeface="Arial"/>
              <a:buChar char="•"/>
            </a:pPr>
            <a:r>
              <a:rPr lang="en-US" sz="4004" spc="212">
                <a:solidFill>
                  <a:srgbClr val="231F20"/>
                </a:solidFill>
                <a:latin typeface="Montserrat Classic"/>
                <a:ea typeface="Montserrat Classic"/>
                <a:cs typeface="Montserrat Classic"/>
                <a:sym typeface="Montserrat Classic"/>
              </a:rPr>
              <a:t>Radiology Automation: Chest X-ray abnormality classification.</a:t>
            </a:r>
          </a:p>
          <a:p>
            <a:pPr algn="l" marL="864574" indent="-432287" lvl="1">
              <a:lnSpc>
                <a:spcPts val="5526"/>
              </a:lnSpc>
              <a:buFont typeface="Arial"/>
              <a:buChar char="•"/>
            </a:pPr>
            <a:r>
              <a:rPr lang="en-US" sz="4004" spc="212">
                <a:solidFill>
                  <a:srgbClr val="231F20"/>
                </a:solidFill>
                <a:latin typeface="Montserrat Classic"/>
                <a:ea typeface="Montserrat Classic"/>
                <a:cs typeface="Montserrat Classic"/>
                <a:sym typeface="Montserrat Classic"/>
              </a:rPr>
              <a:t>Medical Image Segmentation: Brain tumor segmentation using SSL models.</a:t>
            </a:r>
          </a:p>
          <a:p>
            <a:pPr algn="l" marL="864574" indent="-432287" lvl="1">
              <a:lnSpc>
                <a:spcPts val="5526"/>
              </a:lnSpc>
              <a:buFont typeface="Arial"/>
              <a:buChar char="•"/>
            </a:pPr>
            <a:r>
              <a:rPr lang="en-US" sz="4004" spc="212">
                <a:solidFill>
                  <a:srgbClr val="231F20"/>
                </a:solidFill>
                <a:latin typeface="Montserrat Classic"/>
                <a:ea typeface="Montserrat Classic"/>
                <a:cs typeface="Montserrat Classic"/>
                <a:sym typeface="Montserrat Classic"/>
              </a:rPr>
              <a:t>Rare Disease Prediction: Using self-supervised learning for low-data diseases.</a:t>
            </a:r>
          </a:p>
          <a:p>
            <a:pPr algn="l">
              <a:lnSpc>
                <a:spcPts val="5250"/>
              </a:lnSpc>
            </a:pPr>
          </a:p>
        </p:txBody>
      </p:sp>
      <p:sp>
        <p:nvSpPr>
          <p:cNvPr name="Freeform 5" id="5"/>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07881" y="952500"/>
            <a:ext cx="3478778" cy="721254"/>
          </a:xfrm>
          <a:prstGeom prst="rect">
            <a:avLst/>
          </a:prstGeom>
        </p:spPr>
        <p:txBody>
          <a:bodyPr anchor="t" rtlCol="false" tIns="0" lIns="0" bIns="0" rIns="0">
            <a:spAutoFit/>
          </a:bodyPr>
          <a:lstStyle/>
          <a:p>
            <a:pPr algn="l">
              <a:lnSpc>
                <a:spcPts val="5909"/>
              </a:lnSpc>
            </a:pPr>
            <a:r>
              <a:rPr lang="en-US" b="true" sz="4282" spc="419">
                <a:solidFill>
                  <a:srgbClr val="231F20"/>
                </a:solidFill>
                <a:latin typeface="Oswald Bold"/>
                <a:ea typeface="Oswald Bold"/>
                <a:cs typeface="Oswald Bold"/>
                <a:sym typeface="Oswald Bold"/>
              </a:rPr>
              <a:t>REFERENCES</a:t>
            </a:r>
          </a:p>
        </p:txBody>
      </p:sp>
      <p:sp>
        <p:nvSpPr>
          <p:cNvPr name="TextBox 3" id="3"/>
          <p:cNvSpPr txBox="true"/>
          <p:nvPr/>
        </p:nvSpPr>
        <p:spPr>
          <a:xfrm rot="0">
            <a:off x="407881" y="1854729"/>
            <a:ext cx="17880119" cy="7564322"/>
          </a:xfrm>
          <a:prstGeom prst="rect">
            <a:avLst/>
          </a:prstGeom>
        </p:spPr>
        <p:txBody>
          <a:bodyPr anchor="t" rtlCol="false" tIns="0" lIns="0" bIns="0" rIns="0">
            <a:spAutoFit/>
          </a:bodyPr>
          <a:lstStyle/>
          <a:p>
            <a:pPr algn="l">
              <a:lnSpc>
                <a:spcPts val="3161"/>
              </a:lnSpc>
            </a:pPr>
            <a:r>
              <a:rPr lang="en-US" sz="2291" spc="121">
                <a:solidFill>
                  <a:srgbClr val="231F20"/>
                </a:solidFill>
                <a:latin typeface="Montserrat Classic"/>
                <a:ea typeface="Montserrat Classic"/>
                <a:cs typeface="Montserrat Classic"/>
                <a:sym typeface="Montserrat Classic"/>
              </a:rPr>
              <a:t>1. Kakarla, A., Lau, A., Jordon, J., Akhavan, A., Shah, P., &amp; Raskar, R. "Systematic Comparison of Semi-Supervised and Self-Supervised Learning for Medical Image Classification.</a:t>
            </a:r>
          </a:p>
          <a:p>
            <a:pPr algn="l">
              <a:lnSpc>
                <a:spcPts val="3161"/>
              </a:lnSpc>
            </a:pPr>
          </a:p>
          <a:p>
            <a:pPr algn="l">
              <a:lnSpc>
                <a:spcPts val="3161"/>
              </a:lnSpc>
            </a:pPr>
            <a:r>
              <a:rPr lang="en-US" sz="2291" spc="121">
                <a:solidFill>
                  <a:srgbClr val="231F20"/>
                </a:solidFill>
                <a:latin typeface="Montserrat Classic"/>
                <a:ea typeface="Montserrat Classic"/>
                <a:cs typeface="Montserrat Classic"/>
                <a:sym typeface="Montserrat Classic"/>
              </a:rPr>
              <a:t>2. Chen, T., Kornblith, S., Swersky, K., Norouzi, M., &amp; Hinton, G. "Big Self-Supervised Models are Strong Semi-Supervised Learners." Advances in Neural Information Processing Systems (NeurIPS), 2020.</a:t>
            </a:r>
          </a:p>
          <a:p>
            <a:pPr algn="l">
              <a:lnSpc>
                <a:spcPts val="3161"/>
              </a:lnSpc>
            </a:pPr>
          </a:p>
          <a:p>
            <a:pPr algn="l">
              <a:lnSpc>
                <a:spcPts val="3161"/>
              </a:lnSpc>
            </a:pPr>
            <a:r>
              <a:rPr lang="en-US" sz="2291" spc="121">
                <a:solidFill>
                  <a:srgbClr val="231F20"/>
                </a:solidFill>
                <a:latin typeface="Montserrat Classic"/>
                <a:ea typeface="Montserrat Classic"/>
                <a:cs typeface="Montserrat Classic"/>
                <a:sym typeface="Montserrat Classic"/>
              </a:rPr>
              <a:t>3. Chen, Y., Mancini, M., Zhu, X., &amp; Akata, Z. "Semi-Supervised and Unsupervised Deep Visual Learning: A Survey." IEEE Transactions on Pattern Analysis and Machine Intelligence, 2022.</a:t>
            </a:r>
          </a:p>
          <a:p>
            <a:pPr algn="l">
              <a:lnSpc>
                <a:spcPts val="3161"/>
              </a:lnSpc>
            </a:pPr>
          </a:p>
          <a:p>
            <a:pPr algn="l">
              <a:lnSpc>
                <a:spcPts val="3161"/>
              </a:lnSpc>
            </a:pPr>
            <a:r>
              <a:rPr lang="en-US" sz="2291" spc="121">
                <a:solidFill>
                  <a:srgbClr val="231F20"/>
                </a:solidFill>
                <a:latin typeface="Montserrat Classic"/>
                <a:ea typeface="Montserrat Classic"/>
                <a:cs typeface="Montserrat Classic"/>
                <a:sym typeface="Montserrat Classic"/>
              </a:rPr>
              <a:t>4. Chen, Y., Lu, M. T., &amp; Raghu, V. K. "A Comparison of Self- and Semi-Supervised Pretraining Approaches for Risk Prediction from Chest Radiograph Images." Proceedings of Machine Learning Research, 2023</a:t>
            </a:r>
          </a:p>
          <a:p>
            <a:pPr algn="l">
              <a:lnSpc>
                <a:spcPts val="3161"/>
              </a:lnSpc>
            </a:pPr>
          </a:p>
          <a:p>
            <a:pPr algn="l">
              <a:lnSpc>
                <a:spcPts val="3161"/>
              </a:lnSpc>
            </a:pPr>
            <a:r>
              <a:rPr lang="en-US" sz="2291" spc="121">
                <a:solidFill>
                  <a:srgbClr val="231F20"/>
                </a:solidFill>
                <a:latin typeface="Montserrat Classic"/>
                <a:ea typeface="Montserrat Classic"/>
                <a:cs typeface="Montserrat Classic"/>
                <a:sym typeface="Montserrat Classic"/>
              </a:rPr>
              <a:t>5. Assran, M., Misra, I., Minsky, M., Mustikovela, S. K., Sridhar, V., Joulin, A., &amp; Shlens, J. "Semi-Supervised Learning of Visual Features by Non-Parametrically Predicting View Assignments with Support Samples." Proceedings of the IEEE/CVF Conference on Computer Vision and Pattern Recognition (CVPR), 2021.</a:t>
            </a:r>
          </a:p>
          <a:p>
            <a:pPr algn="l">
              <a:lnSpc>
                <a:spcPts val="3161"/>
              </a:lnSpc>
            </a:pPr>
          </a:p>
          <a:p>
            <a:pPr algn="l">
              <a:lnSpc>
                <a:spcPts val="3161"/>
              </a:lnSpc>
            </a:pPr>
            <a:r>
              <a:rPr lang="en-US" sz="2291" spc="121">
                <a:solidFill>
                  <a:srgbClr val="231F20"/>
                </a:solidFill>
                <a:latin typeface="Montserrat Classic"/>
                <a:ea typeface="Montserrat Classic"/>
                <a:cs typeface="Montserrat Classic"/>
                <a:sym typeface="Montserrat Classic"/>
              </a:rPr>
              <a:t>6.Chen, X., &amp; He, K. "Exploring Simple Siamese Representation Learning." Proceedings of the IEEE/CVF Conference on Computer Vision and Pattern Recognition (CVPR), 2021.</a:t>
            </a:r>
          </a:p>
          <a:p>
            <a:pPr algn="l">
              <a:lnSpc>
                <a:spcPts val="3161"/>
              </a:lnSpc>
            </a:pPr>
          </a:p>
        </p:txBody>
      </p:sp>
      <p:sp>
        <p:nvSpPr>
          <p:cNvPr name="Freeform 4" id="4"/>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5656601" y="4012557"/>
            <a:ext cx="7209824" cy="1358290"/>
          </a:xfrm>
          <a:prstGeom prst="rect">
            <a:avLst/>
          </a:prstGeom>
        </p:spPr>
        <p:txBody>
          <a:bodyPr anchor="t" rtlCol="false" tIns="0" lIns="0" bIns="0" rIns="0">
            <a:spAutoFit/>
          </a:bodyPr>
          <a:lstStyle/>
          <a:p>
            <a:pPr algn="l">
              <a:lnSpc>
                <a:spcPts val="11153"/>
              </a:lnSpc>
            </a:pPr>
            <a:r>
              <a:rPr lang="en-US" b="true" sz="8082" spc="792">
                <a:solidFill>
                  <a:srgbClr val="231F20"/>
                </a:solidFill>
                <a:latin typeface="Oswald Bold"/>
                <a:ea typeface="Oswald Bold"/>
                <a:cs typeface="Oswald Bold"/>
                <a:sym typeface="Oswald Bold"/>
              </a:rPr>
              <a:t>THANK YOU</a:t>
            </a:r>
          </a:p>
        </p:txBody>
      </p:sp>
      <p:sp>
        <p:nvSpPr>
          <p:cNvPr name="Freeform 3" id="3"/>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501825"/>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5"/>
            <a:stretch>
              <a:fillRect l="0" t="0" r="0" b="0"/>
            </a:stretch>
          </a:blipFill>
        </p:spPr>
      </p:sp>
      <p:sp>
        <p:nvSpPr>
          <p:cNvPr name="Freeform 5" id="5"/>
          <p:cNvSpPr/>
          <p:nvPr/>
        </p:nvSpPr>
        <p:spPr>
          <a:xfrm flipH="false" flipV="false" rot="0">
            <a:off x="1375042" y="1845827"/>
            <a:ext cx="14868357" cy="7660209"/>
          </a:xfrm>
          <a:custGeom>
            <a:avLst/>
            <a:gdLst/>
            <a:ahLst/>
            <a:cxnLst/>
            <a:rect r="r" b="b" t="t" l="l"/>
            <a:pathLst>
              <a:path h="7660209" w="14868357">
                <a:moveTo>
                  <a:pt x="0" y="0"/>
                </a:moveTo>
                <a:lnTo>
                  <a:pt x="14868357" y="0"/>
                </a:lnTo>
                <a:lnTo>
                  <a:pt x="14868357" y="7660209"/>
                </a:lnTo>
                <a:lnTo>
                  <a:pt x="0" y="7660209"/>
                </a:lnTo>
                <a:lnTo>
                  <a:pt x="0" y="0"/>
                </a:lnTo>
                <a:close/>
              </a:path>
            </a:pathLst>
          </a:custGeom>
          <a:blipFill>
            <a:blip r:embed="rId6"/>
            <a:stretch>
              <a:fillRect l="-390" t="0" r="-588" b="0"/>
            </a:stretch>
          </a:blipFill>
        </p:spPr>
      </p:sp>
      <p:sp>
        <p:nvSpPr>
          <p:cNvPr name="TextBox 6" id="6"/>
          <p:cNvSpPr txBox="true"/>
          <p:nvPr/>
        </p:nvSpPr>
        <p:spPr>
          <a:xfrm rot="0">
            <a:off x="1028700" y="492432"/>
            <a:ext cx="14946181" cy="1049296"/>
          </a:xfrm>
          <a:prstGeom prst="rect">
            <a:avLst/>
          </a:prstGeom>
        </p:spPr>
        <p:txBody>
          <a:bodyPr anchor="t" rtlCol="false" tIns="0" lIns="0" bIns="0" rIns="0">
            <a:spAutoFit/>
          </a:bodyPr>
          <a:lstStyle/>
          <a:p>
            <a:pPr algn="l">
              <a:lnSpc>
                <a:spcPts val="8531"/>
              </a:lnSpc>
            </a:pPr>
            <a:r>
              <a:rPr lang="en-US" b="true" sz="6182" spc="605">
                <a:solidFill>
                  <a:srgbClr val="231F20"/>
                </a:solidFill>
                <a:latin typeface="Oswald Bold"/>
                <a:ea typeface="Oswald Bold"/>
                <a:cs typeface="Oswald Bold"/>
                <a:sym typeface="Oswald Bold"/>
              </a:rPr>
              <a:t>SSL AND SELF-SL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5"/>
            <a:stretch>
              <a:fillRect l="0" t="0" r="0" b="0"/>
            </a:stretch>
          </a:blipFill>
        </p:spPr>
      </p:sp>
      <p:sp>
        <p:nvSpPr>
          <p:cNvPr name="Freeform 5" id="5"/>
          <p:cNvSpPr/>
          <p:nvPr/>
        </p:nvSpPr>
        <p:spPr>
          <a:xfrm flipH="false" flipV="false" rot="0">
            <a:off x="1875988" y="3939248"/>
            <a:ext cx="13953840" cy="5975184"/>
          </a:xfrm>
          <a:custGeom>
            <a:avLst/>
            <a:gdLst/>
            <a:ahLst/>
            <a:cxnLst/>
            <a:rect r="r" b="b" t="t" l="l"/>
            <a:pathLst>
              <a:path h="5975184" w="13953840">
                <a:moveTo>
                  <a:pt x="0" y="0"/>
                </a:moveTo>
                <a:lnTo>
                  <a:pt x="13953840" y="0"/>
                </a:lnTo>
                <a:lnTo>
                  <a:pt x="13953840" y="5975184"/>
                </a:lnTo>
                <a:lnTo>
                  <a:pt x="0" y="5975184"/>
                </a:lnTo>
                <a:lnTo>
                  <a:pt x="0" y="0"/>
                </a:lnTo>
                <a:close/>
              </a:path>
            </a:pathLst>
          </a:custGeom>
          <a:blipFill>
            <a:blip r:embed="rId6"/>
            <a:stretch>
              <a:fillRect l="-418" t="0" r="-418" b="-669"/>
            </a:stretch>
          </a:blipFill>
        </p:spPr>
      </p:sp>
      <p:sp>
        <p:nvSpPr>
          <p:cNvPr name="Freeform 6" id="6"/>
          <p:cNvSpPr/>
          <p:nvPr/>
        </p:nvSpPr>
        <p:spPr>
          <a:xfrm flipH="false" flipV="false" rot="0">
            <a:off x="1941401" y="1722334"/>
            <a:ext cx="13823016" cy="1783905"/>
          </a:xfrm>
          <a:custGeom>
            <a:avLst/>
            <a:gdLst/>
            <a:ahLst/>
            <a:cxnLst/>
            <a:rect r="r" b="b" t="t" l="l"/>
            <a:pathLst>
              <a:path h="1783905" w="13823016">
                <a:moveTo>
                  <a:pt x="0" y="0"/>
                </a:moveTo>
                <a:lnTo>
                  <a:pt x="13823015" y="0"/>
                </a:lnTo>
                <a:lnTo>
                  <a:pt x="13823015" y="1783905"/>
                </a:lnTo>
                <a:lnTo>
                  <a:pt x="0" y="1783905"/>
                </a:lnTo>
                <a:lnTo>
                  <a:pt x="0" y="0"/>
                </a:lnTo>
                <a:close/>
              </a:path>
            </a:pathLst>
          </a:custGeom>
          <a:blipFill>
            <a:blip r:embed="rId7"/>
            <a:stretch>
              <a:fillRect l="0" t="-12047" r="0" b="-37790"/>
            </a:stretch>
          </a:blipFill>
        </p:spPr>
      </p:sp>
      <p:sp>
        <p:nvSpPr>
          <p:cNvPr name="TextBox 7" id="7"/>
          <p:cNvSpPr txBox="true"/>
          <p:nvPr/>
        </p:nvSpPr>
        <p:spPr>
          <a:xfrm rot="0">
            <a:off x="0" y="-104775"/>
            <a:ext cx="8962411" cy="1023007"/>
          </a:xfrm>
          <a:prstGeom prst="rect">
            <a:avLst/>
          </a:prstGeom>
        </p:spPr>
        <p:txBody>
          <a:bodyPr anchor="t" rtlCol="false" tIns="0" lIns="0" bIns="0" rIns="0">
            <a:spAutoFit/>
          </a:bodyPr>
          <a:lstStyle/>
          <a:p>
            <a:pPr algn="l">
              <a:lnSpc>
                <a:spcPts val="8393"/>
              </a:lnSpc>
            </a:pPr>
            <a:r>
              <a:rPr lang="en-US" b="true" sz="6082" spc="596">
                <a:solidFill>
                  <a:srgbClr val="231F20"/>
                </a:solidFill>
                <a:latin typeface="Oswald Bold"/>
                <a:ea typeface="Oswald Bold"/>
                <a:cs typeface="Oswald Bold"/>
                <a:sym typeface="Oswald Bold"/>
              </a:rPr>
              <a:t>DATASET DESCRIPTION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0">
            <a:off x="929249" y="5696049"/>
            <a:ext cx="15057233" cy="4257168"/>
          </a:xfrm>
          <a:custGeom>
            <a:avLst/>
            <a:gdLst/>
            <a:ahLst/>
            <a:cxnLst/>
            <a:rect r="r" b="b" t="t" l="l"/>
            <a:pathLst>
              <a:path h="4257168" w="15057233">
                <a:moveTo>
                  <a:pt x="0" y="0"/>
                </a:moveTo>
                <a:lnTo>
                  <a:pt x="15057233" y="0"/>
                </a:lnTo>
                <a:lnTo>
                  <a:pt x="15057233" y="4257168"/>
                </a:lnTo>
                <a:lnTo>
                  <a:pt x="0" y="4257168"/>
                </a:lnTo>
                <a:lnTo>
                  <a:pt x="0" y="0"/>
                </a:lnTo>
                <a:close/>
              </a:path>
            </a:pathLst>
          </a:custGeom>
          <a:blipFill>
            <a:blip r:embed="rId2"/>
            <a:stretch>
              <a:fillRect l="0" t="0" r="0" b="0"/>
            </a:stretch>
          </a:blipFill>
        </p:spPr>
      </p:sp>
      <p:sp>
        <p:nvSpPr>
          <p:cNvPr name="TextBox 3" id="3"/>
          <p:cNvSpPr txBox="true"/>
          <p:nvPr/>
        </p:nvSpPr>
        <p:spPr>
          <a:xfrm rot="0">
            <a:off x="313714" y="-88365"/>
            <a:ext cx="14946181" cy="1049296"/>
          </a:xfrm>
          <a:prstGeom prst="rect">
            <a:avLst/>
          </a:prstGeom>
        </p:spPr>
        <p:txBody>
          <a:bodyPr anchor="t" rtlCol="false" tIns="0" lIns="0" bIns="0" rIns="0">
            <a:spAutoFit/>
          </a:bodyPr>
          <a:lstStyle/>
          <a:p>
            <a:pPr algn="l">
              <a:lnSpc>
                <a:spcPts val="8531"/>
              </a:lnSpc>
            </a:pPr>
            <a:r>
              <a:rPr lang="en-US" b="true" sz="6182" spc="605">
                <a:solidFill>
                  <a:srgbClr val="231F20"/>
                </a:solidFill>
                <a:latin typeface="Oswald Bold"/>
                <a:ea typeface="Oswald Bold"/>
                <a:cs typeface="Oswald Bold"/>
                <a:sym typeface="Oswald Bold"/>
              </a:rPr>
              <a:t>LITERATURE REVIEW</a:t>
            </a:r>
          </a:p>
        </p:txBody>
      </p:sp>
      <p:sp>
        <p:nvSpPr>
          <p:cNvPr name="TextBox 4" id="4"/>
          <p:cNvSpPr txBox="true"/>
          <p:nvPr/>
        </p:nvSpPr>
        <p:spPr>
          <a:xfrm rot="0">
            <a:off x="313714" y="1253262"/>
            <a:ext cx="16475967" cy="4533868"/>
          </a:xfrm>
          <a:prstGeom prst="rect">
            <a:avLst/>
          </a:prstGeom>
        </p:spPr>
        <p:txBody>
          <a:bodyPr anchor="t" rtlCol="false" tIns="0" lIns="0" bIns="0" rIns="0">
            <a:spAutoFit/>
          </a:bodyPr>
          <a:lstStyle/>
          <a:p>
            <a:pPr algn="l">
              <a:lnSpc>
                <a:spcPts val="4026"/>
              </a:lnSpc>
            </a:pPr>
            <a:r>
              <a:rPr lang="en-US" b="true" sz="2918" spc="154">
                <a:solidFill>
                  <a:srgbClr val="231F20"/>
                </a:solidFill>
                <a:latin typeface="Montserrat Classic Bold"/>
                <a:ea typeface="Montserrat Classic Bold"/>
                <a:cs typeface="Montserrat Classic Bold"/>
                <a:sym typeface="Montserrat Classic Bold"/>
              </a:rPr>
              <a:t>Focus:</a:t>
            </a:r>
            <a:r>
              <a:rPr lang="en-US" sz="2918" spc="154">
                <a:solidFill>
                  <a:srgbClr val="231F20"/>
                </a:solidFill>
                <a:latin typeface="Montserrat Classic"/>
                <a:ea typeface="Montserrat Classic"/>
                <a:cs typeface="Montserrat Classic"/>
                <a:sym typeface="Montserrat Classic"/>
              </a:rPr>
              <a:t> Comparative review of Self-Supervised Learning (SSL) and Semi-Supervised Learning (Semi-SL) in medical image classification.</a:t>
            </a:r>
          </a:p>
          <a:p>
            <a:pPr algn="l">
              <a:lnSpc>
                <a:spcPts val="4026"/>
              </a:lnSpc>
            </a:pPr>
          </a:p>
          <a:p>
            <a:pPr algn="l">
              <a:lnSpc>
                <a:spcPts val="4026"/>
              </a:lnSpc>
            </a:pPr>
            <a:r>
              <a:rPr lang="en-US" sz="2918" spc="154">
                <a:solidFill>
                  <a:srgbClr val="231F20"/>
                </a:solidFill>
                <a:latin typeface="Montserrat Classic"/>
                <a:ea typeface="Montserrat Classic"/>
                <a:cs typeface="Montserrat Classic"/>
                <a:sym typeface="Montserrat Classic"/>
              </a:rPr>
              <a:t>Motivation: Addresses challenges like scarcity of labeled data and complexity of medical images.</a:t>
            </a:r>
          </a:p>
          <a:p>
            <a:pPr algn="l" marL="630010" indent="-315005" lvl="1">
              <a:lnSpc>
                <a:spcPts val="4026"/>
              </a:lnSpc>
              <a:buFont typeface="Arial"/>
              <a:buChar char="•"/>
            </a:pPr>
            <a:r>
              <a:rPr lang="en-US" sz="2918" spc="154">
                <a:solidFill>
                  <a:srgbClr val="231F20"/>
                </a:solidFill>
                <a:latin typeface="Montserrat Classic"/>
                <a:ea typeface="Montserrat Classic"/>
                <a:cs typeface="Montserrat Classic"/>
                <a:sym typeface="Montserrat Classic"/>
              </a:rPr>
              <a:t>SSL: Learns from unlabeled data using pretext tasks.</a:t>
            </a:r>
          </a:p>
          <a:p>
            <a:pPr algn="l" marL="630010" indent="-315005" lvl="1">
              <a:lnSpc>
                <a:spcPts val="4026"/>
              </a:lnSpc>
              <a:buFont typeface="Arial"/>
              <a:buChar char="•"/>
            </a:pPr>
            <a:r>
              <a:rPr lang="en-US" sz="2918" spc="154">
                <a:solidFill>
                  <a:srgbClr val="231F20"/>
                </a:solidFill>
                <a:latin typeface="Montserrat Classic"/>
                <a:ea typeface="Montserrat Classic"/>
                <a:cs typeface="Montserrat Classic"/>
                <a:sym typeface="Montserrat Classic"/>
              </a:rPr>
              <a:t>Semi-SL: Combines limited labeled data with large unlabeled data using consistency or pseudo-labeling.</a:t>
            </a:r>
          </a:p>
          <a:p>
            <a:pPr algn="l">
              <a:lnSpc>
                <a:spcPts val="4026"/>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313714" y="-88365"/>
            <a:ext cx="14946181" cy="1049296"/>
          </a:xfrm>
          <a:prstGeom prst="rect">
            <a:avLst/>
          </a:prstGeom>
        </p:spPr>
        <p:txBody>
          <a:bodyPr anchor="t" rtlCol="false" tIns="0" lIns="0" bIns="0" rIns="0">
            <a:spAutoFit/>
          </a:bodyPr>
          <a:lstStyle/>
          <a:p>
            <a:pPr algn="l">
              <a:lnSpc>
                <a:spcPts val="8531"/>
              </a:lnSpc>
            </a:pPr>
            <a:r>
              <a:rPr lang="en-US" b="true" sz="6182" spc="605">
                <a:solidFill>
                  <a:srgbClr val="231F20"/>
                </a:solidFill>
                <a:latin typeface="Oswald Bold"/>
                <a:ea typeface="Oswald Bold"/>
                <a:cs typeface="Oswald Bold"/>
                <a:sym typeface="Oswald Bold"/>
              </a:rPr>
              <a:t>LITERATURE REVIEW</a:t>
            </a:r>
          </a:p>
        </p:txBody>
      </p:sp>
      <p:sp>
        <p:nvSpPr>
          <p:cNvPr name="TextBox 3" id="3"/>
          <p:cNvSpPr txBox="true"/>
          <p:nvPr/>
        </p:nvSpPr>
        <p:spPr>
          <a:xfrm rot="0">
            <a:off x="313714" y="1956973"/>
            <a:ext cx="16475967" cy="7057993"/>
          </a:xfrm>
          <a:prstGeom prst="rect">
            <a:avLst/>
          </a:prstGeom>
        </p:spPr>
        <p:txBody>
          <a:bodyPr anchor="t" rtlCol="false" tIns="0" lIns="0" bIns="0" rIns="0">
            <a:spAutoFit/>
          </a:bodyPr>
          <a:lstStyle/>
          <a:p>
            <a:pPr algn="l">
              <a:lnSpc>
                <a:spcPts val="4026"/>
              </a:lnSpc>
            </a:pPr>
            <a:r>
              <a:rPr lang="en-US" sz="2918" spc="154">
                <a:solidFill>
                  <a:srgbClr val="231F20"/>
                </a:solidFill>
                <a:latin typeface="Montserrat Classic"/>
                <a:ea typeface="Montserrat Classic"/>
                <a:cs typeface="Montserrat Classic"/>
                <a:sym typeface="Montserrat Classic"/>
              </a:rPr>
              <a:t>Semi-Supervised Learning (SSL) Approaches</a:t>
            </a:r>
          </a:p>
          <a:p>
            <a:pPr algn="l">
              <a:lnSpc>
                <a:spcPts val="4026"/>
              </a:lnSpc>
            </a:pPr>
            <a:r>
              <a:rPr lang="en-US" sz="2918" spc="154">
                <a:solidFill>
                  <a:srgbClr val="231F20"/>
                </a:solidFill>
                <a:latin typeface="Montserrat Classic"/>
                <a:ea typeface="Montserrat Classic"/>
                <a:cs typeface="Montserrat Classic"/>
                <a:sym typeface="Montserrat Classic"/>
              </a:rPr>
              <a:t>Combines few labeled with many unlabeled images Uses techniques like:</a:t>
            </a:r>
          </a:p>
          <a:p>
            <a:pPr algn="l">
              <a:lnSpc>
                <a:spcPts val="4026"/>
              </a:lnSpc>
            </a:pPr>
          </a:p>
          <a:p>
            <a:pPr algn="l" marL="630010" indent="-315005" lvl="1">
              <a:lnSpc>
                <a:spcPts val="4026"/>
              </a:lnSpc>
              <a:buFont typeface="Arial"/>
              <a:buChar char="•"/>
            </a:pPr>
            <a:r>
              <a:rPr lang="en-US" sz="2918" spc="154">
                <a:solidFill>
                  <a:srgbClr val="231F20"/>
                </a:solidFill>
                <a:latin typeface="Montserrat Classic"/>
                <a:ea typeface="Montserrat Classic"/>
                <a:cs typeface="Montserrat Classic"/>
                <a:sym typeface="Montserrat Classic"/>
              </a:rPr>
              <a:t>Consistency Regularization Pseudo-labeling:</a:t>
            </a:r>
          </a:p>
          <a:p>
            <a:pPr algn="l" marL="1890029" indent="-472507" lvl="3">
              <a:lnSpc>
                <a:spcPts val="4026"/>
              </a:lnSpc>
              <a:buFont typeface="Arial"/>
              <a:buChar char="￭"/>
            </a:pPr>
            <a:r>
              <a:rPr lang="en-US" sz="2918" spc="154">
                <a:solidFill>
                  <a:srgbClr val="231F20"/>
                </a:solidFill>
                <a:latin typeface="Montserrat Classic"/>
                <a:ea typeface="Montserrat Classic"/>
                <a:cs typeface="Montserrat Classic"/>
                <a:sym typeface="Montserrat Classic"/>
              </a:rPr>
              <a:t>Useful in low-label medical scenarios </a:t>
            </a:r>
          </a:p>
          <a:p>
            <a:pPr algn="l" marL="1890029" indent="-472507" lvl="3">
              <a:lnSpc>
                <a:spcPts val="4026"/>
              </a:lnSpc>
              <a:buFont typeface="Arial"/>
              <a:buChar char="￭"/>
            </a:pPr>
            <a:r>
              <a:rPr lang="en-US" sz="2918" spc="154">
                <a:solidFill>
                  <a:srgbClr val="231F20"/>
                </a:solidFill>
                <a:latin typeface="Montserrat Classic"/>
                <a:ea typeface="Montserrat Classic"/>
                <a:cs typeface="Montserrat Classic"/>
                <a:sym typeface="Montserrat Classic"/>
              </a:rPr>
              <a:t>Learns generalizable features from unlabeled data.</a:t>
            </a:r>
          </a:p>
          <a:p>
            <a:pPr algn="l" marL="1890029" indent="-472507" lvl="3">
              <a:lnSpc>
                <a:spcPts val="4026"/>
              </a:lnSpc>
              <a:buFont typeface="Arial"/>
              <a:buChar char="￭"/>
            </a:pPr>
            <a:r>
              <a:rPr lang="en-US" sz="2918" spc="154">
                <a:solidFill>
                  <a:srgbClr val="231F20"/>
                </a:solidFill>
                <a:latin typeface="Montserrat Classic"/>
                <a:ea typeface="Montserrat Classic"/>
                <a:cs typeface="Montserrat Classic"/>
                <a:sym typeface="Montserrat Classic"/>
              </a:rPr>
              <a:t>Particularly helpful in healthcare where labeled data is scarce and sensitive.</a:t>
            </a:r>
          </a:p>
          <a:p>
            <a:pPr algn="l">
              <a:lnSpc>
                <a:spcPts val="4026"/>
              </a:lnSpc>
            </a:pPr>
          </a:p>
          <a:p>
            <a:pPr algn="l">
              <a:lnSpc>
                <a:spcPts val="4026"/>
              </a:lnSpc>
            </a:pPr>
          </a:p>
          <a:p>
            <a:pPr algn="l" marL="630010" indent="-315005" lvl="1">
              <a:lnSpc>
                <a:spcPts val="4026"/>
              </a:lnSpc>
              <a:buFont typeface="Arial"/>
              <a:buChar char="•"/>
            </a:pPr>
            <a:r>
              <a:rPr lang="en-US" sz="2918" spc="154">
                <a:solidFill>
                  <a:srgbClr val="231F20"/>
                </a:solidFill>
                <a:latin typeface="Montserrat Classic"/>
                <a:ea typeface="Montserrat Classic"/>
                <a:cs typeface="Montserrat Classic"/>
                <a:sym typeface="Montserrat Classic"/>
              </a:rPr>
              <a:t>Model Evaluation (Kakarla et al., 2023) </a:t>
            </a:r>
          </a:p>
          <a:p>
            <a:pPr algn="l" marL="630010" indent="-315005" lvl="1">
              <a:lnSpc>
                <a:spcPts val="4026"/>
              </a:lnSpc>
              <a:buFont typeface="Arial"/>
              <a:buChar char="•"/>
            </a:pPr>
            <a:r>
              <a:rPr lang="en-US" sz="2918" spc="154">
                <a:solidFill>
                  <a:srgbClr val="231F20"/>
                </a:solidFill>
                <a:latin typeface="Montserrat Classic"/>
                <a:ea typeface="Montserrat Classic"/>
                <a:cs typeface="Montserrat Classic"/>
                <a:sym typeface="Montserrat Classic"/>
              </a:rPr>
              <a:t>Models: Mean Teacher, FixMatch, MixMatch, SimMatchV2 FixMatch  SimMatchV2 outperformed Mean Teacher on TissueMNIST</a:t>
            </a:r>
          </a:p>
          <a:p>
            <a:pPr algn="l">
              <a:lnSpc>
                <a:spcPts val="402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3"/>
            <a:stretch>
              <a:fillRect l="0" t="0" r="0" b="0"/>
            </a:stretch>
          </a:blipFill>
        </p:spPr>
      </p:sp>
      <p:sp>
        <p:nvSpPr>
          <p:cNvPr name="TextBox 4" id="4"/>
          <p:cNvSpPr txBox="true"/>
          <p:nvPr/>
        </p:nvSpPr>
        <p:spPr>
          <a:xfrm rot="0">
            <a:off x="313714" y="-88365"/>
            <a:ext cx="14946181" cy="1049296"/>
          </a:xfrm>
          <a:prstGeom prst="rect">
            <a:avLst/>
          </a:prstGeom>
        </p:spPr>
        <p:txBody>
          <a:bodyPr anchor="t" rtlCol="false" tIns="0" lIns="0" bIns="0" rIns="0">
            <a:spAutoFit/>
          </a:bodyPr>
          <a:lstStyle/>
          <a:p>
            <a:pPr algn="l">
              <a:lnSpc>
                <a:spcPts val="8531"/>
              </a:lnSpc>
            </a:pPr>
            <a:r>
              <a:rPr lang="en-US" b="true" sz="6182" spc="605">
                <a:solidFill>
                  <a:srgbClr val="231F20"/>
                </a:solidFill>
                <a:latin typeface="Oswald Bold"/>
                <a:ea typeface="Oswald Bold"/>
                <a:cs typeface="Oswald Bold"/>
                <a:sym typeface="Oswald Bold"/>
              </a:rPr>
              <a:t>RESEARCH GAP</a:t>
            </a:r>
          </a:p>
        </p:txBody>
      </p:sp>
      <p:sp>
        <p:nvSpPr>
          <p:cNvPr name="TextBox 5" id="5"/>
          <p:cNvSpPr txBox="true"/>
          <p:nvPr/>
        </p:nvSpPr>
        <p:spPr>
          <a:xfrm rot="0">
            <a:off x="313714" y="962025"/>
            <a:ext cx="18415540" cy="575362"/>
          </a:xfrm>
          <a:prstGeom prst="rect">
            <a:avLst/>
          </a:prstGeom>
        </p:spPr>
        <p:txBody>
          <a:bodyPr anchor="t" rtlCol="false" tIns="0" lIns="0" bIns="0" rIns="0">
            <a:spAutoFit/>
          </a:bodyPr>
          <a:lstStyle/>
          <a:p>
            <a:pPr algn="l">
              <a:lnSpc>
                <a:spcPts val="4638"/>
              </a:lnSpc>
            </a:pPr>
          </a:p>
        </p:txBody>
      </p:sp>
      <p:sp>
        <p:nvSpPr>
          <p:cNvPr name="TextBox 6" id="6"/>
          <p:cNvSpPr txBox="true"/>
          <p:nvPr/>
        </p:nvSpPr>
        <p:spPr>
          <a:xfrm rot="0">
            <a:off x="621494" y="1216369"/>
            <a:ext cx="17091270" cy="8521276"/>
          </a:xfrm>
          <a:prstGeom prst="rect">
            <a:avLst/>
          </a:prstGeom>
        </p:spPr>
        <p:txBody>
          <a:bodyPr anchor="t" rtlCol="false" tIns="0" lIns="0" bIns="0" rIns="0">
            <a:spAutoFit/>
          </a:bodyPr>
          <a:lstStyle/>
          <a:p>
            <a:pPr algn="just">
              <a:lnSpc>
                <a:spcPts val="4817"/>
              </a:lnSpc>
            </a:pPr>
            <a:r>
              <a:rPr lang="en-US" b="true" sz="3490" spc="185">
                <a:solidFill>
                  <a:srgbClr val="231F20"/>
                </a:solidFill>
                <a:latin typeface="Montserrat Classic Bold"/>
                <a:ea typeface="Montserrat Classic Bold"/>
                <a:cs typeface="Montserrat Classic Bold"/>
                <a:sym typeface="Montserrat Classic Bold"/>
              </a:rPr>
              <a:t>Limited Comparative Studies</a:t>
            </a:r>
            <a:r>
              <a:rPr lang="en-US" sz="3490" spc="185">
                <a:solidFill>
                  <a:srgbClr val="231F20"/>
                </a:solidFill>
                <a:latin typeface="Montserrat Classic"/>
                <a:ea typeface="Montserrat Classic"/>
                <a:cs typeface="Montserrat Classic"/>
                <a:sym typeface="Montserrat Classic"/>
              </a:rPr>
              <a:t>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Lack of systematic comparisons between self-supervised and semi-supervised approaches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Few studies directly comparing performance across multiple medical imaging domains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Insufficient benchmarking under consistent evaluation protocols</a:t>
            </a:r>
          </a:p>
          <a:p>
            <a:pPr algn="just">
              <a:lnSpc>
                <a:spcPts val="4817"/>
              </a:lnSpc>
            </a:pPr>
            <a:r>
              <a:rPr lang="en-US" sz="3490" spc="185">
                <a:solidFill>
                  <a:srgbClr val="231F20"/>
                </a:solidFill>
                <a:latin typeface="Montserrat Classic"/>
                <a:ea typeface="Montserrat Classic"/>
                <a:cs typeface="Montserrat Classic"/>
                <a:sym typeface="Montserrat Classic"/>
              </a:rPr>
              <a:t> </a:t>
            </a:r>
          </a:p>
          <a:p>
            <a:pPr algn="just">
              <a:lnSpc>
                <a:spcPts val="4817"/>
              </a:lnSpc>
            </a:pPr>
            <a:r>
              <a:rPr lang="en-US" b="true" sz="3490" spc="185">
                <a:solidFill>
                  <a:srgbClr val="231F20"/>
                </a:solidFill>
                <a:latin typeface="Montserrat Classic Bold"/>
                <a:ea typeface="Montserrat Classic Bold"/>
                <a:cs typeface="Montserrat Classic Bold"/>
                <a:sym typeface="Montserrat Classic Bold"/>
              </a:rPr>
              <a:t>Architectural Adaptation Challenges</a:t>
            </a:r>
            <a:r>
              <a:rPr lang="en-US" sz="3490" spc="185">
                <a:solidFill>
                  <a:srgbClr val="231F20"/>
                </a:solidFill>
                <a:latin typeface="Montserrat Classic"/>
                <a:ea typeface="Montserrat Classic"/>
                <a:cs typeface="Montserrat Classic"/>
                <a:sym typeface="Montserrat Classic"/>
              </a:rPr>
              <a:t>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Most existing models are optimized for natural images rather than medical data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Limited understanding of how to adapt model architectures for medical-specific features </a:t>
            </a:r>
          </a:p>
          <a:p>
            <a:pPr algn="just" marL="753657" indent="-376829" lvl="1">
              <a:lnSpc>
                <a:spcPts val="4817"/>
              </a:lnSpc>
              <a:buFont typeface="Arial"/>
              <a:buChar char="•"/>
            </a:pPr>
            <a:r>
              <a:rPr lang="en-US" sz="3490" spc="185">
                <a:solidFill>
                  <a:srgbClr val="231F20"/>
                </a:solidFill>
                <a:latin typeface="Montserrat Classic"/>
                <a:ea typeface="Montserrat Classic"/>
                <a:cs typeface="Montserrat Classic"/>
                <a:sym typeface="Montserrat Classic"/>
              </a:rPr>
              <a:t>Need for guidelines on modifying mainstream architectures for medical imaging tasks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7405215" y="178830"/>
            <a:ext cx="615097" cy="629205"/>
          </a:xfrm>
          <a:custGeom>
            <a:avLst/>
            <a:gdLst/>
            <a:ahLst/>
            <a:cxnLst/>
            <a:rect r="r" b="b" t="t" l="l"/>
            <a:pathLst>
              <a:path h="629205" w="615097">
                <a:moveTo>
                  <a:pt x="0" y="0"/>
                </a:moveTo>
                <a:lnTo>
                  <a:pt x="615098" y="0"/>
                </a:lnTo>
                <a:lnTo>
                  <a:pt x="615098" y="629205"/>
                </a:lnTo>
                <a:lnTo>
                  <a:pt x="0" y="629205"/>
                </a:lnTo>
                <a:lnTo>
                  <a:pt x="0" y="0"/>
                </a:lnTo>
                <a:close/>
              </a:path>
            </a:pathLst>
          </a:custGeom>
          <a:blipFill>
            <a:blip r:embed="rId3"/>
            <a:stretch>
              <a:fillRect l="0" t="0" r="0" b="0"/>
            </a:stretch>
          </a:blipFill>
        </p:spPr>
      </p:sp>
      <p:sp>
        <p:nvSpPr>
          <p:cNvPr name="TextBox 4" id="4"/>
          <p:cNvSpPr txBox="true"/>
          <p:nvPr/>
        </p:nvSpPr>
        <p:spPr>
          <a:xfrm rot="0">
            <a:off x="313714" y="962025"/>
            <a:ext cx="18415540" cy="575362"/>
          </a:xfrm>
          <a:prstGeom prst="rect">
            <a:avLst/>
          </a:prstGeom>
        </p:spPr>
        <p:txBody>
          <a:bodyPr anchor="t" rtlCol="false" tIns="0" lIns="0" bIns="0" rIns="0">
            <a:spAutoFit/>
          </a:bodyPr>
          <a:lstStyle/>
          <a:p>
            <a:pPr algn="l">
              <a:lnSpc>
                <a:spcPts val="4638"/>
              </a:lnSpc>
            </a:pPr>
          </a:p>
        </p:txBody>
      </p:sp>
      <p:sp>
        <p:nvSpPr>
          <p:cNvPr name="TextBox 5" id="5"/>
          <p:cNvSpPr txBox="true"/>
          <p:nvPr/>
        </p:nvSpPr>
        <p:spPr>
          <a:xfrm rot="0">
            <a:off x="313714" y="3267978"/>
            <a:ext cx="17821070" cy="4646780"/>
          </a:xfrm>
          <a:prstGeom prst="rect">
            <a:avLst/>
          </a:prstGeom>
        </p:spPr>
        <p:txBody>
          <a:bodyPr anchor="t" rtlCol="false" tIns="0" lIns="0" bIns="0" rIns="0">
            <a:spAutoFit/>
          </a:bodyPr>
          <a:lstStyle/>
          <a:p>
            <a:pPr algn="just">
              <a:lnSpc>
                <a:spcPts val="5260"/>
              </a:lnSpc>
            </a:pPr>
            <a:r>
              <a:rPr lang="en-US" b="true" sz="3812" spc="202">
                <a:solidFill>
                  <a:srgbClr val="231F20"/>
                </a:solidFill>
                <a:latin typeface="Montserrat Classic Bold"/>
                <a:ea typeface="Montserrat Classic Bold"/>
                <a:cs typeface="Montserrat Classic Bold"/>
                <a:sym typeface="Montserrat Classic Bold"/>
              </a:rPr>
              <a:t>Data Efficiency and Scalability</a:t>
            </a:r>
            <a:r>
              <a:rPr lang="en-US" sz="3812" spc="202">
                <a:solidFill>
                  <a:srgbClr val="231F20"/>
                </a:solidFill>
                <a:latin typeface="Montserrat Classic"/>
                <a:ea typeface="Montserrat Classic"/>
                <a:cs typeface="Montserrat Classic"/>
                <a:sym typeface="Montserrat Classic"/>
              </a:rPr>
              <a:t> </a:t>
            </a:r>
          </a:p>
          <a:p>
            <a:pPr algn="just" marL="823039" indent="-411519" lvl="1">
              <a:lnSpc>
                <a:spcPts val="5260"/>
              </a:lnSpc>
              <a:buFont typeface="Arial"/>
              <a:buChar char="•"/>
            </a:pPr>
            <a:r>
              <a:rPr lang="en-US" sz="3812" spc="202">
                <a:solidFill>
                  <a:srgbClr val="231F20"/>
                </a:solidFill>
                <a:latin typeface="Montserrat Classic"/>
                <a:ea typeface="Montserrat Classic"/>
                <a:cs typeface="Montserrat Classic"/>
                <a:sym typeface="Montserrat Classic"/>
              </a:rPr>
              <a:t> Unclear effectiveness of different approaches in extremely low-label regimes </a:t>
            </a:r>
          </a:p>
          <a:p>
            <a:pPr algn="just" marL="823039" indent="-411519" lvl="1">
              <a:lnSpc>
                <a:spcPts val="5260"/>
              </a:lnSpc>
              <a:buFont typeface="Arial"/>
              <a:buChar char="•"/>
            </a:pPr>
            <a:r>
              <a:rPr lang="en-US" sz="3812" spc="202">
                <a:solidFill>
                  <a:srgbClr val="231F20"/>
                </a:solidFill>
                <a:latin typeface="Montserrat Classic"/>
                <a:ea typeface="Montserrat Classic"/>
                <a:cs typeface="Montserrat Classic"/>
                <a:sym typeface="Montserrat Classic"/>
              </a:rPr>
              <a:t> Limited research on model performance with varying amounts of labeled data </a:t>
            </a:r>
          </a:p>
          <a:p>
            <a:pPr algn="just" marL="823039" indent="-411519" lvl="1">
              <a:lnSpc>
                <a:spcPts val="5260"/>
              </a:lnSpc>
              <a:buFont typeface="Arial"/>
              <a:buChar char="•"/>
            </a:pPr>
            <a:r>
              <a:rPr lang="en-US" sz="3812" spc="202">
                <a:solidFill>
                  <a:srgbClr val="231F20"/>
                </a:solidFill>
                <a:latin typeface="Montserrat Classic"/>
                <a:ea typeface="Montserrat Classic"/>
                <a:cs typeface="Montserrat Classic"/>
                <a:sym typeface="Montserrat Classic"/>
              </a:rPr>
              <a:t>Need for better understanding of scaling behaviors in medical contexts</a:t>
            </a:r>
          </a:p>
        </p:txBody>
      </p:sp>
      <p:sp>
        <p:nvSpPr>
          <p:cNvPr name="TextBox 6" id="6"/>
          <p:cNvSpPr txBox="true"/>
          <p:nvPr/>
        </p:nvSpPr>
        <p:spPr>
          <a:xfrm rot="0">
            <a:off x="313714" y="226237"/>
            <a:ext cx="14946181" cy="1049296"/>
          </a:xfrm>
          <a:prstGeom prst="rect">
            <a:avLst/>
          </a:prstGeom>
        </p:spPr>
        <p:txBody>
          <a:bodyPr anchor="t" rtlCol="false" tIns="0" lIns="0" bIns="0" rIns="0">
            <a:spAutoFit/>
          </a:bodyPr>
          <a:lstStyle/>
          <a:p>
            <a:pPr algn="l">
              <a:lnSpc>
                <a:spcPts val="8531"/>
              </a:lnSpc>
            </a:pPr>
            <a:r>
              <a:rPr lang="en-US" b="true" sz="6182" spc="605">
                <a:solidFill>
                  <a:srgbClr val="231F20"/>
                </a:solidFill>
                <a:latin typeface="Oswald Bold"/>
                <a:ea typeface="Oswald Bold"/>
                <a:cs typeface="Oswald Bold"/>
                <a:sym typeface="Oswald Bold"/>
              </a:rPr>
              <a:t>RESEARCH GAP</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888839" y="4274503"/>
            <a:ext cx="1651032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METHODLOGY AND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DAGgsSKrQ2w</dc:identifier>
  <dcterms:modified xsi:type="dcterms:W3CDTF">2011-08-01T06:04:30Z</dcterms:modified>
  <cp:revision>1</cp:revision>
  <dc:title>Medical Image classification</dc:title>
</cp:coreProperties>
</file>