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imo" panose="020B0604020202020204" charset="0"/>
      <p:regular r:id="rId13"/>
    </p:embeddedFont>
    <p:embeddedFont>
      <p:font typeface="Inter" panose="020B0604020202020204" charset="0"/>
      <p:regular r:id="rId14"/>
    </p:embeddedFont>
    <p:embeddedFont>
      <p:font typeface="Inter Bold" panose="020B0604020202020204" charset="0"/>
      <p:regular r:id="rId15"/>
    </p:embeddedFont>
    <p:embeddedFont>
      <p:font typeface="Inter Italics" panose="020B0604020202020204" charset="0"/>
      <p:regular r:id="rId16"/>
    </p:embeddedFont>
    <p:embeddedFont>
      <p:font typeface="TS Damas Sans" panose="020B0604020202020204" charset="-78"/>
      <p:regular r:id="rId17"/>
    </p:embeddedFont>
    <p:embeddedFont>
      <p:font typeface="TS Damas Sans Bold" panose="020B0604020202020204" charset="-78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17789" y="0"/>
            <a:ext cx="5370211" cy="10287000"/>
            <a:chOff x="0" y="0"/>
            <a:chExt cx="141437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376" cy="2709333"/>
            </a:xfrm>
            <a:custGeom>
              <a:avLst/>
              <a:gdLst/>
              <a:ahLst/>
              <a:cxnLst/>
              <a:rect l="l" t="t" r="r" b="b"/>
              <a:pathLst>
                <a:path w="1414376" h="2709333">
                  <a:moveTo>
                    <a:pt x="0" y="0"/>
                  </a:moveTo>
                  <a:lnTo>
                    <a:pt x="1414376" y="0"/>
                  </a:lnTo>
                  <a:lnTo>
                    <a:pt x="14143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ACE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1437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0012" y="1469644"/>
            <a:ext cx="8483988" cy="8480242"/>
            <a:chOff x="0" y="0"/>
            <a:chExt cx="11311984" cy="11306990"/>
          </a:xfrm>
        </p:grpSpPr>
        <p:sp>
          <p:nvSpPr>
            <p:cNvPr id="6" name="TextBox 6"/>
            <p:cNvSpPr txBox="1"/>
            <p:nvPr/>
          </p:nvSpPr>
          <p:spPr>
            <a:xfrm>
              <a:off x="0" y="1160850"/>
              <a:ext cx="11311984" cy="9675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513"/>
                </a:lnSpc>
              </a:pPr>
              <a:r>
                <a:rPr lang="en-US" sz="18700">
                  <a:solidFill>
                    <a:srgbClr val="9ACEFF"/>
                  </a:solidFill>
                  <a:latin typeface="TS Damas Sans Bold"/>
                </a:rPr>
                <a:t>SAMVAAD SAARTHI</a:t>
              </a:r>
            </a:p>
            <a:p>
              <a:pPr algn="ctr">
                <a:lnSpc>
                  <a:spcPts val="18513"/>
                </a:lnSpc>
              </a:pPr>
              <a:endParaRPr lang="en-US" sz="18700">
                <a:solidFill>
                  <a:srgbClr val="9ACEFF"/>
                </a:solidFill>
                <a:latin typeface="TS Damas Sans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1311984" cy="289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052990"/>
              <a:ext cx="11311984" cy="25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144000" y="2167115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-223107" y="7016530"/>
            <a:ext cx="5125112" cy="357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3">
                <a:solidFill>
                  <a:srgbClr val="FFFFFF"/>
                </a:solidFill>
                <a:latin typeface="Arimo"/>
              </a:rPr>
              <a:t>A Project Presentation by </a:t>
            </a:r>
          </a:p>
          <a:p>
            <a:pPr algn="ctr">
              <a:lnSpc>
                <a:spcPts val="3589"/>
              </a:lnSpc>
            </a:pPr>
            <a:endParaRPr lang="en-US" sz="2563">
              <a:solidFill>
                <a:srgbClr val="FFFFFF"/>
              </a:solidFill>
              <a:latin typeface="Arimo"/>
            </a:endParaRPr>
          </a:p>
          <a:p>
            <a:pPr algn="ctr">
              <a:lnSpc>
                <a:spcPts val="3589"/>
              </a:lnSpc>
            </a:pPr>
            <a:r>
              <a:rPr lang="en-US" sz="2563">
                <a:solidFill>
                  <a:srgbClr val="FFFFFF"/>
                </a:solidFill>
                <a:latin typeface="Arimo"/>
              </a:rPr>
              <a:t>Sezalpreet Kaur 102103531</a:t>
            </a:r>
          </a:p>
          <a:p>
            <a:pPr algn="ctr">
              <a:lnSpc>
                <a:spcPts val="3589"/>
              </a:lnSpc>
            </a:pPr>
            <a:r>
              <a:rPr lang="en-US" sz="2563">
                <a:solidFill>
                  <a:srgbClr val="FFFFFF"/>
                </a:solidFill>
                <a:latin typeface="Arimo"/>
              </a:rPr>
              <a:t>Yatharth Gautam 102103550</a:t>
            </a:r>
          </a:p>
          <a:p>
            <a:pPr algn="ctr">
              <a:lnSpc>
                <a:spcPts val="3589"/>
              </a:lnSpc>
            </a:pPr>
            <a:r>
              <a:rPr lang="en-US" sz="2563">
                <a:solidFill>
                  <a:srgbClr val="FFFFFF"/>
                </a:solidFill>
                <a:latin typeface="Arimo"/>
              </a:rPr>
              <a:t>Mannat Sadana 102103561</a:t>
            </a:r>
          </a:p>
          <a:p>
            <a:pPr algn="ctr">
              <a:lnSpc>
                <a:spcPts val="3589"/>
              </a:lnSpc>
            </a:pPr>
            <a:r>
              <a:rPr lang="en-US" sz="2563">
                <a:solidFill>
                  <a:srgbClr val="FFFFFF"/>
                </a:solidFill>
                <a:latin typeface="Arimo"/>
              </a:rPr>
              <a:t>Arshiya Kishore 102103565</a:t>
            </a:r>
          </a:p>
          <a:p>
            <a:pPr algn="ctr">
              <a:lnSpc>
                <a:spcPts val="3589"/>
              </a:lnSpc>
            </a:pPr>
            <a:r>
              <a:rPr lang="en-US" sz="2563">
                <a:solidFill>
                  <a:srgbClr val="FFFFFF"/>
                </a:solidFill>
                <a:latin typeface="Arimo"/>
              </a:rPr>
              <a:t>Aakarsh Walia 102153005</a:t>
            </a:r>
          </a:p>
          <a:p>
            <a:pPr algn="ctr">
              <a:lnSpc>
                <a:spcPts val="3589"/>
              </a:lnSpc>
            </a:pPr>
            <a:endParaRPr lang="en-US" sz="2563">
              <a:solidFill>
                <a:srgbClr val="FFFFFF"/>
              </a:solidFill>
              <a:latin typeface="Arim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587415" y="7597350"/>
            <a:ext cx="5236814" cy="1782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9"/>
              </a:lnSpc>
            </a:pPr>
            <a:r>
              <a:rPr lang="en-US" sz="2556">
                <a:solidFill>
                  <a:srgbClr val="000000"/>
                </a:solidFill>
                <a:latin typeface="Arimo"/>
              </a:rPr>
              <a:t>Under the mentorship of</a:t>
            </a:r>
          </a:p>
          <a:p>
            <a:pPr algn="ctr">
              <a:lnSpc>
                <a:spcPts val="3579"/>
              </a:lnSpc>
            </a:pPr>
            <a:r>
              <a:rPr lang="en-US" sz="2556">
                <a:solidFill>
                  <a:srgbClr val="000000"/>
                </a:solidFill>
                <a:latin typeface="Arimo"/>
              </a:rPr>
              <a:t> Dr. Vaibhav Pandey</a:t>
            </a:r>
          </a:p>
          <a:p>
            <a:pPr algn="ctr">
              <a:lnSpc>
                <a:spcPts val="3579"/>
              </a:lnSpc>
            </a:pPr>
            <a:r>
              <a:rPr lang="en-US" sz="2556">
                <a:solidFill>
                  <a:srgbClr val="000000"/>
                </a:solidFill>
                <a:latin typeface="Arimo"/>
              </a:rPr>
              <a:t>Assistant Professor</a:t>
            </a:r>
          </a:p>
          <a:p>
            <a:pPr algn="ctr">
              <a:lnSpc>
                <a:spcPts val="3579"/>
              </a:lnSpc>
            </a:pPr>
            <a:endParaRPr lang="en-US" sz="2556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241137" cy="10287000"/>
            <a:chOff x="0" y="0"/>
            <a:chExt cx="164375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3756" cy="2709333"/>
            </a:xfrm>
            <a:custGeom>
              <a:avLst/>
              <a:gdLst/>
              <a:ahLst/>
              <a:cxnLst/>
              <a:rect l="l" t="t" r="r" b="b"/>
              <a:pathLst>
                <a:path w="1643756" h="2709333">
                  <a:moveTo>
                    <a:pt x="0" y="0"/>
                  </a:moveTo>
                  <a:lnTo>
                    <a:pt x="1643756" y="0"/>
                  </a:lnTo>
                  <a:lnTo>
                    <a:pt x="16437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ACE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643756" cy="270933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103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480182" y="2016560"/>
            <a:ext cx="7329457" cy="874620"/>
            <a:chOff x="0" y="0"/>
            <a:chExt cx="9772610" cy="1166160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9772610" cy="539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34"/>
                </a:lnSpc>
              </a:pPr>
              <a:r>
                <a:rPr lang="en-US" sz="2695">
                  <a:solidFill>
                    <a:srgbClr val="F9FCFF"/>
                  </a:solidFill>
                  <a:latin typeface="Inter Bold"/>
                </a:rPr>
                <a:t>Sezalpreet Kaur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67537"/>
              <a:ext cx="9772610" cy="3986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8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9515" y="1983566"/>
            <a:ext cx="5320389" cy="1717407"/>
            <a:chOff x="0" y="0"/>
            <a:chExt cx="7093852" cy="2289875"/>
          </a:xfrm>
        </p:grpSpPr>
        <p:sp>
          <p:nvSpPr>
            <p:cNvPr id="9" name="TextBox 9"/>
            <p:cNvSpPr txBox="1"/>
            <p:nvPr/>
          </p:nvSpPr>
          <p:spPr>
            <a:xfrm>
              <a:off x="0" y="575375"/>
              <a:ext cx="7093852" cy="1714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499">
                  <a:solidFill>
                    <a:srgbClr val="000000"/>
                  </a:solidFill>
                  <a:latin typeface="TS Damas Sans Bold"/>
                </a:rPr>
                <a:t>OUR ROLES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44450"/>
              <a:ext cx="1693425" cy="0"/>
            </a:xfrm>
            <a:prstGeom prst="line">
              <a:avLst/>
            </a:prstGeom>
            <a:ln w="88900" cap="flat">
              <a:solidFill>
                <a:srgbClr val="294FB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1" name="TextBox 11"/>
          <p:cNvSpPr txBox="1"/>
          <p:nvPr/>
        </p:nvSpPr>
        <p:spPr>
          <a:xfrm>
            <a:off x="6480182" y="2406245"/>
            <a:ext cx="9291845" cy="43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8"/>
              </a:lnSpc>
            </a:pPr>
            <a:r>
              <a:rPr lang="en-US" sz="2591" dirty="0">
                <a:solidFill>
                  <a:srgbClr val="FFFFFF"/>
                </a:solidFill>
                <a:latin typeface="Inter"/>
              </a:rPr>
              <a:t>Idea finalization, Documentation, Hardware Implementation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480182" y="3263663"/>
            <a:ext cx="7329457" cy="874620"/>
            <a:chOff x="0" y="0"/>
            <a:chExt cx="9772610" cy="116616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9772610" cy="539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34"/>
                </a:lnSpc>
              </a:pPr>
              <a:r>
                <a:rPr lang="en-US" sz="2695">
                  <a:solidFill>
                    <a:srgbClr val="F9FCFF"/>
                  </a:solidFill>
                  <a:latin typeface="Inter Bold"/>
                </a:rPr>
                <a:t>Yatharth Gautam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767537"/>
              <a:ext cx="9772610" cy="3986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88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480182" y="3653348"/>
            <a:ext cx="11421508" cy="43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8"/>
              </a:lnSpc>
            </a:pPr>
            <a:r>
              <a:rPr lang="en-US" sz="2591">
                <a:solidFill>
                  <a:srgbClr val="FFFFFF"/>
                </a:solidFill>
                <a:latin typeface="Inter"/>
              </a:rPr>
              <a:t>Idea finalization, Documentation, Integration of hardware and software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480182" y="4545898"/>
            <a:ext cx="7329457" cy="874620"/>
            <a:chOff x="0" y="0"/>
            <a:chExt cx="9772610" cy="116616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9772610" cy="539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34"/>
                </a:lnSpc>
              </a:pPr>
              <a:r>
                <a:rPr lang="en-US" sz="2695">
                  <a:solidFill>
                    <a:srgbClr val="F9FCFF"/>
                  </a:solidFill>
                  <a:latin typeface="Inter Bold"/>
                </a:rPr>
                <a:t>Mannat Sadana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767537"/>
              <a:ext cx="9772610" cy="3986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88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6480182" y="7481179"/>
            <a:ext cx="11421508" cy="43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8"/>
              </a:lnSpc>
            </a:pPr>
            <a:r>
              <a:rPr lang="en-US" sz="2591">
                <a:solidFill>
                  <a:srgbClr val="FFFFFF"/>
                </a:solidFill>
                <a:latin typeface="Inter"/>
              </a:rPr>
              <a:t>Idea finalization, Documentation, Integration of hardware and software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80182" y="4935583"/>
            <a:ext cx="9291845" cy="43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8"/>
              </a:lnSpc>
            </a:pPr>
            <a:r>
              <a:rPr lang="en-US" sz="2591">
                <a:solidFill>
                  <a:srgbClr val="FFFFFF"/>
                </a:solidFill>
                <a:latin typeface="Inter"/>
              </a:rPr>
              <a:t>Idea finalization, Documentation, Hardware Implementation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6480182" y="5776726"/>
            <a:ext cx="7329457" cy="874620"/>
            <a:chOff x="0" y="0"/>
            <a:chExt cx="9772610" cy="1166160"/>
          </a:xfrm>
        </p:grpSpPr>
        <p:sp>
          <p:nvSpPr>
            <p:cNvPr id="22" name="TextBox 22"/>
            <p:cNvSpPr txBox="1"/>
            <p:nvPr/>
          </p:nvSpPr>
          <p:spPr>
            <a:xfrm>
              <a:off x="0" y="0"/>
              <a:ext cx="9772610" cy="539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34"/>
                </a:lnSpc>
              </a:pPr>
              <a:r>
                <a:rPr lang="en-US" sz="2695">
                  <a:solidFill>
                    <a:srgbClr val="F9FCFF"/>
                  </a:solidFill>
                  <a:latin typeface="Inter Bold"/>
                </a:rPr>
                <a:t>Arshiya Kishore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767537"/>
              <a:ext cx="9772610" cy="3986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88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480182" y="7116053"/>
            <a:ext cx="13039231" cy="1240574"/>
            <a:chOff x="0" y="0"/>
            <a:chExt cx="17385642" cy="1654099"/>
          </a:xfrm>
        </p:grpSpPr>
        <p:sp>
          <p:nvSpPr>
            <p:cNvPr id="25" name="TextBox 25"/>
            <p:cNvSpPr txBox="1"/>
            <p:nvPr/>
          </p:nvSpPr>
          <p:spPr>
            <a:xfrm>
              <a:off x="0" y="0"/>
              <a:ext cx="17385642" cy="539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34"/>
                </a:lnSpc>
              </a:pPr>
              <a:r>
                <a:rPr lang="en-US" sz="2695">
                  <a:solidFill>
                    <a:srgbClr val="F9FCFF"/>
                  </a:solidFill>
                  <a:latin typeface="Inter Bold"/>
                </a:rPr>
                <a:t>Aakarsh Walia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918471"/>
              <a:ext cx="17385642" cy="735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6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6480182" y="6222828"/>
            <a:ext cx="9291845" cy="43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8"/>
              </a:lnSpc>
            </a:pPr>
            <a:r>
              <a:rPr lang="en-US" sz="2591">
                <a:solidFill>
                  <a:srgbClr val="FFFFFF"/>
                </a:solidFill>
                <a:latin typeface="Inter"/>
              </a:rPr>
              <a:t>Idea finalization, Documentation, Hardware Implementation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42618" y="1947499"/>
            <a:ext cx="13402764" cy="6392001"/>
            <a:chOff x="0" y="0"/>
            <a:chExt cx="17870351" cy="8522668"/>
          </a:xfrm>
        </p:grpSpPr>
        <p:sp>
          <p:nvSpPr>
            <p:cNvPr id="3" name="TextBox 3"/>
            <p:cNvSpPr txBox="1"/>
            <p:nvPr/>
          </p:nvSpPr>
          <p:spPr>
            <a:xfrm>
              <a:off x="0" y="2724332"/>
              <a:ext cx="17870351" cy="342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199"/>
                </a:lnSpc>
              </a:pPr>
              <a:r>
                <a:rPr lang="en-US" sz="8499">
                  <a:solidFill>
                    <a:srgbClr val="F9FCFF"/>
                  </a:solidFill>
                  <a:latin typeface="TS Damas Sans Bold"/>
                </a:rPr>
                <a:t>THANK</a:t>
              </a:r>
            </a:p>
            <a:p>
              <a:pPr algn="ctr">
                <a:lnSpc>
                  <a:spcPts val="10199"/>
                </a:lnSpc>
              </a:pPr>
              <a:r>
                <a:rPr lang="en-US" sz="8499">
                  <a:solidFill>
                    <a:srgbClr val="F9FCFF"/>
                  </a:solidFill>
                  <a:latin typeface="TS Damas Sans"/>
                </a:rPr>
                <a:t> </a:t>
              </a:r>
              <a:r>
                <a:rPr lang="en-US" sz="8499">
                  <a:solidFill>
                    <a:srgbClr val="9ACEFF"/>
                  </a:solidFill>
                  <a:latin typeface="TS Damas Sans Bold"/>
                </a:rPr>
                <a:t>YOU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8259578" y="44450"/>
              <a:ext cx="1351196" cy="0"/>
            </a:xfrm>
            <a:prstGeom prst="line">
              <a:avLst/>
            </a:prstGeom>
            <a:ln w="88900" cap="flat">
              <a:solidFill>
                <a:srgbClr val="9ACE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8259578" y="8478218"/>
              <a:ext cx="1351196" cy="0"/>
            </a:xfrm>
            <a:prstGeom prst="line">
              <a:avLst/>
            </a:prstGeom>
            <a:ln w="88900" cap="flat">
              <a:solidFill>
                <a:srgbClr val="9ACEFF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146068" cy="10287000"/>
            <a:chOff x="0" y="0"/>
            <a:chExt cx="214546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5467" cy="2709333"/>
            </a:xfrm>
            <a:custGeom>
              <a:avLst/>
              <a:gdLst/>
              <a:ahLst/>
              <a:cxnLst/>
              <a:rect l="l" t="t" r="r" b="b"/>
              <a:pathLst>
                <a:path w="2145467" h="2709333">
                  <a:moveTo>
                    <a:pt x="0" y="0"/>
                  </a:moveTo>
                  <a:lnTo>
                    <a:pt x="2145467" y="0"/>
                  </a:lnTo>
                  <a:lnTo>
                    <a:pt x="21454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ACE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4546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3669" y="2223977"/>
            <a:ext cx="5838730" cy="5356841"/>
            <a:chOff x="0" y="0"/>
            <a:chExt cx="7784973" cy="7142454"/>
          </a:xfrm>
        </p:grpSpPr>
        <p:sp>
          <p:nvSpPr>
            <p:cNvPr id="6" name="TextBox 6"/>
            <p:cNvSpPr txBox="1"/>
            <p:nvPr/>
          </p:nvSpPr>
          <p:spPr>
            <a:xfrm>
              <a:off x="0" y="104775"/>
              <a:ext cx="7784973" cy="4357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649"/>
                </a:lnSpc>
              </a:pPr>
              <a:r>
                <a:rPr lang="en-US" sz="11499">
                  <a:solidFill>
                    <a:srgbClr val="294FBF"/>
                  </a:solidFill>
                  <a:latin typeface="TS Damas Sans"/>
                </a:rPr>
                <a:t>PROJECT OVERVIEW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923254"/>
              <a:ext cx="7784973" cy="1219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294FBF"/>
                  </a:solidFill>
                  <a:latin typeface="Inter"/>
                </a:rPr>
                <a:t>WHY DO WE NEED SAMVAAD SAARTHI?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5193004"/>
              <a:ext cx="1351196" cy="0"/>
            </a:xfrm>
            <a:prstGeom prst="line">
              <a:avLst/>
            </a:prstGeom>
            <a:ln w="889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599448" y="-1421817"/>
          <a:ext cx="10917257" cy="9495343"/>
        </p:xfrm>
        <a:graphic>
          <a:graphicData uri="http://schemas.openxmlformats.org/drawingml/2006/table">
            <a:tbl>
              <a:tblPr/>
              <a:tblGrid>
                <a:gridCol w="111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7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1058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6569" lvl="1" indent="-248284" algn="l">
                        <a:lnSpc>
                          <a:spcPts val="3219"/>
                        </a:lnSpc>
                        <a:buFont typeface="Arial"/>
                        <a:buChar char="•"/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857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294FBF"/>
                          </a:solidFill>
                          <a:latin typeface="Inter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Addressing Communication Challenges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857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294FBF"/>
                          </a:solidFill>
                          <a:latin typeface="Inter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Challenges of Conventional Techniques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857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294FBF"/>
                          </a:solidFill>
                          <a:latin typeface="Inter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Complexities of ISL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857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294FBF"/>
                          </a:solidFill>
                          <a:latin typeface="Inter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Advancing Inclusivity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4857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294FBF"/>
                          </a:solidFill>
                          <a:latin typeface="Inter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Inter"/>
                        </a:rPr>
                        <a:t>Advancing Equality and Respect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58478" y="886427"/>
            <a:ext cx="9425580" cy="7308065"/>
            <a:chOff x="0" y="0"/>
            <a:chExt cx="12567440" cy="9744086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2567440" cy="1916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344"/>
                </a:lnSpc>
              </a:pPr>
              <a:r>
                <a:rPr lang="en-US" sz="9453">
                  <a:solidFill>
                    <a:srgbClr val="000000"/>
                  </a:solidFill>
                  <a:latin typeface="TS Damas Sans"/>
                </a:rPr>
                <a:t>LITERATURE SURVEY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452640"/>
              <a:ext cx="12567440" cy="6429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 algn="just">
                <a:lnSpc>
                  <a:spcPts val="29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Inter"/>
                </a:rPr>
                <a:t>AHMED J ABOUGARAIR</a:t>
              </a:r>
            </a:p>
            <a:p>
              <a:pPr algn="just">
                <a:lnSpc>
                  <a:spcPts val="29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</a:rPr>
                <a:t>      (AMERICAN SIGN LANGUAGE INTO SPEECH AND TEXT)</a:t>
              </a:r>
            </a:p>
            <a:p>
              <a:pPr marL="539749" lvl="1" indent="-269875" algn="just">
                <a:lnSpc>
                  <a:spcPts val="29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Inter"/>
                </a:rPr>
                <a:t> JASON PARRY</a:t>
              </a:r>
            </a:p>
            <a:p>
              <a:pPr algn="just">
                <a:lnSpc>
                  <a:spcPts val="29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</a:rPr>
                <a:t>      (AMERICAN SIGN LANGUAGE INTO SPEECH AND TEXT)</a:t>
              </a:r>
            </a:p>
            <a:p>
              <a:pPr marL="539749" lvl="1" indent="-269875" algn="just">
                <a:lnSpc>
                  <a:spcPts val="29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Inter"/>
                </a:rPr>
                <a:t>WOEI SHENG WONG</a:t>
              </a:r>
            </a:p>
            <a:p>
              <a:pPr algn="just">
                <a:lnSpc>
                  <a:spcPts val="29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</a:rPr>
                <a:t>      (TRANSLATING MALAYSIAN SIGN LANGUAGE) </a:t>
              </a:r>
            </a:p>
            <a:p>
              <a:pPr marL="539749" lvl="1" indent="-269875" algn="just">
                <a:lnSpc>
                  <a:spcPts val="29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Inter"/>
                </a:rPr>
                <a:t>AMAL DWEIK</a:t>
              </a:r>
            </a:p>
            <a:p>
              <a:pPr algn="just">
                <a:lnSpc>
                  <a:spcPts val="29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</a:rPr>
                <a:t>      (TRANSLATE THE ARABIC SIGN LANGUAGE )</a:t>
              </a:r>
            </a:p>
            <a:p>
              <a:pPr marL="539749" lvl="1" indent="-269875" algn="just">
                <a:lnSpc>
                  <a:spcPts val="29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Inter"/>
                </a:rPr>
                <a:t>A.HARITHA</a:t>
              </a:r>
            </a:p>
            <a:p>
              <a:pPr algn="just">
                <a:lnSpc>
                  <a:spcPts val="29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</a:rPr>
                <a:t>      (INDIAN SIGN LANGUAGE INTO SPEECH AND TEXT) </a:t>
              </a:r>
            </a:p>
            <a:p>
              <a:pPr marL="539749" lvl="1" indent="-269875" algn="just">
                <a:lnSpc>
                  <a:spcPts val="29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Inter"/>
                </a:rPr>
                <a:t>DIVYA P S</a:t>
              </a:r>
            </a:p>
            <a:p>
              <a:pPr algn="just">
                <a:lnSpc>
                  <a:spcPts val="29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</a:rPr>
                <a:t>      (AMERICAN SIGN LANGUAGE INTO SPEECH AND TEXT)</a:t>
              </a:r>
            </a:p>
            <a:p>
              <a:pPr>
                <a:lnSpc>
                  <a:spcPts val="2999"/>
                </a:lnSpc>
              </a:pPr>
              <a:endParaRPr lang="en-US" sz="2499">
                <a:solidFill>
                  <a:srgbClr val="000000"/>
                </a:solidFill>
                <a:latin typeface="Inter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5525215" y="9694650"/>
              <a:ext cx="1517010" cy="0"/>
            </a:xfrm>
            <a:prstGeom prst="line">
              <a:avLst/>
            </a:prstGeom>
            <a:ln w="98873" cap="flat">
              <a:solidFill>
                <a:srgbClr val="9ACEF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6" name="Group 6"/>
          <p:cNvGrpSpPr/>
          <p:nvPr/>
        </p:nvGrpSpPr>
        <p:grpSpPr>
          <a:xfrm>
            <a:off x="0" y="9506534"/>
            <a:ext cx="18288000" cy="780466"/>
            <a:chOff x="0" y="0"/>
            <a:chExt cx="4816593" cy="2055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205555"/>
            </a:xfrm>
            <a:custGeom>
              <a:avLst/>
              <a:gdLst/>
              <a:ahLst/>
              <a:cxnLst/>
              <a:rect l="l" t="t" r="r" b="b"/>
              <a:pathLst>
                <a:path w="4816592" h="205555">
                  <a:moveTo>
                    <a:pt x="0" y="0"/>
                  </a:moveTo>
                  <a:lnTo>
                    <a:pt x="4816592" y="0"/>
                  </a:lnTo>
                  <a:lnTo>
                    <a:pt x="4816592" y="205555"/>
                  </a:lnTo>
                  <a:lnTo>
                    <a:pt x="0" y="205555"/>
                  </a:lnTo>
                  <a:close/>
                </a:path>
              </a:pathLst>
            </a:custGeom>
            <a:solidFill>
              <a:srgbClr val="9ACE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243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0"/>
            <a:ext cx="7896850" cy="9506534"/>
          </a:xfrm>
          <a:custGeom>
            <a:avLst/>
            <a:gdLst/>
            <a:ahLst/>
            <a:cxnLst/>
            <a:rect l="l" t="t" r="r" b="b"/>
            <a:pathLst>
              <a:path w="7896850" h="9506534">
                <a:moveTo>
                  <a:pt x="0" y="0"/>
                </a:moveTo>
                <a:lnTo>
                  <a:pt x="7896850" y="0"/>
                </a:lnTo>
                <a:lnTo>
                  <a:pt x="7896850" y="9506534"/>
                </a:lnTo>
                <a:lnTo>
                  <a:pt x="0" y="9506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634" r="-32672" b="-2364"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03548" y="0"/>
            <a:ext cx="5184452" cy="10287000"/>
            <a:chOff x="0" y="0"/>
            <a:chExt cx="13654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5452" cy="2709333"/>
            </a:xfrm>
            <a:custGeom>
              <a:avLst/>
              <a:gdLst/>
              <a:ahLst/>
              <a:cxnLst/>
              <a:rect l="l" t="t" r="r" b="b"/>
              <a:pathLst>
                <a:path w="1365452" h="2709333">
                  <a:moveTo>
                    <a:pt x="0" y="0"/>
                  </a:moveTo>
                  <a:lnTo>
                    <a:pt x="1365452" y="0"/>
                  </a:lnTo>
                  <a:lnTo>
                    <a:pt x="13654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ACE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6545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7658" y="662118"/>
            <a:ext cx="11386542" cy="6229975"/>
            <a:chOff x="0" y="0"/>
            <a:chExt cx="15182056" cy="8306633"/>
          </a:xfrm>
        </p:grpSpPr>
        <p:sp>
          <p:nvSpPr>
            <p:cNvPr id="6" name="TextBox 6"/>
            <p:cNvSpPr txBox="1"/>
            <p:nvPr/>
          </p:nvSpPr>
          <p:spPr>
            <a:xfrm>
              <a:off x="0" y="5136502"/>
              <a:ext cx="15182056" cy="3170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Inter"/>
                </a:rPr>
                <a:t>Communication barriers between deaf and hearing individuals, including mute individuals, hinder social interaction and inclusivity.</a:t>
              </a:r>
            </a:p>
            <a:p>
              <a:pPr algn="l">
                <a:lnSpc>
                  <a:spcPts val="3220"/>
                </a:lnSpc>
              </a:pPr>
              <a:endParaRPr lang="en-US" sz="2300">
                <a:solidFill>
                  <a:srgbClr val="000000"/>
                </a:solidFill>
                <a:latin typeface="Inter"/>
              </a:endParaRPr>
            </a:p>
            <a:p>
              <a:pPr algn="l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Inter"/>
                </a:rPr>
                <a:t>Existing solutions like interpreters can be costly and limited, while current technology might be complex or inaccessible.</a:t>
              </a:r>
            </a:p>
            <a:p>
              <a:pPr algn="l">
                <a:lnSpc>
                  <a:spcPts val="3220"/>
                </a:lnSpc>
              </a:pPr>
              <a:endParaRPr lang="en-US" sz="2300">
                <a:solidFill>
                  <a:srgbClr val="000000"/>
                </a:solidFill>
                <a:latin typeface="Inter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4775"/>
              <a:ext cx="15182056" cy="2223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49"/>
                </a:lnSpc>
              </a:pPr>
              <a:r>
                <a:rPr lang="en-US" sz="11499">
                  <a:solidFill>
                    <a:srgbClr val="294FBF"/>
                  </a:solidFill>
                  <a:latin typeface="TS Damas Sans Bold"/>
                </a:rPr>
                <a:t> OBJECTIVES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073400"/>
              <a:ext cx="15182056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294FBF"/>
                  </a:solidFill>
                  <a:latin typeface="Inter"/>
                </a:rPr>
                <a:t>WHAT PROBLEM DOES SAMVAAD SAARTHI solve?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4390377"/>
              <a:ext cx="1379484" cy="0"/>
            </a:xfrm>
            <a:prstGeom prst="line">
              <a:avLst/>
            </a:prstGeom>
            <a:ln w="88900" cap="flat">
              <a:solidFill>
                <a:srgbClr val="9ACE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0" name="Freeform 10"/>
          <p:cNvSpPr/>
          <p:nvPr/>
        </p:nvSpPr>
        <p:spPr>
          <a:xfrm>
            <a:off x="13103548" y="2175460"/>
            <a:ext cx="5243538" cy="5936081"/>
          </a:xfrm>
          <a:custGeom>
            <a:avLst/>
            <a:gdLst/>
            <a:ahLst/>
            <a:cxnLst/>
            <a:rect l="l" t="t" r="r" b="b"/>
            <a:pathLst>
              <a:path w="5243538" h="5936081">
                <a:moveTo>
                  <a:pt x="0" y="0"/>
                </a:moveTo>
                <a:lnTo>
                  <a:pt x="5243538" y="0"/>
                </a:lnTo>
                <a:lnTo>
                  <a:pt x="5243538" y="5936080"/>
                </a:lnTo>
                <a:lnTo>
                  <a:pt x="0" y="593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70745" y="7471600"/>
            <a:ext cx="12932803" cy="11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Inter Italics"/>
              </a:rPr>
              <a:t>The initiative develops a smart glove translator that converts Indian Sign Language (ISL) into spoken words or text, assisting deaf and mute individuals in communicating independently and promoting social inclusion.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63804" y="3020073"/>
            <a:ext cx="2790825" cy="1532457"/>
            <a:chOff x="0" y="0"/>
            <a:chExt cx="735032" cy="4036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5032" cy="403610"/>
            </a:xfrm>
            <a:custGeom>
              <a:avLst/>
              <a:gdLst/>
              <a:ahLst/>
              <a:cxnLst/>
              <a:rect l="l" t="t" r="r" b="b"/>
              <a:pathLst>
                <a:path w="735032" h="403610">
                  <a:moveTo>
                    <a:pt x="0" y="0"/>
                  </a:moveTo>
                  <a:lnTo>
                    <a:pt x="735032" y="0"/>
                  </a:lnTo>
                  <a:lnTo>
                    <a:pt x="735032" y="403610"/>
                  </a:lnTo>
                  <a:lnTo>
                    <a:pt x="0" y="403610"/>
                  </a:lnTo>
                  <a:close/>
                </a:path>
              </a:pathLst>
            </a:custGeom>
            <a:solidFill>
              <a:srgbClr val="EDECED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35032" cy="4417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201F22"/>
                  </a:solidFill>
                  <a:latin typeface="Inter Bold"/>
                </a:rPr>
                <a:t>DATA PRE-PROCESSING WITH DATABASE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15459217" y="2122520"/>
            <a:ext cx="0" cy="89755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AutoShape 6"/>
          <p:cNvSpPr/>
          <p:nvPr/>
        </p:nvSpPr>
        <p:spPr>
          <a:xfrm>
            <a:off x="15459217" y="4552530"/>
            <a:ext cx="0" cy="105438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7" name="Group 7"/>
          <p:cNvGrpSpPr/>
          <p:nvPr/>
        </p:nvGrpSpPr>
        <p:grpSpPr>
          <a:xfrm>
            <a:off x="14211442" y="923438"/>
            <a:ext cx="2495550" cy="1199082"/>
            <a:chOff x="0" y="0"/>
            <a:chExt cx="657264" cy="3158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57264" cy="315808"/>
            </a:xfrm>
            <a:custGeom>
              <a:avLst/>
              <a:gdLst/>
              <a:ahLst/>
              <a:cxnLst/>
              <a:rect l="l" t="t" r="r" b="b"/>
              <a:pathLst>
                <a:path w="657264" h="315808">
                  <a:moveTo>
                    <a:pt x="0" y="0"/>
                  </a:moveTo>
                  <a:lnTo>
                    <a:pt x="657264" y="0"/>
                  </a:lnTo>
                  <a:lnTo>
                    <a:pt x="657264" y="315808"/>
                  </a:lnTo>
                  <a:lnTo>
                    <a:pt x="0" y="315808"/>
                  </a:lnTo>
                  <a:close/>
                </a:path>
              </a:pathLst>
            </a:custGeom>
            <a:solidFill>
              <a:srgbClr val="EDECED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57264" cy="35390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Inter Bold"/>
                </a:rPr>
                <a:t>Data Transmission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211442" y="5606911"/>
            <a:ext cx="2495550" cy="1199082"/>
            <a:chOff x="0" y="0"/>
            <a:chExt cx="657264" cy="31580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7264" cy="315808"/>
            </a:xfrm>
            <a:custGeom>
              <a:avLst/>
              <a:gdLst/>
              <a:ahLst/>
              <a:cxnLst/>
              <a:rect l="l" t="t" r="r" b="b"/>
              <a:pathLst>
                <a:path w="657264" h="315808">
                  <a:moveTo>
                    <a:pt x="0" y="0"/>
                  </a:moveTo>
                  <a:lnTo>
                    <a:pt x="657264" y="0"/>
                  </a:lnTo>
                  <a:lnTo>
                    <a:pt x="657264" y="315808"/>
                  </a:lnTo>
                  <a:lnTo>
                    <a:pt x="0" y="315808"/>
                  </a:lnTo>
                  <a:close/>
                </a:path>
              </a:pathLst>
            </a:custGeom>
            <a:solidFill>
              <a:srgbClr val="EDECED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657264" cy="35390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Inter Bold"/>
                </a:rPr>
                <a:t>Data-to-Speech Conversion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55779" y="875409"/>
            <a:ext cx="2653520" cy="1295140"/>
            <a:chOff x="0" y="0"/>
            <a:chExt cx="698869" cy="34110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98870" cy="341107"/>
            </a:xfrm>
            <a:custGeom>
              <a:avLst/>
              <a:gdLst/>
              <a:ahLst/>
              <a:cxnLst/>
              <a:rect l="l" t="t" r="r" b="b"/>
              <a:pathLst>
                <a:path w="698870" h="341107">
                  <a:moveTo>
                    <a:pt x="0" y="0"/>
                  </a:moveTo>
                  <a:lnTo>
                    <a:pt x="698870" y="0"/>
                  </a:lnTo>
                  <a:lnTo>
                    <a:pt x="698870" y="341107"/>
                  </a:lnTo>
                  <a:lnTo>
                    <a:pt x="0" y="341107"/>
                  </a:lnTo>
                  <a:close/>
                </a:path>
              </a:pathLst>
            </a:custGeom>
            <a:solidFill>
              <a:srgbClr val="EDECED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698869" cy="37920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Inter Bold"/>
                </a:rPr>
                <a:t>Data Interpretation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12609300" y="1522979"/>
            <a:ext cx="160214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AutoShape 17"/>
          <p:cNvSpPr/>
          <p:nvPr/>
        </p:nvSpPr>
        <p:spPr>
          <a:xfrm flipV="1">
            <a:off x="8355579" y="1522979"/>
            <a:ext cx="1600200" cy="2853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8" name="Group 18"/>
          <p:cNvGrpSpPr/>
          <p:nvPr/>
        </p:nvGrpSpPr>
        <p:grpSpPr>
          <a:xfrm>
            <a:off x="5547061" y="875409"/>
            <a:ext cx="2808518" cy="1352203"/>
            <a:chOff x="0" y="0"/>
            <a:chExt cx="739692" cy="3561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39692" cy="356136"/>
            </a:xfrm>
            <a:custGeom>
              <a:avLst/>
              <a:gdLst/>
              <a:ahLst/>
              <a:cxnLst/>
              <a:rect l="l" t="t" r="r" b="b"/>
              <a:pathLst>
                <a:path w="739692" h="356136">
                  <a:moveTo>
                    <a:pt x="0" y="0"/>
                  </a:moveTo>
                  <a:lnTo>
                    <a:pt x="739692" y="0"/>
                  </a:lnTo>
                  <a:lnTo>
                    <a:pt x="739692" y="356136"/>
                  </a:lnTo>
                  <a:lnTo>
                    <a:pt x="0" y="356136"/>
                  </a:lnTo>
                  <a:close/>
                </a:path>
              </a:pathLst>
            </a:custGeom>
            <a:solidFill>
              <a:srgbClr val="EDECED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739692" cy="40376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Inter Bold"/>
                </a:rPr>
                <a:t>Data Collection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4211442" y="7763409"/>
            <a:ext cx="2495550" cy="1272049"/>
            <a:chOff x="0" y="0"/>
            <a:chExt cx="657264" cy="33502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57264" cy="335025"/>
            </a:xfrm>
            <a:custGeom>
              <a:avLst/>
              <a:gdLst/>
              <a:ahLst/>
              <a:cxnLst/>
              <a:rect l="l" t="t" r="r" b="b"/>
              <a:pathLst>
                <a:path w="657264" h="335025">
                  <a:moveTo>
                    <a:pt x="0" y="0"/>
                  </a:moveTo>
                  <a:lnTo>
                    <a:pt x="657264" y="0"/>
                  </a:lnTo>
                  <a:lnTo>
                    <a:pt x="657264" y="335025"/>
                  </a:lnTo>
                  <a:lnTo>
                    <a:pt x="0" y="335025"/>
                  </a:lnTo>
                  <a:close/>
                </a:path>
              </a:pathLst>
            </a:custGeom>
            <a:solidFill>
              <a:srgbClr val="EDECED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657264" cy="3826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Inter Bold"/>
                </a:rPr>
                <a:t>Final Output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15459217" y="6805993"/>
            <a:ext cx="0" cy="95741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25" name="Group 25"/>
          <p:cNvGrpSpPr/>
          <p:nvPr/>
        </p:nvGrpSpPr>
        <p:grpSpPr>
          <a:xfrm>
            <a:off x="871899" y="4054453"/>
            <a:ext cx="9083880" cy="5963182"/>
            <a:chOff x="0" y="0"/>
            <a:chExt cx="2392462" cy="15705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392462" cy="1570550"/>
            </a:xfrm>
            <a:custGeom>
              <a:avLst/>
              <a:gdLst/>
              <a:ahLst/>
              <a:cxnLst/>
              <a:rect l="l" t="t" r="r" b="b"/>
              <a:pathLst>
                <a:path w="2392462" h="1570550">
                  <a:moveTo>
                    <a:pt x="17045" y="0"/>
                  </a:moveTo>
                  <a:lnTo>
                    <a:pt x="2375417" y="0"/>
                  </a:lnTo>
                  <a:cubicBezTo>
                    <a:pt x="2379938" y="0"/>
                    <a:pt x="2384273" y="1796"/>
                    <a:pt x="2387470" y="4992"/>
                  </a:cubicBezTo>
                  <a:cubicBezTo>
                    <a:pt x="2390666" y="8189"/>
                    <a:pt x="2392462" y="12525"/>
                    <a:pt x="2392462" y="17045"/>
                  </a:cubicBezTo>
                  <a:lnTo>
                    <a:pt x="2392462" y="1553505"/>
                  </a:lnTo>
                  <a:cubicBezTo>
                    <a:pt x="2392462" y="1558025"/>
                    <a:pt x="2390666" y="1562361"/>
                    <a:pt x="2387470" y="1565557"/>
                  </a:cubicBezTo>
                  <a:cubicBezTo>
                    <a:pt x="2384273" y="1568754"/>
                    <a:pt x="2379938" y="1570550"/>
                    <a:pt x="2375417" y="1570550"/>
                  </a:cubicBezTo>
                  <a:lnTo>
                    <a:pt x="17045" y="1570550"/>
                  </a:lnTo>
                  <a:cubicBezTo>
                    <a:pt x="12525" y="1570550"/>
                    <a:pt x="8189" y="1568754"/>
                    <a:pt x="4992" y="1565557"/>
                  </a:cubicBezTo>
                  <a:cubicBezTo>
                    <a:pt x="1796" y="1562361"/>
                    <a:pt x="0" y="1558025"/>
                    <a:pt x="0" y="1553505"/>
                  </a:cubicBezTo>
                  <a:lnTo>
                    <a:pt x="0" y="17045"/>
                  </a:lnTo>
                  <a:cubicBezTo>
                    <a:pt x="0" y="12525"/>
                    <a:pt x="1796" y="8189"/>
                    <a:pt x="4992" y="4992"/>
                  </a:cubicBezTo>
                  <a:cubicBezTo>
                    <a:pt x="8189" y="1796"/>
                    <a:pt x="12525" y="0"/>
                    <a:pt x="17045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2392462" cy="16181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496567" lvl="1" indent="-248284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000000"/>
                  </a:solidFill>
                  <a:latin typeface="Inter Bold"/>
                </a:rPr>
                <a:t>Collecting data from a 3-way accelerometer and gyroscope (MPU6050) and flex sensors. </a:t>
              </a:r>
            </a:p>
            <a:p>
              <a:pPr>
                <a:lnSpc>
                  <a:spcPts val="3219"/>
                </a:lnSpc>
              </a:pPr>
              <a:endParaRPr lang="en-US" sz="2299">
                <a:solidFill>
                  <a:srgbClr val="000000"/>
                </a:solidFill>
                <a:latin typeface="Inter Bold"/>
              </a:endParaRPr>
            </a:p>
            <a:p>
              <a:pPr marL="496567" lvl="1" indent="-248284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000000"/>
                  </a:solidFill>
                  <a:latin typeface="Inter Bold"/>
                </a:rPr>
                <a:t>The data is then interpreted to determine hand position and gestures, transmitted from the left-hand glove to the right-hand glove via Bluetooth. </a:t>
              </a:r>
            </a:p>
            <a:p>
              <a:pPr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Inter Bold"/>
                </a:rPr>
                <a:t> </a:t>
              </a:r>
            </a:p>
            <a:p>
              <a:pPr marL="496567" lvl="1" indent="-248284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000000"/>
                  </a:solidFill>
                  <a:latin typeface="Inter Bold"/>
                </a:rPr>
                <a:t>The received data is compared with a pre-defined database of alphabets.</a:t>
              </a:r>
            </a:p>
            <a:p>
              <a:pPr>
                <a:lnSpc>
                  <a:spcPts val="2520"/>
                </a:lnSpc>
              </a:pPr>
              <a:endParaRPr lang="en-US" sz="2299">
                <a:solidFill>
                  <a:srgbClr val="000000"/>
                </a:solidFill>
                <a:latin typeface="Inter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707021"/>
            <a:ext cx="5011412" cy="3041181"/>
            <a:chOff x="0" y="0"/>
            <a:chExt cx="6681883" cy="4054908"/>
          </a:xfrm>
        </p:grpSpPr>
        <p:sp>
          <p:nvSpPr>
            <p:cNvPr id="29" name="TextBox 29"/>
            <p:cNvSpPr txBox="1"/>
            <p:nvPr/>
          </p:nvSpPr>
          <p:spPr>
            <a:xfrm>
              <a:off x="0" y="625908"/>
              <a:ext cx="6681883" cy="342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499">
                  <a:solidFill>
                    <a:srgbClr val="000000"/>
                  </a:solidFill>
                  <a:latin typeface="TS Damas Sans"/>
                </a:rPr>
                <a:t>WORK MECHANICS</a:t>
              </a:r>
            </a:p>
          </p:txBody>
        </p:sp>
        <p:sp>
          <p:nvSpPr>
            <p:cNvPr id="30" name="AutoShape 30"/>
            <p:cNvSpPr/>
            <p:nvPr/>
          </p:nvSpPr>
          <p:spPr>
            <a:xfrm>
              <a:off x="0" y="44450"/>
              <a:ext cx="1351196" cy="0"/>
            </a:xfrm>
            <a:prstGeom prst="line">
              <a:avLst/>
            </a:prstGeom>
            <a:ln w="88900" cap="flat">
              <a:solidFill>
                <a:srgbClr val="9ACE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31" name="Freeform 31"/>
          <p:cNvSpPr/>
          <p:nvPr/>
        </p:nvSpPr>
        <p:spPr>
          <a:xfrm>
            <a:off x="6040112" y="2494495"/>
            <a:ext cx="1358824" cy="1293075"/>
          </a:xfrm>
          <a:custGeom>
            <a:avLst/>
            <a:gdLst/>
            <a:ahLst/>
            <a:cxnLst/>
            <a:rect l="l" t="t" r="r" b="b"/>
            <a:pathLst>
              <a:path w="1358824" h="1293075">
                <a:moveTo>
                  <a:pt x="0" y="0"/>
                </a:moveTo>
                <a:lnTo>
                  <a:pt x="1358824" y="0"/>
                </a:lnTo>
                <a:lnTo>
                  <a:pt x="1358824" y="1293075"/>
                </a:lnTo>
                <a:lnTo>
                  <a:pt x="0" y="1293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ACE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3814821" y="7124677"/>
            <a:ext cx="1514359" cy="0"/>
          </a:xfrm>
          <a:prstGeom prst="line">
            <a:avLst/>
          </a:prstGeom>
          <a:ln w="66675" cap="flat">
            <a:solidFill>
              <a:srgbClr val="F9FC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209301" y="7124677"/>
            <a:ext cx="1013397" cy="0"/>
          </a:xfrm>
          <a:prstGeom prst="line">
            <a:avLst/>
          </a:prstGeom>
          <a:ln w="66675" cap="flat">
            <a:solidFill>
              <a:srgbClr val="F9FC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028700" y="1028700"/>
            <a:ext cx="7231009" cy="4781525"/>
          </a:xfrm>
          <a:custGeom>
            <a:avLst/>
            <a:gdLst/>
            <a:ahLst/>
            <a:cxnLst/>
            <a:rect l="l" t="t" r="r" b="b"/>
            <a:pathLst>
              <a:path w="7231009" h="4781525">
                <a:moveTo>
                  <a:pt x="0" y="0"/>
                </a:moveTo>
                <a:lnTo>
                  <a:pt x="7231009" y="0"/>
                </a:lnTo>
                <a:lnTo>
                  <a:pt x="7231009" y="4781525"/>
                </a:lnTo>
                <a:lnTo>
                  <a:pt x="0" y="4781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028291" y="1028700"/>
            <a:ext cx="7231009" cy="4739641"/>
          </a:xfrm>
          <a:custGeom>
            <a:avLst/>
            <a:gdLst/>
            <a:ahLst/>
            <a:cxnLst/>
            <a:rect l="l" t="t" r="r" b="b"/>
            <a:pathLst>
              <a:path w="7231009" h="4739641">
                <a:moveTo>
                  <a:pt x="0" y="0"/>
                </a:moveTo>
                <a:lnTo>
                  <a:pt x="7231009" y="0"/>
                </a:lnTo>
                <a:lnTo>
                  <a:pt x="7231009" y="4739641"/>
                </a:lnTo>
                <a:lnTo>
                  <a:pt x="0" y="4739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2" t="-6136" r="-5908" b="-732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0" y="6436846"/>
            <a:ext cx="914400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294FBF"/>
                </a:solidFill>
                <a:latin typeface="Inter"/>
              </a:rPr>
              <a:t>ASSUMPTIONS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4709" y="7413134"/>
            <a:ext cx="8314582" cy="250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2" lvl="1" indent="-25908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</a:rPr>
              <a:t>Users are familiar with basic sign language gestures.</a:t>
            </a:r>
          </a:p>
          <a:p>
            <a:pPr marL="518162" lvl="1" indent="-25908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</a:rPr>
              <a:t>Sign language used is consistent and widely recognized.</a:t>
            </a:r>
          </a:p>
          <a:p>
            <a:pPr marL="518162" lvl="1" indent="-25908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</a:rPr>
              <a:t>Reliable internet connection available for speech synthesis.</a:t>
            </a:r>
          </a:p>
          <a:p>
            <a:pPr>
              <a:lnSpc>
                <a:spcPts val="3360"/>
              </a:lnSpc>
            </a:pPr>
            <a:endParaRPr lang="en-US" sz="24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144000" y="6436846"/>
            <a:ext cx="914400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9ACEFF"/>
                </a:solidFill>
                <a:latin typeface="Inter"/>
              </a:rPr>
              <a:t>CONSTRAINTS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48601" y="7413134"/>
            <a:ext cx="8334798" cy="1662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2" lvl="1" indent="-25908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9FCFF"/>
                </a:solidFill>
                <a:latin typeface="Inter"/>
              </a:rPr>
              <a:t>Limited storage capacity on SD card/memory.</a:t>
            </a:r>
          </a:p>
          <a:p>
            <a:pPr marL="518162" lvl="1" indent="-25908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9FCFF"/>
                </a:solidFill>
                <a:latin typeface="Inter"/>
              </a:rPr>
              <a:t>Accuracy of sign language detection may vary.</a:t>
            </a:r>
          </a:p>
          <a:p>
            <a:pPr marL="518162" lvl="1" indent="-25908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9FCFF"/>
                </a:solidFill>
                <a:latin typeface="Inter"/>
              </a:rPr>
              <a:t>Battery life limitations.</a:t>
            </a:r>
          </a:p>
          <a:p>
            <a:pPr algn="ctr">
              <a:lnSpc>
                <a:spcPts val="3360"/>
              </a:lnSpc>
            </a:pPr>
            <a:endParaRPr lang="en-US" sz="2400">
              <a:solidFill>
                <a:srgbClr val="F9FCFF"/>
              </a:solidFill>
              <a:latin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935574"/>
            <a:chOff x="0" y="0"/>
            <a:chExt cx="4816593" cy="7731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773155"/>
            </a:xfrm>
            <a:custGeom>
              <a:avLst/>
              <a:gdLst/>
              <a:ahLst/>
              <a:cxnLst/>
              <a:rect l="l" t="t" r="r" b="b"/>
              <a:pathLst>
                <a:path w="4816592" h="773155">
                  <a:moveTo>
                    <a:pt x="0" y="0"/>
                  </a:moveTo>
                  <a:lnTo>
                    <a:pt x="4816592" y="0"/>
                  </a:lnTo>
                  <a:lnTo>
                    <a:pt x="4816592" y="773155"/>
                  </a:lnTo>
                  <a:lnTo>
                    <a:pt x="0" y="773155"/>
                  </a:lnTo>
                  <a:close/>
                </a:path>
              </a:pathLst>
            </a:custGeom>
            <a:solidFill>
              <a:srgbClr val="294FB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816593" cy="77315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10199"/>
                </a:lnSpc>
              </a:pPr>
              <a:r>
                <a:rPr lang="en-US" sz="8499">
                  <a:solidFill>
                    <a:srgbClr val="F9FCFF"/>
                  </a:solidFill>
                  <a:latin typeface="TS Damas Sans"/>
                </a:rPr>
                <a:t>REQUIREMENTS</a:t>
              </a:r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0" y="2935574"/>
          <a:ext cx="18249900" cy="7676213"/>
        </p:xfrm>
        <a:graphic>
          <a:graphicData uri="http://schemas.openxmlformats.org/drawingml/2006/table">
            <a:tbl>
              <a:tblPr/>
              <a:tblGrid>
                <a:gridCol w="91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663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294FBF"/>
                          </a:solidFill>
                          <a:latin typeface="Inter"/>
                        </a:rPr>
                        <a:t>HARDWARE</a:t>
                      </a:r>
                      <a:endParaRPr lang="en-US" sz="1100"/>
                    </a:p>
                    <a:p>
                      <a:pPr algn="ctr">
                        <a:lnSpc>
                          <a:spcPts val="3359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</a:rPr>
                        <a:t>FLex sensors</a:t>
                      </a:r>
                    </a:p>
                    <a:p>
                      <a:pPr algn="ctr">
                        <a:lnSpc>
                          <a:spcPts val="3359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</a:rPr>
                        <a:t>Arduino board for data processing</a:t>
                      </a:r>
                    </a:p>
                    <a:p>
                      <a:pPr algn="ctr">
                        <a:lnSpc>
                          <a:spcPts val="3359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</a:rPr>
                        <a:t>Accelerometer</a:t>
                      </a:r>
                    </a:p>
                    <a:p>
                      <a:pPr algn="ctr">
                        <a:lnSpc>
                          <a:spcPts val="3359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</a:rPr>
                        <a:t>Bluetooth module for speaker connection</a:t>
                      </a:r>
                    </a:p>
                    <a:p>
                      <a:pPr algn="ctr">
                        <a:lnSpc>
                          <a:spcPts val="3359"/>
                        </a:lnSpc>
                      </a:pPr>
                      <a:endParaRPr lang="en-US" sz="2400">
                        <a:solidFill>
                          <a:srgbClr val="000000"/>
                        </a:solidFill>
                        <a:latin typeface="Inter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E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294FBF"/>
                          </a:solidFill>
                          <a:latin typeface="Inter"/>
                        </a:rPr>
                        <a:t>SOFTWARE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</a:rPr>
                        <a:t>Arduino IDE for coding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</a:rPr>
                        <a:t>Sign language recognition library (potentially)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  <a:endParaRPr lang="en-US" sz="2400">
                        <a:solidFill>
                          <a:srgbClr val="000000"/>
                        </a:solidFill>
                        <a:latin typeface="Inter"/>
                      </a:endParaRPr>
                    </a:p>
                    <a:p>
                      <a:pPr algn="ctr">
                        <a:lnSpc>
                          <a:spcPts val="2940"/>
                        </a:lnSpc>
                      </a:pPr>
                      <a:endParaRPr lang="en-US" sz="2400">
                        <a:solidFill>
                          <a:srgbClr val="000000"/>
                        </a:solidFill>
                        <a:latin typeface="Inter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50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294FBF"/>
                          </a:solidFill>
                          <a:latin typeface="Inter"/>
                        </a:rPr>
                        <a:t>SOFTWARE</a:t>
                      </a:r>
                      <a:endParaRPr lang="en-US" sz="1100"/>
                    </a:p>
                    <a:p>
                      <a:pPr algn="ctr">
                        <a:lnSpc>
                          <a:spcPts val="3359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</a:rPr>
                        <a:t>TEXT-TO-SPEECH LIBRARY 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endParaRPr lang="en-US" sz="2400">
                        <a:solidFill>
                          <a:srgbClr val="000000"/>
                        </a:solidFill>
                        <a:latin typeface="Inter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294FBF"/>
                          </a:solidFill>
                          <a:latin typeface="Inter"/>
                        </a:rPr>
                        <a:t>HARDWARE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</a:rPr>
                        <a:t>SD card/memory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</a:rPr>
                        <a:t>Speaker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</a:rPr>
                        <a:t>Wifi Module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</a:rPr>
                        <a:t>Gyro sensor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  <a:endParaRPr lang="en-US" sz="2400">
                        <a:solidFill>
                          <a:srgbClr val="000000"/>
                        </a:solidFill>
                        <a:latin typeface="Inter"/>
                      </a:endParaRPr>
                    </a:p>
                    <a:p>
                      <a:pPr algn="ctr">
                        <a:lnSpc>
                          <a:spcPts val="2940"/>
                        </a:lnSpc>
                      </a:pPr>
                      <a:endParaRPr lang="en-US" sz="2400">
                        <a:solidFill>
                          <a:srgbClr val="000000"/>
                        </a:solidFill>
                        <a:latin typeface="Inter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19530" y="3263560"/>
          <a:ext cx="17401582" cy="7104507"/>
        </p:xfrm>
        <a:graphic>
          <a:graphicData uri="http://schemas.openxmlformats.org/drawingml/2006/table">
            <a:tbl>
              <a:tblPr/>
              <a:tblGrid>
                <a:gridCol w="391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6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4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55308">
                <a:tc>
                  <a:txBody>
                    <a:bodyPr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600">
                          <a:solidFill>
                            <a:srgbClr val="F9FCFF"/>
                          </a:solidFill>
                          <a:latin typeface="Inter"/>
                        </a:rPr>
                        <a:t>IMPROVED ACCESSIBILITY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600">
                          <a:solidFill>
                            <a:srgbClr val="F9FCFF"/>
                          </a:solidFill>
                          <a:latin typeface="Inter"/>
                        </a:rPr>
                        <a:t>EFFICIENT COMMUNICATION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600">
                          <a:solidFill>
                            <a:srgbClr val="F9FCFF"/>
                          </a:solidFill>
                          <a:latin typeface="Inter"/>
                        </a:rPr>
                        <a:t>TECHNOLOGICAL INNOVATION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600">
                          <a:solidFill>
                            <a:srgbClr val="F9FCFF"/>
                          </a:solidFill>
                          <a:latin typeface="Inter"/>
                        </a:rPr>
                        <a:t>CUSTOMIZABILITY AND ADAPTABILITY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600">
                          <a:solidFill>
                            <a:srgbClr val="F9FCFF"/>
                          </a:solidFill>
                          <a:latin typeface="Inter"/>
                        </a:rPr>
                        <a:t> ENGAGEMENT AND COLLABORATION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9199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9FCFF"/>
                          </a:solidFill>
                          <a:latin typeface="Inter Italics"/>
                        </a:rPr>
                        <a:t>Real-time ISL translation, </a:t>
                      </a:r>
                      <a:r>
                        <a:rPr lang="en-US" sz="2200">
                          <a:solidFill>
                            <a:srgbClr val="F9FCFF"/>
                          </a:solidFill>
                          <a:latin typeface="Inter"/>
                        </a:rPr>
                        <a:t>Empowering the deaf community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080"/>
                        </a:lnSpc>
                      </a:pPr>
                      <a:endParaRPr lang="en-US" sz="1100"/>
                    </a:p>
                    <a:p>
                      <a:pPr algn="ctr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F9FCFF"/>
                          </a:solidFill>
                          <a:latin typeface="Inter Italics"/>
                        </a:rPr>
                        <a:t>Automated gesture-to-speech conversion, Boosting productivity and clarity</a:t>
                      </a:r>
                    </a:p>
                    <a:p>
                      <a:pPr algn="ctr">
                        <a:lnSpc>
                          <a:spcPts val="3080"/>
                        </a:lnSpc>
                      </a:pPr>
                      <a:endParaRPr lang="en-US" sz="2200">
                        <a:solidFill>
                          <a:srgbClr val="F9FCFF"/>
                        </a:solidFill>
                        <a:latin typeface="Inter Italics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080"/>
                        </a:lnSpc>
                      </a:pPr>
                      <a:endParaRPr lang="en-US" sz="1100"/>
                    </a:p>
                    <a:p>
                      <a:pPr algn="ctr">
                        <a:lnSpc>
                          <a:spcPts val="3080"/>
                        </a:lnSpc>
                      </a:pPr>
                      <a:endParaRPr lang="en-US" sz="1100"/>
                    </a:p>
                    <a:p>
                      <a:pPr algn="ctr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F9FCFF"/>
                          </a:solidFill>
                          <a:latin typeface="Inter Italics"/>
                        </a:rPr>
                        <a:t>Pioneering breakthrough solutions, Showcasing innovation in disability support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F9FCFF"/>
                          </a:solidFill>
                          <a:latin typeface="Inter Italics"/>
                        </a:rPr>
                        <a:t>Personalized statement storage, Improved usability and adaptability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080"/>
                        </a:lnSpc>
                      </a:pPr>
                      <a:endParaRPr lang="en-US" sz="1100"/>
                    </a:p>
                    <a:p>
                      <a:pPr algn="ctr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F9FCFF"/>
                          </a:solidFill>
                          <a:latin typeface="Inter Italics"/>
                        </a:rPr>
                        <a:t>Collaborative development approach, Incorporating user feedback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656344" y="622366"/>
            <a:ext cx="11884082" cy="1671389"/>
            <a:chOff x="0" y="0"/>
            <a:chExt cx="15845443" cy="2228519"/>
          </a:xfrm>
        </p:grpSpPr>
        <p:sp>
          <p:nvSpPr>
            <p:cNvPr id="4" name="AutoShape 4"/>
            <p:cNvSpPr/>
            <p:nvPr/>
          </p:nvSpPr>
          <p:spPr>
            <a:xfrm>
              <a:off x="0" y="44450"/>
              <a:ext cx="1351196" cy="0"/>
            </a:xfrm>
            <a:prstGeom prst="line">
              <a:avLst/>
            </a:prstGeom>
            <a:ln w="88900" cap="flat">
              <a:solidFill>
                <a:srgbClr val="9ACE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514019"/>
              <a:ext cx="15845443" cy="1714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499">
                  <a:solidFill>
                    <a:srgbClr val="9ACEFF"/>
                  </a:solidFill>
                  <a:latin typeface="TS Damas Sans Bold"/>
                </a:rPr>
                <a:t>PROJECT OUTCOMES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207858" y="3081653"/>
            <a:ext cx="396051" cy="39605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001125" y="3081653"/>
            <a:ext cx="396051" cy="39605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342401" y="3081653"/>
            <a:ext cx="396051" cy="39605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839256" y="3081653"/>
            <a:ext cx="396051" cy="39605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886001" y="3081653"/>
            <a:ext cx="396051" cy="39605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274447"/>
            <a:chOff x="0" y="0"/>
            <a:chExt cx="4816593" cy="599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99031"/>
            </a:xfrm>
            <a:custGeom>
              <a:avLst/>
              <a:gdLst/>
              <a:ahLst/>
              <a:cxnLst/>
              <a:rect l="l" t="t" r="r" b="b"/>
              <a:pathLst>
                <a:path w="4816592" h="599031">
                  <a:moveTo>
                    <a:pt x="0" y="0"/>
                  </a:moveTo>
                  <a:lnTo>
                    <a:pt x="4816592" y="0"/>
                  </a:lnTo>
                  <a:lnTo>
                    <a:pt x="4816592" y="599031"/>
                  </a:lnTo>
                  <a:lnTo>
                    <a:pt x="0" y="599031"/>
                  </a:lnTo>
                  <a:close/>
                </a:path>
              </a:pathLst>
            </a:custGeom>
            <a:solidFill>
              <a:srgbClr val="294FB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816593" cy="59903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10200"/>
                </a:lnSpc>
              </a:pPr>
              <a:r>
                <a:rPr lang="en-US" sz="8500">
                  <a:solidFill>
                    <a:srgbClr val="F9FCFF"/>
                  </a:solidFill>
                  <a:latin typeface="TS Damas Sans"/>
                </a:rPr>
                <a:t>WORKPLAN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4B9E2EF-11F1-0B8C-32A9-0048BC02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77" y="2476500"/>
            <a:ext cx="15880842" cy="7669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485</Words>
  <Application>Microsoft Office PowerPoint</Application>
  <PresentationFormat>Custom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Inter Italics</vt:lpstr>
      <vt:lpstr>TS Damas Sans Bold</vt:lpstr>
      <vt:lpstr>Inter Bold</vt:lpstr>
      <vt:lpstr>Calibri</vt:lpstr>
      <vt:lpstr>TS Damas Sans</vt:lpstr>
      <vt:lpstr>Inter</vt:lpstr>
      <vt:lpstr>Arimo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Smart Corporate Media and Publishing Onboarding Plan Presentation</dc:title>
  <dc:creator>Aakarsh Walia</dc:creator>
  <cp:lastModifiedBy>Yatharth Gautam</cp:lastModifiedBy>
  <cp:revision>5</cp:revision>
  <dcterms:created xsi:type="dcterms:W3CDTF">2006-08-16T00:00:00Z</dcterms:created>
  <dcterms:modified xsi:type="dcterms:W3CDTF">2024-03-01T20:12:00Z</dcterms:modified>
  <dc:identifier>DAF-SBVi2RA</dc:identifier>
</cp:coreProperties>
</file>