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Average"/>
      <p:regular r:id="rId16"/>
    </p:embeddedFont>
    <p:embeddedFont>
      <p:font typeface="Oswald"/>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swald-regular.fntdata"/><Relationship Id="rId16"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5e5c096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5e5c096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3669d91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3669d91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39ed75a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39ed75a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39ed75a7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39ed75a7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39ed75a7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39ed75a7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39ed75a7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39ed75a7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39ed75a7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39ed75a7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39ed75a7b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39ed75a7b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39ed75a7b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39ed75a7b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hyperlink" Target="https://mailchi.mp/7b5226a80d45/pri"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1200"/>
              </a:spcBef>
              <a:spcAft>
                <a:spcPts val="1200"/>
              </a:spcAft>
              <a:buClr>
                <a:schemeClr val="dk1"/>
              </a:buClr>
              <a:buSzPts val="1100"/>
              <a:buFont typeface="Arial"/>
              <a:buNone/>
            </a:pPr>
            <a:r>
              <a:rPr b="1" lang="en-GB" sz="3200"/>
              <a:t>Comprehensive Audit and Analysis for Effective Digital Presence</a:t>
            </a:r>
            <a:endParaRPr sz="7100"/>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Presented by Shaik Arshiya Fathima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5143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12">
                <a:solidFill>
                  <a:schemeClr val="accent3"/>
                </a:solidFill>
                <a:latin typeface="Average"/>
                <a:ea typeface="Average"/>
                <a:cs typeface="Average"/>
                <a:sym typeface="Average"/>
              </a:rPr>
              <a:t>Landing Page</a:t>
            </a:r>
            <a:endParaRPr sz="2512">
              <a:solidFill>
                <a:schemeClr val="accent3"/>
              </a:solidFill>
              <a:latin typeface="Average"/>
              <a:ea typeface="Average"/>
              <a:cs typeface="Average"/>
              <a:sym typeface="Average"/>
            </a:endParaRPr>
          </a:p>
        </p:txBody>
      </p:sp>
      <p:sp>
        <p:nvSpPr>
          <p:cNvPr id="129" name="Google Shape;129;p22"/>
          <p:cNvSpPr txBox="1"/>
          <p:nvPr/>
        </p:nvSpPr>
        <p:spPr>
          <a:xfrm>
            <a:off x="537975" y="744600"/>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Email Marketing</a:t>
            </a:r>
            <a:endParaRPr sz="200"/>
          </a:p>
        </p:txBody>
      </p:sp>
      <p:sp>
        <p:nvSpPr>
          <p:cNvPr id="130" name="Google Shape;130;p22"/>
          <p:cNvSpPr txBox="1"/>
          <p:nvPr/>
        </p:nvSpPr>
        <p:spPr>
          <a:xfrm>
            <a:off x="515750" y="3697800"/>
            <a:ext cx="7428000" cy="37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212">
              <a:solidFill>
                <a:schemeClr val="accent3"/>
              </a:solidFill>
              <a:latin typeface="Average"/>
              <a:ea typeface="Average"/>
              <a:cs typeface="Average"/>
              <a:sym typeface="Average"/>
            </a:endParaRPr>
          </a:p>
        </p:txBody>
      </p:sp>
      <p:pic>
        <p:nvPicPr>
          <p:cNvPr id="131" name="Google Shape;131;p22"/>
          <p:cNvPicPr preferRelativeResize="0"/>
          <p:nvPr/>
        </p:nvPicPr>
        <p:blipFill>
          <a:blip r:embed="rId3">
            <a:alphaModFix/>
          </a:blip>
          <a:stretch>
            <a:fillRect/>
          </a:stretch>
        </p:blipFill>
        <p:spPr>
          <a:xfrm>
            <a:off x="668650" y="1674700"/>
            <a:ext cx="3738850" cy="3235299"/>
          </a:xfrm>
          <a:prstGeom prst="rect">
            <a:avLst/>
          </a:prstGeom>
          <a:noFill/>
          <a:ln>
            <a:noFill/>
          </a:ln>
        </p:spPr>
      </p:pic>
      <p:sp>
        <p:nvSpPr>
          <p:cNvPr id="132" name="Google Shape;132;p22"/>
          <p:cNvSpPr txBox="1"/>
          <p:nvPr/>
        </p:nvSpPr>
        <p:spPr>
          <a:xfrm>
            <a:off x="668650" y="1196100"/>
            <a:ext cx="300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solidFill>
                  <a:srgbClr val="E06666"/>
                </a:solidFill>
                <a:highlight>
                  <a:srgbClr val="EFEEEA"/>
                </a:highlight>
                <a:uFill>
                  <a:noFill/>
                </a:uFill>
                <a:hlinkClick r:id="rId4">
                  <a:extLst>
                    <a:ext uri="{A12FA001-AC4F-418D-AE19-62706E023703}">
                      <ahyp:hlinkClr val="tx"/>
                    </a:ext>
                  </a:extLst>
                </a:hlinkClick>
              </a:rPr>
              <a:t>https://mailchi.mp/7b5226a80d45/pri</a:t>
            </a:r>
            <a:endParaRPr>
              <a:solidFill>
                <a:srgbClr val="E06666"/>
              </a:solidFill>
            </a:endParaRPr>
          </a:p>
        </p:txBody>
      </p:sp>
      <p:pic>
        <p:nvPicPr>
          <p:cNvPr id="133" name="Google Shape;133;p22"/>
          <p:cNvPicPr preferRelativeResize="0"/>
          <p:nvPr/>
        </p:nvPicPr>
        <p:blipFill>
          <a:blip r:embed="rId5">
            <a:alphaModFix/>
          </a:blip>
          <a:stretch>
            <a:fillRect/>
          </a:stretch>
        </p:blipFill>
        <p:spPr>
          <a:xfrm>
            <a:off x="4572000" y="1674700"/>
            <a:ext cx="3905602" cy="32352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MMS Solutions</a:t>
            </a:r>
            <a:endParaRPr/>
          </a:p>
        </p:txBody>
      </p:sp>
      <p:sp>
        <p:nvSpPr>
          <p:cNvPr id="66" name="Google Shape;66;p14"/>
          <p:cNvSpPr txBox="1"/>
          <p:nvPr>
            <p:ph idx="1" type="body"/>
          </p:nvPr>
        </p:nvSpPr>
        <p:spPr>
          <a:xfrm>
            <a:off x="819150" y="923925"/>
            <a:ext cx="7505700" cy="24480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1200"/>
              </a:spcAft>
              <a:buNone/>
            </a:pPr>
            <a:r>
              <a:rPr lang="en-GB"/>
              <a:t>MMS Solutions is a Chennai-based mobile service center specializing in the repair of various smartphone brands since 10 years, including LG, OnePlus, Pixel, iQOO, and Nothing. With over a decade of experience, their highly trained engineers offer a range of services such as touchscreen and LCD repair, power and volume button repair, speaker and microphone repair, camera repair, battery and charging port repair, and water damage restoration. They operate six branches across Chennai: Adyar, Alwarpet, Ramapuram, Egmore, Nungambakkam, and T.Nagar. Their team is expert when it comes to Replacement of old parts &amp; Damaged parts in smartphones. Along with these requirements, they are also doing customizations as per the customer’s choice.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8191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MMS Solutions</a:t>
            </a:r>
            <a:endParaRPr/>
          </a:p>
        </p:txBody>
      </p:sp>
      <p:sp>
        <p:nvSpPr>
          <p:cNvPr id="72" name="Google Shape;72;p15"/>
          <p:cNvSpPr txBox="1"/>
          <p:nvPr>
            <p:ph idx="1" type="body"/>
          </p:nvPr>
        </p:nvSpPr>
        <p:spPr>
          <a:xfrm>
            <a:off x="819150" y="923925"/>
            <a:ext cx="7505700" cy="2448000"/>
          </a:xfrm>
          <a:prstGeom prst="rect">
            <a:avLst/>
          </a:prstGeom>
        </p:spPr>
        <p:txBody>
          <a:bodyPr anchorCtr="0" anchor="t" bIns="91425" lIns="91425" spcFirstLastPara="1" rIns="91425" wrap="square" tIns="91425">
            <a:normAutofit fontScale="47500" lnSpcReduction="20000"/>
          </a:bodyPr>
          <a:lstStyle/>
          <a:p>
            <a:pPr indent="0" lvl="0" marL="0" rtl="0" algn="l">
              <a:spcBef>
                <a:spcPts val="1200"/>
              </a:spcBef>
              <a:spcAft>
                <a:spcPts val="0"/>
              </a:spcAft>
              <a:buNone/>
            </a:pPr>
            <a:r>
              <a:rPr b="1" lang="en-GB" sz="2933"/>
              <a:t>Design and User Experience (UX):</a:t>
            </a:r>
            <a:endParaRPr b="1" sz="2933"/>
          </a:p>
          <a:p>
            <a:pPr indent="-265167" lvl="0" marL="457200" rtl="0" algn="l">
              <a:spcBef>
                <a:spcPts val="1200"/>
              </a:spcBef>
              <a:spcAft>
                <a:spcPts val="0"/>
              </a:spcAft>
              <a:buClr>
                <a:schemeClr val="accent3"/>
              </a:buClr>
              <a:buSzPct val="48255"/>
              <a:buFont typeface="Average"/>
              <a:buChar char="●"/>
            </a:pPr>
            <a:r>
              <a:rPr lang="en-GB" sz="2512"/>
              <a:t>Navigation: The website features a straightforward navigation menu, allowing users to access information about services, brands, and branch locations. However, the current design could benefit from a more modern aesthetic to enhance user engagement.​</a:t>
            </a:r>
            <a:br>
              <a:rPr lang="en-GB" sz="2512"/>
            </a:br>
            <a:endParaRPr sz="2512"/>
          </a:p>
          <a:p>
            <a:pPr indent="-265167" lvl="0" marL="457200" rtl="0" algn="l">
              <a:spcBef>
                <a:spcPts val="0"/>
              </a:spcBef>
              <a:spcAft>
                <a:spcPts val="0"/>
              </a:spcAft>
              <a:buClr>
                <a:schemeClr val="accent3"/>
              </a:buClr>
              <a:buSzPct val="48255"/>
              <a:buFont typeface="Average"/>
              <a:buChar char="●"/>
            </a:pPr>
            <a:r>
              <a:rPr lang="en-GB" sz="2512"/>
              <a:t>Content Layout: The homepage provides an overview of services and branch details. Incorporating high-quality images and concise service descriptions could improve readability and user engagement.​</a:t>
            </a:r>
            <a:br>
              <a:rPr lang="en-GB" sz="2512"/>
            </a:br>
            <a:endParaRPr sz="2512"/>
          </a:p>
          <a:p>
            <a:pPr indent="-265167" lvl="0" marL="457200" rtl="0" algn="l">
              <a:spcBef>
                <a:spcPts val="0"/>
              </a:spcBef>
              <a:spcAft>
                <a:spcPts val="0"/>
              </a:spcAft>
              <a:buClr>
                <a:schemeClr val="accent3"/>
              </a:buClr>
              <a:buSzPct val="48255"/>
              <a:buFont typeface="Average"/>
              <a:buChar char="●"/>
            </a:pPr>
            <a:r>
              <a:rPr lang="en-GB" sz="2512"/>
              <a:t>Call-to-Action (CTA): Clear CTAs, such as "Book a Repair" or "Contact Us," are essential for guiding users toward desired actions. Implementing prominent CTA buttons can enhance user interaction.</a:t>
            </a:r>
            <a:endParaRPr sz="1812">
              <a:solidFill>
                <a:srgbClr val="000000"/>
              </a:solidFill>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7429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12">
                <a:solidFill>
                  <a:schemeClr val="accent3"/>
                </a:solidFill>
                <a:latin typeface="Average"/>
                <a:ea typeface="Average"/>
                <a:cs typeface="Average"/>
                <a:sym typeface="Average"/>
              </a:rPr>
              <a:t>MMS Solutions</a:t>
            </a:r>
            <a:endParaRPr sz="2512">
              <a:solidFill>
                <a:schemeClr val="accent3"/>
              </a:solidFill>
              <a:latin typeface="Average"/>
              <a:ea typeface="Average"/>
              <a:cs typeface="Average"/>
              <a:sym typeface="Average"/>
            </a:endParaRPr>
          </a:p>
        </p:txBody>
      </p:sp>
      <p:pic>
        <p:nvPicPr>
          <p:cNvPr id="78" name="Google Shape;78;p16"/>
          <p:cNvPicPr preferRelativeResize="0"/>
          <p:nvPr/>
        </p:nvPicPr>
        <p:blipFill>
          <a:blip r:embed="rId3">
            <a:alphaModFix/>
          </a:blip>
          <a:stretch>
            <a:fillRect/>
          </a:stretch>
        </p:blipFill>
        <p:spPr>
          <a:xfrm>
            <a:off x="161987" y="3234975"/>
            <a:ext cx="8818377" cy="1771350"/>
          </a:xfrm>
          <a:prstGeom prst="rect">
            <a:avLst/>
          </a:prstGeom>
          <a:noFill/>
          <a:ln>
            <a:noFill/>
          </a:ln>
        </p:spPr>
      </p:pic>
      <p:pic>
        <p:nvPicPr>
          <p:cNvPr id="79" name="Google Shape;79;p16"/>
          <p:cNvPicPr preferRelativeResize="0"/>
          <p:nvPr/>
        </p:nvPicPr>
        <p:blipFill>
          <a:blip r:embed="rId4">
            <a:alphaModFix/>
          </a:blip>
          <a:stretch>
            <a:fillRect/>
          </a:stretch>
        </p:blipFill>
        <p:spPr>
          <a:xfrm>
            <a:off x="5973500" y="1725125"/>
            <a:ext cx="2975624" cy="1456000"/>
          </a:xfrm>
          <a:prstGeom prst="rect">
            <a:avLst/>
          </a:prstGeom>
          <a:noFill/>
          <a:ln>
            <a:noFill/>
          </a:ln>
        </p:spPr>
      </p:pic>
      <p:sp>
        <p:nvSpPr>
          <p:cNvPr id="80" name="Google Shape;80;p16"/>
          <p:cNvSpPr txBox="1"/>
          <p:nvPr/>
        </p:nvSpPr>
        <p:spPr>
          <a:xfrm>
            <a:off x="357825" y="1184175"/>
            <a:ext cx="5712900" cy="2050800"/>
          </a:xfrm>
          <a:prstGeom prst="rect">
            <a:avLst/>
          </a:prstGeom>
          <a:noFill/>
          <a:ln>
            <a:noFill/>
          </a:ln>
        </p:spPr>
        <p:txBody>
          <a:bodyPr anchorCtr="0" anchor="t" bIns="91425" lIns="91425" spcFirstLastPara="1" rIns="91425" wrap="square" tIns="91425">
            <a:spAutoFit/>
          </a:bodyPr>
          <a:lstStyle/>
          <a:p>
            <a:pPr indent="-305583" lvl="0" marL="457200" rtl="0" algn="l">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Page Load Speed: The site has numerous HTTP requests, which can slow down loading times. Optimizing images, minifying CSS and JavaScript files, and leveraging browser caching can enhance performance.</a:t>
            </a:r>
            <a:endParaRPr sz="1212">
              <a:solidFill>
                <a:schemeClr val="accent3"/>
              </a:solidFill>
              <a:latin typeface="Average"/>
              <a:ea typeface="Average"/>
              <a:cs typeface="Average"/>
              <a:sym typeface="Average"/>
            </a:endParaRPr>
          </a:p>
          <a:p>
            <a:pPr indent="-305583" lvl="0" marL="457200" rtl="0" algn="l">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Mobile Optimization: Ensuring the website is responsive and mobile-friendly is crucial, especially since many users may access the site via smartphones. Implementing media queries and flexible grid layouts can aid in this optimization.</a:t>
            </a:r>
            <a:endParaRPr sz="1212">
              <a:solidFill>
                <a:schemeClr val="accent3"/>
              </a:solidFill>
              <a:latin typeface="Average"/>
              <a:ea typeface="Average"/>
              <a:cs typeface="Average"/>
              <a:sym typeface="Average"/>
            </a:endParaRPr>
          </a:p>
          <a:p>
            <a:pPr indent="-305583" lvl="0" marL="457200" rtl="0" algn="l">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Meta Tags and Descriptions: Crafting unique and descriptive meta titles and descriptions for each page can improve click-through rates from search engine results.</a:t>
            </a:r>
            <a:endParaRPr sz="1212">
              <a:solidFill>
                <a:schemeClr val="accent3"/>
              </a:solidFill>
              <a:latin typeface="Average"/>
              <a:ea typeface="Average"/>
              <a:cs typeface="Average"/>
              <a:sym typeface="Average"/>
            </a:endParaRPr>
          </a:p>
        </p:txBody>
      </p:sp>
      <p:sp>
        <p:nvSpPr>
          <p:cNvPr id="81" name="Google Shape;81;p16"/>
          <p:cNvSpPr txBox="1"/>
          <p:nvPr/>
        </p:nvSpPr>
        <p:spPr>
          <a:xfrm>
            <a:off x="766575" y="744600"/>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SEO Metrics:</a:t>
            </a:r>
            <a:endParaRPr sz="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5143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12">
                <a:solidFill>
                  <a:schemeClr val="accent3"/>
                </a:solidFill>
                <a:latin typeface="Average"/>
                <a:ea typeface="Average"/>
                <a:cs typeface="Average"/>
                <a:sym typeface="Average"/>
              </a:rPr>
              <a:t>MMS Solutions</a:t>
            </a:r>
            <a:endParaRPr sz="2512">
              <a:solidFill>
                <a:schemeClr val="accent3"/>
              </a:solidFill>
              <a:latin typeface="Average"/>
              <a:ea typeface="Average"/>
              <a:cs typeface="Average"/>
              <a:sym typeface="Average"/>
            </a:endParaRPr>
          </a:p>
        </p:txBody>
      </p:sp>
      <p:sp>
        <p:nvSpPr>
          <p:cNvPr id="87" name="Google Shape;87;p17"/>
          <p:cNvSpPr txBox="1"/>
          <p:nvPr/>
        </p:nvSpPr>
        <p:spPr>
          <a:xfrm>
            <a:off x="537975" y="744600"/>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Digital Marketing Strategy:</a:t>
            </a:r>
            <a:endParaRPr sz="200"/>
          </a:p>
        </p:txBody>
      </p:sp>
      <p:sp>
        <p:nvSpPr>
          <p:cNvPr id="88" name="Google Shape;88;p17"/>
          <p:cNvSpPr txBox="1"/>
          <p:nvPr/>
        </p:nvSpPr>
        <p:spPr>
          <a:xfrm>
            <a:off x="683825" y="1125600"/>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1. Website Optimization &amp; Local SEO:</a:t>
            </a:r>
            <a:endParaRPr sz="200"/>
          </a:p>
        </p:txBody>
      </p:sp>
      <p:sp>
        <p:nvSpPr>
          <p:cNvPr id="89" name="Google Shape;89;p17"/>
          <p:cNvSpPr txBox="1"/>
          <p:nvPr/>
        </p:nvSpPr>
        <p:spPr>
          <a:xfrm>
            <a:off x="506400" y="1643575"/>
            <a:ext cx="8131200" cy="328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212">
                <a:solidFill>
                  <a:schemeClr val="accent3"/>
                </a:solidFill>
                <a:latin typeface="Average"/>
                <a:ea typeface="Average"/>
                <a:cs typeface="Average"/>
                <a:sym typeface="Average"/>
              </a:rPr>
              <a:t>✅ SEO Optimization:</a:t>
            </a:r>
            <a:endParaRPr sz="1212">
              <a:solidFill>
                <a:schemeClr val="accent3"/>
              </a:solidFill>
              <a:latin typeface="Average"/>
              <a:ea typeface="Average"/>
              <a:cs typeface="Average"/>
              <a:sym typeface="Average"/>
            </a:endParaRPr>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Implement keyword-rich content focusing on services (e.g., "OnePlus repair in Chennai") to boost search rankings.</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Optimize meta tags, descriptions, and header structure for better indexing.</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Improve site speed and mobile responsiveness for a seamless user experience.</a:t>
            </a:r>
            <a:endParaRPr sz="1212">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rPr lang="en-GB" sz="1212">
                <a:solidFill>
                  <a:schemeClr val="accent3"/>
                </a:solidFill>
                <a:latin typeface="Average"/>
                <a:ea typeface="Average"/>
                <a:cs typeface="Average"/>
                <a:sym typeface="Average"/>
              </a:rPr>
              <a:t>✅ Local SEO Strategies:</a:t>
            </a:r>
            <a:endParaRPr sz="1212">
              <a:solidFill>
                <a:schemeClr val="accent3"/>
              </a:solidFill>
              <a:latin typeface="Average"/>
              <a:ea typeface="Average"/>
              <a:cs typeface="Average"/>
              <a:sym typeface="Average"/>
            </a:endParaRPr>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List MMS Solutions on Google My Business and other local directories (Justdial, Sulekha, etc.).</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Encourage customer reviews and ratings on Google, Facebook, and industry-specific platforms.</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Create location-specific landing pages for each branch (e.g., "Mobile Repair in Adyar").</a:t>
            </a:r>
            <a:endParaRPr sz="1212">
              <a:solidFill>
                <a:schemeClr val="accent3"/>
              </a:solidFill>
              <a:latin typeface="Average"/>
              <a:ea typeface="Average"/>
              <a:cs typeface="Average"/>
              <a:sym typeface="Average"/>
            </a:endParaRPr>
          </a:p>
          <a:p>
            <a:pPr indent="0" lvl="0" marL="0" rtl="0" algn="l">
              <a:lnSpc>
                <a:spcPct val="115000"/>
              </a:lnSpc>
              <a:spcBef>
                <a:spcPts val="1200"/>
              </a:spcBef>
              <a:spcAft>
                <a:spcPts val="0"/>
              </a:spcAft>
              <a:buNone/>
            </a:pPr>
            <a:r>
              <a:rPr lang="en-GB" sz="1212">
                <a:solidFill>
                  <a:schemeClr val="accent3"/>
                </a:solidFill>
                <a:latin typeface="Average"/>
                <a:ea typeface="Average"/>
                <a:cs typeface="Average"/>
                <a:sym typeface="Average"/>
              </a:rPr>
              <a:t>✅ Technical SEO Enhancements:</a:t>
            </a:r>
            <a:endParaRPr sz="1212">
              <a:solidFill>
                <a:schemeClr val="accent3"/>
              </a:solidFill>
              <a:latin typeface="Average"/>
              <a:ea typeface="Average"/>
              <a:cs typeface="Average"/>
              <a:sym typeface="Average"/>
            </a:endParaRPr>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Ensure the website has an SSL certificate (HTTPS) for security and credibility.</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Optimize alt text for images and improve internal linking to enhance usability.</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5143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12">
                <a:solidFill>
                  <a:schemeClr val="accent3"/>
                </a:solidFill>
                <a:latin typeface="Average"/>
                <a:ea typeface="Average"/>
                <a:cs typeface="Average"/>
                <a:sym typeface="Average"/>
              </a:rPr>
              <a:t>MMS Solutions</a:t>
            </a:r>
            <a:endParaRPr sz="2512">
              <a:solidFill>
                <a:schemeClr val="accent3"/>
              </a:solidFill>
              <a:latin typeface="Average"/>
              <a:ea typeface="Average"/>
              <a:cs typeface="Average"/>
              <a:sym typeface="Average"/>
            </a:endParaRPr>
          </a:p>
        </p:txBody>
      </p:sp>
      <p:sp>
        <p:nvSpPr>
          <p:cNvPr id="95" name="Google Shape;95;p18"/>
          <p:cNvSpPr txBox="1"/>
          <p:nvPr/>
        </p:nvSpPr>
        <p:spPr>
          <a:xfrm>
            <a:off x="537975" y="744600"/>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Digital Marketing Strategy:</a:t>
            </a:r>
            <a:endParaRPr sz="200"/>
          </a:p>
        </p:txBody>
      </p:sp>
      <p:sp>
        <p:nvSpPr>
          <p:cNvPr id="96" name="Google Shape;96;p18"/>
          <p:cNvSpPr txBox="1"/>
          <p:nvPr/>
        </p:nvSpPr>
        <p:spPr>
          <a:xfrm>
            <a:off x="690375" y="1125600"/>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2. Content Marketing &amp; Social Media Strategy</a:t>
            </a:r>
            <a:r>
              <a:rPr b="1" lang="en-GB" sz="1733">
                <a:solidFill>
                  <a:schemeClr val="accent3"/>
                </a:solidFill>
                <a:latin typeface="Average"/>
                <a:ea typeface="Average"/>
                <a:cs typeface="Average"/>
                <a:sym typeface="Average"/>
              </a:rPr>
              <a:t>:</a:t>
            </a:r>
            <a:endParaRPr sz="200"/>
          </a:p>
        </p:txBody>
      </p:sp>
      <p:sp>
        <p:nvSpPr>
          <p:cNvPr id="97" name="Google Shape;97;p18"/>
          <p:cNvSpPr txBox="1"/>
          <p:nvPr/>
        </p:nvSpPr>
        <p:spPr>
          <a:xfrm>
            <a:off x="506400" y="1610775"/>
            <a:ext cx="8131200" cy="328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100"/>
              <a:t>✅</a:t>
            </a:r>
            <a:r>
              <a:rPr lang="en-GB" sz="1212">
                <a:solidFill>
                  <a:schemeClr val="accent3"/>
                </a:solidFill>
                <a:latin typeface="Average"/>
                <a:ea typeface="Average"/>
                <a:cs typeface="Average"/>
                <a:sym typeface="Average"/>
              </a:rPr>
              <a:t> Blog &amp; Educational Content:</a:t>
            </a:r>
            <a:endParaRPr b="1" sz="1100"/>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Publish monthly blog posts on topics like "How to Fix a Water-Damaged Phone" or "Signs Your Phone Battery Needs</a:t>
            </a:r>
            <a:r>
              <a:rPr lang="en-GB" sz="1212">
                <a:solidFill>
                  <a:schemeClr val="accent3"/>
                </a:solidFill>
                <a:latin typeface="Average"/>
                <a:ea typeface="Average"/>
                <a:cs typeface="Average"/>
                <a:sym typeface="Average"/>
              </a:rPr>
              <a:t> </a:t>
            </a:r>
            <a:r>
              <a:rPr lang="en-GB" sz="1212">
                <a:solidFill>
                  <a:schemeClr val="accent3"/>
                </a:solidFill>
                <a:latin typeface="Average"/>
                <a:ea typeface="Average"/>
                <a:cs typeface="Average"/>
                <a:sym typeface="Average"/>
              </a:rPr>
              <a:t>Replacement."</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Develop video tutorials and share on YouTube and Instagram for visual engagement.</a:t>
            </a:r>
            <a:endParaRPr sz="1100"/>
          </a:p>
          <a:p>
            <a:pPr indent="0" lvl="0" marL="0" rtl="0" algn="l">
              <a:lnSpc>
                <a:spcPct val="115000"/>
              </a:lnSpc>
              <a:spcBef>
                <a:spcPts val="1200"/>
              </a:spcBef>
              <a:spcAft>
                <a:spcPts val="0"/>
              </a:spcAft>
              <a:buNone/>
            </a:pPr>
            <a:r>
              <a:rPr lang="en-GB" sz="1100"/>
              <a:t>✅ </a:t>
            </a:r>
            <a:r>
              <a:rPr lang="en-GB" sz="1212">
                <a:solidFill>
                  <a:schemeClr val="accent3"/>
                </a:solidFill>
                <a:latin typeface="Average"/>
                <a:ea typeface="Average"/>
                <a:cs typeface="Average"/>
                <a:sym typeface="Average"/>
              </a:rPr>
              <a:t>Social Media Engagement:</a:t>
            </a:r>
            <a:endParaRPr b="1" sz="1100"/>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Use Instagram &amp; Facebook to share before-and-after repair stories, customer testimonials, and repair tips.</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Leverage short-form content (Reels, TikToks, Stories) to showcase quick fixes or repair hacks.</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Engage with customers through polls, Q&amp;A sessions, and giveaways.</a:t>
            </a:r>
            <a:endParaRPr b="1" sz="1100"/>
          </a:p>
          <a:p>
            <a:pPr indent="0" lvl="0" marL="0" rtl="0" algn="l">
              <a:lnSpc>
                <a:spcPct val="115000"/>
              </a:lnSpc>
              <a:spcBef>
                <a:spcPts val="1200"/>
              </a:spcBef>
              <a:spcAft>
                <a:spcPts val="0"/>
              </a:spcAft>
              <a:buNone/>
            </a:pPr>
            <a:r>
              <a:rPr lang="en-GB" sz="1100"/>
              <a:t>✅ </a:t>
            </a:r>
            <a:r>
              <a:rPr lang="en-GB" sz="1212">
                <a:solidFill>
                  <a:schemeClr val="accent3"/>
                </a:solidFill>
                <a:latin typeface="Average"/>
                <a:ea typeface="Average"/>
                <a:cs typeface="Average"/>
                <a:sym typeface="Average"/>
              </a:rPr>
              <a:t>Influencer &amp; Affiliate Marketing:</a:t>
            </a:r>
            <a:endParaRPr b="1" sz="1100"/>
          </a:p>
          <a:p>
            <a:pPr indent="-305583" lvl="0" marL="457200" marR="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Partner with local tech bloggers, YouTubers, and Instagram influencers to review services.</a:t>
            </a:r>
            <a:endParaRPr sz="1212">
              <a:solidFill>
                <a:schemeClr val="accent3"/>
              </a:solidFill>
              <a:latin typeface="Average"/>
              <a:ea typeface="Average"/>
              <a:cs typeface="Average"/>
              <a:sym typeface="Average"/>
            </a:endParaRPr>
          </a:p>
          <a:p>
            <a:pPr indent="-305583" lvl="0" marL="457200" marR="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Offer referral incentives or discounts for word-of-mouth marketing.</a:t>
            </a:r>
            <a:endParaRPr sz="1212">
              <a:solidFill>
                <a:schemeClr val="accent3"/>
              </a:solidFill>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5143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12">
                <a:solidFill>
                  <a:schemeClr val="accent3"/>
                </a:solidFill>
                <a:latin typeface="Average"/>
                <a:ea typeface="Average"/>
                <a:cs typeface="Average"/>
                <a:sym typeface="Average"/>
              </a:rPr>
              <a:t>MMS Solutions</a:t>
            </a:r>
            <a:endParaRPr sz="2512">
              <a:solidFill>
                <a:schemeClr val="accent3"/>
              </a:solidFill>
              <a:latin typeface="Average"/>
              <a:ea typeface="Average"/>
              <a:cs typeface="Average"/>
              <a:sym typeface="Average"/>
            </a:endParaRPr>
          </a:p>
        </p:txBody>
      </p:sp>
      <p:sp>
        <p:nvSpPr>
          <p:cNvPr id="103" name="Google Shape;103;p19"/>
          <p:cNvSpPr txBox="1"/>
          <p:nvPr/>
        </p:nvSpPr>
        <p:spPr>
          <a:xfrm>
            <a:off x="537975" y="744600"/>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Digital Marketing Strategy:</a:t>
            </a:r>
            <a:endParaRPr sz="200"/>
          </a:p>
        </p:txBody>
      </p:sp>
      <p:sp>
        <p:nvSpPr>
          <p:cNvPr id="104" name="Google Shape;104;p19"/>
          <p:cNvSpPr txBox="1"/>
          <p:nvPr/>
        </p:nvSpPr>
        <p:spPr>
          <a:xfrm>
            <a:off x="690375" y="1278000"/>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3. Paid Advertising &amp; Performance Marketing</a:t>
            </a:r>
            <a:r>
              <a:rPr b="1" lang="en-GB" sz="1733">
                <a:solidFill>
                  <a:schemeClr val="accent3"/>
                </a:solidFill>
                <a:latin typeface="Average"/>
                <a:ea typeface="Average"/>
                <a:cs typeface="Average"/>
                <a:sym typeface="Average"/>
              </a:rPr>
              <a:t>:</a:t>
            </a:r>
            <a:endParaRPr sz="200"/>
          </a:p>
        </p:txBody>
      </p:sp>
      <p:sp>
        <p:nvSpPr>
          <p:cNvPr id="105" name="Google Shape;105;p19"/>
          <p:cNvSpPr txBox="1"/>
          <p:nvPr/>
        </p:nvSpPr>
        <p:spPr>
          <a:xfrm>
            <a:off x="506400" y="1839375"/>
            <a:ext cx="8131200" cy="28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100"/>
              <a:t>✅ </a:t>
            </a:r>
            <a:r>
              <a:rPr lang="en-GB" sz="1212">
                <a:solidFill>
                  <a:schemeClr val="accent3"/>
                </a:solidFill>
                <a:latin typeface="Average"/>
                <a:ea typeface="Average"/>
                <a:cs typeface="Average"/>
                <a:sym typeface="Average"/>
              </a:rPr>
              <a:t>Google Ads Strategy:</a:t>
            </a:r>
            <a:endParaRPr b="1" sz="1100"/>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Run Search Ads for high-intent keywords like "iPhone screen repair in Chennai."</a:t>
            </a:r>
            <a:endParaRPr sz="1212">
              <a:solidFill>
                <a:schemeClr val="accent3"/>
              </a:solidFill>
              <a:latin typeface="Average"/>
              <a:ea typeface="Average"/>
              <a:cs typeface="Average"/>
              <a:sym typeface="Average"/>
            </a:endParaRPr>
          </a:p>
          <a:p>
            <a:pPr indent="-305583" lvl="0" marL="457200" marR="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Use Remarketing Ads to retarget users who visited the website but didn’t book a service.</a:t>
            </a:r>
            <a:endParaRPr sz="1100"/>
          </a:p>
          <a:p>
            <a:pPr indent="0" lvl="0" marL="0" rtl="0" algn="l">
              <a:lnSpc>
                <a:spcPct val="115000"/>
              </a:lnSpc>
              <a:spcBef>
                <a:spcPts val="1200"/>
              </a:spcBef>
              <a:spcAft>
                <a:spcPts val="0"/>
              </a:spcAft>
              <a:buNone/>
            </a:pPr>
            <a:r>
              <a:rPr lang="en-GB" sz="1100"/>
              <a:t>✅ </a:t>
            </a:r>
            <a:r>
              <a:rPr lang="en-GB" sz="1212">
                <a:solidFill>
                  <a:schemeClr val="accent3"/>
                </a:solidFill>
                <a:latin typeface="Average"/>
                <a:ea typeface="Average"/>
                <a:cs typeface="Average"/>
                <a:sym typeface="Average"/>
              </a:rPr>
              <a:t>Facebook &amp; Instagram Ads:</a:t>
            </a:r>
            <a:endParaRPr b="1" sz="1100"/>
          </a:p>
          <a:p>
            <a:pPr indent="-305583" lvl="0" marL="457200" marR="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Run location-based ad campaigns to target Chennai residents.</a:t>
            </a:r>
            <a:endParaRPr sz="1212">
              <a:solidFill>
                <a:schemeClr val="accent3"/>
              </a:solidFill>
              <a:latin typeface="Average"/>
              <a:ea typeface="Average"/>
              <a:cs typeface="Average"/>
              <a:sym typeface="Average"/>
            </a:endParaRPr>
          </a:p>
          <a:p>
            <a:pPr indent="-305583" lvl="0" marL="457200" marR="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Use carousel ads showcasing repair services with pricing and customer testimonials.</a:t>
            </a:r>
            <a:endParaRPr sz="1100"/>
          </a:p>
          <a:p>
            <a:pPr indent="0" lvl="0" marL="0" rtl="0" algn="l">
              <a:lnSpc>
                <a:spcPct val="115000"/>
              </a:lnSpc>
              <a:spcBef>
                <a:spcPts val="1200"/>
              </a:spcBef>
              <a:spcAft>
                <a:spcPts val="0"/>
              </a:spcAft>
              <a:buNone/>
            </a:pPr>
            <a:r>
              <a:rPr lang="en-GB" sz="1100"/>
              <a:t>✅ </a:t>
            </a:r>
            <a:r>
              <a:rPr lang="en-GB" sz="1212">
                <a:solidFill>
                  <a:schemeClr val="accent3"/>
                </a:solidFill>
                <a:latin typeface="Average"/>
                <a:ea typeface="Average"/>
                <a:cs typeface="Average"/>
                <a:sym typeface="Average"/>
              </a:rPr>
              <a:t>WhatsApp &amp; SMS Marketing:</a:t>
            </a:r>
            <a:endParaRPr b="1" sz="1100"/>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Implement WhatsApp Business API for quick responses, appointment scheduling, and promotions.</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Send personalized SMS offers for repeat customers (e.g., “20% off your next screen repair”).</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5143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12">
                <a:solidFill>
                  <a:schemeClr val="accent3"/>
                </a:solidFill>
                <a:latin typeface="Average"/>
                <a:ea typeface="Average"/>
                <a:cs typeface="Average"/>
                <a:sym typeface="Average"/>
              </a:rPr>
              <a:t>MMS Solutions</a:t>
            </a:r>
            <a:endParaRPr sz="2512">
              <a:solidFill>
                <a:schemeClr val="accent3"/>
              </a:solidFill>
              <a:latin typeface="Average"/>
              <a:ea typeface="Average"/>
              <a:cs typeface="Average"/>
              <a:sym typeface="Average"/>
            </a:endParaRPr>
          </a:p>
        </p:txBody>
      </p:sp>
      <p:sp>
        <p:nvSpPr>
          <p:cNvPr id="111" name="Google Shape;111;p20"/>
          <p:cNvSpPr txBox="1"/>
          <p:nvPr/>
        </p:nvSpPr>
        <p:spPr>
          <a:xfrm>
            <a:off x="537975" y="744600"/>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Digital Marketing Strategy:</a:t>
            </a:r>
            <a:endParaRPr sz="200"/>
          </a:p>
        </p:txBody>
      </p:sp>
      <p:sp>
        <p:nvSpPr>
          <p:cNvPr id="112" name="Google Shape;112;p20"/>
          <p:cNvSpPr txBox="1"/>
          <p:nvPr/>
        </p:nvSpPr>
        <p:spPr>
          <a:xfrm>
            <a:off x="618200" y="1289238"/>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4. Email Marketing &amp; CRM Strategy</a:t>
            </a:r>
            <a:endParaRPr sz="200"/>
          </a:p>
        </p:txBody>
      </p:sp>
      <p:sp>
        <p:nvSpPr>
          <p:cNvPr id="113" name="Google Shape;113;p20"/>
          <p:cNvSpPr txBox="1"/>
          <p:nvPr/>
        </p:nvSpPr>
        <p:spPr>
          <a:xfrm>
            <a:off x="506400" y="1839375"/>
            <a:ext cx="8131200" cy="212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100"/>
              <a:t>✅ </a:t>
            </a:r>
            <a:r>
              <a:rPr lang="en-GB" sz="1212">
                <a:solidFill>
                  <a:schemeClr val="accent3"/>
                </a:solidFill>
                <a:latin typeface="Average"/>
                <a:ea typeface="Average"/>
                <a:cs typeface="Average"/>
                <a:sym typeface="Average"/>
              </a:rPr>
              <a:t>Automated Email Campaigns:</a:t>
            </a:r>
            <a:endParaRPr b="1" sz="1100"/>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Welcome emails for new customers with service details.</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Service reminders (e.g., battery replacement after 1 year).</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Special discounts &amp; exclusive offers for loyal customers.</a:t>
            </a:r>
            <a:endParaRPr sz="1100"/>
          </a:p>
          <a:p>
            <a:pPr indent="0" lvl="0" marL="0" rtl="0" algn="l">
              <a:lnSpc>
                <a:spcPct val="115000"/>
              </a:lnSpc>
              <a:spcBef>
                <a:spcPts val="1200"/>
              </a:spcBef>
              <a:spcAft>
                <a:spcPts val="0"/>
              </a:spcAft>
              <a:buNone/>
            </a:pPr>
            <a:r>
              <a:rPr lang="en-GB" sz="1100"/>
              <a:t>✅ </a:t>
            </a:r>
            <a:r>
              <a:rPr lang="en-GB" sz="1212">
                <a:solidFill>
                  <a:schemeClr val="accent3"/>
                </a:solidFill>
                <a:latin typeface="Average"/>
                <a:ea typeface="Average"/>
                <a:cs typeface="Average"/>
                <a:sym typeface="Average"/>
              </a:rPr>
              <a:t>Customer Retention &amp; Loyalty Program:</a:t>
            </a:r>
            <a:endParaRPr b="1" sz="1100"/>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Introduce a loyalty card for repeat customers (e.g., "5th repair free" or discounts on referrals).</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Collect customer feedback through automated follow-up emails after service completion.</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514350" y="2360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512">
                <a:solidFill>
                  <a:schemeClr val="accent3"/>
                </a:solidFill>
                <a:latin typeface="Average"/>
                <a:ea typeface="Average"/>
                <a:cs typeface="Average"/>
                <a:sym typeface="Average"/>
              </a:rPr>
              <a:t>MMS Solutions</a:t>
            </a:r>
            <a:endParaRPr sz="2512">
              <a:solidFill>
                <a:schemeClr val="accent3"/>
              </a:solidFill>
              <a:latin typeface="Average"/>
              <a:ea typeface="Average"/>
              <a:cs typeface="Average"/>
              <a:sym typeface="Average"/>
            </a:endParaRPr>
          </a:p>
        </p:txBody>
      </p:sp>
      <p:sp>
        <p:nvSpPr>
          <p:cNvPr id="119" name="Google Shape;119;p21"/>
          <p:cNvSpPr txBox="1"/>
          <p:nvPr/>
        </p:nvSpPr>
        <p:spPr>
          <a:xfrm>
            <a:off x="537975" y="744600"/>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Digital Marketing Strategy:</a:t>
            </a:r>
            <a:endParaRPr sz="200"/>
          </a:p>
        </p:txBody>
      </p:sp>
      <p:sp>
        <p:nvSpPr>
          <p:cNvPr id="120" name="Google Shape;120;p21"/>
          <p:cNvSpPr txBox="1"/>
          <p:nvPr/>
        </p:nvSpPr>
        <p:spPr>
          <a:xfrm>
            <a:off x="591950" y="1291975"/>
            <a:ext cx="7609200" cy="451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GB" sz="1733">
                <a:solidFill>
                  <a:schemeClr val="accent3"/>
                </a:solidFill>
                <a:latin typeface="Average"/>
                <a:ea typeface="Average"/>
                <a:cs typeface="Average"/>
                <a:sym typeface="Average"/>
              </a:rPr>
              <a:t>5. Integration with Traditional Marketing</a:t>
            </a:r>
            <a:endParaRPr sz="200"/>
          </a:p>
        </p:txBody>
      </p:sp>
      <p:sp>
        <p:nvSpPr>
          <p:cNvPr id="121" name="Google Shape;121;p21"/>
          <p:cNvSpPr txBox="1"/>
          <p:nvPr/>
        </p:nvSpPr>
        <p:spPr>
          <a:xfrm>
            <a:off x="506400" y="1839375"/>
            <a:ext cx="8131200" cy="1906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100"/>
              <a:t>✅ </a:t>
            </a:r>
            <a:r>
              <a:rPr lang="en-GB" sz="1212">
                <a:solidFill>
                  <a:schemeClr val="accent3"/>
                </a:solidFill>
                <a:latin typeface="Average"/>
                <a:ea typeface="Average"/>
                <a:cs typeface="Average"/>
                <a:sym typeface="Average"/>
              </a:rPr>
              <a:t>QR Code &amp; Offline Promotions:</a:t>
            </a:r>
            <a:endParaRPr b="1" sz="1100"/>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A</a:t>
            </a:r>
            <a:r>
              <a:rPr lang="en-GB" sz="1212">
                <a:solidFill>
                  <a:schemeClr val="accent3"/>
                </a:solidFill>
                <a:latin typeface="Average"/>
                <a:ea typeface="Average"/>
                <a:cs typeface="Average"/>
                <a:sym typeface="Average"/>
              </a:rPr>
              <a:t>dd QR codes on business cards, flyers, and in-store posters linking to the website and WhatsApp.</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Run offline-to-online contests where customers can participate by sharing experiences on social media.</a:t>
            </a:r>
            <a:endParaRPr sz="1100"/>
          </a:p>
          <a:p>
            <a:pPr indent="0" lvl="0" marL="0" rtl="0" algn="l">
              <a:lnSpc>
                <a:spcPct val="115000"/>
              </a:lnSpc>
              <a:spcBef>
                <a:spcPts val="1200"/>
              </a:spcBef>
              <a:spcAft>
                <a:spcPts val="0"/>
              </a:spcAft>
              <a:buNone/>
            </a:pPr>
            <a:r>
              <a:rPr lang="en-GB" sz="1100"/>
              <a:t>✅ </a:t>
            </a:r>
            <a:r>
              <a:rPr lang="en-GB" sz="1212">
                <a:solidFill>
                  <a:schemeClr val="accent3"/>
                </a:solidFill>
                <a:latin typeface="Average"/>
                <a:ea typeface="Average"/>
                <a:cs typeface="Average"/>
                <a:sym typeface="Average"/>
              </a:rPr>
              <a:t>Partnerships &amp; Offline Events:</a:t>
            </a:r>
            <a:endParaRPr b="1" sz="1100"/>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Partner with local mobile shops to offer exclusive discounts to their customers.</a:t>
            </a:r>
            <a:endParaRPr sz="1212">
              <a:solidFill>
                <a:schemeClr val="accent3"/>
              </a:solidFill>
              <a:latin typeface="Average"/>
              <a:ea typeface="Average"/>
              <a:cs typeface="Average"/>
              <a:sym typeface="Average"/>
            </a:endParaRPr>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Host workshops in colleges and tech hubs on mobile maintenance tips.</a:t>
            </a:r>
            <a:endParaRPr sz="1212">
              <a:solidFill>
                <a:schemeClr val="accent3"/>
              </a:solidFill>
              <a:latin typeface="Average"/>
              <a:ea typeface="Average"/>
              <a:cs typeface="Average"/>
              <a:sym typeface="Average"/>
            </a:endParaRPr>
          </a:p>
        </p:txBody>
      </p:sp>
      <p:sp>
        <p:nvSpPr>
          <p:cNvPr id="122" name="Google Shape;122;p21"/>
          <p:cNvSpPr txBox="1"/>
          <p:nvPr/>
        </p:nvSpPr>
        <p:spPr>
          <a:xfrm>
            <a:off x="515750" y="3697800"/>
            <a:ext cx="7428000" cy="954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GB" sz="1100"/>
              <a:t>✅ </a:t>
            </a:r>
            <a:r>
              <a:rPr lang="en-GB" sz="1212">
                <a:solidFill>
                  <a:schemeClr val="accent3"/>
                </a:solidFill>
                <a:latin typeface="Average"/>
                <a:ea typeface="Average"/>
                <a:cs typeface="Average"/>
                <a:sym typeface="Average"/>
              </a:rPr>
              <a:t>Radio &amp; Newspaper Ads with Digital CTA:</a:t>
            </a:r>
            <a:endParaRPr b="1" sz="1100"/>
          </a:p>
          <a:p>
            <a:pPr indent="-305583" lvl="0" marL="457200" rtl="0" algn="l">
              <a:lnSpc>
                <a:spcPct val="115000"/>
              </a:lnSpc>
              <a:spcBef>
                <a:spcPts val="120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Add trackable URLs or promo codes in newspaper ads to measure offline-to-online conversions.</a:t>
            </a:r>
            <a:endParaRPr sz="1100"/>
          </a:p>
          <a:p>
            <a:pPr indent="-305583" lvl="0" marL="457200" rtl="0" algn="l">
              <a:lnSpc>
                <a:spcPct val="115000"/>
              </a:lnSpc>
              <a:spcBef>
                <a:spcPts val="0"/>
              </a:spcBef>
              <a:spcAft>
                <a:spcPts val="0"/>
              </a:spcAft>
              <a:buClr>
                <a:schemeClr val="accent3"/>
              </a:buClr>
              <a:buSzPts val="1212"/>
              <a:buFont typeface="Average"/>
              <a:buChar char="●"/>
            </a:pPr>
            <a:r>
              <a:rPr lang="en-GB" sz="1212">
                <a:solidFill>
                  <a:schemeClr val="accent3"/>
                </a:solidFill>
                <a:latin typeface="Average"/>
                <a:ea typeface="Average"/>
                <a:cs typeface="Average"/>
                <a:sym typeface="Average"/>
              </a:rPr>
              <a:t>Run radio jingles with WhatsApp numbers for easy customer engagement.</a:t>
            </a:r>
            <a:endParaRPr sz="1212">
              <a:solidFill>
                <a:schemeClr val="accent3"/>
              </a:solidFill>
              <a:latin typeface="Average"/>
              <a:ea typeface="Average"/>
              <a:cs typeface="Average"/>
              <a:sym typeface="Average"/>
            </a:endParaRPr>
          </a:p>
        </p:txBody>
      </p:sp>
      <p:sp>
        <p:nvSpPr>
          <p:cNvPr id="123" name="Google Shape;123;p21"/>
          <p:cNvSpPr txBox="1"/>
          <p:nvPr/>
        </p:nvSpPr>
        <p:spPr>
          <a:xfrm>
            <a:off x="6410175" y="474507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https://www.mmsservice.in/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