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f300bdd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f300bdd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f300bd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f300bd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f300bdd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f300bdd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f300bdd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f300bdd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f300bdd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f300bdd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f300bdd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f300bdd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f300bddb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f300bddb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df9d20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df9d20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df9d202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df9d202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df9d202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df9d202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df9d202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df9d202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df9d202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df9d202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df9d202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df9d202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df9d202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df9d202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f300bd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f300bd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o.of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/>
              <a:t>D</a:t>
            </a:r>
            <a:r>
              <a:rPr b="1" lang="en-GB" sz="3500"/>
              <a:t>ata-Driven Insights for Digital Marketing Campaigns</a:t>
            </a:r>
            <a:endParaRPr sz="7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Shaik Arshiya Fathima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0" y="111550"/>
            <a:ext cx="876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number of sessions</a:t>
            </a:r>
            <a:r>
              <a:rPr lang="en-GB" sz="1100">
                <a:solidFill>
                  <a:schemeClr val="dk1"/>
                </a:solidFill>
              </a:rPr>
              <a:t> drastically decreases from "All Users" to "Purchasers".</a:t>
            </a:r>
            <a:r>
              <a:rPr b="1" lang="en-GB" sz="1100">
                <a:solidFill>
                  <a:schemeClr val="dk1"/>
                </a:solidFill>
              </a:rPr>
              <a:t>"All Users" and "Non-purchasers" dominate the sessions count</a:t>
            </a:r>
            <a:r>
              <a:rPr lang="en-GB" sz="1100">
                <a:solidFill>
                  <a:schemeClr val="dk1"/>
                </a:solidFill>
              </a:rPr>
              <a:t>, meaning most website traffic comes from users who do not make purchases.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00" y="973450"/>
            <a:ext cx="8358173" cy="407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0" y="111550"/>
            <a:ext cx="8764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This chart helps you visually analyze how different audience segments behave in terms of: Time Spent (Engagement Duration),Depth of Interaction (Views per Session),Volume of Activity (Number of Sessions)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Focus on Increasing Depth for 'All Users' and 'Engaged Users':</a:t>
            </a:r>
            <a:r>
              <a:rPr lang="en-GB" sz="1100">
                <a:solidFill>
                  <a:schemeClr val="dk1"/>
                </a:solidFill>
              </a:rPr>
              <a:t> Encourage these groups to view more pages and spend more time — optimize site journeys, CTAs, and recommendations.🔹 </a:t>
            </a:r>
            <a:r>
              <a:rPr b="1" lang="en-GB" sz="1100">
                <a:solidFill>
                  <a:schemeClr val="dk1"/>
                </a:solidFill>
              </a:rPr>
              <a:t>Optimize for 'Purchasers':</a:t>
            </a:r>
            <a:r>
              <a:rPr lang="en-GB" sz="1100">
                <a:solidFill>
                  <a:schemeClr val="dk1"/>
                </a:solidFill>
              </a:rPr>
              <a:t> Analyze what content or features keep them engaged and replicate that strategy across other user segments.🔹 </a:t>
            </a:r>
            <a:r>
              <a:rPr b="1" lang="en-GB" sz="1100">
                <a:solidFill>
                  <a:schemeClr val="dk1"/>
                </a:solidFill>
              </a:rPr>
              <a:t>Re-evaluate 'Likely 7-Day Purchasers':</a:t>
            </a:r>
            <a:r>
              <a:rPr lang="en-GB" sz="1100">
                <a:solidFill>
                  <a:schemeClr val="dk1"/>
                </a:solidFill>
              </a:rPr>
              <a:t> Consider whether predictive models are accurate or whether this segment needs further refinement.🔹 </a:t>
            </a:r>
            <a:r>
              <a:rPr b="1" lang="en-GB" sz="1100">
                <a:solidFill>
                  <a:schemeClr val="dk1"/>
                </a:solidFill>
              </a:rPr>
              <a:t>Improve Engagement for 'Recently Active Users':</a:t>
            </a:r>
            <a:r>
              <a:rPr lang="en-GB" sz="1100">
                <a:solidFill>
                  <a:schemeClr val="dk1"/>
                </a:solidFill>
              </a:rPr>
              <a:t> Retarget these users with personalized campaigns to convert them into purchasers.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00" y="1464775"/>
            <a:ext cx="6871550" cy="36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0" y="111550"/>
            <a:ext cx="8764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Purchasers (Yellow) and All Users (Blue)</a:t>
            </a:r>
            <a:r>
              <a:rPr lang="en-GB" sz="1100">
                <a:solidFill>
                  <a:schemeClr val="dk1"/>
                </a:solidFill>
              </a:rPr>
              <a:t> contribute the </a:t>
            </a:r>
            <a:r>
              <a:rPr b="1" lang="en-GB" sz="1100">
                <a:solidFill>
                  <a:schemeClr val="dk1"/>
                </a:solidFill>
              </a:rPr>
              <a:t>largest share of total revenue</a:t>
            </a:r>
            <a:r>
              <a:rPr lang="en-GB" sz="1100">
                <a:solidFill>
                  <a:schemeClr val="dk1"/>
                </a:solidFill>
              </a:rPr>
              <a:t> (~21.86% each).</a:t>
            </a:r>
            <a:r>
              <a:rPr b="1" lang="en-GB" sz="1100">
                <a:solidFill>
                  <a:schemeClr val="dk1"/>
                </a:solidFill>
              </a:rPr>
              <a:t>'All Users' shows high revenue share likely because it overlaps with Purchasers.</a:t>
            </a:r>
            <a:r>
              <a:rPr lang="en-GB" sz="1100">
                <a:solidFill>
                  <a:schemeClr val="dk1"/>
                </a:solidFill>
              </a:rPr>
              <a:t> However, this segment is broad and may include less efficient sub-groups.</a:t>
            </a:r>
            <a:r>
              <a:rPr b="1" lang="en-GB" sz="1100">
                <a:solidFill>
                  <a:schemeClr val="dk1"/>
                </a:solidFill>
              </a:rPr>
              <a:t>'Likely 7-day purchasers' contribute less than expected (13%)</a:t>
            </a:r>
            <a:r>
              <a:rPr lang="en-GB" sz="1100">
                <a:solidFill>
                  <a:schemeClr val="dk1"/>
                </a:solidFill>
              </a:rPr>
              <a:t> — there may be opportunities to better nurture and convert this group.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13" y="1228625"/>
            <a:ext cx="8427576" cy="3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25" y="352625"/>
            <a:ext cx="8368526" cy="443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13" y="424788"/>
            <a:ext cx="8296373" cy="42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0" y="111550"/>
            <a:ext cx="8764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The "Unknown" group is too large for effective long-term strategy. Invest in better data collection through mandatory fields, incentives, or account setups.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88" y="1581250"/>
            <a:ext cx="8053624" cy="33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98425" y="798075"/>
            <a:ext cx="8764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Prioritize Data Collection Improvements: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Reduce the size of the "Unknown" age group (currently contributing ~60% revenue) through better data capture strategies like mandatory age fields, surveys, or registration prompts.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Focus on the 35-44 Age Segment: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This age group is your </a:t>
            </a:r>
            <a:r>
              <a:rPr b="1" lang="en-GB" sz="1100">
                <a:solidFill>
                  <a:schemeClr val="dk1"/>
                </a:solidFill>
              </a:rPr>
              <a:t>strongest known revenue driver (~25%)</a:t>
            </a:r>
            <a:r>
              <a:rPr lang="en-GB" sz="1100">
                <a:solidFill>
                  <a:schemeClr val="dk1"/>
                </a:solidFill>
              </a:rPr>
              <a:t>. Tailor marketing, product offerings, and engagement strategies specifically to this demographic.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Enhance Conversion for 18-34 Age Group: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Though engagement is good, revenue contribution is modest. Develop targeted strategies (offers, pricing models, loyalty programs) to increase </a:t>
            </a:r>
            <a:r>
              <a:rPr b="1" lang="en-GB" sz="1100">
                <a:solidFill>
                  <a:schemeClr val="dk1"/>
                </a:solidFill>
              </a:rPr>
              <a:t>spend and conversion rates</a:t>
            </a:r>
            <a:r>
              <a:rPr lang="en-GB" sz="1100">
                <a:solidFill>
                  <a:schemeClr val="dk1"/>
                </a:solidFill>
              </a:rPr>
              <a:t> within this younger audience.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Limit Investment in 45+ Age Groups: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The 45+ demographic shows </a:t>
            </a:r>
            <a:r>
              <a:rPr b="1" lang="en-GB" sz="1100">
                <a:solidFill>
                  <a:schemeClr val="dk1"/>
                </a:solidFill>
              </a:rPr>
              <a:t>minimal revenue impact</a:t>
            </a:r>
            <a:r>
              <a:rPr lang="en-GB" sz="1100">
                <a:solidFill>
                  <a:schemeClr val="dk1"/>
                </a:solidFill>
              </a:rPr>
              <a:t>. Unless aligned with strategic goals, deprioritize heavy marketing spend here.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Monitor and Analyze the "Unknown" Group Behavior: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Since this group is generating the majority of revenue without demographic clarity, conduct behavioral analysis (device, location, session patterns) to shape indirect strategies until better data is available.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700700" y="146100"/>
            <a:ext cx="37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Recommendations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3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project, first of all i have cleaned the data in excel and power bi by transforming the data. I have merged the two sheets of data in one sheet by copy and paste the column called “Users”. I have also applied the formulas of CTR, CPC, ROI, and Conversion Rate.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52675" y="2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The visualization clearly highlights which channels are generating better ROI performance. Paid Search delivers the highest ROI by a significant margin compared to all other channels</a:t>
            </a:r>
            <a:r>
              <a:rPr lang="en-GB" sz="900">
                <a:solidFill>
                  <a:schemeClr val="dk1"/>
                </a:solidFill>
              </a:rPr>
              <a:t>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25" y="1341800"/>
            <a:ext cx="7669301" cy="35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52675" y="2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There are two types of users they are Users and New Users. In this Direct Channel group is showing </a:t>
            </a:r>
            <a:r>
              <a:rPr lang="en-GB" sz="1500"/>
              <a:t>highest</a:t>
            </a:r>
            <a:r>
              <a:rPr lang="en-GB" sz="1500"/>
              <a:t>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no.of</a:t>
            </a:r>
            <a:r>
              <a:rPr lang="en-GB" sz="1500"/>
              <a:t> total and new users when compared to all other channel groups.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38" y="1431975"/>
            <a:ext cx="7702127" cy="36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52675" y="2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This Funnel Chart displays the user journey through key metrics in a typical digital marketing campaign lifecycle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" y="1359800"/>
            <a:ext cx="8049850" cy="3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52675" y="2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Direct Channel consumes the majority of the budget (65.76%), indicating this is where most resources are being spent.There might be an opportunity to diversify spending to improve acquisition across underutilized channels.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13" y="1313875"/>
            <a:ext cx="7734926" cy="37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52675" y="2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Paid Search</a:t>
            </a:r>
            <a:r>
              <a:rPr lang="en-GB" sz="1100">
                <a:solidFill>
                  <a:schemeClr val="dk1"/>
                </a:solidFill>
              </a:rPr>
              <a:t> has the </a:t>
            </a:r>
            <a:r>
              <a:rPr b="1" lang="en-GB" sz="1100">
                <a:solidFill>
                  <a:schemeClr val="dk1"/>
                </a:solidFill>
              </a:rPr>
              <a:t>highest CPC</a:t>
            </a:r>
            <a:r>
              <a:rPr lang="en-GB" sz="1100">
                <a:solidFill>
                  <a:schemeClr val="dk1"/>
                </a:solidFill>
              </a:rPr>
              <a:t> but not the highest CTR — this suggests it may not be the most cost-efficient channel.</a:t>
            </a:r>
            <a:r>
              <a:rPr b="1" lang="en-GB" sz="1100">
                <a:solidFill>
                  <a:schemeClr val="dk1"/>
                </a:solidFill>
              </a:rPr>
              <a:t>Organic Shopping &amp; Referral Channels</a:t>
            </a:r>
            <a:r>
              <a:rPr lang="en-GB" sz="1100">
                <a:solidFill>
                  <a:schemeClr val="dk1"/>
                </a:solidFill>
              </a:rPr>
              <a:t> show relatively </a:t>
            </a:r>
            <a:r>
              <a:rPr b="1" lang="en-GB" sz="1100">
                <a:solidFill>
                  <a:schemeClr val="dk1"/>
                </a:solidFill>
              </a:rPr>
              <a:t>high CTR</a:t>
            </a:r>
            <a:r>
              <a:rPr lang="en-GB" sz="1100">
                <a:solidFill>
                  <a:schemeClr val="dk1"/>
                </a:solidFill>
              </a:rPr>
              <a:t> despite lower CPC, indicating better engagement for lower spend.</a:t>
            </a:r>
            <a:br>
              <a:rPr lang="en-GB" sz="1100">
                <a:solidFill>
                  <a:schemeClr val="dk1"/>
                </a:solidFill>
              </a:rPr>
            </a:br>
            <a:r>
              <a:rPr b="1" lang="en-GB" sz="1100">
                <a:solidFill>
                  <a:schemeClr val="dk1"/>
                </a:solidFill>
              </a:rPr>
              <a:t>Direct Traffic</a:t>
            </a:r>
            <a:r>
              <a:rPr lang="en-GB" sz="1100">
                <a:solidFill>
                  <a:schemeClr val="dk1"/>
                </a:solidFill>
              </a:rPr>
              <a:t> incurs moderate CPC but shows </a:t>
            </a:r>
            <a:r>
              <a:rPr b="1" lang="en-GB" sz="1100">
                <a:solidFill>
                  <a:schemeClr val="dk1"/>
                </a:solidFill>
              </a:rPr>
              <a:t>very low CTR</a:t>
            </a:r>
            <a:r>
              <a:rPr lang="en-GB" sz="1100">
                <a:solidFill>
                  <a:schemeClr val="dk1"/>
                </a:solidFill>
              </a:rPr>
              <a:t>, suggesting inefficiency in driving engagement.</a:t>
            </a:r>
            <a:r>
              <a:rPr b="1" lang="en-GB" sz="1100">
                <a:solidFill>
                  <a:schemeClr val="dk1"/>
                </a:solidFill>
              </a:rPr>
              <a:t>Email &amp; Organic Video</a:t>
            </a:r>
            <a:r>
              <a:rPr lang="en-GB" sz="1100">
                <a:solidFill>
                  <a:schemeClr val="dk1"/>
                </a:solidFill>
              </a:rPr>
              <a:t> show negligible CPC and CTR, indicating poor performance or underutilization.</a:t>
            </a:r>
            <a:r>
              <a:rPr b="1" lang="en-GB" sz="1100">
                <a:solidFill>
                  <a:schemeClr val="dk1"/>
                </a:solidFill>
              </a:rPr>
              <a:t>Cross-Network</a:t>
            </a:r>
            <a:r>
              <a:rPr lang="en-GB" sz="1100">
                <a:solidFill>
                  <a:schemeClr val="dk1"/>
                </a:solidFill>
              </a:rPr>
              <a:t> delivers a strong CTR for moderate CPC, indicating an opportunity to scale this channel.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75" y="1563175"/>
            <a:ext cx="751845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52675" y="2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Organic Search</a:t>
            </a:r>
            <a:r>
              <a:rPr lang="en-GB" sz="1100">
                <a:solidFill>
                  <a:schemeClr val="dk1"/>
                </a:solidFill>
              </a:rPr>
              <a:t> delivers the </a:t>
            </a:r>
            <a:r>
              <a:rPr b="1" lang="en-GB" sz="1100">
                <a:solidFill>
                  <a:schemeClr val="dk1"/>
                </a:solidFill>
              </a:rPr>
              <a:t>highest revenue</a:t>
            </a:r>
            <a:r>
              <a:rPr lang="en-GB" sz="1100">
                <a:solidFill>
                  <a:schemeClr val="dk1"/>
                </a:solidFill>
              </a:rPr>
              <a:t> with </a:t>
            </a:r>
            <a:r>
              <a:rPr b="1" lang="en-GB" sz="1100">
                <a:solidFill>
                  <a:schemeClr val="dk1"/>
                </a:solidFill>
              </a:rPr>
              <a:t>minimal cost</a:t>
            </a:r>
            <a:r>
              <a:rPr lang="en-GB" sz="1100">
                <a:solidFill>
                  <a:schemeClr val="dk1"/>
                </a:solidFill>
              </a:rPr>
              <a:t> — this is the most cost-efficient channel.</a:t>
            </a:r>
            <a:r>
              <a:rPr b="1" lang="en-GB" sz="1100">
                <a:solidFill>
                  <a:schemeClr val="dk1"/>
                </a:solidFill>
              </a:rPr>
              <a:t>Referral</a:t>
            </a:r>
            <a:r>
              <a:rPr lang="en-GB" sz="1100">
                <a:solidFill>
                  <a:schemeClr val="dk1"/>
                </a:solidFill>
              </a:rPr>
              <a:t> shows </a:t>
            </a:r>
            <a:r>
              <a:rPr b="1" lang="en-GB" sz="1100">
                <a:solidFill>
                  <a:schemeClr val="dk1"/>
                </a:solidFill>
              </a:rPr>
              <a:t>low spending and low revenue</a:t>
            </a:r>
            <a:r>
              <a:rPr lang="en-GB" sz="1100">
                <a:solidFill>
                  <a:schemeClr val="dk1"/>
                </a:solidFill>
              </a:rPr>
              <a:t>, offering limited impact.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353250"/>
            <a:ext cx="7740077" cy="36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0350" y="707950"/>
            <a:ext cx="7812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1"/>
                </a:solidFill>
              </a:rPr>
              <a:t>Organic Search delivers the highest revenue with minimal cost — this is the most cost-efficient channel.Referral shows low spending and low revenue, offering limited impact.</a:t>
            </a:r>
            <a:br>
              <a:rPr lang="en-GB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1254850"/>
            <a:ext cx="8384400" cy="37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0" y="111550"/>
            <a:ext cx="876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Large Bubble, High X &amp; Y values</a:t>
            </a:r>
            <a:r>
              <a:rPr lang="en-GB" sz="1100">
                <a:solidFill>
                  <a:schemeClr val="dk1"/>
                </a:solidFill>
              </a:rPr>
              <a:t> High conversion, high ROI, high spend — these are your best-performing campaigns.</a:t>
            </a:r>
            <a:r>
              <a:rPr b="1" lang="en-GB" sz="1100">
                <a:solidFill>
                  <a:schemeClr val="dk1"/>
                </a:solidFill>
              </a:rPr>
              <a:t>Small Bubbles</a:t>
            </a:r>
            <a:r>
              <a:rPr lang="en-GB" sz="1100">
                <a:solidFill>
                  <a:schemeClr val="dk1"/>
                </a:solidFill>
              </a:rPr>
              <a:t>: Represent campaigns with relatively low spend, regardless of performance.</a:t>
            </a:r>
            <a:br>
              <a:rPr lang="en-GB" sz="1100">
                <a:solidFill>
                  <a:schemeClr val="dk1"/>
                </a:solidFill>
              </a:rPr>
            </a:br>
            <a:r>
              <a:rPr b="1" lang="en-GB" sz="1100">
                <a:solidFill>
                  <a:schemeClr val="dk1"/>
                </a:solidFill>
              </a:rPr>
              <a:t>Outliers</a:t>
            </a:r>
            <a:r>
              <a:rPr lang="en-GB" sz="1100">
                <a:solidFill>
                  <a:schemeClr val="dk1"/>
                </a:solidFill>
              </a:rPr>
              <a:t>: Any bubbles far from the cluster may represent unique behaviors worth investigating further.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