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11fcfe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011fcfe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011fcfe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011fcfe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011fcfe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011fcfe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011fcfe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011fcfe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bcf3ad1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bcf3ad1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45ddf0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45ddf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11fcfe0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11fcfe0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11fcfe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11fcfe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11fcfe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11fcfe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11fcfe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11fcfe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011fcfe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011fcfe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11fcfe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11fcfe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800"/>
              <a:t>Retail Sales Performance Analysis Using SQL, Power BI, Tableau, and Excel</a:t>
            </a:r>
            <a:endParaRPr sz="7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Shaik Arshiya Fathima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Description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83402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65"/>
              <a:t>This is the chart of Top 5 Products.</a:t>
            </a:r>
            <a:endParaRPr sz="1665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750" y="1366350"/>
            <a:ext cx="6442498" cy="34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Description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83402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65"/>
              <a:t>This is the chart of Sales By Country.</a:t>
            </a:r>
            <a:endParaRPr sz="1665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700" y="1327000"/>
            <a:ext cx="6560602" cy="35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Retail Sales Performance Dashboard Summary</a:t>
            </a:r>
            <a:endParaRPr sz="3700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83402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📦 </a:t>
            </a:r>
            <a:r>
              <a:rPr b="1" lang="en-GB" sz="1100">
                <a:solidFill>
                  <a:schemeClr val="dk1"/>
                </a:solidFill>
              </a:rPr>
              <a:t>Top Products Identified:</a:t>
            </a:r>
            <a:r>
              <a:rPr lang="en-GB" sz="1100">
                <a:solidFill>
                  <a:schemeClr val="dk1"/>
                </a:solidFill>
              </a:rPr>
              <a:t> "WORLD WAR 2 GLIDER" and "WHITE HANGING HEART" are among the highest-selling items by quantity.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🌍 </a:t>
            </a:r>
            <a:r>
              <a:rPr b="1" lang="en-GB" sz="1100">
                <a:solidFill>
                  <a:schemeClr val="dk1"/>
                </a:solidFill>
              </a:rPr>
              <a:t>Sales Distribution by Country:</a:t>
            </a:r>
            <a:r>
              <a:rPr lang="en-GB" sz="1100">
                <a:solidFill>
                  <a:schemeClr val="dk1"/>
                </a:solidFill>
              </a:rPr>
              <a:t> Major contributions from European and North American regions, as visualized on the world map.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📈 </a:t>
            </a:r>
            <a:r>
              <a:rPr b="1" lang="en-GB" sz="1100">
                <a:solidFill>
                  <a:schemeClr val="dk1"/>
                </a:solidFill>
              </a:rPr>
              <a:t>Monthly Sales Trend:</a:t>
            </a:r>
            <a:r>
              <a:rPr lang="en-GB" sz="1100">
                <a:solidFill>
                  <a:schemeClr val="dk1"/>
                </a:solidFill>
              </a:rPr>
              <a:t> Quantity sold shows a consistent upward trend, with peak sales observed in November and December.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⏳ </a:t>
            </a:r>
            <a:r>
              <a:rPr b="1" lang="en-GB" sz="1100">
                <a:solidFill>
                  <a:schemeClr val="dk1"/>
                </a:solidFill>
              </a:rPr>
              <a:t>Year-over-Year Growth:</a:t>
            </a:r>
            <a:r>
              <a:rPr lang="en-GB" sz="1100">
                <a:solidFill>
                  <a:schemeClr val="dk1"/>
                </a:solidFill>
              </a:rPr>
              <a:t> Transactions and sales quantities significantly increased from 2009 to 2011, indicating strong business growth.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👥 </a:t>
            </a:r>
            <a:r>
              <a:rPr b="1" lang="en-GB" sz="1100">
                <a:solidFill>
                  <a:schemeClr val="dk1"/>
                </a:solidFill>
              </a:rPr>
              <a:t>Customer Insights:</a:t>
            </a:r>
            <a:r>
              <a:rPr lang="en-GB" sz="1100">
                <a:solidFill>
                  <a:schemeClr val="dk1"/>
                </a:solidFill>
              </a:rPr>
              <a:t> The dashboard tracks customer purchase patterns and highlights total unique transactions and quantity per country.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46007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Recommendations Based on Dashboard Analysis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💡 Focus Marketing on Best-Selling Products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Promote top products like </a:t>
            </a:r>
            <a:r>
              <a:rPr i="1" lang="en-GB" sz="1100">
                <a:solidFill>
                  <a:schemeClr val="dk1"/>
                </a:solidFill>
              </a:rPr>
              <a:t>"WORLD WAR 2 GLIDER"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i="1" lang="en-GB" sz="1100">
                <a:solidFill>
                  <a:schemeClr val="dk1"/>
                </a:solidFill>
              </a:rPr>
              <a:t>"WHITE HANGING HEART"</a:t>
            </a:r>
            <a:r>
              <a:rPr lang="en-GB" sz="1100">
                <a:solidFill>
                  <a:schemeClr val="dk1"/>
                </a:solidFill>
              </a:rPr>
              <a:t> through featured ads, discounts, and bundles to maximize revenue.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🌐 Expand to High-Potential Markets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Since Europe and North America show strong sales, consider deeper market penetration or targeted campaigns in underperforming but high-potential regions like Asia or South America.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📅 Capitalize on Peak Sales Months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Intensify promotional campaigns during </a:t>
            </a:r>
            <a:r>
              <a:rPr b="1" lang="en-GB" sz="1100">
                <a:solidFill>
                  <a:schemeClr val="dk1"/>
                </a:solidFill>
              </a:rPr>
              <a:t>November and December</a:t>
            </a:r>
            <a:r>
              <a:rPr lang="en-GB" sz="1100">
                <a:solidFill>
                  <a:schemeClr val="dk1"/>
                </a:solidFill>
              </a:rPr>
              <a:t>, when sales quantities spike, using seasonal themes, email marketing, and flash sales.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📊 Monitor Yearly Growth Patterns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Keep tracking transaction trends year-over-year. Consider forecasting future sales based on historical data to optimize stock and operations.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👥 Enhance Customer Retention Strategies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Use customer transaction data to build loyalty programs, personalized offers, or re-targeting campaigns based on purchase behavior.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in SQL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Firstly i have imported the data into the schema and I have done some data cleaning process by using some queries. Such 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Rows with NULL or Empty Critical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Normalize Country and Description Text (Uppercase, Trim)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Rows with Negative or Zero Quantity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Unique Identifier (if missing) — For Row-Level 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 Duplicate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Standardize Time Format (if stored as string)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Trim and Clean Stock Code (Remove junk characters)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Filter Out Test or Dummy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Clean Record Count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 in SQL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2387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GB" sz="1217">
                <a:solidFill>
                  <a:schemeClr val="dk1"/>
                </a:solidFill>
              </a:rPr>
              <a:t>EDA is the process of:</a:t>
            </a:r>
            <a:endParaRPr sz="1217">
              <a:solidFill>
                <a:schemeClr val="dk1"/>
              </a:solidFill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b="1" lang="en-GB" sz="1217">
                <a:solidFill>
                  <a:schemeClr val="dk1"/>
                </a:solidFill>
              </a:rPr>
              <a:t>Summarizing</a:t>
            </a:r>
            <a:r>
              <a:rPr lang="en-GB" sz="1217">
                <a:solidFill>
                  <a:schemeClr val="dk1"/>
                </a:solidFill>
              </a:rPr>
              <a:t> the dataset (e.g., distributions, data types)</a:t>
            </a:r>
            <a:endParaRPr sz="1217">
              <a:solidFill>
                <a:schemeClr val="dk1"/>
              </a:solidFill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b="1" lang="en-GB" sz="1217">
                <a:solidFill>
                  <a:schemeClr val="dk1"/>
                </a:solidFill>
              </a:rPr>
              <a:t>Visualizing</a:t>
            </a:r>
            <a:r>
              <a:rPr lang="en-GB" sz="1217">
                <a:solidFill>
                  <a:schemeClr val="dk1"/>
                </a:solidFill>
              </a:rPr>
              <a:t> patterns (e.g., trends, correlations)</a:t>
            </a:r>
            <a:endParaRPr sz="1217">
              <a:solidFill>
                <a:schemeClr val="dk1"/>
              </a:solidFill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b="1" lang="en-GB" sz="1217">
                <a:solidFill>
                  <a:schemeClr val="dk1"/>
                </a:solidFill>
              </a:rPr>
              <a:t>Identifying</a:t>
            </a:r>
            <a:r>
              <a:rPr lang="en-GB" sz="1217">
                <a:solidFill>
                  <a:schemeClr val="dk1"/>
                </a:solidFill>
              </a:rPr>
              <a:t> missing values, duplicates, or outliers</a:t>
            </a:r>
            <a:endParaRPr sz="1217">
              <a:solidFill>
                <a:schemeClr val="dk1"/>
              </a:solidFill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b="1" lang="en-GB" sz="1217">
                <a:solidFill>
                  <a:schemeClr val="dk1"/>
                </a:solidFill>
              </a:rPr>
              <a:t>Preparing</a:t>
            </a:r>
            <a:r>
              <a:rPr lang="en-GB" sz="1217">
                <a:solidFill>
                  <a:schemeClr val="dk1"/>
                </a:solidFill>
              </a:rPr>
              <a:t> the data for modeling or reporting</a:t>
            </a:r>
            <a:endParaRPr sz="12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387"/>
              <a:t>In this i have taken only one table i.e, onlineretailnine(2009-2010). These are the queries i have done in that:</a:t>
            </a:r>
            <a:endParaRPr sz="1387"/>
          </a:p>
          <a:p>
            <a:pPr indent="-3343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65"/>
              <a:buChar char="➔"/>
            </a:pPr>
            <a:r>
              <a:rPr lang="en-GB" sz="1665"/>
              <a:t>Understand Table Structure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➔"/>
            </a:pPr>
            <a:r>
              <a:rPr lang="en-GB" sz="1665"/>
              <a:t>Count Rows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➔"/>
            </a:pPr>
            <a:r>
              <a:rPr lang="en-GB" sz="1665"/>
              <a:t>Count NULLs per column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➔"/>
            </a:pPr>
            <a:r>
              <a:rPr lang="en-GB" sz="1665"/>
              <a:t>Unique values in categorical columns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➔"/>
            </a:pPr>
            <a:r>
              <a:rPr lang="en-GB" sz="1665"/>
              <a:t>Check for Duplicates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➔"/>
            </a:pPr>
            <a:r>
              <a:rPr lang="en-GB" sz="1665"/>
              <a:t>Quantity Distribution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➔"/>
            </a:pPr>
            <a:r>
              <a:rPr lang="en-GB" sz="1665"/>
              <a:t>Top Countries by Transactions</a:t>
            </a:r>
            <a:endParaRPr sz="13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➔"/>
            </a:pPr>
            <a:r>
              <a:rPr lang="en-GB" sz="1665"/>
              <a:t>Most Common Products</a:t>
            </a:r>
            <a:endParaRPr sz="1665"/>
          </a:p>
          <a:p>
            <a:pPr indent="-3343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65"/>
              <a:buChar char="➔"/>
            </a:pPr>
            <a:r>
              <a:rPr lang="en-GB" sz="1665"/>
              <a:t>Daily Transaction Trend</a:t>
            </a:r>
            <a:endParaRPr sz="16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215350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65"/>
              <a:t>I have merged those three tables in one table by the help of SQL queries called “Online Retail”</a:t>
            </a:r>
            <a:endParaRPr sz="1665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25" y="962363"/>
            <a:ext cx="6599952" cy="40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2387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65"/>
              <a:t>This is the dashboard i have created based on the given data.</a:t>
            </a:r>
            <a:endParaRPr sz="1665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75" y="1412300"/>
            <a:ext cx="7766477" cy="361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Description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83402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65"/>
              <a:t>This is the chart of Total Sales by Product Description.</a:t>
            </a:r>
            <a:endParaRPr sz="1665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6300" y="1327000"/>
            <a:ext cx="5891400" cy="3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Description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83402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65"/>
              <a:t>This is the chart of Total Quantity per Day.</a:t>
            </a:r>
            <a:endParaRPr sz="1665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025" y="1261375"/>
            <a:ext cx="6609955" cy="37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Description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83402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65"/>
              <a:t>This is the chart of Customer Purchase Pattern</a:t>
            </a:r>
            <a:endParaRPr sz="1665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12" y="1261425"/>
            <a:ext cx="6829574" cy="3639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6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Description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834025"/>
            <a:ext cx="85206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65"/>
              <a:t>This is the chart of Transaction Over Time.</a:t>
            </a:r>
            <a:endParaRPr sz="1665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188" y="1346675"/>
            <a:ext cx="6705624" cy="35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