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BAA6F2-2BF0-4997-BEDB-F42A0D400123}">
  <a:tblStyle styleId="{7EBAA6F2-2BF0-4997-BEDB-F42A0D4001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607aecf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b607aecf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b607aecf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b607aecf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b607aecf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b607aecf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607aec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607aec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b607aecf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b607aecf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b607aec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b607aec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7a3aed3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7a3aed3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49b038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49b038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049b038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049b038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49b038d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049b038d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049b038d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049b038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607aec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b607aec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607aec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607aec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b607aec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b607aec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emrush.com/analytics/keywordoverview/?q=ai%20assistant%20for%20acrobat&amp;db=us" TargetMode="External"/><Relationship Id="rId4" Type="http://schemas.openxmlformats.org/officeDocument/2006/relationships/hyperlink" Target="https://www.semrush.com/analytics/keywordoverview/?q=adobe%20acrobat%20ai%20assistant&amp;db=us" TargetMode="External"/><Relationship Id="rId11" Type="http://schemas.openxmlformats.org/officeDocument/2006/relationships/hyperlink" Target="https://www.semrush.com/analytics/keywordoverview/?q=acrobat%20ai%20assistant%20not%20showing&amp;db=us" TargetMode="External"/><Relationship Id="rId10" Type="http://schemas.openxmlformats.org/officeDocument/2006/relationships/hyperlink" Target="https://www.semrush.com/analytics/keywordoverview/?q=acrobat%20ai%20assistant%20free&amp;db=us" TargetMode="External"/><Relationship Id="rId12" Type="http://schemas.openxmlformats.org/officeDocument/2006/relationships/hyperlink" Target="https://www.semrush.com/analytics/keywordoverview/?q=acrobat%20disable%20ai%20assistant&amp;db=us" TargetMode="External"/><Relationship Id="rId9" Type="http://schemas.openxmlformats.org/officeDocument/2006/relationships/hyperlink" Target="https://www.semrush.com/analytics/keywordoverview/?q=ai%20assistant%20adobe%20acrobat&amp;db=us" TargetMode="External"/><Relationship Id="rId5" Type="http://schemas.openxmlformats.org/officeDocument/2006/relationships/hyperlink" Target="https://www.semrush.com/analytics/keywordoverview/?q=acrobat%20ai%20assistant&amp;db=us" TargetMode="External"/><Relationship Id="rId6" Type="http://schemas.openxmlformats.org/officeDocument/2006/relationships/hyperlink" Target="https://www.semrush.com/analytics/keywordoverview/?q=adobe%20ai%20assistant%20acrobat&amp;db=us" TargetMode="External"/><Relationship Id="rId7" Type="http://schemas.openxmlformats.org/officeDocument/2006/relationships/hyperlink" Target="https://www.semrush.com/analytics/keywordoverview/?q=ai%20assistant%20acrobat&amp;db=us" TargetMode="External"/><Relationship Id="rId8" Type="http://schemas.openxmlformats.org/officeDocument/2006/relationships/hyperlink" Target="https://www.semrush.com/analytics/keywordoverview/?q=adobe%20acrobat%20turn%20off%20ai%20assistant&amp;db=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emrush.com/analytics/keywordoverview/?q=adobe%20acrobat%20sign%20in&amp;db=us" TargetMode="External"/><Relationship Id="rId4" Type="http://schemas.openxmlformats.org/officeDocument/2006/relationships/hyperlink" Target="https://www.semrush.com/analytics/keywordoverview/?q=adobe%20acrobat%20sign&amp;db=us" TargetMode="External"/><Relationship Id="rId11" Type="http://schemas.openxmlformats.org/officeDocument/2006/relationships/hyperlink" Target="https://www.semrush.com/analytics/keywordoverview/?q=adobe%20acrobat%20pro%20sign%20in&amp;db=us" TargetMode="External"/><Relationship Id="rId10" Type="http://schemas.openxmlformats.org/officeDocument/2006/relationships/hyperlink" Target="https://www.semrush.com/analytics/keywordoverview/?q=sign%20in%20to%20adobe%20acrobat&amp;db=us" TargetMode="External"/><Relationship Id="rId12" Type="http://schemas.openxmlformats.org/officeDocument/2006/relationships/hyperlink" Target="https://www.semrush.com/analytics/keywordoverview/?q=can%20i%20get%20sign%20for%20already%20signed%20acrobat&amp;db=us" TargetMode="External"/><Relationship Id="rId9" Type="http://schemas.openxmlformats.org/officeDocument/2006/relationships/hyperlink" Target="https://www.semrush.com/analytics/keywordoverview/?q=sign%20in%20adobe%20acrobat&amp;db=us" TargetMode="External"/><Relationship Id="rId5" Type="http://schemas.openxmlformats.org/officeDocument/2006/relationships/hyperlink" Target="https://www.semrush.com/analytics/keywordoverview/?q=acrobat%20sign&amp;db=us" TargetMode="External"/><Relationship Id="rId6" Type="http://schemas.openxmlformats.org/officeDocument/2006/relationships/hyperlink" Target="https://www.semrush.com/analytics/keywordoverview/?q=signing%20in%20adobe%20acrobat&amp;db=us" TargetMode="External"/><Relationship Id="rId7" Type="http://schemas.openxmlformats.org/officeDocument/2006/relationships/hyperlink" Target="https://www.semrush.com/analytics/keywordoverview/?q=acrobat%20adobe%20sign%20in&amp;db=us" TargetMode="External"/><Relationship Id="rId8" Type="http://schemas.openxmlformats.org/officeDocument/2006/relationships/hyperlink" Target="https://www.semrush.com/analytics/keywordoverview/?q=adobe%20acrobat%20sign%20login&amp;db=u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yahoo.com/performance/rules.html?utm_source=chatgpt.com" TargetMode="External"/><Relationship Id="rId4" Type="http://schemas.openxmlformats.org/officeDocument/2006/relationships/hyperlink" Target="https://developer.yahoo.com/performance/rules.html?utm_source=chatgp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ddit.com/r/webdev/comments/sfnk0l/ive_seen_a_number_posts_about_improving_page/?utm_source=chatgpt.com" TargetMode="External"/><Relationship Id="rId4" Type="http://schemas.openxmlformats.org/officeDocument/2006/relationships/hyperlink" Target="https://www.reddit.com/r/webdev/comments/sfnk0l/ive_seen_a_number_posts_about_improving_page/?utm_source=chatgpt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GB" sz="3600"/>
              <a:t>SEO Navigator: From Audit to Action</a:t>
            </a:r>
            <a:endParaRPr sz="7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Shaik Arshiya Fathima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</a:t>
            </a: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215600" y="34392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/>
              <a:t> </a:t>
            </a:r>
            <a:r>
              <a:rPr b="1" lang="en-GB" sz="1700">
                <a:solidFill>
                  <a:schemeClr val="lt1"/>
                </a:solidFill>
              </a:rPr>
              <a:t>1. On-Page SEO Optimization</a:t>
            </a:r>
            <a:endParaRPr b="1" sz="1700">
              <a:solidFill>
                <a:schemeClr val="lt1"/>
              </a:solidFill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23813" y="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1304925"/>
                <a:gridCol w="3105150"/>
                <a:gridCol w="468630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Area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Findings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Recommendations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Title &amp; Meta Tags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Optimized but can be further enhanced for CTR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Add emotional triggers and CTAs; keep under optimal character limits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Keyword Placement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Keywords are partially used in headings and 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Integrate primary + secondary keywords naturally in H1, H2, first paragraph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HTML Structure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Good hierarchy but could be streamlined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Use only one H1 per page; clearly nest H2s/H3s to reflect logical topic grouping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Internal Linking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Present but inconsistent across support/content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Add contextual internal links from FAQs/blogs to key product and pricing pages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Image Optimization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Some images lack descriptive alt text; large file sizes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Add missing alt text, compress images, rename files with keyword relevance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228575" y="36337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/>
              <a:t> </a:t>
            </a:r>
            <a:r>
              <a:rPr lang="en-GB" sz="1800">
                <a:solidFill>
                  <a:schemeClr val="lt1"/>
                </a:solidFill>
              </a:rPr>
              <a:t>2. </a:t>
            </a:r>
            <a:r>
              <a:rPr b="1" lang="en-GB" sz="1800">
                <a:solidFill>
                  <a:schemeClr val="lt1"/>
                </a:solidFill>
              </a:rPr>
              <a:t>Technical SEO Enhancements</a:t>
            </a:r>
            <a:endParaRPr b="1" sz="2400">
              <a:solidFill>
                <a:schemeClr val="lt1"/>
              </a:solidFill>
            </a:endParaRPr>
          </a:p>
        </p:txBody>
      </p:sp>
      <p:graphicFrame>
        <p:nvGraphicFramePr>
          <p:cNvPr id="204" name="Google Shape;204;p23"/>
          <p:cNvGraphicFramePr/>
          <p:nvPr/>
        </p:nvGraphicFramePr>
        <p:xfrm>
          <a:off x="23813" y="9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1304925"/>
                <a:gridCol w="3105150"/>
                <a:gridCol w="468630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Issue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Status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Recommendations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JavaScript-heavy rendering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Impacts crawler visibility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Use SSR or dynamic rendering for JS-rich sections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Image/video load time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Slows down mobile performance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Lazy load videos and large images; defer offscreen resources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Structured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Minimal to none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Add 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FAQ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, 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HowTo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, and 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Product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 schema to improve SERP visibility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Mobile responsiveness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Generally good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Avoid cumulative layout shifts (CLS) by stabilizing mobile UI elements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Sitemap/robots.txt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Likely in place, not optimized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Ensure sitemap is updated and robots.txt allows crawling of JS/CSS and key resources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</a:t>
            </a: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1228575" y="36337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 </a:t>
            </a:r>
            <a:r>
              <a:rPr lang="en-GB" sz="1700">
                <a:solidFill>
                  <a:schemeClr val="lt1"/>
                </a:solidFill>
              </a:rPr>
              <a:t>3. </a:t>
            </a:r>
            <a:r>
              <a:rPr b="1" lang="en-GB" sz="1700">
                <a:solidFill>
                  <a:schemeClr val="lt1"/>
                </a:solidFill>
              </a:rPr>
              <a:t>Content Strategy Recommendations</a:t>
            </a:r>
            <a:endParaRPr b="1" sz="3000">
              <a:solidFill>
                <a:schemeClr val="lt1"/>
              </a:solidFill>
            </a:endParaRPr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142213" y="9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2621500"/>
                <a:gridCol w="623805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Focus Area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Recommendations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Keyword Intent Mapping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Target high-volume informational and transactional keywords with mapped 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Blog Expansion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Launch blog posts for troubleshooting, comparisons, use cases, and tutorials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Multimedia Content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Add short how-to videos, interactive demos, and infographics to diversify 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Topical Authority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Build long-form guides and clusters around “AI Assistant” and “PDF Signatures”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User FAQs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Address trending searches (e.g. “disable AI Assistant,” “Sign not showing”)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1228575" y="36337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 </a:t>
            </a:r>
            <a:r>
              <a:rPr lang="en-GB" sz="1700">
                <a:solidFill>
                  <a:schemeClr val="lt1"/>
                </a:solidFill>
              </a:rPr>
              <a:t>4. </a:t>
            </a:r>
            <a:r>
              <a:rPr b="1" lang="en-GB" sz="1700">
                <a:solidFill>
                  <a:schemeClr val="lt1"/>
                </a:solidFill>
              </a:rPr>
              <a:t>Performance &amp; Speed Optimization</a:t>
            </a:r>
            <a:endParaRPr b="1" sz="3600">
              <a:solidFill>
                <a:schemeClr val="lt1"/>
              </a:solidFill>
            </a:endParaRPr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42213" y="9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2621500"/>
                <a:gridCol w="623805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Best Practices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Execution Suggestions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Minify CSS/JS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Remove unused code with tools like PurifyCSS or Tree-shaking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Lazy Load Content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Especially for below-the-fold images and videos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Use CDN and Caching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Leverage a global CDN (Adobe likely uses one) and enable browser caching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Optimize Fonts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Serve fonts in WOFF2, preload key fonts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Compress Assets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Use WebP for images and gzip/Brotli compression for scripts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1228575" y="36337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 </a:t>
            </a:r>
            <a:r>
              <a:rPr lang="en-GB" sz="1700">
                <a:solidFill>
                  <a:schemeClr val="lt1"/>
                </a:solidFill>
              </a:rPr>
              <a:t>5</a:t>
            </a:r>
            <a:r>
              <a:rPr lang="en-GB" sz="1700">
                <a:solidFill>
                  <a:schemeClr val="lt1"/>
                </a:solidFill>
              </a:rPr>
              <a:t>. </a:t>
            </a:r>
            <a:r>
              <a:rPr b="1" lang="en-GB" sz="1700">
                <a:solidFill>
                  <a:schemeClr val="lt1"/>
                </a:solidFill>
              </a:rPr>
              <a:t>Link Building &amp; Authority</a:t>
            </a:r>
            <a:endParaRPr b="1" sz="3600">
              <a:solidFill>
                <a:schemeClr val="lt1"/>
              </a:solidFill>
            </a:endParaRPr>
          </a:p>
        </p:txBody>
      </p:sp>
      <p:graphicFrame>
        <p:nvGraphicFramePr>
          <p:cNvPr id="228" name="Google Shape;228;p26"/>
          <p:cNvGraphicFramePr/>
          <p:nvPr/>
        </p:nvGraphicFramePr>
        <p:xfrm>
          <a:off x="142213" y="9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2621500"/>
                <a:gridCol w="623805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Link Strategy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Suggestions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PR and Thought Leadership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Publish AI innovation stories on tech media and get authoritative backlinks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Guest Content Partnerships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Collaborate with SaaS, productivity, or developer sites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Industry Case Studies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Create case studies with featured clients and distribute them externally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Content Syndication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Syndicate blogs on Medium, Dev.to, and partner blogs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Community Engagement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Promote content in Adobe forums, Reddit, LinkedIn, and product-specific spaces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Recommendations Document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1228575" y="363375"/>
            <a:ext cx="4325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300">
                <a:solidFill>
                  <a:schemeClr val="lt1"/>
                </a:solidFill>
              </a:rPr>
              <a:t> </a:t>
            </a:r>
            <a:r>
              <a:rPr lang="en-GB" sz="1700">
                <a:solidFill>
                  <a:schemeClr val="lt1"/>
                </a:solidFill>
              </a:rPr>
              <a:t>6</a:t>
            </a:r>
            <a:r>
              <a:rPr lang="en-GB" sz="1700">
                <a:solidFill>
                  <a:schemeClr val="lt1"/>
                </a:solidFill>
              </a:rPr>
              <a:t>. </a:t>
            </a:r>
            <a:r>
              <a:rPr b="1" lang="en-GB" sz="1700">
                <a:solidFill>
                  <a:schemeClr val="lt1"/>
                </a:solidFill>
              </a:rPr>
              <a:t>Tracking and Analytics</a:t>
            </a:r>
            <a:endParaRPr b="1" sz="3600">
              <a:solidFill>
                <a:schemeClr val="lt1"/>
              </a:solidFill>
            </a:endParaRPr>
          </a:p>
        </p:txBody>
      </p:sp>
      <p:graphicFrame>
        <p:nvGraphicFramePr>
          <p:cNvPr id="236" name="Google Shape;236;p27"/>
          <p:cNvGraphicFramePr/>
          <p:nvPr/>
        </p:nvGraphicFramePr>
        <p:xfrm>
          <a:off x="142213" y="99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{7EBAA6F2-2BF0-4997-BEDB-F42A0D400123}</a:tableStyleId>
              </a:tblPr>
              <a:tblGrid>
                <a:gridCol w="2621500"/>
                <a:gridCol w="6238050"/>
              </a:tblGrid>
              <a:tr h="457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Recommended Tracking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Google Search Console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Monitor keyword rankings, crawl issues, click-through rates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Google Analytics 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Measure conversion paths, time on page, exit rates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Heatmaps (Hotjar/Clarity)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Understand user behavior on long product pages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UTM-tagged Links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Track campaign effectiveness for content/blog promotion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Custom Dashboards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Create SEO dashboards to monitor progress weekly/monthly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Initial Audit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491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SEO Performance Overview</a:t>
            </a:r>
            <a:r>
              <a:rPr lang="en-GB"/>
              <a:t> :- </a:t>
            </a:r>
            <a:r>
              <a:rPr lang="en-GB"/>
              <a:t>An analysis conducted three months ago assigned the site an SEO score of 71 out of 100, which is slightly below the average score of 74%. This indicates a solid foundation with room for enhancement.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SWOT Analysis from an SEO perspective :-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Strengths: Effective use of meta titles and descriptions; robust social media integration.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Weaknesses: Suboptimal URL structures; inadequate keyword optimization; lack of structured data; image optimization issues.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Opportunities: Implementing sitemaps and robots.txt files; integrating analytics tools; adopting modern image formats.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Threats: High number of HTTP requests; reliance on inline CSS.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900" y="3339150"/>
            <a:ext cx="5146199" cy="1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165150"/>
            <a:ext cx="70389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Initial Audit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559700" y="568412"/>
            <a:ext cx="29607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/>
              <a:t>SWOT Analysis</a:t>
            </a:r>
            <a:r>
              <a:rPr lang="en-GB" sz="4100"/>
              <a:t> :- </a:t>
            </a:r>
            <a:r>
              <a:rPr lang="en-GB" sz="4100"/>
              <a:t>Strengths :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00"/>
              <a:t>Strengths :                                                                                                                                                                                           </a:t>
            </a:r>
            <a:endParaRPr sz="4100"/>
          </a:p>
          <a:p>
            <a:pPr indent="-29368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Strong brand recognition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Comprehensive product portfolio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Subscription-based model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Continuous innovation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Large and diverse customer base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Global presence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00"/>
              <a:t>Weakness :</a:t>
            </a:r>
            <a:endParaRPr sz="4100"/>
          </a:p>
          <a:p>
            <a:pPr indent="-29368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High prices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Competition from free or low cost alternatives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The complexity of software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Dependence on the creative industry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Resistance to change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Potential integration challenges</a:t>
            </a:r>
            <a:endParaRPr sz="4100"/>
          </a:p>
          <a:p>
            <a:pPr indent="-29368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00"/>
              <a:t>Cybersecurity risks</a:t>
            </a:r>
            <a:endParaRPr sz="4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020500" y="704038"/>
            <a:ext cx="30003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67"/>
              <a:t>Opportunities :                                                                                                                                                                                           </a:t>
            </a:r>
            <a:endParaRPr sz="4167"/>
          </a:p>
          <a:p>
            <a:pPr indent="-2947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Expansion into emerging markets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Targeting new customer segments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Strengthening the mobile eco -system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Leveraging artificial intelligence and machine learning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Expanding </a:t>
            </a:r>
            <a:r>
              <a:rPr lang="en-GB" sz="4167"/>
              <a:t>partnerships and collaborations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Focusing on vertical-specific solution</a:t>
            </a:r>
            <a:r>
              <a:rPr lang="en-GB" sz="4167"/>
              <a:t>s</a:t>
            </a:r>
            <a:endParaRPr sz="41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167"/>
              <a:t>Threats</a:t>
            </a:r>
            <a:r>
              <a:rPr lang="en-GB" sz="4167"/>
              <a:t>:</a:t>
            </a:r>
            <a:endParaRPr sz="4167"/>
          </a:p>
          <a:p>
            <a:pPr indent="-2947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Increasing competition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Rapid technological advancements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Price sensitivity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Cyber </a:t>
            </a:r>
            <a:r>
              <a:rPr lang="en-GB" sz="4167"/>
              <a:t>security</a:t>
            </a:r>
            <a:r>
              <a:rPr lang="en-GB" sz="4167"/>
              <a:t> threats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Regulatory changes</a:t>
            </a:r>
            <a:endParaRPr sz="4167"/>
          </a:p>
          <a:p>
            <a:pPr indent="-2947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167"/>
              <a:t>Economic downtowns</a:t>
            </a:r>
            <a:endParaRPr sz="4327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4520400" y="1005908"/>
            <a:ext cx="30000" cy="3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Keyword Research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22">
                <a:latin typeface="Arial"/>
                <a:ea typeface="Arial"/>
                <a:cs typeface="Arial"/>
                <a:sym typeface="Arial"/>
              </a:rPr>
              <a:t>I have selected two products from the company called “Adobe”. The products are, Acrobat AI Assistant and Acrobat Sign. 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22" u="sng">
                <a:latin typeface="Arial"/>
                <a:ea typeface="Arial"/>
                <a:cs typeface="Arial"/>
                <a:sym typeface="Arial"/>
              </a:rPr>
              <a:t>Acrobat AI Assistant  Keywords:</a:t>
            </a:r>
            <a:endParaRPr sz="1522" u="sng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ai assistant for acrobat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 -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Informational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an answer to a specific question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solidFill>
                <a:srgbClr val="F8F9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adobe acrobat ai assistant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Navigational 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 specific page or site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188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acrobat ai assistant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Navigational 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 specific page or site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adobe ai assistant acrobat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Navigational 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 specific page or site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ai assistant acrobat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​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Navigational 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 specific page or site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adobe acrobat turn off ai assistant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an answer to a specific question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ai assistant adobe acrobat</a:t>
            </a:r>
            <a:r>
              <a:rPr lang="en-GB" sz="1522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Navigational (</a:t>
            </a:r>
            <a:r>
              <a:rPr lang="en-GB" sz="1050">
                <a:latin typeface="Arial"/>
                <a:ea typeface="Arial"/>
                <a:cs typeface="Arial"/>
                <a:sym typeface="Arial"/>
              </a:rPr>
              <a:t>The user wants to find a specific page or site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acrobat ai assistant free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acrobat ai assistant not showing</a:t>
            </a:r>
            <a:endParaRPr sz="1522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1522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acrobat disable ai assistant</a:t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Keyword Research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22" u="sng">
                <a:latin typeface="Arial"/>
                <a:ea typeface="Arial"/>
                <a:cs typeface="Arial"/>
                <a:sym typeface="Arial"/>
              </a:rPr>
              <a:t>Acrobat Sign Keywords:</a:t>
            </a:r>
            <a:endParaRPr sz="1522" u="sng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adobe acrobat sign in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adobe acrobat sign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acrobat sign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signing in adobe acrobat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acrobat adobe sign in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adobe acrobat sign login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​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sign in adobe acrobat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(conversion)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​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sign in to adobe acrobat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</a:t>
            </a:r>
            <a:r>
              <a:rPr lang="en-GB" sz="827">
                <a:latin typeface="Arial"/>
                <a:ea typeface="Arial"/>
                <a:cs typeface="Arial"/>
                <a:sym typeface="Arial"/>
              </a:rPr>
              <a:t>The user wants to complete an action </a:t>
            </a:r>
            <a:r>
              <a:rPr lang="en-GB" sz="1161">
                <a:latin typeface="Arial"/>
                <a:ea typeface="Arial"/>
                <a:cs typeface="Arial"/>
                <a:sym typeface="Arial"/>
              </a:rPr>
              <a:t>(conversion)</a:t>
            </a:r>
            <a:r>
              <a:rPr lang="en-GB" sz="1633">
                <a:latin typeface="Arial"/>
                <a:ea typeface="Arial"/>
                <a:cs typeface="Arial"/>
                <a:sym typeface="Arial"/>
              </a:rPr>
              <a:t>)</a:t>
            </a:r>
            <a:endParaRPr sz="1633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adobe acrobat pro sign in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Navigational,Transactional(The user wants to complete an action (conversion))</a:t>
            </a:r>
            <a:endParaRPr sz="1633">
              <a:latin typeface="Arial"/>
              <a:ea typeface="Arial"/>
              <a:cs typeface="Arial"/>
              <a:sym typeface="Arial"/>
            </a:endParaRPr>
          </a:p>
          <a:p>
            <a:pPr indent="-31559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093"/>
              <a:buFont typeface="Arial"/>
              <a:buChar char="●"/>
            </a:pPr>
            <a:r>
              <a:rPr lang="en-GB" sz="1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can i get sign for already signed acrobat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 - (The user wants to find an answer to a specific question)</a:t>
            </a:r>
            <a:endParaRPr sz="1633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Technical SEO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1. Acrobat Sign for Business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Key Technical Issues: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JavaScript-Heavy Content: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The page relies on JavaScript for rendering key elements, which may hinder search engine crawlers from accessing all content.​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Video Embeds: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Multiple embedded videos can increase page load times if not optimized properly.​</a:t>
            </a:r>
            <a:r>
              <a:rPr lang="en-GB" sz="1100" u="sng">
                <a:latin typeface="Arial"/>
                <a:ea typeface="Arial"/>
                <a:cs typeface="Arial"/>
                <a:sym typeface="Arial"/>
                <a:hlinkClick r:id="rId3"/>
              </a:rPr>
              <a:t>Yahoo Developer Network</a:t>
            </a:r>
            <a:br>
              <a:rPr lang="en-GB" sz="1100" u="sng">
                <a:latin typeface="Arial"/>
                <a:ea typeface="Arial"/>
                <a:cs typeface="Arial"/>
                <a:sym typeface="Arial"/>
                <a:hlinkClick r:id="rId4"/>
              </a:rPr>
            </a:b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Lack of Structured Data: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The absence of structured data (e.g., JSON-LD) means search engines may not fully understand the page's content hierarchy.​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Implement Server-Side Rendering (SSR):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Ensure that essential content is rendered on the server side to improve crawlability.​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Optimize Video Loading: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Use lazy loading for videos and consider providing static thumbnails to reduce initial load times.​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 Structured Data: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Incorporate schema markup to enhance search engine understanding and improve rich snippet visibility.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Technical SEO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2. Acrobat AI Assistant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Key Technical Issues: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Dynamic Content Loading: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Some content loads dynamically, which might not be immediately accessible to search engines.​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Image Optimization: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High-resolution images without proper compression can slow down page loading.​</a:t>
            </a:r>
            <a:r>
              <a:rPr lang="en-GB" sz="1100" u="sng">
                <a:latin typeface="Arial"/>
                <a:ea typeface="Arial"/>
                <a:cs typeface="Arial"/>
                <a:sym typeface="Arial"/>
                <a:hlinkClick r:id="rId3"/>
              </a:rPr>
              <a:t>Reddit</a:t>
            </a:r>
            <a:br>
              <a:rPr lang="en-GB" sz="1100" u="sng">
                <a:latin typeface="Arial"/>
                <a:ea typeface="Arial"/>
                <a:cs typeface="Arial"/>
                <a:sym typeface="Arial"/>
                <a:hlinkClick r:id="rId4"/>
              </a:rPr>
            </a:b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Missing Alt Attributes: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Some images lack descriptive alt text, affecting accessibility and SEO.​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Ensure Crawlable Content: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Use techniques like SSR or dynamic rendering to make dynamically loaded content accessible to crawlers.​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Compress Images: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Implement image compression techniques to reduce file sizes without compromising quality.​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 Descriptive Alt Text: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Provide meaningful alt attributes for all images to enhance accessibility and SEO.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Content Strategy Plan</a:t>
            </a: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1. Acrobat AI Assistant</a:t>
            </a:r>
            <a:br>
              <a:rPr b="1" lang="en-GB" sz="1300">
                <a:latin typeface="Arial"/>
                <a:ea typeface="Arial"/>
                <a:cs typeface="Arial"/>
                <a:sym typeface="Arial"/>
              </a:rPr>
            </a:b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Content Goals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Educate users on features and uses of the AI Assistant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Address troubleshooting and usability queries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Improve discoverability through informational and navigational intent targeting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Blog/Support Content Ideas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"How to Use the Adobe Acrobat AI Assistant to Boost Productivity"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"Troubleshooting the Acrobat AI Assistant: Fix Visibility &amp; Access Issues"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.​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"Is Acrobat AI Assistant Free? Understanding Access &amp; Pricing"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"How to Disable the AI Assistant in Adobe Acrobat"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1369650" y="3050700"/>
            <a:ext cx="74406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Content Formats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Short videos: </a:t>
            </a:r>
            <a:r>
              <a:rPr b="1" lang="en-GB" sz="1100">
                <a:solidFill>
                  <a:schemeClr val="lt1"/>
                </a:solidFill>
              </a:rPr>
              <a:t>"3 Things You Can Do with Acrobat AI Assistant"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Infographics: </a:t>
            </a:r>
            <a:r>
              <a:rPr b="1" lang="en-GB" sz="1100">
                <a:solidFill>
                  <a:schemeClr val="lt1"/>
                </a:solidFill>
              </a:rPr>
              <a:t>Feature comparisons of Adobe AI tools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FAQs section: </a:t>
            </a:r>
            <a:r>
              <a:rPr b="1" lang="en-GB" sz="1100">
                <a:solidFill>
                  <a:schemeClr val="lt1"/>
                </a:solidFill>
              </a:rPr>
              <a:t>Directly embedded on product pages to address common questions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304775" y="1578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22">
                <a:latin typeface="Arial"/>
                <a:ea typeface="Arial"/>
                <a:cs typeface="Arial"/>
                <a:sym typeface="Arial"/>
              </a:rPr>
              <a:t>Content Strategy Plan </a:t>
            </a:r>
            <a:endParaRPr b="1" sz="15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420800" y="590775"/>
            <a:ext cx="7038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2. Acrobat Sign</a:t>
            </a:r>
            <a:br>
              <a:rPr b="1" lang="en-GB" sz="1300">
                <a:latin typeface="Arial"/>
                <a:ea typeface="Arial"/>
                <a:cs typeface="Arial"/>
                <a:sym typeface="Arial"/>
              </a:rPr>
            </a:b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Content Goals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Guide users through the login/signing process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Drive conversions through targeted support and how-to content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Educate users on the benefits and use of Adobe Sign for businesses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Blog/Support Content Ideas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"How to Sign Into Adobe Acrobat Sign: A Step-by-Step Guide"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"What Can You Do With Adobe Acrobat Sign?"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"Already Signed a Document in Acrobat? Here’s How to Add Another Signature"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"Adobe Acrobat Sign vs. Traditional Signatures: What's Best for You?"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1369650" y="3050700"/>
            <a:ext cx="74406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Content Formats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</a:rPr>
              <a:t>Demo videos: “Signing a PDF in 60 seconds”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Interactive How-To Guides</a:t>
            </a:r>
            <a:endParaRPr b="1" sz="1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Webinar or Case Study: Featuring how businesses are using Adobe Sign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