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3af58067bb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3af58067bb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3af58067bb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3af58067bb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3af58067bb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3af58067bb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3af58067bb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3af58067bb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af58067bb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af58067bb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3af58067bb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3af58067bb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3af58067bb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3af58067bb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3af58067bb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3af58067bb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3af58067bb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3af58067bb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3af58067bb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3af58067bb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3af58067bb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3af58067bb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42c90c529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42c90c529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5921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500">
                <a:solidFill>
                  <a:srgbClr val="F3123B"/>
                </a:solidFill>
              </a:rPr>
              <a:t>Zomato</a:t>
            </a:r>
            <a:r>
              <a:rPr b="1" lang="en-GB" sz="3500"/>
              <a:t> Order &amp; Restaurant Analysis Using Power BI</a:t>
            </a:r>
            <a:endParaRPr sz="72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Presented by Shaik Arshiya Fathima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117000"/>
            <a:ext cx="8520600" cy="3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en-GB" sz="1600" u="sng"/>
              <a:t> Power BI tasks </a:t>
            </a:r>
            <a:endParaRPr sz="1600" u="sng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b="1" lang="en-GB" sz="1300"/>
              <a:t>🔹 </a:t>
            </a:r>
            <a:r>
              <a:rPr b="1" lang="en-GB" sz="1300"/>
              <a:t>Task 8: KPI Cards – Total Revenue &amp; Average Order Value</a:t>
            </a:r>
            <a:endParaRPr b="1" sz="1370">
              <a:solidFill>
                <a:srgbClr val="000000"/>
              </a:solidFill>
              <a:highlight>
                <a:schemeClr val="lt1"/>
              </a:highlight>
            </a:endParaRPr>
          </a:p>
        </p:txBody>
      </p:sp>
      <p:sp>
        <p:nvSpPr>
          <p:cNvPr id="116" name="Google Shape;116;p22"/>
          <p:cNvSpPr txBox="1"/>
          <p:nvPr/>
        </p:nvSpPr>
        <p:spPr>
          <a:xfrm>
            <a:off x="689700" y="1043125"/>
            <a:ext cx="7764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Observation:</a:t>
            </a:r>
            <a:r>
              <a:rPr lang="en-GB" sz="1100">
                <a:solidFill>
                  <a:schemeClr val="dk1"/>
                </a:solidFill>
              </a:rPr>
              <a:t> </a:t>
            </a:r>
            <a:r>
              <a:rPr lang="en-GB" sz="1100">
                <a:solidFill>
                  <a:schemeClr val="dk1"/>
                </a:solidFill>
              </a:rPr>
              <a:t>The average total cost per order is ₹1.99982K</a:t>
            </a:r>
            <a:r>
              <a:rPr lang="en-GB" sz="1100">
                <a:solidFill>
                  <a:schemeClr val="dk1"/>
                </a:solidFill>
              </a:rPr>
              <a:t>.</a:t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250" y="1576300"/>
            <a:ext cx="7736002" cy="350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117000"/>
            <a:ext cx="8520600" cy="3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en-GB" sz="1600" u="sng"/>
              <a:t> Power BI tasks </a:t>
            </a:r>
            <a:endParaRPr sz="1600" u="sng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b="1" lang="en-GB" sz="1300"/>
              <a:t>🔹 </a:t>
            </a:r>
            <a:r>
              <a:rPr b="1" lang="en-GB" sz="1300"/>
              <a:t>Task 9: Restaurant-Wise Sales Summary in a Table</a:t>
            </a:r>
            <a:endParaRPr b="1" sz="1370">
              <a:solidFill>
                <a:srgbClr val="000000"/>
              </a:solidFill>
              <a:highlight>
                <a:schemeClr val="lt1"/>
              </a:highlight>
            </a:endParaRPr>
          </a:p>
        </p:txBody>
      </p:sp>
      <p:sp>
        <p:nvSpPr>
          <p:cNvPr id="123" name="Google Shape;123;p23"/>
          <p:cNvSpPr txBox="1"/>
          <p:nvPr/>
        </p:nvSpPr>
        <p:spPr>
          <a:xfrm>
            <a:off x="677200" y="1056275"/>
            <a:ext cx="7736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Observation:</a:t>
            </a:r>
            <a:r>
              <a:rPr lang="en-GB" sz="1100">
                <a:solidFill>
                  <a:schemeClr val="dk1"/>
                </a:solidFill>
              </a:rPr>
              <a:t> </a:t>
            </a:r>
            <a:r>
              <a:rPr lang="en-GB" sz="1100">
                <a:solidFill>
                  <a:schemeClr val="dk1"/>
                </a:solidFill>
              </a:rPr>
              <a:t>Displays individual restaurant, customer, and order details.</a:t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662" y="1536425"/>
            <a:ext cx="7828675" cy="342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117000"/>
            <a:ext cx="8520600" cy="3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en-GB" sz="1600" u="sng"/>
              <a:t> Power BI tasks </a:t>
            </a:r>
            <a:endParaRPr sz="1600" u="sng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b="1" lang="en-GB" sz="1300"/>
              <a:t>🔹 </a:t>
            </a:r>
            <a:r>
              <a:rPr b="1" lang="en-GB" sz="1300"/>
              <a:t>Task 10: Power BI Dashboard – Combining All Visuals</a:t>
            </a:r>
            <a:endParaRPr b="1" sz="1370">
              <a:solidFill>
                <a:srgbClr val="000000"/>
              </a:solidFill>
              <a:highlight>
                <a:schemeClr val="lt1"/>
              </a:highlight>
            </a:endParaRPr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000" y="1182675"/>
            <a:ext cx="7736002" cy="3926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117000"/>
            <a:ext cx="8520600" cy="3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en-GB" sz="1600" u="sng"/>
              <a:t>Recommendations</a:t>
            </a:r>
            <a:r>
              <a:rPr b="1" lang="en-GB" sz="1600" u="sng"/>
              <a:t> </a:t>
            </a:r>
            <a:endParaRPr b="1" sz="1200"/>
          </a:p>
          <a:p>
            <a:pPr indent="-3048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b="1" lang="en-GB" sz="1200"/>
              <a:t>Increase restaurant onboarding in cities with fewer restaurants but high order demand.</a:t>
            </a:r>
            <a:endParaRPr b="1" sz="1200"/>
          </a:p>
          <a:p>
            <a:pPr indent="-3048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b="1" lang="en-GB" sz="1200"/>
              <a:t>Promote high-performing restaurants and provide support to underperforming ones.</a:t>
            </a:r>
            <a:endParaRPr b="1" sz="1200"/>
          </a:p>
          <a:p>
            <a:pPr indent="-3048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b="1" lang="en-GB" sz="1200"/>
              <a:t>Ensure sufficient delivery resources in high-order cities to maintain efficiency.</a:t>
            </a:r>
            <a:endParaRPr b="1"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-GB" sz="1200"/>
              <a:t>Optimize delivery efficiency if longer delivery times lead to lower order values.</a:t>
            </a:r>
            <a:endParaRPr b="1"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-GB" sz="1200"/>
              <a:t>Conduct a deeper analysis of customer spending behavior to tailor pricing strategies.</a:t>
            </a:r>
            <a:endParaRPr b="1"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-GB" sz="1200"/>
              <a:t>Compare average total cost with industry benchmarks and adjust pricing strategies if needed.</a:t>
            </a:r>
            <a:endParaRPr b="1"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-GB" sz="1200"/>
              <a:t>Utilize customer and order data for segmentation and personalized marketing campaigns.</a:t>
            </a:r>
            <a:endParaRPr b="1" sz="12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t/>
            </a:r>
            <a:endParaRPr b="1"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17000"/>
            <a:ext cx="8520600" cy="3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  <a:buSzPts val="990"/>
              <a:buNone/>
            </a:pPr>
            <a:r>
              <a:rPr b="1" lang="en-GB" sz="1370">
                <a:solidFill>
                  <a:srgbClr val="000000"/>
                </a:solidFill>
                <a:highlight>
                  <a:schemeClr val="lt1"/>
                </a:highlight>
              </a:rPr>
              <a:t> </a:t>
            </a:r>
            <a:r>
              <a:rPr lang="en-GB" sz="1370">
                <a:solidFill>
                  <a:srgbClr val="000000"/>
                </a:solidFill>
                <a:highlight>
                  <a:schemeClr val="lt1"/>
                </a:highlight>
              </a:rPr>
              <a:t>Perform Simple Data Transformations Using SQL :-</a:t>
            </a:r>
            <a:endParaRPr sz="2720">
              <a:highlight>
                <a:schemeClr val="lt1"/>
              </a:highlight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542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I performed basic data cleaning and there are no duplicate records and no Null Values.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In this there are total 5 cities and each city holds the following restaurants,they are: Mumbai-115,Bangalore-109,Delhi-93,Kolkata-92,Chennai-91.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The top 5 cities with highest no.of orders are: Mumbai,Bangalore,Delhi,Kolkata,Chennai.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The top 5 Restaurants with total sales are restuarant_116,262,56,27,127.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117000"/>
            <a:ext cx="8520600" cy="3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00" u="sng"/>
              <a:t> Power BI tasks </a:t>
            </a:r>
            <a:endParaRPr sz="1600" u="sng"/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00"/>
              <a:t>🔹 Task 1: Number of Restaurants per City</a:t>
            </a:r>
            <a:endParaRPr b="1" sz="1370">
              <a:solidFill>
                <a:srgbClr val="000000"/>
              </a:solidFill>
              <a:highlight>
                <a:schemeClr val="lt1"/>
              </a:highlight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000" y="1556625"/>
            <a:ext cx="7736002" cy="3434476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704000" y="977525"/>
            <a:ext cx="7736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Observation:</a:t>
            </a:r>
            <a:r>
              <a:rPr lang="en-GB" sz="1100">
                <a:solidFill>
                  <a:schemeClr val="dk1"/>
                </a:solidFill>
              </a:rPr>
              <a:t> Mumbai has the highest number of restaurants, followed by Delhi, Kolkata, Bangalore, and Chennai.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117000"/>
            <a:ext cx="8520600" cy="3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en-GB" sz="1600" u="sng"/>
              <a:t> Power BI tasks </a:t>
            </a:r>
            <a:endParaRPr sz="1600" u="sng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en-GB" sz="1300"/>
              <a:t>🔹 Task 2: Percentage of Orders from Different Cities</a:t>
            </a:r>
            <a:endParaRPr b="1" sz="13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t/>
            </a:r>
            <a:endParaRPr b="1" sz="1300"/>
          </a:p>
        </p:txBody>
      </p:sp>
      <p:sp>
        <p:nvSpPr>
          <p:cNvPr id="74" name="Google Shape;74;p16"/>
          <p:cNvSpPr txBox="1"/>
          <p:nvPr/>
        </p:nvSpPr>
        <p:spPr>
          <a:xfrm>
            <a:off x="628575" y="1049700"/>
            <a:ext cx="6536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Observation:</a:t>
            </a:r>
            <a:r>
              <a:rPr lang="en-GB" sz="1100">
                <a:solidFill>
                  <a:schemeClr val="dk1"/>
                </a:solidFill>
              </a:rPr>
              <a:t> </a:t>
            </a:r>
            <a:r>
              <a:rPr lang="en-GB" sz="1100">
                <a:solidFill>
                  <a:schemeClr val="dk1"/>
                </a:solidFill>
              </a:rPr>
              <a:t>Mumbai has the highest percentage of orders, followed by Delhi and Kolkata.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000" y="1484450"/>
            <a:ext cx="7736002" cy="354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117000"/>
            <a:ext cx="8520600" cy="3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en-GB" sz="1600" u="sng"/>
              <a:t> Power BI tasks </a:t>
            </a:r>
            <a:endParaRPr sz="1600" u="sng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b="1" lang="en-GB" sz="1300"/>
              <a:t>🔹 </a:t>
            </a:r>
            <a:r>
              <a:rPr b="1" lang="en-GB" sz="1300"/>
              <a:t>Task 3: Order Amount Trends Over Time</a:t>
            </a:r>
            <a:endParaRPr b="1" sz="1370">
              <a:solidFill>
                <a:srgbClr val="000000"/>
              </a:solidFill>
              <a:highlight>
                <a:schemeClr val="lt1"/>
              </a:highlight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610150" y="1069375"/>
            <a:ext cx="6697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Observation:</a:t>
            </a:r>
            <a:r>
              <a:rPr lang="en-GB" sz="1100">
                <a:solidFill>
                  <a:schemeClr val="dk1"/>
                </a:solidFill>
              </a:rPr>
              <a:t> </a:t>
            </a:r>
            <a:r>
              <a:rPr lang="en-GB" sz="1100">
                <a:solidFill>
                  <a:schemeClr val="dk1"/>
                </a:solidFill>
              </a:rPr>
              <a:t>The total cost fluctuates across months, with noticeable peaks and dips.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4925" y="1585775"/>
            <a:ext cx="6414149" cy="3426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117000"/>
            <a:ext cx="8520600" cy="3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en-GB" sz="1600" u="sng"/>
              <a:t> Power BI tasks </a:t>
            </a:r>
            <a:endParaRPr sz="1600" u="sng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b="1" lang="en-GB" sz="1300"/>
              <a:t>🔹 </a:t>
            </a:r>
            <a:r>
              <a:rPr b="1" lang="en-GB" sz="1300"/>
              <a:t>Task 4: Correlation of Factors Affecting Average Rating</a:t>
            </a:r>
            <a:endParaRPr b="1" sz="1370">
              <a:solidFill>
                <a:srgbClr val="000000"/>
              </a:solidFill>
              <a:highlight>
                <a:schemeClr val="lt1"/>
              </a:highlight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703950" y="1016900"/>
            <a:ext cx="7736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Observation:</a:t>
            </a:r>
            <a:r>
              <a:rPr lang="en-GB" sz="1100">
                <a:solidFill>
                  <a:schemeClr val="dk1"/>
                </a:solidFill>
              </a:rPr>
              <a:t> </a:t>
            </a:r>
            <a:r>
              <a:rPr lang="en-GB" sz="1100">
                <a:solidFill>
                  <a:schemeClr val="dk1"/>
                </a:solidFill>
              </a:rPr>
              <a:t>Most orders have a total cost concentrated in a particular range.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5950" y="1571425"/>
            <a:ext cx="6292099" cy="3419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117000"/>
            <a:ext cx="8520600" cy="3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en-GB" sz="1600" u="sng"/>
              <a:t> Power BI tasks </a:t>
            </a:r>
            <a:endParaRPr sz="1600" u="sng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b="1" lang="en-GB" sz="1300"/>
              <a:t>🔹 </a:t>
            </a:r>
            <a:r>
              <a:rPr b="1" lang="en-GB" sz="1300"/>
              <a:t>Task 5: Top 5 Restaurants by Total Sales</a:t>
            </a:r>
            <a:endParaRPr b="1" sz="1370">
              <a:solidFill>
                <a:srgbClr val="000000"/>
              </a:solidFill>
              <a:highlight>
                <a:schemeClr val="lt1"/>
              </a:highlight>
            </a:endParaRPr>
          </a:p>
        </p:txBody>
      </p:sp>
      <p:sp>
        <p:nvSpPr>
          <p:cNvPr id="95" name="Google Shape;95;p19"/>
          <p:cNvSpPr txBox="1"/>
          <p:nvPr/>
        </p:nvSpPr>
        <p:spPr>
          <a:xfrm>
            <a:off x="704000" y="948125"/>
            <a:ext cx="7736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Observation:</a:t>
            </a:r>
            <a:r>
              <a:rPr lang="en-GB" sz="1100">
                <a:solidFill>
                  <a:schemeClr val="dk1"/>
                </a:solidFill>
              </a:rPr>
              <a:t> </a:t>
            </a:r>
            <a:r>
              <a:rPr lang="en-GB" sz="1100">
                <a:solidFill>
                  <a:schemeClr val="dk1"/>
                </a:solidFill>
              </a:rPr>
              <a:t>A few restaurants contribute significantly to the total revenue.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375" y="1423000"/>
            <a:ext cx="7037251" cy="35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117000"/>
            <a:ext cx="8520600" cy="3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en-GB" sz="1600" u="sng"/>
              <a:t> Power BI tasks </a:t>
            </a:r>
            <a:endParaRPr sz="1600" u="sng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b="1" lang="en-GB" sz="1300"/>
              <a:t>🔹 </a:t>
            </a:r>
            <a:r>
              <a:rPr b="1" lang="en-GB" sz="1300"/>
              <a:t>Task 6: Revenue by Area Using a Tree Map</a:t>
            </a:r>
            <a:endParaRPr b="1" sz="1370">
              <a:solidFill>
                <a:srgbClr val="000000"/>
              </a:solidFill>
              <a:highlight>
                <a:schemeClr val="lt1"/>
              </a:highlight>
            </a:endParaRPr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000" y="1602550"/>
            <a:ext cx="7736002" cy="345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/>
        </p:nvSpPr>
        <p:spPr>
          <a:xfrm>
            <a:off x="704000" y="1073850"/>
            <a:ext cx="7803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Observation:</a:t>
            </a:r>
            <a:r>
              <a:rPr lang="en-GB" sz="1100">
                <a:solidFill>
                  <a:schemeClr val="dk1"/>
                </a:solidFill>
              </a:rPr>
              <a:t> Kolkata appears to contribute significantly to total costs, while other cities are lower.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117000"/>
            <a:ext cx="8520600" cy="3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en-GB" sz="1600" u="sng"/>
              <a:t> Power BI tasks </a:t>
            </a:r>
            <a:endParaRPr sz="1600" u="sng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b="1" lang="en-GB" sz="1300"/>
              <a:t>🔹 Task 7: Order Density by City Using a Heat Map</a:t>
            </a:r>
            <a:endParaRPr b="1" sz="1370">
              <a:solidFill>
                <a:srgbClr val="000000"/>
              </a:solidFill>
              <a:highlight>
                <a:schemeClr val="lt1"/>
              </a:highlight>
            </a:endParaRPr>
          </a:p>
        </p:txBody>
      </p:sp>
      <p:sp>
        <p:nvSpPr>
          <p:cNvPr id="109" name="Google Shape;109;p21"/>
          <p:cNvSpPr txBox="1"/>
          <p:nvPr/>
        </p:nvSpPr>
        <p:spPr>
          <a:xfrm>
            <a:off x="704000" y="1073850"/>
            <a:ext cx="7803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Observation:</a:t>
            </a:r>
            <a:r>
              <a:rPr lang="en-GB" sz="1100">
                <a:solidFill>
                  <a:schemeClr val="dk1"/>
                </a:solidFill>
              </a:rPr>
              <a:t> </a:t>
            </a:r>
            <a:r>
              <a:rPr lang="en-GB" sz="1100">
                <a:solidFill>
                  <a:schemeClr val="dk1"/>
                </a:solidFill>
              </a:rPr>
              <a:t>Mumbai has the highest percentage of orders, followed by Delhi and Kolkata.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000" y="1504150"/>
            <a:ext cx="7736002" cy="35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