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385387" y="3175408"/>
            <a:ext cx="6546775" cy="1124689"/>
          </a:xfrm>
        </p:spPr>
        <p:txBody>
          <a:bodyPr>
            <a:noAutofit/>
          </a:bodyPr>
          <a:lstStyle/>
          <a:p>
            <a:r>
              <a:rPr lang="en-US" dirty="0"/>
              <a:t>Author:</a:t>
            </a:r>
            <a:r>
              <a:rPr lang="en-US" b="0" dirty="0"/>
              <a:t> Arshiya Khan</a:t>
            </a:r>
          </a:p>
          <a:p>
            <a:r>
              <a:rPr lang="en-US" dirty="0"/>
              <a:t>Internship ID:</a:t>
            </a:r>
            <a:r>
              <a:rPr lang="en-US" b="0" dirty="0"/>
              <a:t> INTERNSHIP_17546440516895be537820f</a:t>
            </a:r>
          </a:p>
          <a:p>
            <a:pPr algn="r"/>
            <a:r>
              <a:rPr lang="en-IN" sz="2200" dirty="0"/>
              <a:t> </a:t>
            </a:r>
            <a:endParaRPr lang="en-IN" sz="22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881534" y="1814455"/>
            <a:ext cx="7317327" cy="743448"/>
          </a:xfrm>
        </p:spPr>
        <p:txBody>
          <a:bodyPr>
            <a:normAutofit/>
          </a:bodyPr>
          <a:lstStyle/>
          <a:p>
            <a:r>
              <a:rPr lang="en-IN" sz="3200" dirty="0"/>
              <a:t>AIRBNB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22959" y="3359020"/>
            <a:ext cx="10451386" cy="480426"/>
          </a:xfrm>
        </p:spPr>
        <p:txBody>
          <a:bodyPr vert="horz" lIns="91440" tIns="45720" rIns="91440" bIns="45720" rtlCol="0" anchor="t">
            <a:normAutofit/>
          </a:bodyPr>
          <a:lstStyle/>
          <a:p>
            <a:pPr marL="0" indent="0">
              <a:buNone/>
            </a:pPr>
            <a:r>
              <a:rPr lang="en-US" dirty="0"/>
              <a:t>https://github.com/arshiyakhan1613/VOIS_AICTE_Oct2025_ARSHIYA_KHAN</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BD0231D4-AAD5-717E-1453-9A395B2C2820}"/>
              </a:ext>
            </a:extLst>
          </p:cNvPr>
          <p:cNvPicPr>
            <a:picLocks noChangeAspect="1"/>
          </p:cNvPicPr>
          <p:nvPr/>
        </p:nvPicPr>
        <p:blipFill>
          <a:blip r:embed="rId3"/>
          <a:stretch>
            <a:fillRect/>
          </a:stretch>
        </p:blipFill>
        <p:spPr>
          <a:xfrm>
            <a:off x="1570530" y="1059372"/>
            <a:ext cx="8721136" cy="579862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3" name="Picture 12">
            <a:extLst>
              <a:ext uri="{FF2B5EF4-FFF2-40B4-BE49-F238E27FC236}">
                <a16:creationId xmlns:a16="http://schemas.microsoft.com/office/drawing/2014/main" id="{48AEC4C4-04E8-D63A-DC39-D3A4FF15FC0C}"/>
              </a:ext>
            </a:extLst>
          </p:cNvPr>
          <p:cNvPicPr>
            <a:picLocks noChangeAspect="1"/>
          </p:cNvPicPr>
          <p:nvPr/>
        </p:nvPicPr>
        <p:blipFill>
          <a:blip r:embed="rId3"/>
          <a:stretch>
            <a:fillRect/>
          </a:stretch>
        </p:blipFill>
        <p:spPr>
          <a:xfrm>
            <a:off x="1412447" y="1017036"/>
            <a:ext cx="8879219" cy="573832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2826298"/>
            <a:ext cx="11340000" cy="700114"/>
          </a:xfrm>
          <a:prstGeom prst="rect">
            <a:avLst/>
          </a:prstGeom>
        </p:spPr>
        <p:txBody>
          <a:bodyPr anchor="ctr">
            <a:noAutofit/>
          </a:bodyPr>
          <a:lstStyle/>
          <a:p>
            <a:pPr algn="ctr"/>
            <a:r>
              <a:rPr lang="en-US" sz="4500" b="1" dirty="0">
                <a:solidFill>
                  <a:schemeClr val="tx1"/>
                </a:solidFill>
              </a:rPr>
              <a:t> 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382555" y="1474237"/>
            <a:ext cx="7723299" cy="4859575"/>
          </a:xfrm>
        </p:spPr>
        <p:txBody>
          <a:bodyPr>
            <a:normAutofit fontScale="77500" lnSpcReduction="20000"/>
          </a:bodyPr>
          <a:lstStyle/>
          <a:p>
            <a:pPr>
              <a:lnSpc>
                <a:spcPct val="150000"/>
              </a:lnSpc>
            </a:pPr>
            <a:r>
              <a:rPr lang="en-US" sz="2800" dirty="0"/>
              <a:t>Airbnb is a widely used platform that enables property owners to rent out their homes or apartments to travelers. However, one of the major challenges faced by hosts is determining the optimal pricing for their listings. The price of a listing depends on various factors such as the number of bedrooms and bathrooms, level of cleanliness, accuracy of the property description, and the quality of communication with guests. Establishing the right price is crucial for attracting potential guests while ensuring maximum profitability for hosts.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73224" y="193042"/>
            <a:ext cx="9218646" cy="6471918"/>
          </a:xfrm>
        </p:spPr>
        <p:txBody>
          <a:bodyPr>
            <a:normAutofit/>
          </a:bodyPr>
          <a:lstStyle/>
          <a:p>
            <a:r>
              <a:rPr lang="en-GB" sz="4400" dirty="0"/>
              <a:t>Project Description</a:t>
            </a:r>
            <a:br>
              <a:rPr lang="en-GB" dirty="0"/>
            </a:br>
            <a:br>
              <a:rPr lang="en-GB" dirty="0"/>
            </a:br>
            <a:r>
              <a:rPr lang="en-US" sz="2000" b="0" dirty="0"/>
              <a:t>This project aims to develop a machine learning model capable of accurately predicting the prices of Airbnb listings. Setting the right price for an Airbnb property is essential for both hosts and travelers — hosts seek to maximize occupancy and revenue, while travelers look for fair and competitive rates.</a:t>
            </a:r>
            <a:br>
              <a:rPr lang="en-US" sz="2000" b="0" dirty="0"/>
            </a:br>
            <a:br>
              <a:rPr lang="en-US" sz="2000" b="0" dirty="0"/>
            </a:br>
            <a:r>
              <a:rPr lang="en-US" sz="2000" b="0" dirty="0"/>
              <a:t>By leveraging historical Airbnb data, the project builds a regression-based model that identifies and learns the relationships between various listing attributes — such as the number of bedrooms, bathrooms, cleanliness ratings, and guest reviews — and the corresponding prices.</a:t>
            </a:r>
            <a:br>
              <a:rPr lang="en-US" sz="2000" b="0" dirty="0"/>
            </a:br>
            <a:br>
              <a:rPr lang="en-US" sz="2000" b="0" dirty="0"/>
            </a:br>
            <a:r>
              <a:rPr lang="en-US" sz="2000" b="0" dirty="0"/>
              <a:t>The resulting model can be utilized to estimate prices for new or hypothetical listings, thereby assisting property owners in making data-driven and informed pricing decisions that enhance both profitability and guest satisfaction.</a:t>
            </a:r>
            <a:br>
              <a:rPr lang="en-GB" sz="2200" b="0" dirty="0"/>
            </a:br>
            <a:endParaRPr lang="en-IN" sz="22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502284" y="1744824"/>
            <a:ext cx="8604394" cy="4341651"/>
          </a:xfrm>
        </p:spPr>
        <p:txBody>
          <a:bodyPr>
            <a:noAutofit/>
          </a:bodyPr>
          <a:lstStyle/>
          <a:p>
            <a:pPr algn="just">
              <a:lnSpc>
                <a:spcPct val="150000"/>
              </a:lnSpc>
            </a:pPr>
            <a:r>
              <a:rPr lang="en-US" sz="1800" dirty="0"/>
              <a:t>Airbnb Hosts : To optimize the pricing of their listings based on property features, location, and guest reviews.</a:t>
            </a:r>
          </a:p>
          <a:p>
            <a:pPr algn="just">
              <a:lnSpc>
                <a:spcPct val="150000"/>
              </a:lnSpc>
            </a:pPr>
            <a:r>
              <a:rPr lang="en-US" sz="1800" dirty="0"/>
              <a:t>Travelers : To assess whether a listing is fairly priced or overpriced before making a booking decision.</a:t>
            </a:r>
          </a:p>
          <a:p>
            <a:pPr algn="just">
              <a:lnSpc>
                <a:spcPct val="150000"/>
              </a:lnSpc>
            </a:pPr>
            <a:r>
              <a:rPr lang="en-US" sz="1800" dirty="0"/>
              <a:t>Airbnb Platform Analysts : To enhance automated pricing algorithms and strengthen trust in platform recommendations.</a:t>
            </a:r>
          </a:p>
          <a:p>
            <a:pPr algn="just">
              <a:lnSpc>
                <a:spcPct val="150000"/>
              </a:lnSpc>
            </a:pPr>
            <a:r>
              <a:rPr lang="en-US" sz="1800" dirty="0"/>
              <a:t>Researchers and Students : To analyze the relationship between property characteristics, guest feedback, and rental pricing trends.</a:t>
            </a: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4000" dirty="0"/>
              <a:t>WHO ARE THE END USERS?</a:t>
            </a:r>
            <a:endParaRPr lang="en-IN" sz="4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278384"/>
            <a:ext cx="9027702" cy="5243448"/>
          </a:xfrm>
        </p:spPr>
        <p:txBody>
          <a:bodyPr>
            <a:normAutofit/>
          </a:bodyPr>
          <a:lstStyle/>
          <a:p>
            <a:pPr lvl="1">
              <a:lnSpc>
                <a:spcPct val="150000"/>
              </a:lnSpc>
            </a:pPr>
            <a:r>
              <a:rPr lang="en-IN" sz="2200" b="1" dirty="0"/>
              <a:t>Python</a:t>
            </a:r>
            <a:r>
              <a:rPr lang="en-IN" sz="2200" dirty="0"/>
              <a:t> – Core programming language for implementation.</a:t>
            </a:r>
          </a:p>
          <a:p>
            <a:pPr lvl="1">
              <a:lnSpc>
                <a:spcPct val="150000"/>
              </a:lnSpc>
            </a:pPr>
            <a:r>
              <a:rPr lang="en-IN" sz="2200" b="1" dirty="0"/>
              <a:t>Pandas &amp; NumPy </a:t>
            </a:r>
            <a:r>
              <a:rPr lang="en-IN" sz="2200" dirty="0"/>
              <a:t>– Data cleaning, preprocessing, and manipulation.</a:t>
            </a:r>
          </a:p>
          <a:p>
            <a:pPr lvl="1">
              <a:lnSpc>
                <a:spcPct val="150000"/>
              </a:lnSpc>
            </a:pPr>
            <a:r>
              <a:rPr lang="en-IN" sz="2200" b="1" dirty="0"/>
              <a:t>Scikit-learn</a:t>
            </a:r>
            <a:r>
              <a:rPr lang="en-IN" sz="2200" dirty="0"/>
              <a:t> – Machine learning (model training, regression, and evaluation).</a:t>
            </a:r>
          </a:p>
          <a:p>
            <a:pPr lvl="1">
              <a:lnSpc>
                <a:spcPct val="150000"/>
              </a:lnSpc>
            </a:pPr>
            <a:r>
              <a:rPr lang="en-IN" sz="2200" b="1" dirty="0"/>
              <a:t>Matplotlib &amp; Seaborn </a:t>
            </a:r>
            <a:r>
              <a:rPr lang="en-IN" sz="2200" dirty="0"/>
              <a:t>– Data visualization and feature analysis.</a:t>
            </a:r>
          </a:p>
          <a:p>
            <a:pPr lvl="1">
              <a:lnSpc>
                <a:spcPct val="150000"/>
              </a:lnSpc>
            </a:pPr>
            <a:r>
              <a:rPr lang="en-IN" sz="2200" b="1" dirty="0"/>
              <a:t>Google </a:t>
            </a:r>
            <a:r>
              <a:rPr lang="en-IN" sz="2200" b="1" dirty="0" err="1"/>
              <a:t>Colab</a:t>
            </a:r>
            <a:r>
              <a:rPr lang="en-IN" sz="2200" b="1" dirty="0"/>
              <a:t> </a:t>
            </a:r>
            <a:r>
              <a:rPr lang="en-IN" sz="2200" dirty="0"/>
              <a:t>– Cloud-based environment for project execution.</a:t>
            </a:r>
          </a:p>
          <a:p>
            <a:pPr lvl="1">
              <a:lnSpc>
                <a:spcPct val="150000"/>
              </a:lnSpc>
            </a:pPr>
            <a:r>
              <a:rPr lang="en-IN" sz="2200" b="1" dirty="0"/>
              <a:t>File Handling Libraries </a:t>
            </a:r>
            <a:r>
              <a:rPr lang="en-IN" sz="2200" dirty="0"/>
              <a:t>– </a:t>
            </a:r>
            <a:r>
              <a:rPr lang="en-IN" sz="2200" dirty="0" err="1"/>
              <a:t>openpyxl</a:t>
            </a:r>
            <a:r>
              <a:rPr lang="en-IN" sz="2200" dirty="0"/>
              <a:t> (Excel integration)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sz="4000"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D5FA328A-E695-5E17-DF4F-D29C8DAE1D3F}"/>
              </a:ext>
            </a:extLst>
          </p:cNvPr>
          <p:cNvPicPr>
            <a:picLocks noChangeAspect="1"/>
          </p:cNvPicPr>
          <p:nvPr/>
        </p:nvPicPr>
        <p:blipFill>
          <a:blip r:embed="rId3"/>
          <a:stretch>
            <a:fillRect/>
          </a:stretch>
        </p:blipFill>
        <p:spPr>
          <a:xfrm>
            <a:off x="675957" y="1757095"/>
            <a:ext cx="8334389" cy="416470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CD2C56DC-C3DD-EBDA-7807-A120414AB6E5}"/>
              </a:ext>
            </a:extLst>
          </p:cNvPr>
          <p:cNvPicPr>
            <a:picLocks noChangeAspect="1"/>
          </p:cNvPicPr>
          <p:nvPr/>
        </p:nvPicPr>
        <p:blipFill>
          <a:blip r:embed="rId3"/>
          <a:stretch>
            <a:fillRect/>
          </a:stretch>
        </p:blipFill>
        <p:spPr>
          <a:xfrm>
            <a:off x="826496" y="1352536"/>
            <a:ext cx="8112232" cy="497382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a:extLst>
              <a:ext uri="{FF2B5EF4-FFF2-40B4-BE49-F238E27FC236}">
                <a16:creationId xmlns:a16="http://schemas.microsoft.com/office/drawing/2014/main" id="{3FE262F4-E326-4B6B-9051-4AB0E93BD360}"/>
              </a:ext>
            </a:extLst>
          </p:cNvPr>
          <p:cNvPicPr>
            <a:picLocks noChangeAspect="1"/>
          </p:cNvPicPr>
          <p:nvPr/>
        </p:nvPicPr>
        <p:blipFill>
          <a:blip r:embed="rId3"/>
          <a:stretch>
            <a:fillRect/>
          </a:stretch>
        </p:blipFill>
        <p:spPr>
          <a:xfrm>
            <a:off x="320982" y="1352166"/>
            <a:ext cx="9076106" cy="526453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EA39-4649-8D3D-4C43-E0A7003D519A}"/>
              </a:ext>
            </a:extLst>
          </p:cNvPr>
          <p:cNvSpPr>
            <a:spLocks noGrp="1"/>
          </p:cNvSpPr>
          <p:nvPr>
            <p:ph type="title"/>
          </p:nvPr>
        </p:nvSpPr>
        <p:spPr>
          <a:xfrm>
            <a:off x="677334" y="609600"/>
            <a:ext cx="10052870" cy="5431762"/>
          </a:xfrm>
        </p:spPr>
        <p:txBody>
          <a:bodyPr>
            <a:normAutofit/>
          </a:bodyPr>
          <a:lstStyle/>
          <a:p>
            <a:r>
              <a:rPr lang="en-US" sz="4000" b="1" dirty="0">
                <a:solidFill>
                  <a:schemeClr val="tx1"/>
                </a:solidFill>
              </a:rPr>
              <a:t>RESULTS4</a:t>
            </a:r>
          </a:p>
        </p:txBody>
      </p:sp>
      <p:sp>
        <p:nvSpPr>
          <p:cNvPr id="3" name="Slide Number Placeholder 2">
            <a:extLst>
              <a:ext uri="{FF2B5EF4-FFF2-40B4-BE49-F238E27FC236}">
                <a16:creationId xmlns:a16="http://schemas.microsoft.com/office/drawing/2014/main" id="{6B3065A7-8523-B72E-B17D-D0DD85E5449A}"/>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Picture 8">
            <a:extLst>
              <a:ext uri="{FF2B5EF4-FFF2-40B4-BE49-F238E27FC236}">
                <a16:creationId xmlns:a16="http://schemas.microsoft.com/office/drawing/2014/main" id="{AA2C54EA-469F-594E-DCBF-4EDB417FADC2}"/>
              </a:ext>
            </a:extLst>
          </p:cNvPr>
          <p:cNvPicPr>
            <a:picLocks noChangeAspect="1"/>
          </p:cNvPicPr>
          <p:nvPr/>
        </p:nvPicPr>
        <p:blipFill>
          <a:blip r:embed="rId2"/>
          <a:stretch>
            <a:fillRect/>
          </a:stretch>
        </p:blipFill>
        <p:spPr>
          <a:xfrm>
            <a:off x="649614" y="1464906"/>
            <a:ext cx="6574125" cy="5206481"/>
          </a:xfrm>
          <a:prstGeom prst="rect">
            <a:avLst/>
          </a:prstGeom>
        </p:spPr>
      </p:pic>
    </p:spTree>
    <p:extLst>
      <p:ext uri="{BB962C8B-B14F-4D97-AF65-F5344CB8AC3E}">
        <p14:creationId xmlns:p14="http://schemas.microsoft.com/office/powerpoint/2010/main" val="252428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748</TotalTime>
  <Words>438</Words>
  <Application>Microsoft Office PowerPoint</Application>
  <PresentationFormat>Widescreen</PresentationFormat>
  <Paragraphs>33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vt:lpstr>
      <vt:lpstr>PROBLEM  STATEMENT</vt:lpstr>
      <vt:lpstr>Project Description  This project aims to develop a machine learning model capable of accurately predicting the prices of Airbnb listings. Setting the right price for an Airbnb property is essential for both hosts and travelers — hosts seek to maximize occupancy and revenue, while travelers look for fair and competitive rates.  By leveraging historical Airbnb data, the project builds a regression-based model that identifies and learns the relationships between various listing attributes — such as the number of bedrooms, bathrooms, cleanliness ratings, and guest reviews — and the corresponding prices.  The resulting model can be utilized to estimate prices for new or hypothetical listings, thereby assisting property owners in making data-driven and informed pricing decisions that enhance both profitability and guest satisfaction. </vt:lpstr>
      <vt:lpstr>WHO ARE THE END USERS?</vt:lpstr>
      <vt:lpstr>Technology Used</vt:lpstr>
      <vt:lpstr>RESULTS1</vt:lpstr>
      <vt:lpstr>RESULTS2</vt:lpstr>
      <vt:lpstr>RESULTS3 </vt:lpstr>
      <vt:lpstr>RESULTS4</vt:lpstr>
      <vt:lpstr>GitHub repository </vt:lpstr>
      <vt:lpstr>Getting started with Basics of Python Certificate  </vt:lpstr>
      <vt:lpstr>Data Visualization Certificate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Arshiya Khan</cp:lastModifiedBy>
  <cp:revision>110</cp:revision>
  <dcterms:created xsi:type="dcterms:W3CDTF">2021-07-11T13:13:15Z</dcterms:created>
  <dcterms:modified xsi:type="dcterms:W3CDTF">2025-10-05T14:33:53Z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