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65" r:id="rId9"/>
    <p:sldId id="266" r:id="rId10"/>
    <p:sldId id="26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4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FD9A2-0FE0-4DE4-9DE6-DB89E2A525A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2E786A-CACB-4570-8F44-B3155689DC70}">
      <dgm:prSet phldrT="[Text]"/>
      <dgm:spPr/>
      <dgm:t>
        <a:bodyPr/>
        <a:lstStyle/>
        <a:p>
          <a:r>
            <a:rPr lang="en-IN" dirty="0">
              <a:latin typeface="Bahnschrift Condensed" panose="020B0502040204020203" pitchFamily="34" charset="0"/>
            </a:rPr>
            <a:t>Threats, problems and challenges</a:t>
          </a:r>
        </a:p>
      </dgm:t>
    </dgm:pt>
    <dgm:pt modelId="{9F103B3D-D2E4-47A6-820A-D7D450EA9D85}" type="parTrans" cxnId="{1ED7378D-12B5-4240-A5E1-33A898AA13FD}">
      <dgm:prSet/>
      <dgm:spPr/>
      <dgm:t>
        <a:bodyPr/>
        <a:lstStyle/>
        <a:p>
          <a:endParaRPr lang="en-IN"/>
        </a:p>
      </dgm:t>
    </dgm:pt>
    <dgm:pt modelId="{E66EDF47-F7B0-4855-A17C-9BCBCC951A69}" type="sibTrans" cxnId="{1ED7378D-12B5-4240-A5E1-33A898AA13FD}">
      <dgm:prSet/>
      <dgm:spPr/>
      <dgm:t>
        <a:bodyPr/>
        <a:lstStyle/>
        <a:p>
          <a:endParaRPr lang="en-IN"/>
        </a:p>
      </dgm:t>
    </dgm:pt>
    <dgm:pt modelId="{A2D93DAD-51B7-401A-864E-5EE578C6A188}">
      <dgm:prSet phldrT="[Text]"/>
      <dgm:spPr/>
      <dgm:t>
        <a:bodyPr/>
        <a:lstStyle/>
        <a:p>
          <a:r>
            <a:rPr lang="en-IN" dirty="0">
              <a:latin typeface="Bahnschrift Condensed" panose="020B0502040204020203" pitchFamily="34" charset="0"/>
            </a:rPr>
            <a:t>Crime detection &amp; criminal identification</a:t>
          </a:r>
        </a:p>
      </dgm:t>
    </dgm:pt>
    <dgm:pt modelId="{9C380A67-91C2-4D34-8B3C-126A803F0943}" type="parTrans" cxnId="{ADA8E8A2-ED2F-4647-ACB2-B80070401946}">
      <dgm:prSet/>
      <dgm:spPr/>
      <dgm:t>
        <a:bodyPr/>
        <a:lstStyle/>
        <a:p>
          <a:endParaRPr lang="en-IN"/>
        </a:p>
      </dgm:t>
    </dgm:pt>
    <dgm:pt modelId="{B3A0CF33-CF16-49A0-AD14-9344755D5BB0}" type="sibTrans" cxnId="{ADA8E8A2-ED2F-4647-ACB2-B80070401946}">
      <dgm:prSet/>
      <dgm:spPr/>
      <dgm:t>
        <a:bodyPr/>
        <a:lstStyle/>
        <a:p>
          <a:endParaRPr lang="en-IN"/>
        </a:p>
      </dgm:t>
    </dgm:pt>
    <dgm:pt modelId="{0656B04C-8F82-46C4-939A-3E399E6EA54E}">
      <dgm:prSet phldrT="[Text]" custT="1"/>
      <dgm:spPr/>
      <dgm:t>
        <a:bodyPr/>
        <a:lstStyle/>
        <a:p>
          <a:r>
            <a:rPr lang="en-IN" sz="1800" dirty="0">
              <a:latin typeface="Bahnschrift Condensed" panose="020B0502040204020203" pitchFamily="34" charset="0"/>
            </a:rPr>
            <a:t>None to overlook</a:t>
          </a:r>
        </a:p>
      </dgm:t>
    </dgm:pt>
    <dgm:pt modelId="{EBD3EE76-5129-4DF8-975E-722C15BC7157}" type="parTrans" cxnId="{38E2A27E-8FA2-458D-8B18-903C1A3BC7D2}">
      <dgm:prSet/>
      <dgm:spPr/>
      <dgm:t>
        <a:bodyPr/>
        <a:lstStyle/>
        <a:p>
          <a:endParaRPr lang="en-IN"/>
        </a:p>
      </dgm:t>
    </dgm:pt>
    <dgm:pt modelId="{BF78AF99-B85A-479C-8017-E0537295F8EF}" type="sibTrans" cxnId="{38E2A27E-8FA2-458D-8B18-903C1A3BC7D2}">
      <dgm:prSet/>
      <dgm:spPr/>
      <dgm:t>
        <a:bodyPr/>
        <a:lstStyle/>
        <a:p>
          <a:endParaRPr lang="en-IN"/>
        </a:p>
      </dgm:t>
    </dgm:pt>
    <dgm:pt modelId="{94329ABA-4129-49A4-911C-BBA0C636B03D}">
      <dgm:prSet phldrT="[Text]" custT="1"/>
      <dgm:spPr/>
      <dgm:t>
        <a:bodyPr/>
        <a:lstStyle/>
        <a:p>
          <a:r>
            <a:rPr lang="en-IN" sz="2000" dirty="0">
              <a:latin typeface="Bahnschrift Condensed" panose="020B0502040204020203" pitchFamily="34" charset="0"/>
            </a:rPr>
            <a:t>Inefficient security forces</a:t>
          </a:r>
        </a:p>
      </dgm:t>
    </dgm:pt>
    <dgm:pt modelId="{F6D67C2A-77DE-4524-94B9-2EA7CEF18FB9}" type="parTrans" cxnId="{3EB6EAD7-78B9-4B0F-A558-68AE6554DBD4}">
      <dgm:prSet/>
      <dgm:spPr/>
      <dgm:t>
        <a:bodyPr/>
        <a:lstStyle/>
        <a:p>
          <a:endParaRPr lang="en-IN"/>
        </a:p>
      </dgm:t>
    </dgm:pt>
    <dgm:pt modelId="{BD138ECD-E46D-4C54-81F9-0150E76A91A6}" type="sibTrans" cxnId="{3EB6EAD7-78B9-4B0F-A558-68AE6554DBD4}">
      <dgm:prSet/>
      <dgm:spPr/>
      <dgm:t>
        <a:bodyPr/>
        <a:lstStyle/>
        <a:p>
          <a:endParaRPr lang="en-IN"/>
        </a:p>
      </dgm:t>
    </dgm:pt>
    <dgm:pt modelId="{D09A7229-A8D7-4FEC-9C5D-782AB4954383}">
      <dgm:prSet phldrT="[Text]"/>
      <dgm:spPr/>
      <dgm:t>
        <a:bodyPr/>
        <a:lstStyle/>
        <a:p>
          <a:r>
            <a:rPr lang="en-IN" dirty="0" err="1">
              <a:latin typeface="Bahnschrift Condensed" panose="020B0502040204020203" pitchFamily="34" charset="0"/>
            </a:rPr>
            <a:t>Uncertainity</a:t>
          </a:r>
          <a:r>
            <a:rPr lang="en-IN" dirty="0">
              <a:latin typeface="Bahnschrift Condensed" panose="020B0502040204020203" pitchFamily="34" charset="0"/>
            </a:rPr>
            <a:t> &amp; benefit of doubt</a:t>
          </a:r>
        </a:p>
      </dgm:t>
    </dgm:pt>
    <dgm:pt modelId="{531D42A5-73B7-4FCF-8A66-875A0FFF46E2}" type="parTrans" cxnId="{79F1D3E6-D555-46EF-90ED-4B5777EC8168}">
      <dgm:prSet/>
      <dgm:spPr/>
      <dgm:t>
        <a:bodyPr/>
        <a:lstStyle/>
        <a:p>
          <a:endParaRPr lang="en-IN"/>
        </a:p>
      </dgm:t>
    </dgm:pt>
    <dgm:pt modelId="{A80892CC-EE05-4739-A301-2E18014D9D1B}" type="sibTrans" cxnId="{79F1D3E6-D555-46EF-90ED-4B5777EC8168}">
      <dgm:prSet/>
      <dgm:spPr/>
      <dgm:t>
        <a:bodyPr/>
        <a:lstStyle/>
        <a:p>
          <a:endParaRPr lang="en-IN"/>
        </a:p>
      </dgm:t>
    </dgm:pt>
    <dgm:pt modelId="{7533B6E2-BD49-4752-88C6-60F8387618CD}">
      <dgm:prSet phldrT="[Text]"/>
      <dgm:spPr/>
      <dgm:t>
        <a:bodyPr/>
        <a:lstStyle/>
        <a:p>
          <a:r>
            <a:rPr lang="en-IN" dirty="0">
              <a:latin typeface="Bahnschrift Condensed" panose="020B0502040204020203" pitchFamily="34" charset="0"/>
            </a:rPr>
            <a:t>Revenue lost in inefficient security systems</a:t>
          </a:r>
        </a:p>
      </dgm:t>
    </dgm:pt>
    <dgm:pt modelId="{A8354882-26B5-4F8E-B392-77CFF3BFED52}" type="parTrans" cxnId="{39005F8B-C3FD-467C-88D6-FA56E6BF7D5A}">
      <dgm:prSet/>
      <dgm:spPr/>
      <dgm:t>
        <a:bodyPr/>
        <a:lstStyle/>
        <a:p>
          <a:endParaRPr lang="en-IN"/>
        </a:p>
      </dgm:t>
    </dgm:pt>
    <dgm:pt modelId="{DE99A6FE-8AF2-4DC1-B92F-0000F4194F38}" type="sibTrans" cxnId="{39005F8B-C3FD-467C-88D6-FA56E6BF7D5A}">
      <dgm:prSet/>
      <dgm:spPr/>
      <dgm:t>
        <a:bodyPr/>
        <a:lstStyle/>
        <a:p>
          <a:endParaRPr lang="en-IN"/>
        </a:p>
      </dgm:t>
    </dgm:pt>
    <dgm:pt modelId="{0B60DB8B-9CF0-4093-B63A-09DCE3E90C28}">
      <dgm:prSet phldrT="[Text]" custT="1"/>
      <dgm:spPr/>
      <dgm:t>
        <a:bodyPr/>
        <a:lstStyle/>
        <a:p>
          <a:r>
            <a:rPr lang="en-IN" sz="2000" dirty="0">
              <a:latin typeface="Bahnschrift Condensed" panose="020B0502040204020203" pitchFamily="34" charset="0"/>
            </a:rPr>
            <a:t>Response time and delays in action</a:t>
          </a:r>
        </a:p>
      </dgm:t>
    </dgm:pt>
    <dgm:pt modelId="{71B64354-214A-4D00-8604-A946FCE1CCDC}" type="parTrans" cxnId="{C26963BA-BE75-43AE-ADC2-8F590E418035}">
      <dgm:prSet/>
      <dgm:spPr/>
      <dgm:t>
        <a:bodyPr/>
        <a:lstStyle/>
        <a:p>
          <a:endParaRPr lang="en-IN"/>
        </a:p>
      </dgm:t>
    </dgm:pt>
    <dgm:pt modelId="{35C39EA3-8BD1-4CAB-8327-A1BE05582760}" type="sibTrans" cxnId="{C26963BA-BE75-43AE-ADC2-8F590E418035}">
      <dgm:prSet/>
      <dgm:spPr/>
      <dgm:t>
        <a:bodyPr/>
        <a:lstStyle/>
        <a:p>
          <a:endParaRPr lang="en-IN"/>
        </a:p>
      </dgm:t>
    </dgm:pt>
    <dgm:pt modelId="{D9A25507-AC7E-4A30-A909-4974246C781A}" type="pres">
      <dgm:prSet presAssocID="{2F1FD9A2-0FE0-4DE4-9DE6-DB89E2A525A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9AC234-DE2A-44D5-BFE3-D716DF3AA696}" type="pres">
      <dgm:prSet presAssocID="{2F1FD9A2-0FE0-4DE4-9DE6-DB89E2A525A2}" presName="radial" presStyleCnt="0">
        <dgm:presLayoutVars>
          <dgm:animLvl val="ctr"/>
        </dgm:presLayoutVars>
      </dgm:prSet>
      <dgm:spPr/>
    </dgm:pt>
    <dgm:pt modelId="{7FAD10B2-5870-43DA-A82E-BE385BFF88C9}" type="pres">
      <dgm:prSet presAssocID="{652E786A-CACB-4570-8F44-B3155689DC70}" presName="centerShape" presStyleLbl="vennNode1" presStyleIdx="0" presStyleCnt="7" custScaleY="99657"/>
      <dgm:spPr/>
      <dgm:t>
        <a:bodyPr/>
        <a:lstStyle/>
        <a:p>
          <a:endParaRPr lang="en-US"/>
        </a:p>
      </dgm:t>
    </dgm:pt>
    <dgm:pt modelId="{DDE00539-4382-4F0D-B1B9-2BC526DF3716}" type="pres">
      <dgm:prSet presAssocID="{0B60DB8B-9CF0-4093-B63A-09DCE3E90C28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6454B-64AA-444C-A3E9-809FF14575A0}" type="pres">
      <dgm:prSet presAssocID="{A2D93DAD-51B7-401A-864E-5EE578C6A188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F7993-2B4F-40ED-A444-D15811F286E9}" type="pres">
      <dgm:prSet presAssocID="{0656B04C-8F82-46C4-939A-3E399E6EA54E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2F316-A82B-4268-A2E4-F590A5BB1510}" type="pres">
      <dgm:prSet presAssocID="{94329ABA-4129-49A4-911C-BBA0C636B03D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A525A-ADE6-4BC6-97D0-4E16F61FD1C0}" type="pres">
      <dgm:prSet presAssocID="{D09A7229-A8D7-4FEC-9C5D-782AB4954383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926C3-2C61-4FD0-8238-A2722C345E0E}" type="pres">
      <dgm:prSet presAssocID="{7533B6E2-BD49-4752-88C6-60F8387618CD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FC180-A08C-44B7-AEFA-6FC86BA9908E}" type="presOf" srcId="{94329ABA-4129-49A4-911C-BBA0C636B03D}" destId="{BE22F316-A82B-4268-A2E4-F590A5BB1510}" srcOrd="0" destOrd="0" presId="urn:microsoft.com/office/officeart/2005/8/layout/radial3"/>
    <dgm:cxn modelId="{ADA8E8A2-ED2F-4647-ACB2-B80070401946}" srcId="{652E786A-CACB-4570-8F44-B3155689DC70}" destId="{A2D93DAD-51B7-401A-864E-5EE578C6A188}" srcOrd="1" destOrd="0" parTransId="{9C380A67-91C2-4D34-8B3C-126A803F0943}" sibTransId="{B3A0CF33-CF16-49A0-AD14-9344755D5BB0}"/>
    <dgm:cxn modelId="{8D3695D2-38F0-4F87-B615-6EBF346D0334}" type="presOf" srcId="{D09A7229-A8D7-4FEC-9C5D-782AB4954383}" destId="{69CA525A-ADE6-4BC6-97D0-4E16F61FD1C0}" srcOrd="0" destOrd="0" presId="urn:microsoft.com/office/officeart/2005/8/layout/radial3"/>
    <dgm:cxn modelId="{8C479F09-1D20-49AD-AAB5-7973C5DF211B}" type="presOf" srcId="{A2D93DAD-51B7-401A-864E-5EE578C6A188}" destId="{FC46454B-64AA-444C-A3E9-809FF14575A0}" srcOrd="0" destOrd="0" presId="urn:microsoft.com/office/officeart/2005/8/layout/radial3"/>
    <dgm:cxn modelId="{39005F8B-C3FD-467C-88D6-FA56E6BF7D5A}" srcId="{652E786A-CACB-4570-8F44-B3155689DC70}" destId="{7533B6E2-BD49-4752-88C6-60F8387618CD}" srcOrd="5" destOrd="0" parTransId="{A8354882-26B5-4F8E-B392-77CFF3BFED52}" sibTransId="{DE99A6FE-8AF2-4DC1-B92F-0000F4194F38}"/>
    <dgm:cxn modelId="{8F02B1C8-9EA5-4725-BF19-D2B1DECD72CB}" type="presOf" srcId="{2F1FD9A2-0FE0-4DE4-9DE6-DB89E2A525A2}" destId="{D9A25507-AC7E-4A30-A909-4974246C781A}" srcOrd="0" destOrd="0" presId="urn:microsoft.com/office/officeart/2005/8/layout/radial3"/>
    <dgm:cxn modelId="{C9C6B29F-9B9F-490A-991E-F2917C18EC0C}" type="presOf" srcId="{0B60DB8B-9CF0-4093-B63A-09DCE3E90C28}" destId="{DDE00539-4382-4F0D-B1B9-2BC526DF3716}" srcOrd="0" destOrd="0" presId="urn:microsoft.com/office/officeart/2005/8/layout/radial3"/>
    <dgm:cxn modelId="{1ED7378D-12B5-4240-A5E1-33A898AA13FD}" srcId="{2F1FD9A2-0FE0-4DE4-9DE6-DB89E2A525A2}" destId="{652E786A-CACB-4570-8F44-B3155689DC70}" srcOrd="0" destOrd="0" parTransId="{9F103B3D-D2E4-47A6-820A-D7D450EA9D85}" sibTransId="{E66EDF47-F7B0-4855-A17C-9BCBCC951A69}"/>
    <dgm:cxn modelId="{38E2A27E-8FA2-458D-8B18-903C1A3BC7D2}" srcId="{652E786A-CACB-4570-8F44-B3155689DC70}" destId="{0656B04C-8F82-46C4-939A-3E399E6EA54E}" srcOrd="2" destOrd="0" parTransId="{EBD3EE76-5129-4DF8-975E-722C15BC7157}" sibTransId="{BF78AF99-B85A-479C-8017-E0537295F8EF}"/>
    <dgm:cxn modelId="{4EFA3A59-CFFA-4AF1-8103-473123990F49}" type="presOf" srcId="{652E786A-CACB-4570-8F44-B3155689DC70}" destId="{7FAD10B2-5870-43DA-A82E-BE385BFF88C9}" srcOrd="0" destOrd="0" presId="urn:microsoft.com/office/officeart/2005/8/layout/radial3"/>
    <dgm:cxn modelId="{C26963BA-BE75-43AE-ADC2-8F590E418035}" srcId="{652E786A-CACB-4570-8F44-B3155689DC70}" destId="{0B60DB8B-9CF0-4093-B63A-09DCE3E90C28}" srcOrd="0" destOrd="0" parTransId="{71B64354-214A-4D00-8604-A946FCE1CCDC}" sibTransId="{35C39EA3-8BD1-4CAB-8327-A1BE05582760}"/>
    <dgm:cxn modelId="{3EB6EAD7-78B9-4B0F-A558-68AE6554DBD4}" srcId="{652E786A-CACB-4570-8F44-B3155689DC70}" destId="{94329ABA-4129-49A4-911C-BBA0C636B03D}" srcOrd="3" destOrd="0" parTransId="{F6D67C2A-77DE-4524-94B9-2EA7CEF18FB9}" sibTransId="{BD138ECD-E46D-4C54-81F9-0150E76A91A6}"/>
    <dgm:cxn modelId="{79F1D3E6-D555-46EF-90ED-4B5777EC8168}" srcId="{652E786A-CACB-4570-8F44-B3155689DC70}" destId="{D09A7229-A8D7-4FEC-9C5D-782AB4954383}" srcOrd="4" destOrd="0" parTransId="{531D42A5-73B7-4FCF-8A66-875A0FFF46E2}" sibTransId="{A80892CC-EE05-4739-A301-2E18014D9D1B}"/>
    <dgm:cxn modelId="{7FB81478-BA18-48E6-B323-D00B1AAF963A}" type="presOf" srcId="{0656B04C-8F82-46C4-939A-3E399E6EA54E}" destId="{C37F7993-2B4F-40ED-A444-D15811F286E9}" srcOrd="0" destOrd="0" presId="urn:microsoft.com/office/officeart/2005/8/layout/radial3"/>
    <dgm:cxn modelId="{D27E7559-D7AB-4D22-9156-E592AFAC814A}" type="presOf" srcId="{7533B6E2-BD49-4752-88C6-60F8387618CD}" destId="{1CF926C3-2C61-4FD0-8238-A2722C345E0E}" srcOrd="0" destOrd="0" presId="urn:microsoft.com/office/officeart/2005/8/layout/radial3"/>
    <dgm:cxn modelId="{9669949C-47D0-49A8-921F-775A3E1CA758}" type="presParOf" srcId="{D9A25507-AC7E-4A30-A909-4974246C781A}" destId="{779AC234-DE2A-44D5-BFE3-D716DF3AA696}" srcOrd="0" destOrd="0" presId="urn:microsoft.com/office/officeart/2005/8/layout/radial3"/>
    <dgm:cxn modelId="{1F82A581-0652-4391-BF12-BEC898A5551A}" type="presParOf" srcId="{779AC234-DE2A-44D5-BFE3-D716DF3AA696}" destId="{7FAD10B2-5870-43DA-A82E-BE385BFF88C9}" srcOrd="0" destOrd="0" presId="urn:microsoft.com/office/officeart/2005/8/layout/radial3"/>
    <dgm:cxn modelId="{659BB5BB-7710-42FF-83CE-ECB814FD2A4A}" type="presParOf" srcId="{779AC234-DE2A-44D5-BFE3-D716DF3AA696}" destId="{DDE00539-4382-4F0D-B1B9-2BC526DF3716}" srcOrd="1" destOrd="0" presId="urn:microsoft.com/office/officeart/2005/8/layout/radial3"/>
    <dgm:cxn modelId="{00B833CD-6759-484A-9574-C655FCCB2A9C}" type="presParOf" srcId="{779AC234-DE2A-44D5-BFE3-D716DF3AA696}" destId="{FC46454B-64AA-444C-A3E9-809FF14575A0}" srcOrd="2" destOrd="0" presId="urn:microsoft.com/office/officeart/2005/8/layout/radial3"/>
    <dgm:cxn modelId="{ADBDA78B-2AE4-4D42-93BE-D7EF9485FE01}" type="presParOf" srcId="{779AC234-DE2A-44D5-BFE3-D716DF3AA696}" destId="{C37F7993-2B4F-40ED-A444-D15811F286E9}" srcOrd="3" destOrd="0" presId="urn:microsoft.com/office/officeart/2005/8/layout/radial3"/>
    <dgm:cxn modelId="{78EFE228-409F-44D7-A6BD-0D6ACF382C0C}" type="presParOf" srcId="{779AC234-DE2A-44D5-BFE3-D716DF3AA696}" destId="{BE22F316-A82B-4268-A2E4-F590A5BB1510}" srcOrd="4" destOrd="0" presId="urn:microsoft.com/office/officeart/2005/8/layout/radial3"/>
    <dgm:cxn modelId="{98315E3B-38BA-414D-9FDE-5D7A8C78A0C2}" type="presParOf" srcId="{779AC234-DE2A-44D5-BFE3-D716DF3AA696}" destId="{69CA525A-ADE6-4BC6-97D0-4E16F61FD1C0}" srcOrd="5" destOrd="0" presId="urn:microsoft.com/office/officeart/2005/8/layout/radial3"/>
    <dgm:cxn modelId="{050192F2-601B-43AC-B975-E0BC62A46C7B}" type="presParOf" srcId="{779AC234-DE2A-44D5-BFE3-D716DF3AA696}" destId="{1CF926C3-2C61-4FD0-8238-A2722C345E0E}" srcOrd="6" destOrd="0" presId="urn:microsoft.com/office/officeart/2005/8/layout/radial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6DE5F-18EA-4301-B403-2144F1A31C82}" type="doc">
      <dgm:prSet loTypeId="urn:microsoft.com/office/officeart/2005/8/layout/hProcess9" loCatId="process" qsTypeId="urn:microsoft.com/office/officeart/2005/8/quickstyle/3d6" qsCatId="3D" csTypeId="urn:microsoft.com/office/officeart/2005/8/colors/accent1_2" csCatId="accent1" phldr="1"/>
      <dgm:spPr/>
    </dgm:pt>
    <dgm:pt modelId="{4B834251-5C59-4B2F-AE44-16935FBDD6C1}" type="pres">
      <dgm:prSet presAssocID="{EAA6DE5F-18EA-4301-B403-2144F1A31C82}" presName="CompostProcess" presStyleCnt="0">
        <dgm:presLayoutVars>
          <dgm:dir/>
          <dgm:resizeHandles val="exact"/>
        </dgm:presLayoutVars>
      </dgm:prSet>
      <dgm:spPr/>
    </dgm:pt>
    <dgm:pt modelId="{D26A252A-131F-43C6-90DD-CAD73A9F5063}" type="pres">
      <dgm:prSet presAssocID="{EAA6DE5F-18EA-4301-B403-2144F1A31C82}" presName="arrow" presStyleLbl="bgShp" presStyleIdx="0" presStyleCnt="1" custLinFactNeighborX="1794" custLinFactNeighborY="19049"/>
      <dgm:spPr/>
    </dgm:pt>
    <dgm:pt modelId="{33F6C728-FCEF-4E3D-A47B-AA77DDE7B9CB}" type="pres">
      <dgm:prSet presAssocID="{EAA6DE5F-18EA-4301-B403-2144F1A31C82}" presName="linearProcess" presStyleCnt="0"/>
      <dgm:spPr/>
    </dgm:pt>
  </dgm:ptLst>
  <dgm:cxnLst>
    <dgm:cxn modelId="{10C6D5FE-F4AF-4414-9366-A2B98BA24A25}" type="presOf" srcId="{EAA6DE5F-18EA-4301-B403-2144F1A31C82}" destId="{4B834251-5C59-4B2F-AE44-16935FBDD6C1}" srcOrd="0" destOrd="0" presId="urn:microsoft.com/office/officeart/2005/8/layout/hProcess9"/>
    <dgm:cxn modelId="{1E904B73-6045-4AC3-9FA0-922D8E4D271D}" type="presParOf" srcId="{4B834251-5C59-4B2F-AE44-16935FBDD6C1}" destId="{D26A252A-131F-43C6-90DD-CAD73A9F5063}" srcOrd="0" destOrd="0" presId="urn:microsoft.com/office/officeart/2005/8/layout/hProcess9"/>
    <dgm:cxn modelId="{3BFC2F25-67E8-414D-8255-2B9CE82F38C8}" type="presParOf" srcId="{4B834251-5C59-4B2F-AE44-16935FBDD6C1}" destId="{33F6C728-FCEF-4E3D-A47B-AA77DDE7B9CB}" srcOrd="1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2BED8-F6B3-4185-B1A0-63259D862E60}" type="doc">
      <dgm:prSet loTypeId="urn:microsoft.com/office/officeart/2005/8/layout/hProcess11" loCatId="process" qsTypeId="urn:microsoft.com/office/officeart/2005/8/quickstyle/3d6" qsCatId="3D" csTypeId="urn:microsoft.com/office/officeart/2005/8/colors/accent1_2" csCatId="accent1" phldr="0"/>
      <dgm:spPr/>
    </dgm:pt>
    <dgm:pt modelId="{0040E49D-7693-4CE2-B636-15948C73B695}" type="pres">
      <dgm:prSet presAssocID="{5722BED8-F6B3-4185-B1A0-63259D862E60}" presName="Name0" presStyleCnt="0">
        <dgm:presLayoutVars>
          <dgm:dir/>
          <dgm:resizeHandles val="exact"/>
        </dgm:presLayoutVars>
      </dgm:prSet>
      <dgm:spPr/>
    </dgm:pt>
    <dgm:pt modelId="{053DC811-1E4A-4CA3-B312-F67A183499ED}" type="pres">
      <dgm:prSet presAssocID="{5722BED8-F6B3-4185-B1A0-63259D862E60}" presName="arrow" presStyleLbl="bgShp" presStyleIdx="0" presStyleCnt="1" custLinFactNeighborY="90793"/>
      <dgm:spPr/>
    </dgm:pt>
    <dgm:pt modelId="{407A4455-685A-4207-8920-62B1136CFBA1}" type="pres">
      <dgm:prSet presAssocID="{5722BED8-F6B3-4185-B1A0-63259D862E60}" presName="points" presStyleCnt="0"/>
      <dgm:spPr/>
    </dgm:pt>
  </dgm:ptLst>
  <dgm:cxnLst>
    <dgm:cxn modelId="{5B221BF6-D2DA-4E5B-9B13-15549B2D3CF0}" type="presOf" srcId="{5722BED8-F6B3-4185-B1A0-63259D862E60}" destId="{0040E49D-7693-4CE2-B636-15948C73B695}" srcOrd="0" destOrd="0" presId="urn:microsoft.com/office/officeart/2005/8/layout/hProcess11"/>
    <dgm:cxn modelId="{DC135773-FC5E-49BC-AA27-2F4355BE48EF}" type="presParOf" srcId="{0040E49D-7693-4CE2-B636-15948C73B695}" destId="{053DC811-1E4A-4CA3-B312-F67A183499ED}" srcOrd="0" destOrd="0" presId="urn:microsoft.com/office/officeart/2005/8/layout/hProcess11"/>
    <dgm:cxn modelId="{E2167AB1-4D2D-412C-B08E-CDD73193DFD3}" type="presParOf" srcId="{0040E49D-7693-4CE2-B636-15948C73B695}" destId="{407A4455-685A-4207-8920-62B1136CFBA1}" srcOrd="1" destOrd="0" presId="urn:microsoft.com/office/officeart/2005/8/layout/hProcess1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D10B2-5870-43DA-A82E-BE385BFF88C9}">
      <dsp:nvSpPr>
        <dsp:cNvPr id="0" name=""/>
        <dsp:cNvSpPr/>
      </dsp:nvSpPr>
      <dsp:spPr>
        <a:xfrm>
          <a:off x="4361870" y="1370211"/>
          <a:ext cx="3398986" cy="33873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>
              <a:latin typeface="Bahnschrift Condensed" panose="020B0502040204020203" pitchFamily="34" charset="0"/>
            </a:rPr>
            <a:t>Threats, problems and challenges</a:t>
          </a:r>
        </a:p>
      </dsp:txBody>
      <dsp:txXfrm>
        <a:off x="4859640" y="1866274"/>
        <a:ext cx="2403446" cy="2395201"/>
      </dsp:txXfrm>
    </dsp:sp>
    <dsp:sp modelId="{DDE00539-4382-4F0D-B1B9-2BC526DF3716}">
      <dsp:nvSpPr>
        <dsp:cNvPr id="0" name=""/>
        <dsp:cNvSpPr/>
      </dsp:nvSpPr>
      <dsp:spPr>
        <a:xfrm>
          <a:off x="5211616" y="606"/>
          <a:ext cx="1699493" cy="16994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 Condensed" panose="020B0502040204020203" pitchFamily="34" charset="0"/>
            </a:rPr>
            <a:t>Response time and delays in action</a:t>
          </a:r>
        </a:p>
      </dsp:txBody>
      <dsp:txXfrm>
        <a:off x="5460501" y="249491"/>
        <a:ext cx="1201723" cy="1201723"/>
      </dsp:txXfrm>
    </dsp:sp>
    <dsp:sp modelId="{FC46454B-64AA-444C-A3E9-809FF14575A0}">
      <dsp:nvSpPr>
        <dsp:cNvPr id="0" name=""/>
        <dsp:cNvSpPr/>
      </dsp:nvSpPr>
      <dsp:spPr>
        <a:xfrm>
          <a:off x="7128582" y="1107367"/>
          <a:ext cx="1699493" cy="16994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 Condensed" panose="020B0502040204020203" pitchFamily="34" charset="0"/>
            </a:rPr>
            <a:t>Crime detection &amp; criminal identification</a:t>
          </a:r>
        </a:p>
      </dsp:txBody>
      <dsp:txXfrm>
        <a:off x="7377467" y="1356252"/>
        <a:ext cx="1201723" cy="1201723"/>
      </dsp:txXfrm>
    </dsp:sp>
    <dsp:sp modelId="{C37F7993-2B4F-40ED-A444-D15811F286E9}">
      <dsp:nvSpPr>
        <dsp:cNvPr id="0" name=""/>
        <dsp:cNvSpPr/>
      </dsp:nvSpPr>
      <dsp:spPr>
        <a:xfrm>
          <a:off x="7128582" y="3320889"/>
          <a:ext cx="1699493" cy="16994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Condensed" panose="020B0502040204020203" pitchFamily="34" charset="0"/>
            </a:rPr>
            <a:t>None to overlook</a:t>
          </a:r>
        </a:p>
      </dsp:txBody>
      <dsp:txXfrm>
        <a:off x="7377467" y="3569774"/>
        <a:ext cx="1201723" cy="1201723"/>
      </dsp:txXfrm>
    </dsp:sp>
    <dsp:sp modelId="{BE22F316-A82B-4268-A2E4-F590A5BB1510}">
      <dsp:nvSpPr>
        <dsp:cNvPr id="0" name=""/>
        <dsp:cNvSpPr/>
      </dsp:nvSpPr>
      <dsp:spPr>
        <a:xfrm>
          <a:off x="5211616" y="4427650"/>
          <a:ext cx="1699493" cy="16994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 Condensed" panose="020B0502040204020203" pitchFamily="34" charset="0"/>
            </a:rPr>
            <a:t>Inefficient security forces</a:t>
          </a:r>
        </a:p>
      </dsp:txBody>
      <dsp:txXfrm>
        <a:off x="5460501" y="4676535"/>
        <a:ext cx="1201723" cy="1201723"/>
      </dsp:txXfrm>
    </dsp:sp>
    <dsp:sp modelId="{69CA525A-ADE6-4BC6-97D0-4E16F61FD1C0}">
      <dsp:nvSpPr>
        <dsp:cNvPr id="0" name=""/>
        <dsp:cNvSpPr/>
      </dsp:nvSpPr>
      <dsp:spPr>
        <a:xfrm>
          <a:off x="3294650" y="3320889"/>
          <a:ext cx="1699493" cy="16994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Bahnschrift Condensed" panose="020B0502040204020203" pitchFamily="34" charset="0"/>
            </a:rPr>
            <a:t>Uncertainity</a:t>
          </a:r>
          <a:r>
            <a:rPr lang="en-IN" sz="2000" kern="1200" dirty="0">
              <a:latin typeface="Bahnschrift Condensed" panose="020B0502040204020203" pitchFamily="34" charset="0"/>
            </a:rPr>
            <a:t> &amp; benefit of doubt</a:t>
          </a:r>
        </a:p>
      </dsp:txBody>
      <dsp:txXfrm>
        <a:off x="3543535" y="3569774"/>
        <a:ext cx="1201723" cy="1201723"/>
      </dsp:txXfrm>
    </dsp:sp>
    <dsp:sp modelId="{1CF926C3-2C61-4FD0-8238-A2722C345E0E}">
      <dsp:nvSpPr>
        <dsp:cNvPr id="0" name=""/>
        <dsp:cNvSpPr/>
      </dsp:nvSpPr>
      <dsp:spPr>
        <a:xfrm>
          <a:off x="3294650" y="1107367"/>
          <a:ext cx="1699493" cy="16994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 Condensed" panose="020B0502040204020203" pitchFamily="34" charset="0"/>
            </a:rPr>
            <a:t>Revenue lost in inefficient security systems</a:t>
          </a:r>
        </a:p>
      </dsp:txBody>
      <dsp:txXfrm>
        <a:off x="3543535" y="1356252"/>
        <a:ext cx="1201723" cy="1201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A252A-131F-43C6-90DD-CAD73A9F5063}">
      <dsp:nvSpPr>
        <dsp:cNvPr id="0" name=""/>
        <dsp:cNvSpPr/>
      </dsp:nvSpPr>
      <dsp:spPr>
        <a:xfrm>
          <a:off x="949022" y="0"/>
          <a:ext cx="8938260" cy="45858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DC811-1E4A-4CA3-B312-F67A183499ED}">
      <dsp:nvSpPr>
        <dsp:cNvPr id="0" name=""/>
        <dsp:cNvSpPr/>
      </dsp:nvSpPr>
      <dsp:spPr>
        <a:xfrm>
          <a:off x="0" y="3033694"/>
          <a:ext cx="11051621" cy="202246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EFB0AA-60F4-497D-947B-CFF214BE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6EC797-79ED-4029-B83F-8EB1AA01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601620-C41C-471D-9268-E3889689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B4EF8-4BDE-4821-9CDF-40C2BED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42C7AB-46CF-4534-B4DF-4ECBD302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158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0AF62-C409-4DE9-978F-18C89B45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1B375E7-E6F0-41A4-8634-D8B9FFBD9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2A8D7-F886-4D14-92C3-EF5EFE59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2470DA-E8C3-4876-B2CC-FAD95229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A0672B-500D-4BBC-AF0B-058F4D6D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581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B790719-550A-4021-9704-47B370150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D9AF461-2CDF-4AD4-AEEF-3157FE1D2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120B6A-087C-4FDA-B91D-90F47DE8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8B7DBB-E395-4D1F-8E94-12AC2955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D55BC7-EE41-4D76-8385-72D4B0B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351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52BD59-0E44-4B9E-8F0B-CC9E988F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26A947-3957-44A2-B77C-4A097886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7549DE-5B99-4FAA-A9D3-9B762775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BF8B68-99BD-4E05-AD99-46C97A01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EED00E-0F32-45E4-9D5F-A56D8227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0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2A82EC-D2E8-4523-973E-8E86369D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083D71-6970-4E85-A4B8-32C613182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B521FC-8FE8-4268-8106-2FDE4C06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14D5C6-62F0-4794-AC72-40EB8943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49B916-1852-4DCC-94EF-1CD3AEC1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311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B69B52-09F8-4AE1-846F-F89F4CCE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878D19-1FF0-41AD-8F21-AAD501F84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E35F9E-71AB-4668-820D-8EFA1A4E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11CD8F-6A0D-410B-A280-D3D4407C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4EEE48-1855-493B-85D3-ECE23E82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07159F-7395-4DEC-9ED1-57A85F4D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51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6728E-B2D4-427F-B42B-CE328B62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E401B3-D101-4CD8-903B-F22AB167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277800-9AB0-43D8-84A3-B499E087F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A618130-21E7-407D-808E-DAF510D8B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1EEC9CA-87F7-44BB-929E-250982021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3D8145-7E9B-4FD8-B8CE-00990ABB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657A3AC-6659-488C-BEB8-65342631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8384DF2-B3E7-4E2A-AE9E-36D2995F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34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C356-0A58-417C-B394-5D4CDA3A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83C580-B62A-469E-90D0-093D46B1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18E996-9C93-424A-936E-0A2F06F8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A20D611-5C88-4A83-B42D-28A5E1AB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34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339FAD3-974B-4434-A96A-9B349E0D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3E918E2-12F8-4794-8BA4-9B33B643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059137-6902-4D4D-AB4D-949BB782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761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90A262-CB44-4A61-8465-289222F6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1A3AC1-C0CC-403F-BAF1-89875594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435F8D-C082-4D8F-809D-71B785E6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939140-F60F-4055-A85E-5162843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2CC631-0197-4DD9-BA88-FE1EF18C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B41EC8-ACB7-420B-9EB1-1593EF83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54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3B524-4507-4F2D-A7D5-62C55E21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CDDE644-5F48-4DCE-8E59-F209568CC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BC4CF9-D0B6-4EDF-9E31-E6D801719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DB1867-8238-459A-BD49-4302A82E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01D1E1-668C-4398-98EF-25B2150F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370F47-C5B4-43FD-AEE6-0AE37FBB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11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8BD749E-D9C3-49F5-AC76-67AD144B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89E6CB-620A-464E-9515-1F2AA87D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50BE28-B42C-4CF2-9B32-2E6CDAAEF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6DE0-E6B2-4B6C-892C-05A48F0C29B8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B102F2-3958-4468-B23A-C25673481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72CDF8-A40A-4B23-B52A-1983F67F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DEAC7-DAAC-4019-890A-9EAA92F64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4123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RSHIYA%20MITTAL\Downloads\diverse-workplace-scenes-copy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microsoft.com/office/2007/relationships/diagramDrawing" Target="../diagrams/drawing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AE9DFF-7A0B-48AE-9928-8E1C83B90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E8A56B-8770-426A-8699-2AC618CBC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2911" y="3231931"/>
            <a:ext cx="4091152" cy="1834056"/>
          </a:xfrm>
        </p:spPr>
        <p:txBody>
          <a:bodyPr>
            <a:normAutofit fontScale="90000"/>
          </a:bodyPr>
          <a:lstStyle/>
          <a:p>
            <a:endParaRPr lang="en-IN" sz="4000" dirty="0"/>
          </a:p>
          <a:p>
            <a:r>
              <a:rPr lang="en-IN" dirty="0"/>
              <a:t>Smart Curated CCTV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F5A630-1890-43DC-8299-3741B6D89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Increased security . better liability . smart processing</a:t>
            </a:r>
          </a:p>
          <a:p>
            <a:endParaRPr lang="en-IN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841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52E18-85BE-42D8-BF10-46A0E67E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Condensed" panose="020B0502040204020203" pitchFamily="34" charset="0"/>
                <a:ea typeface="+mj-ea"/>
                <a:cs typeface="+mj-cs"/>
              </a:rPr>
              <a:t>Well, we have got all of these covered with our SMART CURATED CCTV SYSTEM !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5400" dirty="0" smtClean="0">
                <a:latin typeface="Algerian" pitchFamily="82" charset="0"/>
              </a:rPr>
              <a:t>LET’S HAVE A LOOK AT THE</a:t>
            </a:r>
          </a:p>
          <a:p>
            <a:pPr>
              <a:buNone/>
            </a:pPr>
            <a:r>
              <a:rPr lang="en-US" sz="5400" dirty="0" smtClean="0">
                <a:latin typeface="Algerian" pitchFamily="82" charset="0"/>
              </a:rPr>
              <a:t>VIDEO THAT WILL HELP YOU ALL</a:t>
            </a:r>
          </a:p>
          <a:p>
            <a:pPr>
              <a:buNone/>
            </a:pPr>
            <a:r>
              <a:rPr lang="en-US" sz="5400" dirty="0" smtClean="0">
                <a:latin typeface="Algerian" pitchFamily="82" charset="0"/>
              </a:rPr>
              <a:t>TO UNDERSTAND THE IDEA</a:t>
            </a:r>
          </a:p>
          <a:p>
            <a:pPr>
              <a:buNone/>
            </a:pPr>
            <a:r>
              <a:rPr lang="en-US" sz="5400" dirty="0" smtClean="0">
                <a:latin typeface="Algerian" pitchFamily="82" charset="0"/>
              </a:rPr>
              <a:t>BETTER!!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72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iverse-workplace-scenes-copy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8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53907C-45D8-4DB8-9385-0A014F890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3" y="1122363"/>
            <a:ext cx="10501745" cy="23876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ahnschrift Condensed" panose="020B0502040204020203" pitchFamily="34" charset="0"/>
              </a:rPr>
              <a:t>Every 3 seconds, one property crime is occurring somewhere around the world.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BB6F308-9575-42F8-AC0D-461D62D7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27" y="4488729"/>
            <a:ext cx="10501745" cy="1655762"/>
          </a:xfrm>
        </p:spPr>
        <p:txBody>
          <a:bodyPr/>
          <a:lstStyle/>
          <a:p>
            <a:r>
              <a:rPr lang="en-US" sz="3200" dirty="0">
                <a:latin typeface="Bahnschrift Condensed" panose="020B0502040204020203" pitchFamily="34" charset="0"/>
              </a:rPr>
              <a:t>Which means by the time you just finished reading this, one crime has already taken place.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-data by the FBI</a:t>
            </a:r>
          </a:p>
        </p:txBody>
      </p:sp>
    </p:spTree>
    <p:extLst>
      <p:ext uri="{BB962C8B-B14F-4D97-AF65-F5344CB8AC3E}">
        <p14:creationId xmlns="" xmlns:p14="http://schemas.microsoft.com/office/powerpoint/2010/main" val="40744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7B0C90-BAAB-49E7-850B-170126BF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13" y="250031"/>
            <a:ext cx="4789715" cy="317896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="" xmlns:a16="http://schemas.microsoft.com/office/drawing/2014/main" id="{8AC93AF4-5F15-4101-8BF6-A0733649B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864" t="8851" r="15637" b="19425"/>
          <a:stretch/>
        </p:blipFill>
        <p:spPr>
          <a:xfrm>
            <a:off x="257630" y="250031"/>
            <a:ext cx="6157684" cy="6080351"/>
          </a:xfr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8FD3317-43C1-412C-B4ED-36F056F6A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8" y="3372418"/>
            <a:ext cx="4789714" cy="2881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43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A30BC-5401-46CB-866B-C54FB385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1"/>
            <a:ext cx="10515600" cy="854075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Lets talk facts…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7C5102E5-D72A-451F-8D8A-DFC19F68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991"/>
            <a:ext cx="10515600" cy="5124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2400" dirty="0">
                <a:latin typeface="Bahnschrift Condensed" panose="020B0502040204020203" pitchFamily="34" charset="0"/>
              </a:rPr>
              <a:t>Most criminals can burglarize a house in under 10 min.(so do we have time?)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Most burglaries take place between 10am and 3pm. (when people are at work)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A residence without a home security system is up to 300% more likely to be burglarized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The average property loss in just the US $2799.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LESS THAN 14% OF BURGLARIES RESULT IN ARREST. (absence of evidence)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Buying a set of keys for $20 will unlock 9 out of 10 locks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77% of all crimes are property crimes.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Identity theft is the fastest growing crime in the U.S., Canada, and UK.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3 out of 4 homes in the U.S. will be broken into within the next 20 years. 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The global security services is a $116 billion industry yet only 14 out of 100 burglaries arrested.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The security guards vs police officers ratio proves for the inefficiency of the system : India(7M , 1.4M) , China(5.7M-2.7M)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A report published by the University of North Carolina found that about 60% of convicted burglars stated that the presence of a security system influenced their decision to target another home.</a:t>
            </a:r>
          </a:p>
          <a:p>
            <a:pPr marL="0" indent="0">
              <a:buNone/>
            </a:pPr>
            <a:r>
              <a:rPr lang="en-IN" dirty="0" smtClean="0">
                <a:latin typeface="Bahnschrift Condensed" panose="020B0502040204020203" pitchFamily="34" charset="0"/>
              </a:rPr>
              <a:t>-</a:t>
            </a:r>
            <a:r>
              <a:rPr lang="en-IN" b="1" dirty="0">
                <a:latin typeface="Bahnschrift Condensed" panose="020B0502040204020203" pitchFamily="34" charset="0"/>
              </a:rPr>
              <a:t>D</a:t>
            </a:r>
            <a:r>
              <a:rPr lang="en-IN" b="1" dirty="0" smtClean="0">
                <a:latin typeface="Bahnschrift Condensed" panose="020B0502040204020203" pitchFamily="34" charset="0"/>
              </a:rPr>
              <a:t>ata </a:t>
            </a:r>
            <a:r>
              <a:rPr lang="en-IN" b="1" dirty="0">
                <a:latin typeface="Bahnschrift Condensed" panose="020B0502040204020203" pitchFamily="34" charset="0"/>
              </a:rPr>
              <a:t>from the home burglary statistics 2019 and 2020 state of Safety Survey</a:t>
            </a:r>
          </a:p>
          <a:p>
            <a:endParaRPr lang="en-IN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DCEE2AC-BCF4-463B-A46D-FCB4F63B7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09806561"/>
              </p:ext>
            </p:extLst>
          </p:nvPr>
        </p:nvGraphicFramePr>
        <p:xfrm>
          <a:off x="69273" y="300941"/>
          <a:ext cx="12122727" cy="612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1194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ACF7F-EC56-4400-A56B-11D40D93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91"/>
            <a:ext cx="10515600" cy="123305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ahnschrift Condensed" panose="020B0502040204020203" pitchFamily="34" charset="0"/>
              </a:rPr>
              <a:t>The Model and Working</a:t>
            </a:r>
            <a:br>
              <a:rPr lang="en-IN" dirty="0">
                <a:latin typeface="Bahnschrift Condensed" panose="020B0502040204020203" pitchFamily="34" charset="0"/>
              </a:rPr>
            </a:br>
            <a:r>
              <a:rPr lang="en-IN" sz="3100" dirty="0">
                <a:latin typeface="Bahnschrift Condensed" panose="020B0502040204020203" pitchFamily="34" charset="0"/>
              </a:rPr>
              <a:t> Face recognition techniques &gt;&gt; human scan &gt;&gt; sends alerting message to owner</a:t>
            </a:r>
            <a:endParaRPr lang="en-IN" sz="31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CD9079FF-372A-451D-A5B7-F04C06F98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8247278"/>
              </p:ext>
            </p:extLst>
          </p:nvPr>
        </p:nvGraphicFramePr>
        <p:xfrm>
          <a:off x="838200" y="2549236"/>
          <a:ext cx="10515600" cy="458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3A5E1BA-74D7-4EF8-BF6F-7726B0008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309" y="1729387"/>
            <a:ext cx="3158002" cy="3399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90D2DD2-905C-4E37-92D5-A57639459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159" y="1706540"/>
            <a:ext cx="4615505" cy="3134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82F21A4-6567-4534-8DA2-B9364ADAE4F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623"/>
          <a:stretch/>
        </p:blipFill>
        <p:spPr>
          <a:xfrm>
            <a:off x="8645656" y="1571602"/>
            <a:ext cx="3053195" cy="3269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51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C3CDF5-3688-4DD5-9709-20728DF7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8" y="319406"/>
            <a:ext cx="11587642" cy="131543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Bahnschrift Condensed" panose="020B0502040204020203" pitchFamily="34" charset="0"/>
              </a:rPr>
              <a:t>Confirms for identification &gt;&gt; rings alarms &gt;&gt; alerts the police and neighbours &gt;&gt; sends image and location details to 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4C28B21-B54D-46F2-8EC0-56465D03F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4988189"/>
              </p:ext>
            </p:extLst>
          </p:nvPr>
        </p:nvGraphicFramePr>
        <p:xfrm>
          <a:off x="838199" y="1482436"/>
          <a:ext cx="11051621" cy="505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288D5D4-6579-40E5-9350-9C6692D312D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2179" y="1839883"/>
            <a:ext cx="3133748" cy="2905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B0454D6-D32A-4D72-9DA8-F55B179BD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927" y="1839883"/>
            <a:ext cx="2258291" cy="2905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9ACD0DD-563C-47FA-9D4C-81413B074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218" y="1839883"/>
            <a:ext cx="3768437" cy="2905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5D8B0B4-3746-4EE7-9466-2D9B8108C2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6345" y="1839883"/>
            <a:ext cx="2683475" cy="29052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31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3EECC7-9504-41A2-87CC-44A1D8CB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29"/>
            <a:ext cx="10515600" cy="1200872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ahnschrift Condensed" panose="020B0502040204020203" pitchFamily="34" charset="0"/>
              </a:rPr>
              <a:t>Benefits to the World and the Society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ECBF296-7A5D-4C92-9358-0AE420536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868" t="8669" r="9954" b="21601"/>
          <a:stretch/>
        </p:blipFill>
        <p:spPr>
          <a:xfrm>
            <a:off x="37235" y="1219201"/>
            <a:ext cx="4378038" cy="328352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71BB80-CF7D-4E54-B014-B46E623A4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022" y="1951255"/>
            <a:ext cx="4179743" cy="48812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39BE37FD-2EC3-4411-9DB7-2E2E1DA1BC56}"/>
              </a:ext>
            </a:extLst>
          </p:cNvPr>
          <p:cNvCxnSpPr/>
          <p:nvPr/>
        </p:nvCxnSpPr>
        <p:spPr>
          <a:xfrm>
            <a:off x="3948545" y="1482436"/>
            <a:ext cx="2396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05080EC-A256-42F8-AAE9-6C7CE04CF9B4}"/>
              </a:ext>
            </a:extLst>
          </p:cNvPr>
          <p:cNvSpPr/>
          <p:nvPr/>
        </p:nvSpPr>
        <p:spPr>
          <a:xfrm>
            <a:off x="6096000" y="1025246"/>
            <a:ext cx="5666509" cy="789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The rates of property thefts, robberies and burglary(2015)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2DCB3A3-14CC-4771-87CD-F9BBDB02F7BE}"/>
              </a:ext>
            </a:extLst>
          </p:cNvPr>
          <p:cNvCxnSpPr/>
          <p:nvPr/>
        </p:nvCxnSpPr>
        <p:spPr>
          <a:xfrm flipH="1">
            <a:off x="7467600" y="2424545"/>
            <a:ext cx="1814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33B69275-840C-46F0-8A66-54DFD63ECF3E}"/>
              </a:ext>
            </a:extLst>
          </p:cNvPr>
          <p:cNvCxnSpPr/>
          <p:nvPr/>
        </p:nvCxnSpPr>
        <p:spPr>
          <a:xfrm flipH="1">
            <a:off x="7606145" y="3200400"/>
            <a:ext cx="157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984A467-992C-4E35-8DFB-DD3257BBBD25}"/>
              </a:ext>
            </a:extLst>
          </p:cNvPr>
          <p:cNvCxnSpPr/>
          <p:nvPr/>
        </p:nvCxnSpPr>
        <p:spPr>
          <a:xfrm flipH="1">
            <a:off x="7606145" y="3865418"/>
            <a:ext cx="1676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D27EEE6-60A8-45EC-AE4F-45BB3C9B7F64}"/>
              </a:ext>
            </a:extLst>
          </p:cNvPr>
          <p:cNvCxnSpPr/>
          <p:nvPr/>
        </p:nvCxnSpPr>
        <p:spPr>
          <a:xfrm flipH="1">
            <a:off x="7606145" y="4087091"/>
            <a:ext cx="157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EC34FAA-EFBB-4918-AC9B-FECA317528EA}"/>
              </a:ext>
            </a:extLst>
          </p:cNvPr>
          <p:cNvCxnSpPr/>
          <p:nvPr/>
        </p:nvCxnSpPr>
        <p:spPr>
          <a:xfrm flipH="1">
            <a:off x="7606145" y="4779818"/>
            <a:ext cx="157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97DD77D-6C11-4655-A1EC-D33FA96DCF68}"/>
              </a:ext>
            </a:extLst>
          </p:cNvPr>
          <p:cNvCxnSpPr/>
          <p:nvPr/>
        </p:nvCxnSpPr>
        <p:spPr>
          <a:xfrm flipH="1">
            <a:off x="7606145" y="4502729"/>
            <a:ext cx="157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4A4EDFF5-929E-437E-86DA-0BCDA52CC976}"/>
              </a:ext>
            </a:extLst>
          </p:cNvPr>
          <p:cNvCxnSpPr/>
          <p:nvPr/>
        </p:nvCxnSpPr>
        <p:spPr>
          <a:xfrm flipH="1">
            <a:off x="7730836" y="5735782"/>
            <a:ext cx="145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="" xmlns:a16="http://schemas.microsoft.com/office/drawing/2014/main" id="{58F1B292-BF08-495C-8BA5-7A46CCD817B3}"/>
              </a:ext>
            </a:extLst>
          </p:cNvPr>
          <p:cNvSpPr/>
          <p:nvPr/>
        </p:nvSpPr>
        <p:spPr>
          <a:xfrm>
            <a:off x="7006071" y="2424545"/>
            <a:ext cx="715240" cy="37545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9063C76C-608A-41EF-A42F-BCD19875C41F}"/>
              </a:ext>
            </a:extLst>
          </p:cNvPr>
          <p:cNvSpPr/>
          <p:nvPr/>
        </p:nvSpPr>
        <p:spPr>
          <a:xfrm>
            <a:off x="4599709" y="2576945"/>
            <a:ext cx="2396837" cy="3754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All these extremely prominent crimes can be prevented.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The smart CCTV will prevent and ensure security in all the genres directly, and many others indirectly.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Data from South Africa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04648227-2525-4B02-8ACE-30F2FC44D7FF}"/>
              </a:ext>
            </a:extLst>
          </p:cNvPr>
          <p:cNvSpPr/>
          <p:nvPr/>
        </p:nvSpPr>
        <p:spPr>
          <a:xfrm>
            <a:off x="334675" y="4876800"/>
            <a:ext cx="3906982" cy="1454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Efficient, full-proof security system available for every household. Will cut the extra security charges.</a:t>
            </a:r>
          </a:p>
        </p:txBody>
      </p:sp>
    </p:spTree>
    <p:extLst>
      <p:ext uri="{BB962C8B-B14F-4D97-AF65-F5344CB8AC3E}">
        <p14:creationId xmlns="" xmlns:p14="http://schemas.microsoft.com/office/powerpoint/2010/main" val="1773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3A92D9-B5A5-4E7F-BD4F-7A1DDCC2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05344"/>
          </a:xfrm>
        </p:spPr>
        <p:txBody>
          <a:bodyPr/>
          <a:lstStyle/>
          <a:p>
            <a:r>
              <a:rPr lang="en-IN" sz="4400" dirty="0">
                <a:latin typeface="Bahnschrift Condensed" panose="020B0502040204020203" pitchFamily="34" charset="0"/>
              </a:rPr>
              <a:t>Benefits to the World and the Society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="" xmlns:a16="http://schemas.microsoft.com/office/drawing/2014/main" id="{B7466E59-2F07-454A-AFA4-A334E3DB1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" y="1972685"/>
            <a:ext cx="4315691" cy="4123315"/>
          </a:xfr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1B9F6A6-64B1-42BB-AF5B-9FBE724B22DA}"/>
              </a:ext>
            </a:extLst>
          </p:cNvPr>
          <p:cNvSpPr/>
          <p:nvPr/>
        </p:nvSpPr>
        <p:spPr>
          <a:xfrm>
            <a:off x="4793673" y="1799771"/>
            <a:ext cx="6885709" cy="4296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Approximately 83% of convicted thieves say they attempt to determine if homes have security systems before trying to commit burglaries, </a:t>
            </a:r>
            <a:r>
              <a:rPr lang="en-IN" b="1" dirty="0"/>
              <a:t>A</a:t>
            </a:r>
            <a:r>
              <a:rPr lang="en-IN" b="1" dirty="0" smtClean="0"/>
              <a:t>ccording </a:t>
            </a:r>
            <a:r>
              <a:rPr lang="en-IN" b="1" dirty="0"/>
              <a:t>to Angie's List.</a:t>
            </a:r>
          </a:p>
          <a:p>
            <a:endParaRPr lang="en-IN" dirty="0"/>
          </a:p>
          <a:p>
            <a:r>
              <a:rPr lang="en-IN" dirty="0"/>
              <a:t>Most countries have a 2:1 or higher security guard to police officer ratio. The smart curated CCTV system handles this work.</a:t>
            </a:r>
          </a:p>
          <a:p>
            <a:endParaRPr lang="en-IN" dirty="0"/>
          </a:p>
          <a:p>
            <a:r>
              <a:rPr lang="en-IN" dirty="0"/>
              <a:t>1 out of 4 burglars cut security system or phone wires before they enter the home. This is a major reason to consider using an alarm with wireless monitoring.</a:t>
            </a:r>
          </a:p>
          <a:p>
            <a:endParaRPr lang="en-IN" dirty="0"/>
          </a:p>
          <a:p>
            <a:r>
              <a:rPr lang="en-IN" dirty="0"/>
              <a:t>Helps massively in criminal detection, identification, location report, instantaneous procedural action.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997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537</Words>
  <Application>Microsoft Office PowerPoint</Application>
  <PresentationFormat>Custom</PresentationFormat>
  <Paragraphs>54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Smart Curated CCTV system</vt:lpstr>
      <vt:lpstr>Every 3 seconds, one property crime is occurring somewhere around the world.</vt:lpstr>
      <vt:lpstr>Slide 3</vt:lpstr>
      <vt:lpstr>Lets talk facts…</vt:lpstr>
      <vt:lpstr>Slide 5</vt:lpstr>
      <vt:lpstr>The Model and Working  Face recognition techniques &gt;&gt; human scan &gt;&gt; sends alerting message to owner</vt:lpstr>
      <vt:lpstr>Confirms for identification &gt;&gt; rings alarms &gt;&gt; alerts the police and neighbours &gt;&gt; sends image and location details to security</vt:lpstr>
      <vt:lpstr>Benefits to the World and the Society</vt:lpstr>
      <vt:lpstr>Benefits to the World and the Society</vt:lpstr>
      <vt:lpstr>Well, we have got all of these covered with our SMART CURATED CCTV SYSTEM !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Curated CCTV</dc:title>
  <dc:creator>aditya arora</dc:creator>
  <cp:lastModifiedBy>ARSHIYA MITTAL</cp:lastModifiedBy>
  <cp:revision>33</cp:revision>
  <dcterms:created xsi:type="dcterms:W3CDTF">2020-10-02T00:24:41Z</dcterms:created>
  <dcterms:modified xsi:type="dcterms:W3CDTF">2020-10-05T12:29:37Z</dcterms:modified>
</cp:coreProperties>
</file>