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sldIdLst>
    <p:sldId id="274" r:id="rId2"/>
    <p:sldId id="276" r:id="rId3"/>
    <p:sldId id="279" r:id="rId4"/>
    <p:sldId id="280" r:id="rId5"/>
    <p:sldId id="277" r:id="rId6"/>
    <p:sldId id="257" r:id="rId7"/>
    <p:sldId id="258" r:id="rId8"/>
    <p:sldId id="281" r:id="rId9"/>
    <p:sldId id="259" r:id="rId10"/>
    <p:sldId id="260" r:id="rId11"/>
    <p:sldId id="261" r:id="rId12"/>
    <p:sldId id="262" r:id="rId13"/>
    <p:sldId id="263" r:id="rId14"/>
    <p:sldId id="264" r:id="rId15"/>
    <p:sldId id="265" r:id="rId16"/>
    <p:sldId id="266" r:id="rId17"/>
    <p:sldId id="267" r:id="rId18"/>
    <p:sldId id="268" r:id="rId19"/>
    <p:sldId id="282" r:id="rId20"/>
    <p:sldId id="269" r:id="rId21"/>
    <p:sldId id="273" r:id="rId22"/>
    <p:sldId id="25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autoAdjust="0"/>
  </p:normalViewPr>
  <p:slideViewPr>
    <p:cSldViewPr snapToGrid="0">
      <p:cViewPr varScale="1">
        <p:scale>
          <a:sx n="68" d="100"/>
          <a:sy n="68" d="100"/>
        </p:scale>
        <p:origin x="105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AD\OneDrive\Desktop\results\event%20year.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AD\OneDrive\Desktop\results\mid%20air%20collision.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AD\OneDrive\Desktop\results\mid%20air%20collision.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AD\OneDrive\Desktop\results2\carb%20fuel%20injection%20type.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AD\OneDrive\Desktop\results2\carb%20fuel%20injection%20type.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AD\OneDrive\Desktop\results\events%20per%20month.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AD\OneDrive\Desktop\results\injuies%20and%20events%20per%20year.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AD\OneDrive\Desktop\results\event%20countr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AD\OneDrive\Desktop\results\event%20city.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AD\OneDrive\Desktop\results\event%20state%20in%20us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AD\OneDrive\Desktop\results\event%20city%20not%20in%20us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AD\OneDrive\Desktop\results\aircraft%20category.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AD\OneDrive\Desktop\results\events%20light%20condition.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'event year'!$A$1</c:f>
              <c:strCache>
                <c:ptCount val="1"/>
                <c:pt idx="0">
                  <c:v>Accidents</c:v>
                </c:pt>
              </c:strCache>
            </c:strRef>
          </c:tx>
          <c:spPr>
            <a:ln w="34925" cap="rnd">
              <a:solidFill>
                <a:schemeClr val="lt1"/>
              </a:solidFill>
              <a:round/>
            </a:ln>
            <a:effectLst>
              <a:outerShdw dist="25400" dir="2700000" algn="tl" rotWithShape="0">
                <a:schemeClr val="accent1"/>
              </a:outerShdw>
            </a:effectLst>
          </c:spPr>
          <c:marker>
            <c:symbol val="none"/>
          </c:marker>
          <c:cat>
            <c:numRef>
              <c:f>'event year'!$B$2:$B$16</c:f>
              <c:numCache>
                <c:formatCode>@</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'event year'!$A$2:$A$16</c:f>
              <c:numCache>
                <c:formatCode>0</c:formatCode>
                <c:ptCount val="15"/>
                <c:pt idx="0">
                  <c:v>1893</c:v>
                </c:pt>
                <c:pt idx="1">
                  <c:v>1784</c:v>
                </c:pt>
                <c:pt idx="2">
                  <c:v>1786</c:v>
                </c:pt>
                <c:pt idx="3">
                  <c:v>1850</c:v>
                </c:pt>
                <c:pt idx="4">
                  <c:v>1835</c:v>
                </c:pt>
                <c:pt idx="5">
                  <c:v>1561</c:v>
                </c:pt>
                <c:pt idx="6">
                  <c:v>1535</c:v>
                </c:pt>
                <c:pt idx="7">
                  <c:v>1582</c:v>
                </c:pt>
                <c:pt idx="8">
                  <c:v>1665</c:v>
                </c:pt>
                <c:pt idx="9">
                  <c:v>1638</c:v>
                </c:pt>
                <c:pt idx="10">
                  <c:v>1685</c:v>
                </c:pt>
                <c:pt idx="11">
                  <c:v>1625</c:v>
                </c:pt>
                <c:pt idx="12">
                  <c:v>1397</c:v>
                </c:pt>
                <c:pt idx="13">
                  <c:v>1643</c:v>
                </c:pt>
                <c:pt idx="14">
                  <c:v>1673</c:v>
                </c:pt>
              </c:numCache>
            </c:numRef>
          </c:val>
          <c:smooth val="0"/>
          <c:extLst>
            <c:ext xmlns:c16="http://schemas.microsoft.com/office/drawing/2014/chart" uri="{C3380CC4-5D6E-409C-BE32-E72D297353CC}">
              <c16:uniqueId val="{00000000-8E12-4177-90D6-84FCA4CC7D52}"/>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06572088"/>
        <c:axId val="475984176"/>
      </c:lineChart>
      <c:catAx>
        <c:axId val="306572088"/>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r>
                  <a:rPr lang="en-US" sz="1600" u="none" dirty="0">
                    <a:solidFill>
                      <a:schemeClr val="accent1">
                        <a:lumMod val="20000"/>
                        <a:lumOff val="80000"/>
                      </a:schemeClr>
                    </a:solidFill>
                  </a:rPr>
                  <a:t>YEARS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endParaRPr lang="en-US"/>
            </a:p>
          </c:txPr>
        </c:title>
        <c:numFmt formatCode="General" sourceLinked="0"/>
        <c:majorTickMark val="none"/>
        <c:minorTickMark val="none"/>
        <c:tickLblPos val="low"/>
        <c:spPr>
          <a:noFill/>
          <a:ln w="12700" cap="flat" cmpd="sng" algn="ctr">
            <a:solidFill>
              <a:schemeClr val="lt1"/>
            </a:solidFill>
            <a:round/>
          </a:ln>
          <a:effectLst>
            <a:softEdge rad="1270000"/>
          </a:effectLst>
        </c:spPr>
        <c:txPr>
          <a:bodyPr rot="-60000000" spcFirstLastPara="1" vertOverflow="ellipsis" vert="horz" wrap="square" anchor="ctr" anchorCtr="1"/>
          <a:lstStyle/>
          <a:p>
            <a:pPr>
              <a:defRPr sz="1200" b="1" i="0" u="none" strike="noStrike" kern="1200" spc="100" baseline="0">
                <a:solidFill>
                  <a:schemeClr val="lt1"/>
                </a:solidFill>
                <a:latin typeface="+mn-lt"/>
                <a:ea typeface="+mn-ea"/>
                <a:cs typeface="+mn-cs"/>
              </a:defRPr>
            </a:pPr>
            <a:endParaRPr lang="en-US"/>
          </a:p>
        </c:txPr>
        <c:crossAx val="475984176"/>
        <c:crosses val="autoZero"/>
        <c:auto val="1"/>
        <c:lblAlgn val="ctr"/>
        <c:lblOffset val="100"/>
        <c:noMultiLvlLbl val="0"/>
      </c:catAx>
      <c:valAx>
        <c:axId val="475984176"/>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r>
                  <a:rPr lang="en-US" sz="1600" i="0" u="none" dirty="0">
                    <a:solidFill>
                      <a:schemeClr val="accent1">
                        <a:lumMod val="20000"/>
                        <a:lumOff val="80000"/>
                      </a:schemeClr>
                    </a:solidFill>
                  </a:rPr>
                  <a:t>TOTAL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endParaRPr lang="en-US"/>
            </a:p>
          </c:txPr>
        </c:title>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en-US"/>
          </a:p>
        </c:txPr>
        <c:crossAx val="306572088"/>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'mid air collision'!$C$1</c:f>
              <c:strCache>
                <c:ptCount val="1"/>
                <c:pt idx="0">
                  <c:v>MID AIR COLLISIONS</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'mid air collision'!$B$2:$B$5</c:f>
              <c:strCache>
                <c:ptCount val="4"/>
                <c:pt idx="0">
                  <c:v>Reno</c:v>
                </c:pt>
                <c:pt idx="1">
                  <c:v>Fairbanks</c:v>
                </c:pt>
                <c:pt idx="2">
                  <c:v>Wasilla</c:v>
                </c:pt>
                <c:pt idx="3">
                  <c:v>Talkeetna</c:v>
                </c:pt>
              </c:strCache>
            </c:strRef>
          </c:cat>
          <c:val>
            <c:numRef>
              <c:f>'mid air collision'!$C$2:$C$5</c:f>
              <c:numCache>
                <c:formatCode>General</c:formatCode>
                <c:ptCount val="4"/>
                <c:pt idx="0">
                  <c:v>3</c:v>
                </c:pt>
                <c:pt idx="1">
                  <c:v>2</c:v>
                </c:pt>
                <c:pt idx="2">
                  <c:v>2</c:v>
                </c:pt>
                <c:pt idx="3">
                  <c:v>2</c:v>
                </c:pt>
              </c:numCache>
            </c:numRef>
          </c:val>
          <c:extLst>
            <c:ext xmlns:c16="http://schemas.microsoft.com/office/drawing/2014/chart" uri="{C3380CC4-5D6E-409C-BE32-E72D297353CC}">
              <c16:uniqueId val="{00000000-0421-4FDD-A174-F5EF2F77354B}"/>
            </c:ext>
          </c:extLst>
        </c:ser>
        <c:dLbls>
          <c:showLegendKey val="0"/>
          <c:showVal val="0"/>
          <c:showCatName val="0"/>
          <c:showSerName val="0"/>
          <c:showPercent val="0"/>
          <c:showBubbleSize val="0"/>
        </c:dLbls>
        <c:gapWidth val="100"/>
        <c:overlap val="-24"/>
        <c:axId val="466864968"/>
        <c:axId val="466859928"/>
      </c:barChart>
      <c:catAx>
        <c:axId val="466864968"/>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CITIES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6859928"/>
        <c:crosses val="autoZero"/>
        <c:auto val="1"/>
        <c:lblAlgn val="ctr"/>
        <c:lblOffset val="100"/>
        <c:noMultiLvlLbl val="0"/>
      </c:catAx>
      <c:valAx>
        <c:axId val="466859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MID AIR COLLISIONS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6864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'mid air collision'!$H$5</c:f>
              <c:strCache>
                <c:ptCount val="1"/>
                <c:pt idx="0">
                  <c:v>MID AIR COLLISIONS</c:v>
                </c:pt>
              </c:strCache>
            </c:strRef>
          </c:tx>
          <c:spPr>
            <a:solidFill>
              <a:schemeClr val="accent1"/>
            </a:solidFill>
            <a:ln>
              <a:noFill/>
            </a:ln>
            <a:effectLst/>
          </c:spPr>
          <c:invertIfNegative val="0"/>
          <c:dLbls>
            <c:delete val="1"/>
          </c:dLbls>
          <c:cat>
            <c:strRef>
              <c:f>'mid air collision'!$G$6:$G$9</c:f>
              <c:strCache>
                <c:ptCount val="4"/>
                <c:pt idx="0">
                  <c:v>Fort McMurray</c:v>
                </c:pt>
                <c:pt idx="1">
                  <c:v>Istra</c:v>
                </c:pt>
                <c:pt idx="2">
                  <c:v>Melbach</c:v>
                </c:pt>
                <c:pt idx="3">
                  <c:v>Tempsford, United Kingdom</c:v>
                </c:pt>
              </c:strCache>
            </c:strRef>
          </c:cat>
          <c:val>
            <c:numRef>
              <c:f>'mid air collision'!$H$6:$H$9</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0525-463D-8620-675CEC1561F0}"/>
            </c:ext>
          </c:extLst>
        </c:ser>
        <c:dLbls>
          <c:dLblPos val="ctr"/>
          <c:showLegendKey val="0"/>
          <c:showVal val="1"/>
          <c:showCatName val="0"/>
          <c:showSerName val="0"/>
          <c:showPercent val="0"/>
          <c:showBubbleSize val="0"/>
        </c:dLbls>
        <c:gapWidth val="199"/>
        <c:axId val="311611240"/>
        <c:axId val="311610160"/>
      </c:barChart>
      <c:catAx>
        <c:axId val="311611240"/>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sz="1600" b="1">
                    <a:solidFill>
                      <a:schemeClr val="tx1"/>
                    </a:solidFill>
                  </a:rPr>
                  <a:t>CITIES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none" spc="0" normalizeH="0" baseline="0">
                <a:solidFill>
                  <a:schemeClr val="tx1">
                    <a:lumMod val="65000"/>
                    <a:lumOff val="35000"/>
                  </a:schemeClr>
                </a:solidFill>
                <a:latin typeface="+mn-lt"/>
                <a:ea typeface="+mn-ea"/>
                <a:cs typeface="+mn-cs"/>
              </a:defRPr>
            </a:pPr>
            <a:endParaRPr lang="en-US"/>
          </a:p>
        </c:txPr>
        <c:crossAx val="311610160"/>
        <c:crosses val="autoZero"/>
        <c:auto val="1"/>
        <c:lblAlgn val="ctr"/>
        <c:lblOffset val="100"/>
        <c:noMultiLvlLbl val="0"/>
      </c:catAx>
      <c:valAx>
        <c:axId val="31161016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sz="1600" b="1">
                    <a:solidFill>
                      <a:schemeClr val="tx1"/>
                    </a:solidFill>
                  </a:rPr>
                  <a:t>MID-AIR COLLISIONS</a:t>
                </a:r>
              </a:p>
            </c:rich>
          </c:tx>
          <c:overlay val="0"/>
          <c:spPr>
            <a:noFill/>
            <a:ln>
              <a:noFill/>
            </a:ln>
            <a:effectLst/>
          </c:spPr>
          <c:txPr>
            <a:bodyPr rot="-54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161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NUMBER OF ACCIDENTS WITH RESPECT TO AIRCRAFTS WITH FUEL INJECTION TYPE</a:t>
            </a:r>
          </a:p>
          <a:p>
            <a:pPr>
              <a:defRPr/>
            </a:pPr>
            <a:r>
              <a:rPr lang="en-US" sz="1400" b="1" i="0" u="none" strike="noStrike" kern="1200" spc="0" baseline="0" dirty="0">
                <a:solidFill>
                  <a:prstClr val="black">
                    <a:lumMod val="65000"/>
                    <a:lumOff val="35000"/>
                  </a:prstClr>
                </a:solidFill>
              </a:rPr>
              <a:t>(ONLY EXPLOSION)</a:t>
            </a:r>
          </a:p>
        </c:rich>
      </c:tx>
      <c:layout>
        <c:manualLayout>
          <c:xMode val="edge"/>
          <c:yMode val="edge"/>
          <c:x val="0.11834011373578303"/>
          <c:y val="6.05638129113970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'carb fuel injection type'!$B$3:$B$5</c:f>
              <c:strCache>
                <c:ptCount val="3"/>
                <c:pt idx="0">
                  <c:v>Fuel Injected</c:v>
                </c:pt>
                <c:pt idx="1">
                  <c:v>NULL</c:v>
                </c:pt>
                <c:pt idx="2">
                  <c:v>Carburetor</c:v>
                </c:pt>
              </c:strCache>
            </c:strRef>
          </c:cat>
          <c:val>
            <c:numRef>
              <c:f>'carb fuel injection type'!$C$3:$C$5</c:f>
              <c:numCache>
                <c:formatCode>General</c:formatCode>
                <c:ptCount val="3"/>
                <c:pt idx="0">
                  <c:v>18</c:v>
                </c:pt>
                <c:pt idx="1">
                  <c:v>16</c:v>
                </c:pt>
                <c:pt idx="2">
                  <c:v>3</c:v>
                </c:pt>
              </c:numCache>
            </c:numRef>
          </c:val>
          <c:extLst>
            <c:ext xmlns:c16="http://schemas.microsoft.com/office/drawing/2014/chart" uri="{C3380CC4-5D6E-409C-BE32-E72D297353CC}">
              <c16:uniqueId val="{00000000-F5C5-4E6F-89B9-52671D5C30BF}"/>
            </c:ext>
          </c:extLst>
        </c:ser>
        <c:dLbls>
          <c:showLegendKey val="0"/>
          <c:showVal val="0"/>
          <c:showCatName val="0"/>
          <c:showSerName val="0"/>
          <c:showPercent val="0"/>
          <c:showBubbleSize val="0"/>
        </c:dLbls>
        <c:gapWidth val="219"/>
        <c:overlap val="-27"/>
        <c:axId val="573453560"/>
        <c:axId val="573446000"/>
      </c:barChart>
      <c:catAx>
        <c:axId val="573453560"/>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i="0" u="none" strike="noStrike" kern="1200" baseline="0" dirty="0">
                    <a:solidFill>
                      <a:schemeClr val="tx1"/>
                    </a:solidFill>
                  </a:rPr>
                  <a:t>FUEL INJECTION TYPE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3446000"/>
        <c:crosses val="autoZero"/>
        <c:auto val="1"/>
        <c:lblAlgn val="ctr"/>
        <c:lblOffset val="100"/>
        <c:noMultiLvlLbl val="0"/>
      </c:catAx>
      <c:valAx>
        <c:axId val="573446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dirty="0">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3453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NUMBER OF ACCIDENTS WITH</a:t>
            </a:r>
            <a:r>
              <a:rPr lang="en-US" b="1" baseline="0" dirty="0"/>
              <a:t> RESPECT TO AIRCRAFTS WITH FUEL INJECTION TYPE</a:t>
            </a:r>
            <a:endParaRPr lang="en-US" b="1" dirty="0"/>
          </a:p>
        </c:rich>
      </c:tx>
      <c:layout>
        <c:manualLayout>
          <c:xMode val="edge"/>
          <c:yMode val="edge"/>
          <c:x val="0.19072904698804827"/>
          <c:y val="5.343865845123266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'carb fuel injection type'!$H$3:$H$5</c:f>
              <c:strCache>
                <c:ptCount val="3"/>
                <c:pt idx="0">
                  <c:v>Carburetor</c:v>
                </c:pt>
                <c:pt idx="1">
                  <c:v>Fuel Injected</c:v>
                </c:pt>
                <c:pt idx="2">
                  <c:v>NULL</c:v>
                </c:pt>
              </c:strCache>
            </c:strRef>
          </c:cat>
          <c:val>
            <c:numRef>
              <c:f>'carb fuel injection type'!$I$3:$I$5</c:f>
              <c:numCache>
                <c:formatCode>General</c:formatCode>
                <c:ptCount val="3"/>
                <c:pt idx="0">
                  <c:v>9210</c:v>
                </c:pt>
                <c:pt idx="1">
                  <c:v>6736</c:v>
                </c:pt>
                <c:pt idx="2">
                  <c:v>6382</c:v>
                </c:pt>
              </c:numCache>
            </c:numRef>
          </c:val>
          <c:extLst>
            <c:ext xmlns:c16="http://schemas.microsoft.com/office/drawing/2014/chart" uri="{C3380CC4-5D6E-409C-BE32-E72D297353CC}">
              <c16:uniqueId val="{00000000-5E46-42B7-8FAA-68005AA01E39}"/>
            </c:ext>
          </c:extLst>
        </c:ser>
        <c:dLbls>
          <c:showLegendKey val="0"/>
          <c:showVal val="0"/>
          <c:showCatName val="0"/>
          <c:showSerName val="0"/>
          <c:showPercent val="0"/>
          <c:showBubbleSize val="0"/>
        </c:dLbls>
        <c:gapWidth val="219"/>
        <c:overlap val="-27"/>
        <c:axId val="568613800"/>
        <c:axId val="568614520"/>
      </c:barChart>
      <c:catAx>
        <c:axId val="56861380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rPr>
                  <a:t>FUEL INJECTION TYPE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8614520"/>
        <c:crosses val="autoZero"/>
        <c:auto val="1"/>
        <c:lblAlgn val="ctr"/>
        <c:lblOffset val="100"/>
        <c:noMultiLvlLbl val="0"/>
      </c:catAx>
      <c:valAx>
        <c:axId val="568614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dirty="0">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8613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46996126305"/>
          <c:y val="3.1486926727194289E-2"/>
          <c:w val="0.81403455586773033"/>
          <c:h val="0.59273960504429934"/>
        </c:manualLayout>
      </c:layout>
      <c:barChart>
        <c:barDir val="col"/>
        <c:grouping val="stacked"/>
        <c:varyColors val="0"/>
        <c:ser>
          <c:idx val="0"/>
          <c:order val="0"/>
          <c:tx>
            <c:strRef>
              <c:f>'events per month'!$A$1</c:f>
              <c:strCache>
                <c:ptCount val="1"/>
                <c:pt idx="0">
                  <c:v>Accidents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cat>
            <c:strRef>
              <c:f>'events per month'!$B$2:$B$13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'events per month'!$A$2:$A$13</c:f>
              <c:numCache>
                <c:formatCode>0</c:formatCode>
                <c:ptCount val="12"/>
                <c:pt idx="0">
                  <c:v>1487</c:v>
                </c:pt>
                <c:pt idx="1">
                  <c:v>1584</c:v>
                </c:pt>
                <c:pt idx="2">
                  <c:v>1979</c:v>
                </c:pt>
                <c:pt idx="3">
                  <c:v>2054</c:v>
                </c:pt>
                <c:pt idx="4">
                  <c:v>2557</c:v>
                </c:pt>
                <c:pt idx="5">
                  <c:v>2900</c:v>
                </c:pt>
                <c:pt idx="6">
                  <c:v>3183</c:v>
                </c:pt>
                <c:pt idx="7">
                  <c:v>2819</c:v>
                </c:pt>
                <c:pt idx="8">
                  <c:v>2450</c:v>
                </c:pt>
                <c:pt idx="9">
                  <c:v>2054</c:v>
                </c:pt>
                <c:pt idx="10">
                  <c:v>1545</c:v>
                </c:pt>
                <c:pt idx="11">
                  <c:v>1426</c:v>
                </c:pt>
              </c:numCache>
            </c:numRef>
          </c:val>
          <c:extLst>
            <c:ext xmlns:c16="http://schemas.microsoft.com/office/drawing/2014/chart" uri="{C3380CC4-5D6E-409C-BE32-E72D297353CC}">
              <c16:uniqueId val="{00000000-5090-4BC0-AC5A-CB163C108805}"/>
            </c:ext>
          </c:extLst>
        </c:ser>
        <c:dLbls>
          <c:showLegendKey val="0"/>
          <c:showVal val="0"/>
          <c:showCatName val="0"/>
          <c:showSerName val="0"/>
          <c:showPercent val="0"/>
          <c:showBubbleSize val="0"/>
        </c:dLbls>
        <c:gapWidth val="54"/>
        <c:overlap val="100"/>
        <c:axId val="482328576"/>
        <c:axId val="482332536"/>
      </c:barChart>
      <c:catAx>
        <c:axId val="482328576"/>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b="1" dirty="0"/>
                  <a:t>MONTHS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2332536"/>
        <c:crosses val="autoZero"/>
        <c:auto val="1"/>
        <c:lblAlgn val="ctr"/>
        <c:lblOffset val="100"/>
        <c:noMultiLvlLbl val="0"/>
      </c:catAx>
      <c:valAx>
        <c:axId val="482332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b="1" dirty="0"/>
                  <a:t>NUMBER OF ACCIDENTS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8232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512296699132274E-2"/>
          <c:y val="4.0063508245409177E-2"/>
          <c:w val="0.89181825107535073"/>
          <c:h val="0.75213969733457808"/>
        </c:manualLayout>
      </c:layout>
      <c:lineChart>
        <c:grouping val="stacked"/>
        <c:varyColors val="0"/>
        <c:ser>
          <c:idx val="0"/>
          <c:order val="0"/>
          <c:tx>
            <c:strRef>
              <c:f>'injuies and events per year'!$G$4</c:f>
              <c:strCache>
                <c:ptCount val="1"/>
                <c:pt idx="0">
                  <c:v>Total fatal injuries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'injuies and events per year'!$I$5:$I$17</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'injuies and events per year'!$G$5:$G$17</c:f>
              <c:numCache>
                <c:formatCode>General</c:formatCode>
                <c:ptCount val="13"/>
                <c:pt idx="0">
                  <c:v>1227</c:v>
                </c:pt>
                <c:pt idx="1">
                  <c:v>1205</c:v>
                </c:pt>
                <c:pt idx="2">
                  <c:v>1386</c:v>
                </c:pt>
                <c:pt idx="3">
                  <c:v>956</c:v>
                </c:pt>
                <c:pt idx="4">
                  <c:v>1053</c:v>
                </c:pt>
                <c:pt idx="5">
                  <c:v>829</c:v>
                </c:pt>
                <c:pt idx="6">
                  <c:v>1438</c:v>
                </c:pt>
                <c:pt idx="7">
                  <c:v>1134</c:v>
                </c:pt>
                <c:pt idx="8">
                  <c:v>846</c:v>
                </c:pt>
                <c:pt idx="9">
                  <c:v>644</c:v>
                </c:pt>
                <c:pt idx="10">
                  <c:v>1059</c:v>
                </c:pt>
                <c:pt idx="11">
                  <c:v>987</c:v>
                </c:pt>
                <c:pt idx="12">
                  <c:v>678</c:v>
                </c:pt>
              </c:numCache>
            </c:numRef>
          </c:val>
          <c:smooth val="0"/>
          <c:extLst>
            <c:ext xmlns:c16="http://schemas.microsoft.com/office/drawing/2014/chart" uri="{C3380CC4-5D6E-409C-BE32-E72D297353CC}">
              <c16:uniqueId val="{00000000-EBD7-46B8-A489-A43E9509AE14}"/>
            </c:ext>
          </c:extLst>
        </c:ser>
        <c:ser>
          <c:idx val="1"/>
          <c:order val="1"/>
          <c:tx>
            <c:strRef>
              <c:f>'injuies and events per year'!$H$4</c:f>
              <c:strCache>
                <c:ptCount val="1"/>
                <c:pt idx="0">
                  <c:v>Total accidents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'injuies and events per year'!$I$5:$I$17</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'injuies and events per year'!$H$5:$H$17</c:f>
              <c:numCache>
                <c:formatCode>General</c:formatCode>
                <c:ptCount val="13"/>
                <c:pt idx="0">
                  <c:v>1931</c:v>
                </c:pt>
                <c:pt idx="1">
                  <c:v>1805</c:v>
                </c:pt>
                <c:pt idx="2">
                  <c:v>1822</c:v>
                </c:pt>
                <c:pt idx="3">
                  <c:v>1890</c:v>
                </c:pt>
                <c:pt idx="4">
                  <c:v>1861</c:v>
                </c:pt>
                <c:pt idx="5">
                  <c:v>1575</c:v>
                </c:pt>
                <c:pt idx="6">
                  <c:v>1553</c:v>
                </c:pt>
                <c:pt idx="7">
                  <c:v>1612</c:v>
                </c:pt>
                <c:pt idx="8">
                  <c:v>1696</c:v>
                </c:pt>
                <c:pt idx="9">
                  <c:v>1663</c:v>
                </c:pt>
                <c:pt idx="10">
                  <c:v>1706</c:v>
                </c:pt>
                <c:pt idx="11">
                  <c:v>1643</c:v>
                </c:pt>
                <c:pt idx="12">
                  <c:v>1028</c:v>
                </c:pt>
              </c:numCache>
            </c:numRef>
          </c:val>
          <c:smooth val="0"/>
          <c:extLst>
            <c:ext xmlns:c16="http://schemas.microsoft.com/office/drawing/2014/chart" uri="{C3380CC4-5D6E-409C-BE32-E72D297353CC}">
              <c16:uniqueId val="{00000001-EBD7-46B8-A489-A43E9509AE14}"/>
            </c:ext>
          </c:extLst>
        </c:ser>
        <c:dLbls>
          <c:showLegendKey val="0"/>
          <c:showVal val="0"/>
          <c:showCatName val="0"/>
          <c:showSerName val="0"/>
          <c:showPercent val="0"/>
          <c:showBubbleSize val="0"/>
        </c:dLbls>
        <c:marker val="1"/>
        <c:smooth val="0"/>
        <c:axId val="531725928"/>
        <c:axId val="531727008"/>
      </c:lineChart>
      <c:catAx>
        <c:axId val="531725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1727008"/>
        <c:crosses val="autoZero"/>
        <c:auto val="1"/>
        <c:lblAlgn val="ctr"/>
        <c:lblOffset val="100"/>
        <c:noMultiLvlLbl val="0"/>
      </c:catAx>
      <c:valAx>
        <c:axId val="53172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1" dirty="0"/>
                  <a:t>NUMBER OF ACIDENTS</a:t>
                </a:r>
              </a:p>
            </c:rich>
          </c:tx>
          <c:layout>
            <c:manualLayout>
              <c:xMode val="edge"/>
              <c:yMode val="edge"/>
              <c:x val="1.2309005598465404E-2"/>
              <c:y val="0.1247386179297002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1725928"/>
        <c:crosses val="autoZero"/>
        <c:crossBetween val="between"/>
      </c:valAx>
      <c:spPr>
        <a:noFill/>
        <a:ln>
          <a:noFill/>
        </a:ln>
        <a:effectLst/>
      </c:spPr>
    </c:plotArea>
    <c:legend>
      <c:legendPos val="b"/>
      <c:layout>
        <c:manualLayout>
          <c:xMode val="edge"/>
          <c:yMode val="edge"/>
          <c:x val="0.13743690692509591"/>
          <c:y val="0.88812562253424421"/>
          <c:w val="0.78495513381340143"/>
          <c:h val="9.170647851720470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750553395762684"/>
          <c:y val="1.3760719416844477E-2"/>
          <c:w val="0.60855507638219819"/>
          <c:h val="0.84049648310601432"/>
        </c:manualLayout>
      </c:layout>
      <c:barChart>
        <c:barDir val="bar"/>
        <c:grouping val="clustered"/>
        <c:varyColors val="0"/>
        <c:ser>
          <c:idx val="0"/>
          <c:order val="0"/>
          <c:tx>
            <c:strRef>
              <c:f>'event country'!$C$1</c:f>
              <c:strCache>
                <c:ptCount val="1"/>
                <c:pt idx="0">
                  <c:v>Accidents</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3.40274910081401E-2"/>
                  <c:y val="-2.78587846091429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41F-4A9E-8D7D-3582294E2E4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'event country'!$B$2:$B$25</c:f>
              <c:strCache>
                <c:ptCount val="24"/>
                <c:pt idx="0">
                  <c:v>USA</c:v>
                </c:pt>
                <c:pt idx="1">
                  <c:v>Brazil</c:v>
                </c:pt>
                <c:pt idx="2">
                  <c:v>UK</c:v>
                </c:pt>
                <c:pt idx="3">
                  <c:v>American Samoa</c:v>
                </c:pt>
                <c:pt idx="4">
                  <c:v>Mexico</c:v>
                </c:pt>
                <c:pt idx="5">
                  <c:v>Canada</c:v>
                </c:pt>
                <c:pt idx="6">
                  <c:v>France</c:v>
                </c:pt>
                <c:pt idx="7">
                  <c:v>Georgia</c:v>
                </c:pt>
                <c:pt idx="8">
                  <c:v>Colombia </c:v>
                </c:pt>
                <c:pt idx="9">
                  <c:v> Spain</c:v>
                </c:pt>
                <c:pt idx="10">
                  <c:v>Finland</c:v>
                </c:pt>
                <c:pt idx="11">
                  <c:v>Japan</c:v>
                </c:pt>
                <c:pt idx="12">
                  <c:v>Republic of Serbia</c:v>
                </c:pt>
                <c:pt idx="13">
                  <c:v>India</c:v>
                </c:pt>
                <c:pt idx="14">
                  <c:v>Italy </c:v>
                </c:pt>
                <c:pt idx="15">
                  <c:v>Indonesia</c:v>
                </c:pt>
                <c:pt idx="16">
                  <c:v>Argentina</c:v>
                </c:pt>
                <c:pt idx="17">
                  <c:v>Venezuela</c:v>
                </c:pt>
                <c:pt idx="18">
                  <c:v>Eswatini</c:v>
                </c:pt>
                <c:pt idx="19">
                  <c:v>Peru</c:v>
                </c:pt>
                <c:pt idx="20">
                  <c:v>Ecuador</c:v>
                </c:pt>
                <c:pt idx="21">
                  <c:v>Burkina Faso</c:v>
                </c:pt>
                <c:pt idx="22">
                  <c:v>Ireland</c:v>
                </c:pt>
                <c:pt idx="23">
                  <c:v>Chile</c:v>
                </c:pt>
              </c:strCache>
            </c:strRef>
          </c:cat>
          <c:val>
            <c:numRef>
              <c:f>'event country'!$C$2:$C$25</c:f>
              <c:numCache>
                <c:formatCode>0</c:formatCode>
                <c:ptCount val="24"/>
                <c:pt idx="0">
                  <c:v>21622</c:v>
                </c:pt>
                <c:pt idx="1">
                  <c:v>362</c:v>
                </c:pt>
                <c:pt idx="2">
                  <c:v>263</c:v>
                </c:pt>
                <c:pt idx="3">
                  <c:v>263</c:v>
                </c:pt>
                <c:pt idx="4">
                  <c:v>241</c:v>
                </c:pt>
                <c:pt idx="5">
                  <c:v>236</c:v>
                </c:pt>
                <c:pt idx="6">
                  <c:v>164</c:v>
                </c:pt>
                <c:pt idx="7">
                  <c:v>160</c:v>
                </c:pt>
                <c:pt idx="8">
                  <c:v>147</c:v>
                </c:pt>
                <c:pt idx="9">
                  <c:v>127</c:v>
                </c:pt>
                <c:pt idx="10">
                  <c:v>121</c:v>
                </c:pt>
                <c:pt idx="11">
                  <c:v>101</c:v>
                </c:pt>
                <c:pt idx="12">
                  <c:v>89</c:v>
                </c:pt>
                <c:pt idx="13">
                  <c:v>87</c:v>
                </c:pt>
                <c:pt idx="14">
                  <c:v>87</c:v>
                </c:pt>
                <c:pt idx="15">
                  <c:v>86</c:v>
                </c:pt>
                <c:pt idx="16">
                  <c:v>80</c:v>
                </c:pt>
                <c:pt idx="17">
                  <c:v>71</c:v>
                </c:pt>
                <c:pt idx="18">
                  <c:v>70</c:v>
                </c:pt>
                <c:pt idx="19">
                  <c:v>64</c:v>
                </c:pt>
                <c:pt idx="20">
                  <c:v>61</c:v>
                </c:pt>
                <c:pt idx="21">
                  <c:v>57</c:v>
                </c:pt>
                <c:pt idx="22">
                  <c:v>56</c:v>
                </c:pt>
                <c:pt idx="23">
                  <c:v>50</c:v>
                </c:pt>
              </c:numCache>
            </c:numRef>
          </c:val>
          <c:extLst>
            <c:ext xmlns:c16="http://schemas.microsoft.com/office/drawing/2014/chart" uri="{C3380CC4-5D6E-409C-BE32-E72D297353CC}">
              <c16:uniqueId val="{00000000-F41F-4A9E-8D7D-3582294E2E4C}"/>
            </c:ext>
          </c:extLst>
        </c:ser>
        <c:dLbls>
          <c:dLblPos val="inEnd"/>
          <c:showLegendKey val="0"/>
          <c:showVal val="1"/>
          <c:showCatName val="0"/>
          <c:showSerName val="0"/>
          <c:showPercent val="0"/>
          <c:showBubbleSize val="0"/>
        </c:dLbls>
        <c:gapWidth val="227"/>
        <c:overlap val="-48"/>
        <c:axId val="304408784"/>
        <c:axId val="304399784"/>
      </c:barChart>
      <c:catAx>
        <c:axId val="304408784"/>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COUNTRIES</a:t>
                </a:r>
              </a:p>
            </c:rich>
          </c:tx>
          <c:layout>
            <c:manualLayout>
              <c:xMode val="edge"/>
              <c:yMode val="edge"/>
              <c:x val="5.9359527282498784E-2"/>
              <c:y val="0.38385861531913318"/>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4399784"/>
        <c:crosses val="autoZero"/>
        <c:auto val="1"/>
        <c:lblAlgn val="ctr"/>
        <c:lblOffset val="100"/>
        <c:noMultiLvlLbl val="0"/>
      </c:catAx>
      <c:valAx>
        <c:axId val="304399784"/>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dirty="0">
                    <a:solidFill>
                      <a:schemeClr val="tx1"/>
                    </a:solidFill>
                  </a:rPr>
                  <a:t>NUMBER OF ACCIDENTS</a:t>
                </a:r>
              </a:p>
            </c:rich>
          </c:tx>
          <c:layout>
            <c:manualLayout>
              <c:xMode val="edge"/>
              <c:yMode val="edge"/>
              <c:x val="0.54455518206457487"/>
              <c:y val="0.924944433500209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0440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'event city'!$B$1</c:f>
              <c:strCache>
                <c:ptCount val="1"/>
                <c:pt idx="0">
                  <c:v>NUMBER OF ACCIDENTS</c:v>
                </c:pt>
              </c:strCache>
            </c:strRef>
          </c:tx>
          <c:spPr>
            <a:noFill/>
            <a:ln w="25400" cap="flat" cmpd="sng" algn="ctr">
              <a:solidFill>
                <a:schemeClr val="accent1"/>
              </a:solidFill>
              <a:miter lim="800000"/>
            </a:ln>
            <a:effectLst/>
          </c:spPr>
          <c:invertIfNegative val="0"/>
          <c:cat>
            <c:strRef>
              <c:f>'event city'!$A$2:$A$25</c:f>
              <c:strCache>
                <c:ptCount val="24"/>
                <c:pt idx="0">
                  <c:v>Anchorage</c:v>
                </c:pt>
                <c:pt idx="1">
                  <c:v>Phoenix</c:v>
                </c:pt>
                <c:pt idx="2">
                  <c:v>Atlanta</c:v>
                </c:pt>
                <c:pt idx="3">
                  <c:v>Palmer</c:v>
                </c:pt>
                <c:pt idx="4">
                  <c:v>Houston</c:v>
                </c:pt>
                <c:pt idx="5">
                  <c:v>Talkeetna</c:v>
                </c:pt>
                <c:pt idx="6">
                  <c:v>Fairbanks</c:v>
                </c:pt>
                <c:pt idx="7">
                  <c:v>Las Vegas</c:v>
                </c:pt>
                <c:pt idx="8">
                  <c:v>Miami</c:v>
                </c:pt>
                <c:pt idx="9">
                  <c:v>Reno</c:v>
                </c:pt>
                <c:pt idx="10">
                  <c:v>Denver</c:v>
                </c:pt>
                <c:pt idx="11">
                  <c:v>San Antonio</c:v>
                </c:pt>
                <c:pt idx="12">
                  <c:v>Mesa</c:v>
                </c:pt>
                <c:pt idx="13">
                  <c:v>London</c:v>
                </c:pt>
                <c:pt idx="14">
                  <c:v>Chicago</c:v>
                </c:pt>
                <c:pt idx="15">
                  <c:v>Albuquerque</c:v>
                </c:pt>
                <c:pt idx="16">
                  <c:v>San Diego</c:v>
                </c:pt>
                <c:pt idx="17">
                  <c:v>Oshkosh</c:v>
                </c:pt>
                <c:pt idx="18">
                  <c:v>Lancaster</c:v>
                </c:pt>
                <c:pt idx="19">
                  <c:v>Tucson</c:v>
                </c:pt>
                <c:pt idx="20">
                  <c:v>Wasilla</c:v>
                </c:pt>
                <c:pt idx="21">
                  <c:v>BURLINGTON</c:v>
                </c:pt>
                <c:pt idx="22">
                  <c:v>Springfield</c:v>
                </c:pt>
                <c:pt idx="23">
                  <c:v>Fort Lauderdale</c:v>
                </c:pt>
              </c:strCache>
            </c:strRef>
          </c:cat>
          <c:val>
            <c:numRef>
              <c:f>'event city'!$B$2:$B$25</c:f>
              <c:numCache>
                <c:formatCode>General</c:formatCode>
                <c:ptCount val="24"/>
                <c:pt idx="0">
                  <c:v>109</c:v>
                </c:pt>
                <c:pt idx="1">
                  <c:v>81</c:v>
                </c:pt>
                <c:pt idx="2">
                  <c:v>80</c:v>
                </c:pt>
                <c:pt idx="3">
                  <c:v>77</c:v>
                </c:pt>
                <c:pt idx="4">
                  <c:v>76</c:v>
                </c:pt>
                <c:pt idx="5">
                  <c:v>75</c:v>
                </c:pt>
                <c:pt idx="6">
                  <c:v>69</c:v>
                </c:pt>
                <c:pt idx="7">
                  <c:v>69</c:v>
                </c:pt>
                <c:pt idx="8">
                  <c:v>68</c:v>
                </c:pt>
                <c:pt idx="9">
                  <c:v>60</c:v>
                </c:pt>
                <c:pt idx="10">
                  <c:v>58</c:v>
                </c:pt>
                <c:pt idx="11">
                  <c:v>56</c:v>
                </c:pt>
                <c:pt idx="12">
                  <c:v>55</c:v>
                </c:pt>
                <c:pt idx="13">
                  <c:v>53</c:v>
                </c:pt>
                <c:pt idx="14">
                  <c:v>53</c:v>
                </c:pt>
                <c:pt idx="15">
                  <c:v>53</c:v>
                </c:pt>
                <c:pt idx="16">
                  <c:v>52</c:v>
                </c:pt>
                <c:pt idx="17">
                  <c:v>51</c:v>
                </c:pt>
                <c:pt idx="18">
                  <c:v>49</c:v>
                </c:pt>
                <c:pt idx="19">
                  <c:v>47</c:v>
                </c:pt>
                <c:pt idx="20">
                  <c:v>44</c:v>
                </c:pt>
                <c:pt idx="21">
                  <c:v>41</c:v>
                </c:pt>
                <c:pt idx="22">
                  <c:v>40</c:v>
                </c:pt>
                <c:pt idx="23">
                  <c:v>40</c:v>
                </c:pt>
              </c:numCache>
            </c:numRef>
          </c:val>
          <c:extLst>
            <c:ext xmlns:c16="http://schemas.microsoft.com/office/drawing/2014/chart" uri="{C3380CC4-5D6E-409C-BE32-E72D297353CC}">
              <c16:uniqueId val="{00000000-7B94-40CC-B024-43AF7CE50445}"/>
            </c:ext>
          </c:extLst>
        </c:ser>
        <c:dLbls>
          <c:showLegendKey val="0"/>
          <c:showVal val="0"/>
          <c:showCatName val="0"/>
          <c:showSerName val="0"/>
          <c:showPercent val="0"/>
          <c:showBubbleSize val="0"/>
        </c:dLbls>
        <c:gapWidth val="227"/>
        <c:overlap val="-48"/>
        <c:axId val="325064688"/>
        <c:axId val="325070448"/>
      </c:barChart>
      <c:catAx>
        <c:axId val="325064688"/>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sz="1600" b="1" dirty="0">
                    <a:solidFill>
                      <a:schemeClr val="tx1"/>
                    </a:solidFill>
                  </a:rPr>
                  <a:t>CITIES</a:t>
                </a:r>
                <a:endParaRPr lang="en-US" b="1" dirty="0">
                  <a:solidFill>
                    <a:schemeClr val="tx1"/>
                  </a:solidFill>
                </a:endParaRP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50000"/>
                    <a:lumOff val="50000"/>
                  </a:schemeClr>
                </a:solidFill>
                <a:latin typeface="+mn-lt"/>
                <a:ea typeface="+mn-ea"/>
                <a:cs typeface="+mn-cs"/>
              </a:defRPr>
            </a:pPr>
            <a:endParaRPr lang="en-US"/>
          </a:p>
        </c:txPr>
        <c:crossAx val="325070448"/>
        <c:crosses val="autoZero"/>
        <c:auto val="1"/>
        <c:lblAlgn val="ctr"/>
        <c:lblOffset val="100"/>
        <c:noMultiLvlLbl val="0"/>
      </c:catAx>
      <c:valAx>
        <c:axId val="32507044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a:solidFill>
                      <a:schemeClr val="tx1"/>
                    </a:solidFill>
                  </a:rPr>
                  <a:t>NUMBER OF ACCIDENTS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crossAx val="325064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'event state in usa'!$B$1</c:f>
              <c:strCache>
                <c:ptCount val="1"/>
                <c:pt idx="0">
                  <c:v>NUMBER OF ACCIDENTS</c:v>
                </c:pt>
              </c:strCache>
            </c:strRef>
          </c:tx>
          <c:spPr>
            <a:solidFill>
              <a:schemeClr val="accent1"/>
            </a:solidFill>
            <a:ln>
              <a:noFill/>
            </a:ln>
            <a:effectLst/>
          </c:spPr>
          <c:invertIfNegative val="0"/>
          <c:cat>
            <c:strRef>
              <c:f>'event state in usa'!$A$2:$A$36</c:f>
              <c:strCache>
                <c:ptCount val="35"/>
                <c:pt idx="0">
                  <c:v>Californai</c:v>
                </c:pt>
                <c:pt idx="1">
                  <c:v>Texas</c:v>
                </c:pt>
                <c:pt idx="2">
                  <c:v>Florida</c:v>
                </c:pt>
                <c:pt idx="3">
                  <c:v>Alaska</c:v>
                </c:pt>
                <c:pt idx="4">
                  <c:v>Arizona</c:v>
                </c:pt>
                <c:pt idx="5">
                  <c:v>Colorado</c:v>
                </c:pt>
                <c:pt idx="6">
                  <c:v>Washington</c:v>
                </c:pt>
                <c:pt idx="7">
                  <c:v>Georgia</c:v>
                </c:pt>
                <c:pt idx="8">
                  <c:v>North Carolina</c:v>
                </c:pt>
                <c:pt idx="9">
                  <c:v>Illinois</c:v>
                </c:pt>
                <c:pt idx="10">
                  <c:v>Idaho</c:v>
                </c:pt>
                <c:pt idx="11">
                  <c:v>New York</c:v>
                </c:pt>
                <c:pt idx="12">
                  <c:v>Oregon</c:v>
                </c:pt>
                <c:pt idx="13">
                  <c:v>Ohio</c:v>
                </c:pt>
                <c:pt idx="14">
                  <c:v>Pennsylvania</c:v>
                </c:pt>
                <c:pt idx="15">
                  <c:v>Utah</c:v>
                </c:pt>
                <c:pt idx="16">
                  <c:v>Michigan</c:v>
                </c:pt>
                <c:pt idx="17">
                  <c:v>Michigan</c:v>
                </c:pt>
                <c:pt idx="18">
                  <c:v>Nevada</c:v>
                </c:pt>
                <c:pt idx="19">
                  <c:v>Virginia</c:v>
                </c:pt>
                <c:pt idx="20">
                  <c:v>Missouri</c:v>
                </c:pt>
                <c:pt idx="21">
                  <c:v>Minnesota</c:v>
                </c:pt>
                <c:pt idx="22">
                  <c:v>Tennessee</c:v>
                </c:pt>
                <c:pt idx="23">
                  <c:v>New Mexico</c:v>
                </c:pt>
                <c:pt idx="24">
                  <c:v>Indiana</c:v>
                </c:pt>
                <c:pt idx="25">
                  <c:v>Arkansas</c:v>
                </c:pt>
                <c:pt idx="26">
                  <c:v>Louisiana</c:v>
                </c:pt>
                <c:pt idx="27">
                  <c:v>Oklahoma</c:v>
                </c:pt>
                <c:pt idx="28">
                  <c:v>Kansas</c:v>
                </c:pt>
                <c:pt idx="29">
                  <c:v>South Carolina</c:v>
                </c:pt>
                <c:pt idx="30">
                  <c:v>Montana</c:v>
                </c:pt>
                <c:pt idx="31">
                  <c:v>Alabama</c:v>
                </c:pt>
                <c:pt idx="32">
                  <c:v>New Jersey</c:v>
                </c:pt>
                <c:pt idx="33">
                  <c:v>Iowa</c:v>
                </c:pt>
                <c:pt idx="34">
                  <c:v>Maryland</c:v>
                </c:pt>
              </c:strCache>
            </c:strRef>
          </c:cat>
          <c:val>
            <c:numRef>
              <c:f>'event state in usa'!$B$2:$B$36</c:f>
              <c:numCache>
                <c:formatCode>General</c:formatCode>
                <c:ptCount val="35"/>
                <c:pt idx="0">
                  <c:v>2024</c:v>
                </c:pt>
                <c:pt idx="1">
                  <c:v>1796</c:v>
                </c:pt>
                <c:pt idx="2">
                  <c:v>1590</c:v>
                </c:pt>
                <c:pt idx="3">
                  <c:v>1410</c:v>
                </c:pt>
                <c:pt idx="4">
                  <c:v>848</c:v>
                </c:pt>
                <c:pt idx="5">
                  <c:v>686</c:v>
                </c:pt>
                <c:pt idx="6">
                  <c:v>682</c:v>
                </c:pt>
                <c:pt idx="7">
                  <c:v>609</c:v>
                </c:pt>
                <c:pt idx="8">
                  <c:v>505</c:v>
                </c:pt>
                <c:pt idx="9">
                  <c:v>494</c:v>
                </c:pt>
                <c:pt idx="10">
                  <c:v>493</c:v>
                </c:pt>
                <c:pt idx="11">
                  <c:v>488</c:v>
                </c:pt>
                <c:pt idx="12">
                  <c:v>475</c:v>
                </c:pt>
                <c:pt idx="13">
                  <c:v>464</c:v>
                </c:pt>
                <c:pt idx="14">
                  <c:v>446</c:v>
                </c:pt>
                <c:pt idx="15">
                  <c:v>431</c:v>
                </c:pt>
                <c:pt idx="16">
                  <c:v>430</c:v>
                </c:pt>
                <c:pt idx="17">
                  <c:v>399</c:v>
                </c:pt>
                <c:pt idx="18">
                  <c:v>388</c:v>
                </c:pt>
                <c:pt idx="19">
                  <c:v>383</c:v>
                </c:pt>
                <c:pt idx="20">
                  <c:v>383</c:v>
                </c:pt>
                <c:pt idx="21">
                  <c:v>376</c:v>
                </c:pt>
                <c:pt idx="22">
                  <c:v>350</c:v>
                </c:pt>
                <c:pt idx="23">
                  <c:v>340</c:v>
                </c:pt>
                <c:pt idx="24">
                  <c:v>339</c:v>
                </c:pt>
                <c:pt idx="25">
                  <c:v>322</c:v>
                </c:pt>
                <c:pt idx="26">
                  <c:v>308</c:v>
                </c:pt>
                <c:pt idx="27">
                  <c:v>302</c:v>
                </c:pt>
                <c:pt idx="28">
                  <c:v>289</c:v>
                </c:pt>
                <c:pt idx="29">
                  <c:v>281</c:v>
                </c:pt>
                <c:pt idx="30">
                  <c:v>277</c:v>
                </c:pt>
                <c:pt idx="31">
                  <c:v>275</c:v>
                </c:pt>
                <c:pt idx="32">
                  <c:v>261</c:v>
                </c:pt>
                <c:pt idx="33">
                  <c:v>242</c:v>
                </c:pt>
                <c:pt idx="34">
                  <c:v>230</c:v>
                </c:pt>
              </c:numCache>
            </c:numRef>
          </c:val>
          <c:extLst>
            <c:ext xmlns:c16="http://schemas.microsoft.com/office/drawing/2014/chart" uri="{C3380CC4-5D6E-409C-BE32-E72D297353CC}">
              <c16:uniqueId val="{00000000-C992-4369-97EC-07A4E2C90403}"/>
            </c:ext>
          </c:extLst>
        </c:ser>
        <c:dLbls>
          <c:showLegendKey val="0"/>
          <c:showVal val="0"/>
          <c:showCatName val="0"/>
          <c:showSerName val="0"/>
          <c:showPercent val="0"/>
          <c:showBubbleSize val="0"/>
        </c:dLbls>
        <c:gapWidth val="150"/>
        <c:overlap val="100"/>
        <c:axId val="327461576"/>
        <c:axId val="557966840"/>
      </c:barChart>
      <c:catAx>
        <c:axId val="327461576"/>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STATES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57966840"/>
        <c:crosses val="autoZero"/>
        <c:auto val="1"/>
        <c:lblAlgn val="ctr"/>
        <c:lblOffset val="100"/>
        <c:noMultiLvlLbl val="0"/>
      </c:catAx>
      <c:valAx>
        <c:axId val="557966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27461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94776533215027E-2"/>
          <c:y val="6.0778727445394115E-2"/>
          <c:w val="0.91423209862851651"/>
          <c:h val="0.67862709469008686"/>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cat>
            <c:strRef>
              <c:f>'event city not in usa'!$B$1:$B$23</c:f>
              <c:strCache>
                <c:ptCount val="23"/>
                <c:pt idx="0">
                  <c:v>London</c:v>
                </c:pt>
                <c:pt idx="1">
                  <c:v>Mexico City</c:v>
                </c:pt>
                <c:pt idx="2">
                  <c:v>Buenos Aires</c:v>
                </c:pt>
                <c:pt idx="3">
                  <c:v>Paris</c:v>
                </c:pt>
                <c:pt idx="4">
                  <c:v>Sao Paulo</c:v>
                </c:pt>
                <c:pt idx="5">
                  <c:v>Madrid</c:v>
                </c:pt>
                <c:pt idx="6">
                  <c:v>Bogota</c:v>
                </c:pt>
                <c:pt idx="7">
                  <c:v>Tokyo</c:v>
                </c:pt>
                <c:pt idx="8">
                  <c:v>Frankfurt</c:v>
                </c:pt>
                <c:pt idx="9">
                  <c:v>Bangkok</c:v>
                </c:pt>
                <c:pt idx="10">
                  <c:v>Nassau</c:v>
                </c:pt>
                <c:pt idx="11">
                  <c:v>Singapore</c:v>
                </c:pt>
                <c:pt idx="12">
                  <c:v>Sydney</c:v>
                </c:pt>
                <c:pt idx="13">
                  <c:v>Dublin</c:v>
                </c:pt>
                <c:pt idx="14">
                  <c:v>Cusco</c:v>
                </c:pt>
                <c:pt idx="15">
                  <c:v>Johannesburg</c:v>
                </c:pt>
                <c:pt idx="16">
                  <c:v>Karachi</c:v>
                </c:pt>
                <c:pt idx="17">
                  <c:v>Hong Kong</c:v>
                </c:pt>
                <c:pt idx="18">
                  <c:v>Dubai</c:v>
                </c:pt>
                <c:pt idx="19">
                  <c:v>Geneva</c:v>
                </c:pt>
                <c:pt idx="20">
                  <c:v>Jeddah</c:v>
                </c:pt>
                <c:pt idx="21">
                  <c:v>Barcelona</c:v>
                </c:pt>
                <c:pt idx="22">
                  <c:v>Mumbai</c:v>
                </c:pt>
              </c:strCache>
            </c:strRef>
          </c:cat>
          <c:val>
            <c:numRef>
              <c:f>'event city not in usa'!$C$1:$C$23</c:f>
              <c:numCache>
                <c:formatCode>General</c:formatCode>
                <c:ptCount val="23"/>
                <c:pt idx="0">
                  <c:v>45</c:v>
                </c:pt>
                <c:pt idx="1">
                  <c:v>26</c:v>
                </c:pt>
                <c:pt idx="2">
                  <c:v>25</c:v>
                </c:pt>
                <c:pt idx="3">
                  <c:v>19</c:v>
                </c:pt>
                <c:pt idx="4">
                  <c:v>18</c:v>
                </c:pt>
                <c:pt idx="5">
                  <c:v>18</c:v>
                </c:pt>
                <c:pt idx="6">
                  <c:v>18</c:v>
                </c:pt>
                <c:pt idx="7">
                  <c:v>18</c:v>
                </c:pt>
                <c:pt idx="8">
                  <c:v>17</c:v>
                </c:pt>
                <c:pt idx="9">
                  <c:v>15</c:v>
                </c:pt>
                <c:pt idx="10">
                  <c:v>15</c:v>
                </c:pt>
                <c:pt idx="11">
                  <c:v>15</c:v>
                </c:pt>
                <c:pt idx="12">
                  <c:v>15</c:v>
                </c:pt>
                <c:pt idx="13">
                  <c:v>14</c:v>
                </c:pt>
                <c:pt idx="14">
                  <c:v>13</c:v>
                </c:pt>
                <c:pt idx="15">
                  <c:v>13</c:v>
                </c:pt>
                <c:pt idx="16">
                  <c:v>12</c:v>
                </c:pt>
                <c:pt idx="17">
                  <c:v>12</c:v>
                </c:pt>
                <c:pt idx="18">
                  <c:v>12</c:v>
                </c:pt>
                <c:pt idx="19">
                  <c:v>11</c:v>
                </c:pt>
                <c:pt idx="20">
                  <c:v>11</c:v>
                </c:pt>
                <c:pt idx="21">
                  <c:v>11</c:v>
                </c:pt>
                <c:pt idx="22">
                  <c:v>11</c:v>
                </c:pt>
              </c:numCache>
            </c:numRef>
          </c:val>
          <c:extLst>
            <c:ext xmlns:c16="http://schemas.microsoft.com/office/drawing/2014/chart" uri="{C3380CC4-5D6E-409C-BE32-E72D297353CC}">
              <c16:uniqueId val="{00000000-6627-4232-969E-E67E769E8290}"/>
            </c:ext>
          </c:extLst>
        </c:ser>
        <c:dLbls>
          <c:showLegendKey val="0"/>
          <c:showVal val="0"/>
          <c:showCatName val="0"/>
          <c:showSerName val="0"/>
          <c:showPercent val="0"/>
          <c:showBubbleSize val="0"/>
        </c:dLbls>
        <c:gapWidth val="65"/>
        <c:axId val="568565560"/>
        <c:axId val="568563040"/>
      </c:barChart>
      <c:catAx>
        <c:axId val="56856556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t>CITIES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68563040"/>
        <c:crosses val="autoZero"/>
        <c:auto val="1"/>
        <c:lblAlgn val="ctr"/>
        <c:lblOffset val="100"/>
        <c:noMultiLvlLbl val="0"/>
      </c:catAx>
      <c:valAx>
        <c:axId val="56856304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t>NUMBER OF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crossAx val="568565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64703050840222"/>
          <c:y val="0.2031123709536308"/>
          <c:w val="0.61320467946875534"/>
          <c:h val="0.79688762904636923"/>
        </c:manualLayout>
      </c:layout>
      <c:pieChart>
        <c:varyColors val="1"/>
        <c:ser>
          <c:idx val="0"/>
          <c:order val="0"/>
          <c:explosion val="5"/>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DBB9-41EF-8D7B-54C420DA7FFD}"/>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DBB9-41EF-8D7B-54C420DA7FFD}"/>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DBB9-41EF-8D7B-54C420DA7FFD}"/>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DBB9-41EF-8D7B-54C420DA7FFD}"/>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DBB9-41EF-8D7B-54C420DA7FFD}"/>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DBB9-41EF-8D7B-54C420DA7FFD}"/>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DBB9-41EF-8D7B-54C420DA7FFD}"/>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0F-DBB9-41EF-8D7B-54C420DA7FFD}"/>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11-DBB9-41EF-8D7B-54C420DA7FFD}"/>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13-DBB9-41EF-8D7B-54C420DA7FFD}"/>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15-DBB9-41EF-8D7B-54C420DA7FFD}"/>
              </c:ext>
            </c:extLst>
          </c:dPt>
          <c:dLbls>
            <c:dLbl>
              <c:idx val="0"/>
              <c:layout>
                <c:manualLayout>
                  <c:x val="-7.3380331068724713E-2"/>
                  <c:y val="-0.3005880664916885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BB9-41EF-8D7B-54C420DA7FFD}"/>
                </c:ext>
              </c:extLst>
            </c:dLbl>
            <c:dLbl>
              <c:idx val="1"/>
              <c:layout>
                <c:manualLayout>
                  <c:x val="5.2140753816392271E-2"/>
                  <c:y val="0.1443002278944157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BB9-41EF-8D7B-54C420DA7FFD}"/>
                </c:ext>
              </c:extLst>
            </c:dLbl>
            <c:dLbl>
              <c:idx val="2"/>
              <c:delete val="1"/>
              <c:extLst>
                <c:ext xmlns:c15="http://schemas.microsoft.com/office/drawing/2012/chart" uri="{CE6537A1-D6FC-4f65-9D91-7224C49458BB}"/>
                <c:ext xmlns:c16="http://schemas.microsoft.com/office/drawing/2014/chart" uri="{C3380CC4-5D6E-409C-BE32-E72D297353CC}">
                  <c16:uniqueId val="{00000005-DBB9-41EF-8D7B-54C420DA7FFD}"/>
                </c:ext>
              </c:extLst>
            </c:dLbl>
            <c:dLbl>
              <c:idx val="3"/>
              <c:delete val="1"/>
              <c:extLst>
                <c:ext xmlns:c15="http://schemas.microsoft.com/office/drawing/2012/chart" uri="{CE6537A1-D6FC-4f65-9D91-7224C49458BB}"/>
                <c:ext xmlns:c16="http://schemas.microsoft.com/office/drawing/2014/chart" uri="{C3380CC4-5D6E-409C-BE32-E72D297353CC}">
                  <c16:uniqueId val="{00000007-DBB9-41EF-8D7B-54C420DA7FFD}"/>
                </c:ext>
              </c:extLst>
            </c:dLbl>
            <c:dLbl>
              <c:idx val="4"/>
              <c:delete val="1"/>
              <c:extLst>
                <c:ext xmlns:c15="http://schemas.microsoft.com/office/drawing/2012/chart" uri="{CE6537A1-D6FC-4f65-9D91-7224C49458BB}"/>
                <c:ext xmlns:c16="http://schemas.microsoft.com/office/drawing/2014/chart" uri="{C3380CC4-5D6E-409C-BE32-E72D297353CC}">
                  <c16:uniqueId val="{00000009-DBB9-41EF-8D7B-54C420DA7FFD}"/>
                </c:ext>
              </c:extLst>
            </c:dLbl>
            <c:dLbl>
              <c:idx val="5"/>
              <c:delete val="1"/>
              <c:extLst>
                <c:ext xmlns:c15="http://schemas.microsoft.com/office/drawing/2012/chart" uri="{CE6537A1-D6FC-4f65-9D91-7224C49458BB}"/>
                <c:ext xmlns:c16="http://schemas.microsoft.com/office/drawing/2014/chart" uri="{C3380CC4-5D6E-409C-BE32-E72D297353CC}">
                  <c16:uniqueId val="{0000000B-DBB9-41EF-8D7B-54C420DA7FFD}"/>
                </c:ext>
              </c:extLst>
            </c:dLbl>
            <c:dLbl>
              <c:idx val="6"/>
              <c:delete val="1"/>
              <c:extLst>
                <c:ext xmlns:c15="http://schemas.microsoft.com/office/drawing/2012/chart" uri="{CE6537A1-D6FC-4f65-9D91-7224C49458BB}"/>
                <c:ext xmlns:c16="http://schemas.microsoft.com/office/drawing/2014/chart" uri="{C3380CC4-5D6E-409C-BE32-E72D297353CC}">
                  <c16:uniqueId val="{0000000D-DBB9-41EF-8D7B-54C420DA7FFD}"/>
                </c:ext>
              </c:extLst>
            </c:dLbl>
            <c:dLbl>
              <c:idx val="7"/>
              <c:delete val="1"/>
              <c:extLst>
                <c:ext xmlns:c15="http://schemas.microsoft.com/office/drawing/2012/chart" uri="{CE6537A1-D6FC-4f65-9D91-7224C49458BB}"/>
                <c:ext xmlns:c16="http://schemas.microsoft.com/office/drawing/2014/chart" uri="{C3380CC4-5D6E-409C-BE32-E72D297353CC}">
                  <c16:uniqueId val="{0000000F-DBB9-41EF-8D7B-54C420DA7FFD}"/>
                </c:ext>
              </c:extLst>
            </c:dLbl>
            <c:dLbl>
              <c:idx val="8"/>
              <c:delete val="1"/>
              <c:extLst>
                <c:ext xmlns:c15="http://schemas.microsoft.com/office/drawing/2012/chart" uri="{CE6537A1-D6FC-4f65-9D91-7224C49458BB}"/>
                <c:ext xmlns:c16="http://schemas.microsoft.com/office/drawing/2014/chart" uri="{C3380CC4-5D6E-409C-BE32-E72D297353CC}">
                  <c16:uniqueId val="{00000011-DBB9-41EF-8D7B-54C420DA7FFD}"/>
                </c:ext>
              </c:extLst>
            </c:dLbl>
            <c:dLbl>
              <c:idx val="9"/>
              <c:delete val="1"/>
              <c:extLst>
                <c:ext xmlns:c15="http://schemas.microsoft.com/office/drawing/2012/chart" uri="{CE6537A1-D6FC-4f65-9D91-7224C49458BB}"/>
                <c:ext xmlns:c16="http://schemas.microsoft.com/office/drawing/2014/chart" uri="{C3380CC4-5D6E-409C-BE32-E72D297353CC}">
                  <c16:uniqueId val="{00000013-DBB9-41EF-8D7B-54C420DA7FFD}"/>
                </c:ext>
              </c:extLst>
            </c:dLbl>
            <c:dLbl>
              <c:idx val="10"/>
              <c:delete val="1"/>
              <c:extLst>
                <c:ext xmlns:c15="http://schemas.microsoft.com/office/drawing/2012/chart" uri="{CE6537A1-D6FC-4f65-9D91-7224C49458BB}"/>
                <c:ext xmlns:c16="http://schemas.microsoft.com/office/drawing/2014/chart" uri="{C3380CC4-5D6E-409C-BE32-E72D297353CC}">
                  <c16:uniqueId val="{00000015-DBB9-41EF-8D7B-54C420DA7FF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'aircraft category'!$B$1:$B$11</c:f>
              <c:strCache>
                <c:ptCount val="11"/>
                <c:pt idx="0">
                  <c:v>Airplane</c:v>
                </c:pt>
                <c:pt idx="1">
                  <c:v>Helicopter</c:v>
                </c:pt>
                <c:pt idx="2">
                  <c:v>Glider</c:v>
                </c:pt>
                <c:pt idx="3">
                  <c:v>Weight Shift</c:v>
                </c:pt>
                <c:pt idx="4">
                  <c:v>Balloon</c:v>
                </c:pt>
                <c:pt idx="5">
                  <c:v>Gyrocraft</c:v>
                </c:pt>
                <c:pt idx="6">
                  <c:v>Powered parachute</c:v>
                </c:pt>
                <c:pt idx="7">
                  <c:v>Ultralight</c:v>
                </c:pt>
                <c:pt idx="8">
                  <c:v>Unknown</c:v>
                </c:pt>
                <c:pt idx="9">
                  <c:v>Powered-Lift</c:v>
                </c:pt>
                <c:pt idx="10">
                  <c:v>Blimp</c:v>
                </c:pt>
              </c:strCache>
            </c:strRef>
          </c:cat>
          <c:val>
            <c:numRef>
              <c:f>'aircraft category'!$C$1:$C$11</c:f>
              <c:numCache>
                <c:formatCode>General</c:formatCode>
                <c:ptCount val="11"/>
                <c:pt idx="0">
                  <c:v>18332</c:v>
                </c:pt>
                <c:pt idx="1">
                  <c:v>2329</c:v>
                </c:pt>
                <c:pt idx="2">
                  <c:v>328</c:v>
                </c:pt>
                <c:pt idx="3">
                  <c:v>150</c:v>
                </c:pt>
                <c:pt idx="4">
                  <c:v>142</c:v>
                </c:pt>
                <c:pt idx="5">
                  <c:v>118</c:v>
                </c:pt>
                <c:pt idx="6">
                  <c:v>90</c:v>
                </c:pt>
                <c:pt idx="7">
                  <c:v>25</c:v>
                </c:pt>
                <c:pt idx="8">
                  <c:v>10</c:v>
                </c:pt>
                <c:pt idx="9">
                  <c:v>2</c:v>
                </c:pt>
                <c:pt idx="10">
                  <c:v>1</c:v>
                </c:pt>
              </c:numCache>
            </c:numRef>
          </c:val>
          <c:extLst>
            <c:ext xmlns:c16="http://schemas.microsoft.com/office/drawing/2014/chart" uri="{C3380CC4-5D6E-409C-BE32-E72D297353CC}">
              <c16:uniqueId val="{00000016-DBB9-41EF-8D7B-54C420DA7FF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
          <c:y val="2.1333333333333333E-2"/>
          <c:w val="1"/>
          <c:h val="0.1989358530183727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onsolas" panose="020B0609020204030204" pitchFamily="49"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62583466778438"/>
          <c:y val="2.539681693227782E-2"/>
          <c:w val="0.75452818510165642"/>
          <c:h val="0.79865183572704956"/>
        </c:manualLayout>
      </c:layout>
      <c:barChart>
        <c:barDir val="col"/>
        <c:grouping val="clustered"/>
        <c:varyColors val="0"/>
        <c:ser>
          <c:idx val="0"/>
          <c:order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delete val="1"/>
          </c:dLbls>
          <c:cat>
            <c:strRef>
              <c:f>'events light condition'!$B$1:$B$7</c:f>
              <c:strCache>
                <c:ptCount val="7"/>
                <c:pt idx="0">
                  <c:v>Day</c:v>
                </c:pt>
                <c:pt idx="1">
                  <c:v>Night</c:v>
                </c:pt>
                <c:pt idx="2">
                  <c:v>Dusk</c:v>
                </c:pt>
                <c:pt idx="3">
                  <c:v>Night/Dark</c:v>
                </c:pt>
                <c:pt idx="4">
                  <c:v>Dawn</c:v>
                </c:pt>
                <c:pt idx="5">
                  <c:v>Not Reported</c:v>
                </c:pt>
                <c:pt idx="6">
                  <c:v>Night/Bright</c:v>
                </c:pt>
              </c:strCache>
            </c:strRef>
          </c:cat>
          <c:val>
            <c:numRef>
              <c:f>'events light condition'!$C$1:$C$7</c:f>
              <c:numCache>
                <c:formatCode>General</c:formatCode>
                <c:ptCount val="7"/>
                <c:pt idx="0">
                  <c:v>19363</c:v>
                </c:pt>
                <c:pt idx="1">
                  <c:v>1157</c:v>
                </c:pt>
                <c:pt idx="2">
                  <c:v>506</c:v>
                </c:pt>
                <c:pt idx="3">
                  <c:v>431</c:v>
                </c:pt>
                <c:pt idx="4">
                  <c:v>150</c:v>
                </c:pt>
                <c:pt idx="5">
                  <c:v>85</c:v>
                </c:pt>
                <c:pt idx="6">
                  <c:v>29</c:v>
                </c:pt>
              </c:numCache>
            </c:numRef>
          </c:val>
          <c:extLst>
            <c:ext xmlns:c16="http://schemas.microsoft.com/office/drawing/2014/chart" uri="{C3380CC4-5D6E-409C-BE32-E72D297353CC}">
              <c16:uniqueId val="{00000000-E4DC-4012-BC3C-CB6030E06D55}"/>
            </c:ext>
          </c:extLst>
        </c:ser>
        <c:dLbls>
          <c:dLblPos val="inEnd"/>
          <c:showLegendKey val="0"/>
          <c:showVal val="0"/>
          <c:showCatName val="1"/>
          <c:showSerName val="0"/>
          <c:showPercent val="0"/>
          <c:showBubbleSize val="0"/>
        </c:dLbls>
        <c:gapWidth val="100"/>
        <c:overlap val="-24"/>
        <c:axId val="532791664"/>
        <c:axId val="532790944"/>
      </c:barChart>
      <c:catAx>
        <c:axId val="532791664"/>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dirty="0"/>
                  <a:t>LIGHT CONDITION</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2790944"/>
        <c:crosses val="autoZero"/>
        <c:auto val="1"/>
        <c:lblAlgn val="ctr"/>
        <c:lblOffset val="100"/>
        <c:noMultiLvlLbl val="0"/>
      </c:catAx>
      <c:valAx>
        <c:axId val="5327909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dirty="0"/>
                  <a:t>NUMBER OF ACCIDENTS</a:t>
                </a:r>
              </a:p>
            </c:rich>
          </c:tx>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279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8A13-9EDA-41F9-9161-14D42DCC30D7}"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254B0-B631-487D-999F-52C7C6DCA2DC}" type="slidenum">
              <a:rPr lang="en-US" smtClean="0"/>
              <a:t>‹#›</a:t>
            </a:fld>
            <a:endParaRPr lang="en-US"/>
          </a:p>
        </p:txBody>
      </p:sp>
    </p:spTree>
    <p:extLst>
      <p:ext uri="{BB962C8B-B14F-4D97-AF65-F5344CB8AC3E}">
        <p14:creationId xmlns:p14="http://schemas.microsoft.com/office/powerpoint/2010/main" val="185841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E254B0-B631-487D-999F-52C7C6DCA2DC}" type="slidenum">
              <a:rPr lang="en-US" smtClean="0"/>
              <a:t>5</a:t>
            </a:fld>
            <a:endParaRPr lang="en-US"/>
          </a:p>
        </p:txBody>
      </p:sp>
    </p:spTree>
    <p:extLst>
      <p:ext uri="{BB962C8B-B14F-4D97-AF65-F5344CB8AC3E}">
        <p14:creationId xmlns:p14="http://schemas.microsoft.com/office/powerpoint/2010/main" val="385190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65170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71360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558339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261770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754145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648472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89840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10441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65952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88370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8747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39328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E17F6-9751-41B2-B839-E125585720C7}"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91701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0E17F6-9751-41B2-B839-E125585720C7}"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4649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E17F6-9751-41B2-B839-E125585720C7}"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92218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E17F6-9751-41B2-B839-E125585720C7}"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02179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04913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20779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0E17F6-9751-41B2-B839-E125585720C7}" type="datetimeFigureOut">
              <a:rPr lang="en-US" smtClean="0"/>
              <a:t>8/26/2023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D6C3CB-F104-4463-B0C9-7C697228DD2C}" type="slidenum">
              <a:rPr lang="en-US" smtClean="0"/>
              <a:t>‹#›</a:t>
            </a:fld>
            <a:endParaRPr lang="en-US"/>
          </a:p>
        </p:txBody>
      </p:sp>
    </p:spTree>
    <p:extLst>
      <p:ext uri="{BB962C8B-B14F-4D97-AF65-F5344CB8AC3E}">
        <p14:creationId xmlns:p14="http://schemas.microsoft.com/office/powerpoint/2010/main" val="248370457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830959" y="4569167"/>
            <a:ext cx="5579166" cy="1489939"/>
          </a:xfrm>
        </p:spPr>
        <p:txBody>
          <a:bodyPr/>
          <a:lstStyle/>
          <a:p>
            <a:r>
              <a:rPr lang="en-US" sz="3600" b="1" dirty="0">
                <a:solidFill>
                  <a:schemeClr val="accent1">
                    <a:lumMod val="75000"/>
                  </a:schemeClr>
                </a:solidFill>
              </a:rPr>
              <a:t>Aviation Data Analysis</a:t>
            </a:r>
          </a:p>
          <a:p>
            <a:r>
              <a:rPr lang="en-US" dirty="0"/>
              <a:t> </a:t>
            </a:r>
          </a:p>
        </p:txBody>
      </p:sp>
      <p:pic>
        <p:nvPicPr>
          <p:cNvPr id="3" name="Picture 2">
            <a:extLst>
              <a:ext uri="{FF2B5EF4-FFF2-40B4-BE49-F238E27FC236}">
                <a16:creationId xmlns:a16="http://schemas.microsoft.com/office/drawing/2014/main" id="{28B9CFA8-DFB4-EFB0-DE08-3F16FDDBD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395" y="485272"/>
            <a:ext cx="9061210" cy="1394341"/>
          </a:xfrm>
          <a:prstGeom prst="rect">
            <a:avLst/>
          </a:prstGeom>
        </p:spPr>
      </p:pic>
    </p:spTree>
    <p:extLst>
      <p:ext uri="{BB962C8B-B14F-4D97-AF65-F5344CB8AC3E}">
        <p14:creationId xmlns:p14="http://schemas.microsoft.com/office/powerpoint/2010/main" val="394717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3049" y="839265"/>
            <a:ext cx="3653130" cy="1528248"/>
          </a:xfrm>
        </p:spPr>
        <p:txBody>
          <a:bodyPr>
            <a:normAutofit fontScale="90000"/>
          </a:bodyPr>
          <a:lstStyle/>
          <a:p>
            <a:r>
              <a:rPr lang="en-US" b="1" dirty="0">
                <a:latin typeface="Calibri Light" panose="020F0302020204030204" pitchFamily="34" charset="0"/>
                <a:cs typeface="Calibri Light" panose="020F0302020204030204" pitchFamily="34" charset="0"/>
              </a:rPr>
              <a:t>Number of accidents in every month</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6943049" y="2398870"/>
            <a:ext cx="4676866" cy="3619865"/>
          </a:xfrm>
        </p:spPr>
        <p:txBody>
          <a:bodyPr>
            <a:normAutofit/>
          </a:bodyPr>
          <a:lstStyle/>
          <a:p>
            <a:pPr marL="0" indent="0">
              <a:buNone/>
            </a:pPr>
            <a:r>
              <a:rPr lang="en-US" sz="2000" dirty="0"/>
              <a:t>The number of events increases during the mid-year months, as July seems to be the month with the highest count of accidents.</a:t>
            </a:r>
          </a:p>
        </p:txBody>
      </p:sp>
      <p:graphicFrame>
        <p:nvGraphicFramePr>
          <p:cNvPr id="4" name="Chart 3">
            <a:extLst>
              <a:ext uri="{FF2B5EF4-FFF2-40B4-BE49-F238E27FC236}">
                <a16:creationId xmlns:a16="http://schemas.microsoft.com/office/drawing/2014/main" id="{7CAFAD74-E191-4D9A-E559-D32E5857CC4F}"/>
              </a:ext>
            </a:extLst>
          </p:cNvPr>
          <p:cNvGraphicFramePr>
            <a:graphicFrameLocks/>
          </p:cNvGraphicFramePr>
          <p:nvPr>
            <p:extLst>
              <p:ext uri="{D42A27DB-BD31-4B8C-83A1-F6EECF244321}">
                <p14:modId xmlns:p14="http://schemas.microsoft.com/office/powerpoint/2010/main" val="2520367"/>
              </p:ext>
            </p:extLst>
          </p:nvPr>
        </p:nvGraphicFramePr>
        <p:xfrm>
          <a:off x="1744395" y="1010971"/>
          <a:ext cx="5198654" cy="58470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74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590227D-9379-4CCC-639E-9524322FCDB0}"/>
              </a:ext>
            </a:extLst>
          </p:cNvPr>
          <p:cNvGraphicFramePr>
            <a:graphicFrameLocks noGrp="1"/>
          </p:cNvGraphicFramePr>
          <p:nvPr>
            <p:ph idx="1"/>
            <p:extLst>
              <p:ext uri="{D42A27DB-BD31-4B8C-83A1-F6EECF244321}">
                <p14:modId xmlns:p14="http://schemas.microsoft.com/office/powerpoint/2010/main" val="274686785"/>
              </p:ext>
            </p:extLst>
          </p:nvPr>
        </p:nvGraphicFramePr>
        <p:xfrm>
          <a:off x="1645920" y="3174221"/>
          <a:ext cx="10546079" cy="3521999"/>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8CD418E7-1A84-B570-BA51-BB18A24FEF41}"/>
              </a:ext>
            </a:extLst>
          </p:cNvPr>
          <p:cNvSpPr txBox="1">
            <a:spLocks/>
          </p:cNvSpPr>
          <p:nvPr/>
        </p:nvSpPr>
        <p:spPr>
          <a:xfrm>
            <a:off x="2849350" y="581737"/>
            <a:ext cx="4479101" cy="152824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Fatal injuries, every year</a:t>
            </a:r>
            <a:br>
              <a:rPr lang="en-US" dirty="0">
                <a:latin typeface="Calibri" panose="020F0502020204030204" pitchFamily="34" charset="0"/>
                <a:cs typeface="Calibri" panose="020F0502020204030204" pitchFamily="34" charset="0"/>
              </a:rPr>
            </a:br>
            <a:endParaRPr lang="en-US" dirty="0"/>
          </a:p>
        </p:txBody>
      </p:sp>
      <p:sp>
        <p:nvSpPr>
          <p:cNvPr id="8" name="Content Placeholder 2">
            <a:extLst>
              <a:ext uri="{FF2B5EF4-FFF2-40B4-BE49-F238E27FC236}">
                <a16:creationId xmlns:a16="http://schemas.microsoft.com/office/drawing/2014/main" id="{B76CC723-1D37-E802-74FD-0118BCF4DDBB}"/>
              </a:ext>
            </a:extLst>
          </p:cNvPr>
          <p:cNvSpPr txBox="1">
            <a:spLocks/>
          </p:cNvSpPr>
          <p:nvPr/>
        </p:nvSpPr>
        <p:spPr>
          <a:xfrm>
            <a:off x="2849351" y="1645973"/>
            <a:ext cx="8915400" cy="1303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The total number of fatal injuries also seems to be don’t have much difference from the trend of accidents. But the graph for fatal injuries shows much improvement after the year 2018.</a:t>
            </a:r>
          </a:p>
        </p:txBody>
      </p:sp>
    </p:spTree>
    <p:extLst>
      <p:ext uri="{BB962C8B-B14F-4D97-AF65-F5344CB8AC3E}">
        <p14:creationId xmlns:p14="http://schemas.microsoft.com/office/powerpoint/2010/main" val="107522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4793" y="1681104"/>
            <a:ext cx="6669155" cy="1528248"/>
          </a:xfrm>
        </p:spPr>
        <p:txBody>
          <a:bodyPr/>
          <a:lstStyle/>
          <a:p>
            <a:pPr marL="0" indent="0">
              <a:buNone/>
            </a:pPr>
            <a:r>
              <a:rPr lang="en-US" dirty="0"/>
              <a:t>Of the total </a:t>
            </a:r>
            <a:r>
              <a:rPr lang="en-US" b="1" dirty="0"/>
              <a:t>26038 accidents</a:t>
            </a:r>
            <a:r>
              <a:rPr lang="en-US" dirty="0"/>
              <a:t>, alone the </a:t>
            </a:r>
            <a:r>
              <a:rPr lang="en-US" b="1" dirty="0"/>
              <a:t>USA</a:t>
            </a:r>
            <a:r>
              <a:rPr lang="en-US" dirty="0"/>
              <a:t> is the country in which air space is reported with the highest number of events with no one even near it.</a:t>
            </a:r>
          </a:p>
        </p:txBody>
      </p:sp>
      <p:graphicFrame>
        <p:nvGraphicFramePr>
          <p:cNvPr id="4" name="Chart 3">
            <a:extLst>
              <a:ext uri="{FF2B5EF4-FFF2-40B4-BE49-F238E27FC236}">
                <a16:creationId xmlns:a16="http://schemas.microsoft.com/office/drawing/2014/main" id="{8B0CDA1B-DD9B-318A-F602-752700F0E234}"/>
              </a:ext>
            </a:extLst>
          </p:cNvPr>
          <p:cNvGraphicFramePr>
            <a:graphicFrameLocks/>
          </p:cNvGraphicFramePr>
          <p:nvPr>
            <p:extLst>
              <p:ext uri="{D42A27DB-BD31-4B8C-83A1-F6EECF244321}">
                <p14:modId xmlns:p14="http://schemas.microsoft.com/office/powerpoint/2010/main" val="234317300"/>
              </p:ext>
            </p:extLst>
          </p:nvPr>
        </p:nvGraphicFramePr>
        <p:xfrm>
          <a:off x="863995" y="115734"/>
          <a:ext cx="7126455" cy="6857999"/>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62DBBD71-5E47-4445-3996-659B442B039B}"/>
              </a:ext>
            </a:extLst>
          </p:cNvPr>
          <p:cNvSpPr txBox="1">
            <a:spLocks/>
          </p:cNvSpPr>
          <p:nvPr/>
        </p:nvSpPr>
        <p:spPr>
          <a:xfrm>
            <a:off x="5370954" y="458490"/>
            <a:ext cx="3653130" cy="152824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country</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3441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1382" y="402835"/>
            <a:ext cx="6102568" cy="2165405"/>
          </a:xfrm>
        </p:spPr>
        <p:txBody>
          <a:bodyPr>
            <a:normAutofit/>
          </a:bodyPr>
          <a:lstStyle/>
          <a:p>
            <a:pPr marL="0" indent="0">
              <a:buNone/>
            </a:pPr>
            <a:r>
              <a:rPr lang="en-US" dirty="0"/>
              <a:t>In total air spaces of </a:t>
            </a:r>
            <a:r>
              <a:rPr lang="en-US" b="1" dirty="0"/>
              <a:t>9154 cities</a:t>
            </a:r>
            <a:r>
              <a:rPr lang="en-US" dirty="0"/>
              <a:t>, aviation accidents were recorded. </a:t>
            </a:r>
          </a:p>
          <a:p>
            <a:pPr marL="0" indent="0">
              <a:buNone/>
            </a:pPr>
            <a:r>
              <a:rPr lang="en-US" dirty="0"/>
              <a:t>The Alaskan city </a:t>
            </a:r>
            <a:r>
              <a:rPr lang="en-US" b="1" dirty="0"/>
              <a:t>Anchorage</a:t>
            </a:r>
            <a:r>
              <a:rPr lang="en-US" dirty="0"/>
              <a:t> with the most number of events reported</a:t>
            </a:r>
          </a:p>
        </p:txBody>
      </p:sp>
      <p:sp>
        <p:nvSpPr>
          <p:cNvPr id="6" name="Title 1">
            <a:extLst>
              <a:ext uri="{FF2B5EF4-FFF2-40B4-BE49-F238E27FC236}">
                <a16:creationId xmlns:a16="http://schemas.microsoft.com/office/drawing/2014/main" id="{144D06CF-0E9F-FF84-C476-E9CFD6D79B23}"/>
              </a:ext>
            </a:extLst>
          </p:cNvPr>
          <p:cNvSpPr txBox="1">
            <a:spLocks/>
          </p:cNvSpPr>
          <p:nvPr/>
        </p:nvSpPr>
        <p:spPr>
          <a:xfrm>
            <a:off x="1918252" y="570098"/>
            <a:ext cx="3653130" cy="152824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city</a:t>
            </a:r>
            <a:br>
              <a:rPr lang="en-US" dirty="0">
                <a:latin typeface="Calibri" panose="020F0502020204030204" pitchFamily="34" charset="0"/>
                <a:cs typeface="Calibri" panose="020F0502020204030204" pitchFamily="34" charset="0"/>
              </a:rPr>
            </a:br>
            <a:endParaRPr lang="en-US" dirty="0"/>
          </a:p>
        </p:txBody>
      </p:sp>
      <p:graphicFrame>
        <p:nvGraphicFramePr>
          <p:cNvPr id="2" name="Chart 1">
            <a:extLst>
              <a:ext uri="{FF2B5EF4-FFF2-40B4-BE49-F238E27FC236}">
                <a16:creationId xmlns:a16="http://schemas.microsoft.com/office/drawing/2014/main" id="{BBE0FACB-73FA-8300-08A9-0469B8E8CCA2}"/>
              </a:ext>
            </a:extLst>
          </p:cNvPr>
          <p:cNvGraphicFramePr>
            <a:graphicFrameLocks/>
          </p:cNvGraphicFramePr>
          <p:nvPr>
            <p:extLst>
              <p:ext uri="{D42A27DB-BD31-4B8C-83A1-F6EECF244321}">
                <p14:modId xmlns:p14="http://schemas.microsoft.com/office/powerpoint/2010/main" val="4061580229"/>
              </p:ext>
            </p:extLst>
          </p:nvPr>
        </p:nvGraphicFramePr>
        <p:xfrm>
          <a:off x="1716258" y="1772529"/>
          <a:ext cx="7513467" cy="48674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214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DA2D5B-F812-60CA-D031-9DE36D5356CC}"/>
              </a:ext>
            </a:extLst>
          </p:cNvPr>
          <p:cNvSpPr txBox="1">
            <a:spLocks/>
          </p:cNvSpPr>
          <p:nvPr/>
        </p:nvSpPr>
        <p:spPr>
          <a:xfrm>
            <a:off x="2172983" y="822754"/>
            <a:ext cx="3740426" cy="1572271"/>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state (of the USA)</a:t>
            </a:r>
            <a:br>
              <a:rPr lang="en-US"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0932990-346B-25C0-F225-A8C2BF22160F}"/>
              </a:ext>
            </a:extLst>
          </p:cNvPr>
          <p:cNvSpPr txBox="1">
            <a:spLocks/>
          </p:cNvSpPr>
          <p:nvPr/>
        </p:nvSpPr>
        <p:spPr>
          <a:xfrm>
            <a:off x="6329196" y="822754"/>
            <a:ext cx="5178177" cy="15722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200" b="1" dirty="0"/>
              <a:t>California</a:t>
            </a:r>
            <a:r>
              <a:rPr lang="en-US" sz="2200" dirty="0"/>
              <a:t>, </a:t>
            </a:r>
            <a:r>
              <a:rPr lang="en-US" sz="2200" b="1" dirty="0"/>
              <a:t>Texas</a:t>
            </a:r>
            <a:r>
              <a:rPr lang="en-US" sz="2200" dirty="0"/>
              <a:t>, </a:t>
            </a:r>
            <a:r>
              <a:rPr lang="en-US" sz="2200" b="1" dirty="0"/>
              <a:t>Florida,</a:t>
            </a:r>
            <a:r>
              <a:rPr lang="en-US" sz="2200" dirty="0"/>
              <a:t> and </a:t>
            </a:r>
            <a:r>
              <a:rPr lang="en-US" sz="2200" b="1" dirty="0"/>
              <a:t>Alaska </a:t>
            </a:r>
            <a:r>
              <a:rPr lang="en-US" sz="2200" dirty="0"/>
              <a:t>has the highest number of accidents with events in four figures were reported.</a:t>
            </a:r>
            <a:endParaRPr lang="en-US" sz="2200" b="1" dirty="0"/>
          </a:p>
        </p:txBody>
      </p:sp>
      <p:graphicFrame>
        <p:nvGraphicFramePr>
          <p:cNvPr id="4" name="Chart 3">
            <a:extLst>
              <a:ext uri="{FF2B5EF4-FFF2-40B4-BE49-F238E27FC236}">
                <a16:creationId xmlns:a16="http://schemas.microsoft.com/office/drawing/2014/main" id="{34770FD5-5902-2E35-772F-4B22868E05D3}"/>
              </a:ext>
            </a:extLst>
          </p:cNvPr>
          <p:cNvGraphicFramePr>
            <a:graphicFrameLocks/>
          </p:cNvGraphicFramePr>
          <p:nvPr>
            <p:extLst>
              <p:ext uri="{D42A27DB-BD31-4B8C-83A1-F6EECF244321}">
                <p14:modId xmlns:p14="http://schemas.microsoft.com/office/powerpoint/2010/main" val="1462062233"/>
              </p:ext>
            </p:extLst>
          </p:nvPr>
        </p:nvGraphicFramePr>
        <p:xfrm>
          <a:off x="2011681" y="2110154"/>
          <a:ext cx="9946958" cy="41334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531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7506" y="702719"/>
            <a:ext cx="8211310" cy="2040835"/>
          </a:xfrm>
        </p:spPr>
        <p:txBody>
          <a:bodyPr>
            <a:normAutofit/>
          </a:bodyPr>
          <a:lstStyle/>
          <a:p>
            <a:pPr marL="0" indent="0">
              <a:buNone/>
            </a:pPr>
            <a:r>
              <a:rPr lang="en-US" b="1" dirty="0"/>
              <a:t>London</a:t>
            </a:r>
            <a:r>
              <a:rPr lang="en-US" dirty="0"/>
              <a:t> is the city with the highest air traffic accidents with the highest number of events reported outside the USA.</a:t>
            </a:r>
          </a:p>
        </p:txBody>
      </p:sp>
      <p:sp>
        <p:nvSpPr>
          <p:cNvPr id="6" name="Title 1">
            <a:extLst>
              <a:ext uri="{FF2B5EF4-FFF2-40B4-BE49-F238E27FC236}">
                <a16:creationId xmlns:a16="http://schemas.microsoft.com/office/drawing/2014/main" id="{2147A5F3-B585-72D8-4BF4-85F5FFBB13C5}"/>
              </a:ext>
            </a:extLst>
          </p:cNvPr>
          <p:cNvSpPr txBox="1">
            <a:spLocks/>
          </p:cNvSpPr>
          <p:nvPr/>
        </p:nvSpPr>
        <p:spPr>
          <a:xfrm>
            <a:off x="2877506" y="373403"/>
            <a:ext cx="3740426" cy="1572271"/>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city (not in USA)</a:t>
            </a:r>
            <a:br>
              <a:rPr lang="en-US" dirty="0">
                <a:latin typeface="Calibri" panose="020F0502020204030204" pitchFamily="34" charset="0"/>
                <a:cs typeface="Calibri" panose="020F0502020204030204" pitchFamily="34" charset="0"/>
              </a:rPr>
            </a:br>
            <a:endParaRPr lang="en-US" dirty="0"/>
          </a:p>
        </p:txBody>
      </p:sp>
      <p:graphicFrame>
        <p:nvGraphicFramePr>
          <p:cNvPr id="7" name="Chart 6">
            <a:extLst>
              <a:ext uri="{FF2B5EF4-FFF2-40B4-BE49-F238E27FC236}">
                <a16:creationId xmlns:a16="http://schemas.microsoft.com/office/drawing/2014/main" id="{070E762A-0BE8-7D9D-1C63-F00D0C06DEF0}"/>
              </a:ext>
            </a:extLst>
          </p:cNvPr>
          <p:cNvGraphicFramePr>
            <a:graphicFrameLocks/>
          </p:cNvGraphicFramePr>
          <p:nvPr>
            <p:extLst>
              <p:ext uri="{D42A27DB-BD31-4B8C-83A1-F6EECF244321}">
                <p14:modId xmlns:p14="http://schemas.microsoft.com/office/powerpoint/2010/main" val="2421185694"/>
              </p:ext>
            </p:extLst>
          </p:nvPr>
        </p:nvGraphicFramePr>
        <p:xfrm>
          <a:off x="2121443" y="2584479"/>
          <a:ext cx="9723435" cy="37093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97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219" y="3753945"/>
            <a:ext cx="4103136" cy="1457739"/>
          </a:xfrm>
        </p:spPr>
        <p:txBody>
          <a:bodyPr>
            <a:normAutofit lnSpcReduction="10000"/>
          </a:bodyPr>
          <a:lstStyle/>
          <a:p>
            <a:pPr marL="0" indent="0">
              <a:buNone/>
            </a:pPr>
            <a:r>
              <a:rPr lang="en-US" dirty="0"/>
              <a:t>85% of accidents were reported in airplanes with 11% in Helicopters and the rest 4% are others.</a:t>
            </a:r>
          </a:p>
        </p:txBody>
      </p:sp>
      <p:graphicFrame>
        <p:nvGraphicFramePr>
          <p:cNvPr id="4" name="Chart 3">
            <a:extLst>
              <a:ext uri="{FF2B5EF4-FFF2-40B4-BE49-F238E27FC236}">
                <a16:creationId xmlns:a16="http://schemas.microsoft.com/office/drawing/2014/main" id="{AA49AA73-266E-0C6F-A144-123A26320E6D}"/>
              </a:ext>
            </a:extLst>
          </p:cNvPr>
          <p:cNvGraphicFramePr>
            <a:graphicFrameLocks/>
          </p:cNvGraphicFramePr>
          <p:nvPr>
            <p:extLst>
              <p:ext uri="{D42A27DB-BD31-4B8C-83A1-F6EECF244321}">
                <p14:modId xmlns:p14="http://schemas.microsoft.com/office/powerpoint/2010/main" val="331290902"/>
              </p:ext>
            </p:extLst>
          </p:nvPr>
        </p:nvGraphicFramePr>
        <p:xfrm>
          <a:off x="2822713" y="1073218"/>
          <a:ext cx="8600662" cy="4022038"/>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5C9BD20D-E6D9-FB3E-0877-EFAF60891821}"/>
              </a:ext>
            </a:extLst>
          </p:cNvPr>
          <p:cNvSpPr txBox="1">
            <a:spLocks/>
          </p:cNvSpPr>
          <p:nvPr/>
        </p:nvSpPr>
        <p:spPr>
          <a:xfrm>
            <a:off x="2095219" y="2317919"/>
            <a:ext cx="3740426" cy="1572271"/>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per aircraft category</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61329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4916" y="2229988"/>
            <a:ext cx="7681223" cy="416822"/>
          </a:xfrm>
        </p:spPr>
        <p:txBody>
          <a:bodyPr>
            <a:normAutofit fontScale="92500" lnSpcReduction="10000"/>
          </a:bodyPr>
          <a:lstStyle/>
          <a:p>
            <a:pPr marL="0" indent="0">
              <a:buNone/>
            </a:pPr>
            <a:r>
              <a:rPr lang="en-US" dirty="0"/>
              <a:t>Above </a:t>
            </a:r>
            <a:r>
              <a:rPr lang="en-US" b="1" dirty="0"/>
              <a:t>19000 accidents </a:t>
            </a:r>
            <a:r>
              <a:rPr lang="en-US" dirty="0"/>
              <a:t>occurred in the daylight </a:t>
            </a:r>
          </a:p>
        </p:txBody>
      </p:sp>
      <p:graphicFrame>
        <p:nvGraphicFramePr>
          <p:cNvPr id="6" name="Chart 5">
            <a:extLst>
              <a:ext uri="{FF2B5EF4-FFF2-40B4-BE49-F238E27FC236}">
                <a16:creationId xmlns:a16="http://schemas.microsoft.com/office/drawing/2014/main" id="{7740ABA2-D4BA-0C5B-31FE-F0374A208F7B}"/>
              </a:ext>
            </a:extLst>
          </p:cNvPr>
          <p:cNvGraphicFramePr>
            <a:graphicFrameLocks/>
          </p:cNvGraphicFramePr>
          <p:nvPr>
            <p:extLst>
              <p:ext uri="{D42A27DB-BD31-4B8C-83A1-F6EECF244321}">
                <p14:modId xmlns:p14="http://schemas.microsoft.com/office/powerpoint/2010/main" val="1426853915"/>
              </p:ext>
            </p:extLst>
          </p:nvPr>
        </p:nvGraphicFramePr>
        <p:xfrm>
          <a:off x="2700338" y="2881726"/>
          <a:ext cx="8092591" cy="3590512"/>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0B0EC97E-45A1-609B-B98C-00826504F035}"/>
              </a:ext>
            </a:extLst>
          </p:cNvPr>
          <p:cNvSpPr txBox="1">
            <a:spLocks/>
          </p:cNvSpPr>
          <p:nvPr/>
        </p:nvSpPr>
        <p:spPr>
          <a:xfrm>
            <a:off x="3761961" y="910151"/>
            <a:ext cx="4668078" cy="1528248"/>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per light condition at the time of event</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64994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066" y="1083567"/>
            <a:ext cx="8900592" cy="1293873"/>
          </a:xfrm>
        </p:spPr>
        <p:txBody>
          <a:bodyPr>
            <a:normAutofit/>
          </a:bodyPr>
          <a:lstStyle/>
          <a:p>
            <a:pPr marL="0" indent="0">
              <a:buNone/>
            </a:pPr>
            <a:r>
              <a:rPr lang="en-US" dirty="0">
                <a:latin typeface="+mj-lt"/>
              </a:rPr>
              <a:t>Out of </a:t>
            </a:r>
            <a:r>
              <a:rPr lang="en-US" b="1" dirty="0">
                <a:latin typeface="+mj-lt"/>
              </a:rPr>
              <a:t>98 mid-air collisions</a:t>
            </a:r>
            <a:r>
              <a:rPr lang="en-US" dirty="0">
                <a:latin typeface="+mj-lt"/>
              </a:rPr>
              <a:t>,</a:t>
            </a:r>
            <a:r>
              <a:rPr lang="en-US" b="1" dirty="0">
                <a:latin typeface="+mj-lt"/>
              </a:rPr>
              <a:t> Reno </a:t>
            </a:r>
            <a:r>
              <a:rPr lang="en-US" dirty="0">
                <a:latin typeface="+mj-lt"/>
              </a:rPr>
              <a:t>City observed 3 cases of mid-air collisions with </a:t>
            </a:r>
            <a:r>
              <a:rPr lang="en-US" b="1" dirty="0">
                <a:latin typeface="+mj-lt"/>
              </a:rPr>
              <a:t>Fairbanks</a:t>
            </a:r>
            <a:r>
              <a:rPr lang="en-US" dirty="0">
                <a:latin typeface="+mj-lt"/>
              </a:rPr>
              <a:t>, </a:t>
            </a:r>
            <a:r>
              <a:rPr lang="en-US" b="1" i="0" u="none" strike="noStrike" dirty="0">
                <a:solidFill>
                  <a:srgbClr val="000000"/>
                </a:solidFill>
                <a:effectLst/>
                <a:latin typeface="+mj-lt"/>
              </a:rPr>
              <a:t>Talkeetna</a:t>
            </a:r>
            <a:r>
              <a:rPr lang="en-US" i="0" u="none" strike="noStrike" dirty="0">
                <a:solidFill>
                  <a:srgbClr val="000000"/>
                </a:solidFill>
                <a:effectLst/>
                <a:latin typeface="+mj-lt"/>
              </a:rPr>
              <a:t>,</a:t>
            </a:r>
            <a:r>
              <a:rPr lang="en-US" dirty="0">
                <a:latin typeface="+mj-lt"/>
              </a:rPr>
              <a:t> and</a:t>
            </a:r>
            <a:r>
              <a:rPr lang="en-US" b="1" dirty="0">
                <a:latin typeface="+mj-lt"/>
              </a:rPr>
              <a:t> </a:t>
            </a:r>
            <a:r>
              <a:rPr lang="en-US" b="1" i="0" u="none" strike="noStrike" dirty="0">
                <a:solidFill>
                  <a:srgbClr val="000000"/>
                </a:solidFill>
                <a:effectLst/>
                <a:latin typeface="+mj-lt"/>
              </a:rPr>
              <a:t>Wasilla</a:t>
            </a:r>
            <a:r>
              <a:rPr lang="en-US" b="1" dirty="0">
                <a:latin typeface="+mj-lt"/>
              </a:rPr>
              <a:t> </a:t>
            </a:r>
            <a:r>
              <a:rPr lang="en-US" dirty="0">
                <a:latin typeface="+mj-lt"/>
              </a:rPr>
              <a:t>with 2 cases each. And </a:t>
            </a:r>
            <a:r>
              <a:rPr lang="en-US" b="1" dirty="0">
                <a:latin typeface="+mj-lt"/>
              </a:rPr>
              <a:t>89</a:t>
            </a:r>
            <a:r>
              <a:rPr lang="en-US" dirty="0">
                <a:latin typeface="+mj-lt"/>
              </a:rPr>
              <a:t> other  cities which once experienced mid-air collisions</a:t>
            </a:r>
            <a:endParaRPr lang="en-US" b="1" dirty="0">
              <a:latin typeface="+mj-lt"/>
            </a:endParaRPr>
          </a:p>
        </p:txBody>
      </p:sp>
      <p:sp>
        <p:nvSpPr>
          <p:cNvPr id="6" name="Title 1">
            <a:extLst>
              <a:ext uri="{FF2B5EF4-FFF2-40B4-BE49-F238E27FC236}">
                <a16:creationId xmlns:a16="http://schemas.microsoft.com/office/drawing/2014/main" id="{32B99A46-FA4A-860D-E157-6236ADEE5673}"/>
              </a:ext>
            </a:extLst>
          </p:cNvPr>
          <p:cNvSpPr txBox="1">
            <a:spLocks/>
          </p:cNvSpPr>
          <p:nvPr/>
        </p:nvSpPr>
        <p:spPr>
          <a:xfrm>
            <a:off x="2874066" y="472829"/>
            <a:ext cx="9317934" cy="8788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Cities with a mid-air collision accidents</a:t>
            </a:r>
            <a:br>
              <a:rPr lang="en-US" dirty="0">
                <a:latin typeface="Calibri" panose="020F0502020204030204" pitchFamily="34" charset="0"/>
                <a:cs typeface="Calibri" panose="020F0502020204030204" pitchFamily="34" charset="0"/>
              </a:rPr>
            </a:br>
            <a:endParaRPr lang="en-US" dirty="0"/>
          </a:p>
        </p:txBody>
      </p:sp>
      <p:graphicFrame>
        <p:nvGraphicFramePr>
          <p:cNvPr id="2" name="Chart 1">
            <a:extLst>
              <a:ext uri="{FF2B5EF4-FFF2-40B4-BE49-F238E27FC236}">
                <a16:creationId xmlns:a16="http://schemas.microsoft.com/office/drawing/2014/main" id="{8B9F9D14-854D-2F50-C030-BDAFB25F4C2A}"/>
              </a:ext>
            </a:extLst>
          </p:cNvPr>
          <p:cNvGraphicFramePr>
            <a:graphicFrameLocks/>
          </p:cNvGraphicFramePr>
          <p:nvPr>
            <p:extLst>
              <p:ext uri="{D42A27DB-BD31-4B8C-83A1-F6EECF244321}">
                <p14:modId xmlns:p14="http://schemas.microsoft.com/office/powerpoint/2010/main" val="3562164623"/>
              </p:ext>
            </p:extLst>
          </p:nvPr>
        </p:nvGraphicFramePr>
        <p:xfrm>
          <a:off x="2119100" y="2573198"/>
          <a:ext cx="9317934" cy="4142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178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066" y="1308650"/>
            <a:ext cx="8602317" cy="878893"/>
          </a:xfrm>
        </p:spPr>
        <p:txBody>
          <a:bodyPr>
            <a:normAutofit/>
          </a:bodyPr>
          <a:lstStyle/>
          <a:p>
            <a:pPr marL="0" indent="0">
              <a:buNone/>
            </a:pPr>
            <a:r>
              <a:rPr lang="en-US" dirty="0"/>
              <a:t>Each four cities observed a mid-air collision once since 2018.</a:t>
            </a:r>
            <a:endParaRPr lang="en-US" b="1" dirty="0"/>
          </a:p>
        </p:txBody>
      </p:sp>
      <p:sp>
        <p:nvSpPr>
          <p:cNvPr id="6" name="Title 1">
            <a:extLst>
              <a:ext uri="{FF2B5EF4-FFF2-40B4-BE49-F238E27FC236}">
                <a16:creationId xmlns:a16="http://schemas.microsoft.com/office/drawing/2014/main" id="{32B99A46-FA4A-860D-E157-6236ADEE5673}"/>
              </a:ext>
            </a:extLst>
          </p:cNvPr>
          <p:cNvSpPr txBox="1">
            <a:spLocks/>
          </p:cNvSpPr>
          <p:nvPr/>
        </p:nvSpPr>
        <p:spPr>
          <a:xfrm>
            <a:off x="2874066" y="472829"/>
            <a:ext cx="9317934" cy="8788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Cities with a mid-air collision accidents (not in USA)</a:t>
            </a:r>
            <a:br>
              <a:rPr lang="en-US" dirty="0">
                <a:latin typeface="Calibri" panose="020F0502020204030204" pitchFamily="34" charset="0"/>
                <a:cs typeface="Calibri" panose="020F0502020204030204" pitchFamily="34" charset="0"/>
              </a:rPr>
            </a:br>
            <a:endParaRPr lang="en-US" dirty="0"/>
          </a:p>
        </p:txBody>
      </p:sp>
      <p:graphicFrame>
        <p:nvGraphicFramePr>
          <p:cNvPr id="4" name="Chart 3">
            <a:extLst>
              <a:ext uri="{FF2B5EF4-FFF2-40B4-BE49-F238E27FC236}">
                <a16:creationId xmlns:a16="http://schemas.microsoft.com/office/drawing/2014/main" id="{526E91E5-8F29-6C88-DA1E-82F89AB9CA26}"/>
              </a:ext>
            </a:extLst>
          </p:cNvPr>
          <p:cNvGraphicFramePr>
            <a:graphicFrameLocks/>
          </p:cNvGraphicFramePr>
          <p:nvPr>
            <p:extLst>
              <p:ext uri="{D42A27DB-BD31-4B8C-83A1-F6EECF244321}">
                <p14:modId xmlns:p14="http://schemas.microsoft.com/office/powerpoint/2010/main" val="2004665470"/>
              </p:ext>
            </p:extLst>
          </p:nvPr>
        </p:nvGraphicFramePr>
        <p:xfrm>
          <a:off x="2034694" y="2307102"/>
          <a:ext cx="9317934" cy="42765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92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2241010"/>
          </a:xfrm>
        </p:spPr>
        <p:txBody>
          <a:bodyPr/>
          <a:lstStyle/>
          <a:p>
            <a:r>
              <a:rPr lang="en-US" dirty="0"/>
              <a:t>Problem Statement:</a:t>
            </a:r>
            <a:br>
              <a:rPr lang="en-US" dirty="0"/>
            </a:br>
            <a:endParaRPr lang="en-US" dirty="0"/>
          </a:p>
        </p:txBody>
      </p:sp>
      <p:sp>
        <p:nvSpPr>
          <p:cNvPr id="3" name="Content Placeholder 2"/>
          <p:cNvSpPr>
            <a:spLocks noGrp="1"/>
          </p:cNvSpPr>
          <p:nvPr>
            <p:ph idx="1"/>
          </p:nvPr>
        </p:nvSpPr>
        <p:spPr>
          <a:xfrm>
            <a:off x="2592925" y="3069832"/>
            <a:ext cx="8915400" cy="2664823"/>
          </a:xfrm>
        </p:spPr>
        <p:txBody>
          <a:bodyPr>
            <a:normAutofit/>
          </a:bodyPr>
          <a:lstStyle/>
          <a:p>
            <a:r>
              <a:rPr lang="en-US" sz="2400" b="0" i="0" dirty="0">
                <a:solidFill>
                  <a:schemeClr val="tx1"/>
                </a:solidFill>
                <a:effectLst/>
                <a:latin typeface="Calibri" panose="020F0502020204030204" pitchFamily="34" charset="0"/>
                <a:cs typeface="Calibri" panose="020F0502020204030204" pitchFamily="34" charset="0"/>
              </a:rPr>
              <a:t>Over the past fourteen years, the aviation industry has witnessed a concerning trend where the rate of aviation accidents and resulting injuries has remained relatively stable, showing limited signs of improvement.</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20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1E1BDE-3D2F-A645-8104-D75A9843689C}"/>
              </a:ext>
            </a:extLst>
          </p:cNvPr>
          <p:cNvSpPr txBox="1">
            <a:spLocks noGrp="1"/>
          </p:cNvSpPr>
          <p:nvPr>
            <p:ph type="title"/>
          </p:nvPr>
        </p:nvSpPr>
        <p:spPr>
          <a:xfrm>
            <a:off x="2354779" y="425105"/>
            <a:ext cx="9483519" cy="14036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Aircraft with different fuel injection types</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2407166" y="1017519"/>
            <a:ext cx="7614962" cy="940904"/>
          </a:xfrm>
        </p:spPr>
        <p:txBody>
          <a:bodyPr>
            <a:normAutofit fontScale="92500"/>
          </a:bodyPr>
          <a:lstStyle/>
          <a:p>
            <a:pPr marL="0" indent="0">
              <a:buNone/>
            </a:pPr>
            <a:r>
              <a:rPr lang="en-US" dirty="0"/>
              <a:t>For those aircraft with reciprocating (piston) engines, indicate whether the fuel system type is carbureted or fuel-injected.</a:t>
            </a:r>
          </a:p>
        </p:txBody>
      </p:sp>
      <p:graphicFrame>
        <p:nvGraphicFramePr>
          <p:cNvPr id="7" name="Chart 6">
            <a:extLst>
              <a:ext uri="{FF2B5EF4-FFF2-40B4-BE49-F238E27FC236}">
                <a16:creationId xmlns:a16="http://schemas.microsoft.com/office/drawing/2014/main" id="{18A41152-13BF-FDE4-2C1D-87757FB77758}"/>
              </a:ext>
            </a:extLst>
          </p:cNvPr>
          <p:cNvGraphicFramePr>
            <a:graphicFrameLocks/>
          </p:cNvGraphicFramePr>
          <p:nvPr>
            <p:extLst>
              <p:ext uri="{D42A27DB-BD31-4B8C-83A1-F6EECF244321}">
                <p14:modId xmlns:p14="http://schemas.microsoft.com/office/powerpoint/2010/main" val="4283121738"/>
              </p:ext>
            </p:extLst>
          </p:nvPr>
        </p:nvGraphicFramePr>
        <p:xfrm>
          <a:off x="6808763" y="1958423"/>
          <a:ext cx="5486400" cy="3724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5813C78-A073-2E9D-07C5-2823F6AACB90}"/>
              </a:ext>
            </a:extLst>
          </p:cNvPr>
          <p:cNvGraphicFramePr>
            <a:graphicFrameLocks/>
          </p:cNvGraphicFramePr>
          <p:nvPr>
            <p:extLst>
              <p:ext uri="{D42A27DB-BD31-4B8C-83A1-F6EECF244321}">
                <p14:modId xmlns:p14="http://schemas.microsoft.com/office/powerpoint/2010/main" val="4081632600"/>
              </p:ext>
            </p:extLst>
          </p:nvPr>
        </p:nvGraphicFramePr>
        <p:xfrm>
          <a:off x="1069146" y="1958423"/>
          <a:ext cx="5886716" cy="3724895"/>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id="{2AE81D0B-9B14-3F3A-AB68-AC2FD8F7D92D}"/>
              </a:ext>
            </a:extLst>
          </p:cNvPr>
          <p:cNvSpPr txBox="1">
            <a:spLocks/>
          </p:cNvSpPr>
          <p:nvPr/>
        </p:nvSpPr>
        <p:spPr>
          <a:xfrm>
            <a:off x="2644499" y="5683319"/>
            <a:ext cx="7614962" cy="940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For all the events the Carburetor engine is showing the bigger graph. But with the accidents where the explosion took place the engines with fuel-injection system is way above the other.</a:t>
            </a:r>
          </a:p>
        </p:txBody>
      </p:sp>
    </p:spTree>
    <p:extLst>
      <p:ext uri="{BB962C8B-B14F-4D97-AF65-F5344CB8AC3E}">
        <p14:creationId xmlns:p14="http://schemas.microsoft.com/office/powerpoint/2010/main" val="85513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1648"/>
            <a:ext cx="8911687" cy="1280890"/>
          </a:xfrm>
        </p:spPr>
        <p:txBody>
          <a:bodyPr/>
          <a:lstStyle/>
          <a:p>
            <a:r>
              <a:rPr lang="en-US" dirty="0"/>
              <a:t>Recommendations:</a:t>
            </a:r>
          </a:p>
        </p:txBody>
      </p:sp>
      <p:sp>
        <p:nvSpPr>
          <p:cNvPr id="3" name="Content Placeholder 2"/>
          <p:cNvSpPr>
            <a:spLocks noGrp="1"/>
          </p:cNvSpPr>
          <p:nvPr>
            <p:ph idx="1"/>
          </p:nvPr>
        </p:nvSpPr>
        <p:spPr>
          <a:xfrm>
            <a:off x="2592925" y="2107095"/>
            <a:ext cx="8605163" cy="4387222"/>
          </a:xfrm>
        </p:spPr>
        <p:txBody>
          <a:bodyPr>
            <a:normAutofit lnSpcReduction="10000"/>
          </a:bodyPr>
          <a:lstStyle/>
          <a:p>
            <a:pPr>
              <a:spcBef>
                <a:spcPts val="1200"/>
              </a:spcBef>
            </a:pPr>
            <a:r>
              <a:rPr lang="en-US" dirty="0"/>
              <a:t>The air spaces of cities with the most accidents reported especially with the mid-air collisions ones should be monitored more strictly.</a:t>
            </a:r>
          </a:p>
          <a:p>
            <a:pPr>
              <a:spcBef>
                <a:spcPts val="1200"/>
              </a:spcBef>
            </a:pPr>
            <a:r>
              <a:rPr lang="en-US" dirty="0"/>
              <a:t>More experienced pilots should be given priority in sensitive areas in the peak months of the year.</a:t>
            </a:r>
          </a:p>
          <a:p>
            <a:pPr>
              <a:spcBef>
                <a:spcPts val="1200"/>
              </a:spcBef>
            </a:pPr>
            <a:r>
              <a:rPr lang="en-US" dirty="0"/>
              <a:t>The daytime routine should be monitored with more focus in the future.</a:t>
            </a:r>
          </a:p>
          <a:p>
            <a:pPr>
              <a:spcBef>
                <a:spcPts val="1200"/>
              </a:spcBef>
            </a:pPr>
            <a:r>
              <a:rPr lang="en-US" dirty="0"/>
              <a:t>The planes with engines having fuel injected type must be given proper maintenance after each time interval to avoid engine explosion.</a:t>
            </a:r>
          </a:p>
          <a:p>
            <a:pPr marL="0" indent="0">
              <a:buNone/>
            </a:pPr>
            <a:endParaRPr lang="en-US" dirty="0"/>
          </a:p>
          <a:p>
            <a:endParaRPr lang="en-US" dirty="0"/>
          </a:p>
        </p:txBody>
      </p:sp>
    </p:spTree>
    <p:extLst>
      <p:ext uri="{BB962C8B-B14F-4D97-AF65-F5344CB8AC3E}">
        <p14:creationId xmlns:p14="http://schemas.microsoft.com/office/powerpoint/2010/main" val="265278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0127" y="247954"/>
            <a:ext cx="8574622" cy="2616199"/>
          </a:xfrm>
        </p:spPr>
        <p:txBody>
          <a:bodyPr/>
          <a:lstStyle/>
          <a:p>
            <a:pPr algn="ctr"/>
            <a:r>
              <a:rPr lang="en-US" b="1" dirty="0">
                <a:latin typeface="Times New Roman" panose="02020603050405020304" pitchFamily="18" charset="0"/>
                <a:cs typeface="Times New Roman" panose="02020603050405020304" pitchFamily="18" charset="0"/>
              </a:rPr>
              <a:t>Airplanes Data Analysis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29850" y="2343090"/>
            <a:ext cx="8860989" cy="3301515"/>
          </a:xfrm>
        </p:spPr>
        <p:txBody>
          <a:bodyPr>
            <a:normAutofit fontScale="92500" lnSpcReduction="10000"/>
          </a:bodyPr>
          <a:lstStyle/>
          <a:p>
            <a:pPr algn="l">
              <a:spcBef>
                <a:spcPts val="0"/>
              </a:spcBef>
              <a:spcAft>
                <a:spcPts val="0"/>
              </a:spcAft>
            </a:pPr>
            <a:r>
              <a:rPr lang="en-US" sz="2400" dirty="0"/>
              <a:t>Data set: Aviation Accidents (NTSB)</a:t>
            </a:r>
          </a:p>
          <a:p>
            <a:pPr algn="l">
              <a:spcBef>
                <a:spcPts val="0"/>
              </a:spcBef>
              <a:spcAft>
                <a:spcPts val="0"/>
              </a:spcAft>
            </a:pPr>
            <a:r>
              <a:rPr lang="en-US" sz="2400" dirty="0"/>
              <a:t>Domain: Airline Industry</a:t>
            </a:r>
          </a:p>
          <a:p>
            <a:pPr algn="l">
              <a:spcBef>
                <a:spcPts val="0"/>
              </a:spcBef>
              <a:spcAft>
                <a:spcPts val="0"/>
              </a:spcAft>
            </a:pPr>
            <a:endParaRPr lang="en-US" sz="2400" dirty="0"/>
          </a:p>
          <a:p>
            <a:pPr algn="l">
              <a:spcBef>
                <a:spcPts val="0"/>
              </a:spcBef>
              <a:spcAft>
                <a:spcPts val="0"/>
              </a:spcAft>
            </a:pPr>
            <a:r>
              <a:rPr lang="en-US" sz="2400" dirty="0"/>
              <a:t>Tools Used: SQL</a:t>
            </a:r>
          </a:p>
          <a:p>
            <a:pPr algn="l">
              <a:spcBef>
                <a:spcPts val="0"/>
              </a:spcBef>
              <a:spcAft>
                <a:spcPts val="0"/>
              </a:spcAft>
            </a:pPr>
            <a:endParaRPr lang="en-US" sz="2400" dirty="0"/>
          </a:p>
          <a:p>
            <a:pPr algn="l">
              <a:spcBef>
                <a:spcPts val="0"/>
              </a:spcBef>
              <a:spcAft>
                <a:spcPts val="0"/>
              </a:spcAft>
            </a:pPr>
            <a:r>
              <a:rPr lang="en-US" sz="2400" dirty="0"/>
              <a:t>Group Members:  </a:t>
            </a:r>
          </a:p>
          <a:p>
            <a:pPr marL="342900" indent="-342900" algn="l">
              <a:spcBef>
                <a:spcPts val="0"/>
              </a:spcBef>
              <a:spcAft>
                <a:spcPts val="0"/>
              </a:spcAft>
              <a:buFont typeface="Wingdings" panose="05000000000000000000" pitchFamily="2" charset="2"/>
              <a:buChar char="q"/>
            </a:pPr>
            <a:endParaRPr lang="en-US" sz="2400" dirty="0"/>
          </a:p>
          <a:p>
            <a:pPr marL="457200" indent="-457200" algn="l">
              <a:spcBef>
                <a:spcPts val="0"/>
              </a:spcBef>
              <a:spcAft>
                <a:spcPts val="0"/>
              </a:spcAft>
              <a:buFont typeface="Wingdings" panose="05000000000000000000" pitchFamily="2" charset="2"/>
              <a:buChar char="q"/>
            </a:pPr>
            <a:r>
              <a:rPr lang="en-US" sz="2400" dirty="0"/>
              <a:t>Arsalan Ahmad</a:t>
            </a:r>
          </a:p>
          <a:p>
            <a:pPr marL="457200" indent="-457200" algn="l">
              <a:spcBef>
                <a:spcPts val="0"/>
              </a:spcBef>
              <a:spcAft>
                <a:spcPts val="0"/>
              </a:spcAft>
              <a:buFont typeface="Wingdings" panose="05000000000000000000" pitchFamily="2" charset="2"/>
              <a:buChar char="q"/>
            </a:pPr>
            <a:r>
              <a:rPr lang="en-US" sz="2400" dirty="0"/>
              <a:t>Fazal Hannan</a:t>
            </a:r>
          </a:p>
          <a:p>
            <a:pPr marL="457200" indent="-457200" algn="l">
              <a:spcBef>
                <a:spcPts val="0"/>
              </a:spcBef>
              <a:spcAft>
                <a:spcPts val="0"/>
              </a:spcAft>
              <a:buFont typeface="Wingdings" panose="05000000000000000000" pitchFamily="2" charset="2"/>
              <a:buChar char="q"/>
            </a:pPr>
            <a:r>
              <a:rPr lang="en-US" sz="2400" dirty="0"/>
              <a:t>Arshian Bashir</a:t>
            </a:r>
          </a:p>
        </p:txBody>
      </p:sp>
    </p:spTree>
    <p:extLst>
      <p:ext uri="{BB962C8B-B14F-4D97-AF65-F5344CB8AC3E}">
        <p14:creationId xmlns:p14="http://schemas.microsoft.com/office/powerpoint/2010/main" val="80872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2241010"/>
          </a:xfrm>
        </p:spPr>
        <p:txBody>
          <a:bodyPr/>
          <a:lstStyle/>
          <a:p>
            <a:r>
              <a:rPr lang="en-US" dirty="0"/>
              <a:t>Objective:</a:t>
            </a:r>
            <a:br>
              <a:rPr lang="en-US" dirty="0"/>
            </a:br>
            <a:endParaRPr lang="en-US" dirty="0"/>
          </a:p>
        </p:txBody>
      </p:sp>
      <p:sp>
        <p:nvSpPr>
          <p:cNvPr id="3" name="Content Placeholder 2"/>
          <p:cNvSpPr>
            <a:spLocks noGrp="1"/>
          </p:cNvSpPr>
          <p:nvPr>
            <p:ph idx="1"/>
          </p:nvPr>
        </p:nvSpPr>
        <p:spPr>
          <a:xfrm>
            <a:off x="2596638" y="3056580"/>
            <a:ext cx="8915400" cy="2950325"/>
          </a:xfrm>
        </p:spPr>
        <p:txBody>
          <a:bodyPr>
            <a:normAutofit fontScale="85000" lnSpcReduction="20000"/>
          </a:bodyPr>
          <a:lstStyle/>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Over the past fourteen years, aviation accident rates have shown limited improvement.</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This has resulted in a continued occurrence of injuries within the industry.</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Despite ongoing safety efforts, accidents have not significantly decreased.</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This trend emphasizes the need for continued vigilance and safety enhancement in aviation</a:t>
            </a:r>
            <a:r>
              <a:rPr lang="en-US" sz="2400" b="0" i="0" dirty="0">
                <a:solidFill>
                  <a:srgbClr val="374151"/>
                </a:solidFill>
                <a:effectLst/>
                <a:latin typeface="Söhne"/>
              </a:rPr>
              <a:t>.</a:t>
            </a:r>
          </a:p>
        </p:txBody>
      </p:sp>
    </p:spTree>
    <p:extLst>
      <p:ext uri="{BB962C8B-B14F-4D97-AF65-F5344CB8AC3E}">
        <p14:creationId xmlns:p14="http://schemas.microsoft.com/office/powerpoint/2010/main" val="315878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807125"/>
          </a:xfrm>
        </p:spPr>
        <p:txBody>
          <a:bodyPr/>
          <a:lstStyle/>
          <a:p>
            <a:r>
              <a:rPr lang="en-US" dirty="0"/>
              <a:t>Data Overview:</a:t>
            </a:r>
          </a:p>
        </p:txBody>
      </p:sp>
      <p:sp>
        <p:nvSpPr>
          <p:cNvPr id="3" name="Content Placeholder 2"/>
          <p:cNvSpPr>
            <a:spLocks noGrp="1"/>
          </p:cNvSpPr>
          <p:nvPr>
            <p:ph idx="1"/>
          </p:nvPr>
        </p:nvSpPr>
        <p:spPr>
          <a:xfrm>
            <a:off x="2592925" y="3136094"/>
            <a:ext cx="8915400" cy="2927082"/>
          </a:xfrm>
        </p:spPr>
        <p:txBody>
          <a:bodyPr>
            <a:normAutofit lnSpcReduction="10000"/>
          </a:bodyPr>
          <a:lstStyle/>
          <a:p>
            <a:pPr algn="l"/>
            <a:r>
              <a:rPr lang="en-US" sz="2400" b="0" i="0" dirty="0">
                <a:solidFill>
                  <a:schemeClr val="tx1"/>
                </a:solidFill>
                <a:effectLst/>
                <a:latin typeface="Calibri" panose="020F0502020204030204" pitchFamily="34" charset="0"/>
                <a:cs typeface="Calibri" panose="020F0502020204030204" pitchFamily="34" charset="0"/>
              </a:rPr>
              <a:t>The dataset consists of the investigations done by NTSB for each accident </a:t>
            </a:r>
            <a:r>
              <a:rPr lang="en-US" sz="2400" dirty="0">
                <a:solidFill>
                  <a:schemeClr val="tx1"/>
                </a:solidFill>
                <a:latin typeface="Calibri" panose="020F0502020204030204" pitchFamily="34" charset="0"/>
                <a:cs typeface="Calibri" panose="020F0502020204030204" pitchFamily="34" charset="0"/>
              </a:rPr>
              <a:t>that happened in the aviation department from 2008 to 2023. </a:t>
            </a:r>
            <a:endParaRPr lang="en-US" sz="2400" b="0" i="0" dirty="0">
              <a:solidFill>
                <a:schemeClr val="tx1"/>
              </a:solidFill>
              <a:effectLst/>
              <a:latin typeface="Calibri" panose="020F0502020204030204" pitchFamily="34" charset="0"/>
              <a:cs typeface="Calibri" panose="020F0502020204030204" pitchFamily="34" charset="0"/>
            </a:endParaRPr>
          </a:p>
          <a:p>
            <a:pPr algn="l"/>
            <a:r>
              <a:rPr lang="en-US" sz="2400" b="0" i="0" dirty="0">
                <a:solidFill>
                  <a:schemeClr val="tx1"/>
                </a:solidFill>
                <a:effectLst/>
                <a:latin typeface="Calibri" panose="020F0502020204030204" pitchFamily="34" charset="0"/>
                <a:cs typeface="Calibri" panose="020F0502020204030204" pitchFamily="34" charset="0"/>
              </a:rPr>
              <a:t>​​​​​​​​​​​​​​​​​​​​​​​The NTSB (National Transportation Safety Board) is an independent federal agency charged by Congress with investigating every civil aviation accident in the United States and significant events in other modes of transportation—railroad, transit, highway, marine, pipeline, and commercial space.</a:t>
            </a:r>
          </a:p>
        </p:txBody>
      </p:sp>
    </p:spTree>
    <p:extLst>
      <p:ext uri="{BB962C8B-B14F-4D97-AF65-F5344CB8AC3E}">
        <p14:creationId xmlns:p14="http://schemas.microsoft.com/office/powerpoint/2010/main" val="174365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D5B334BF-292B-E77C-4151-5C5381D083FF}"/>
              </a:ext>
            </a:extLst>
          </p:cNvPr>
          <p:cNvSpPr txBox="1">
            <a:spLocks/>
          </p:cNvSpPr>
          <p:nvPr/>
        </p:nvSpPr>
        <p:spPr>
          <a:xfrm>
            <a:off x="2689404" y="2338809"/>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a:latin typeface="Calibri" panose="020F0502020204030204" pitchFamily="34" charset="0"/>
                <a:cs typeface="Calibri" panose="020F0502020204030204" pitchFamily="34" charset="0"/>
              </a:rPr>
              <a:t>1</a:t>
            </a:r>
            <a:endParaRPr lang="en-US" sz="2300" dirty="0">
              <a:latin typeface="Calibri" panose="020F0502020204030204" pitchFamily="34" charset="0"/>
              <a:cs typeface="Calibri" panose="020F0502020204030204" pitchFamily="34" charset="0"/>
            </a:endParaRPr>
          </a:p>
        </p:txBody>
      </p:sp>
      <p:sp>
        <p:nvSpPr>
          <p:cNvPr id="17" name="Text Placeholder 3">
            <a:extLst>
              <a:ext uri="{FF2B5EF4-FFF2-40B4-BE49-F238E27FC236}">
                <a16:creationId xmlns:a16="http://schemas.microsoft.com/office/drawing/2014/main" id="{024C07F1-AA1B-8A38-34AC-B619C690A1D9}"/>
              </a:ext>
            </a:extLst>
          </p:cNvPr>
          <p:cNvSpPr txBox="1">
            <a:spLocks/>
          </p:cNvSpPr>
          <p:nvPr/>
        </p:nvSpPr>
        <p:spPr>
          <a:xfrm>
            <a:off x="3255461" y="3415134"/>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a:latin typeface="Calibri" panose="020F0502020204030204" pitchFamily="34" charset="0"/>
                <a:cs typeface="Calibri" panose="020F0502020204030204" pitchFamily="34" charset="0"/>
              </a:rPr>
              <a:t>2</a:t>
            </a:r>
            <a:endParaRPr lang="en-US" sz="2300" dirty="0">
              <a:latin typeface="Calibri" panose="020F0502020204030204" pitchFamily="34" charset="0"/>
              <a:cs typeface="Calibri" panose="020F0502020204030204" pitchFamily="34" charset="0"/>
            </a:endParaRPr>
          </a:p>
        </p:txBody>
      </p:sp>
      <p:sp>
        <p:nvSpPr>
          <p:cNvPr id="18" name="Text Placeholder 4">
            <a:extLst>
              <a:ext uri="{FF2B5EF4-FFF2-40B4-BE49-F238E27FC236}">
                <a16:creationId xmlns:a16="http://schemas.microsoft.com/office/drawing/2014/main" id="{5EE6D3EE-435D-E623-75BA-797254263537}"/>
              </a:ext>
            </a:extLst>
          </p:cNvPr>
          <p:cNvSpPr txBox="1">
            <a:spLocks/>
          </p:cNvSpPr>
          <p:nvPr/>
        </p:nvSpPr>
        <p:spPr>
          <a:xfrm>
            <a:off x="3861886" y="4491459"/>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3</a:t>
            </a:r>
          </a:p>
        </p:txBody>
      </p:sp>
      <p:sp>
        <p:nvSpPr>
          <p:cNvPr id="19" name="Text Placeholder 5">
            <a:extLst>
              <a:ext uri="{FF2B5EF4-FFF2-40B4-BE49-F238E27FC236}">
                <a16:creationId xmlns:a16="http://schemas.microsoft.com/office/drawing/2014/main" id="{804A93BD-6C3E-D8CD-DB8E-09202F4FB322}"/>
              </a:ext>
            </a:extLst>
          </p:cNvPr>
          <p:cNvSpPr txBox="1">
            <a:spLocks/>
          </p:cNvSpPr>
          <p:nvPr/>
        </p:nvSpPr>
        <p:spPr>
          <a:xfrm>
            <a:off x="4446086" y="5567785"/>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4</a:t>
            </a:r>
          </a:p>
        </p:txBody>
      </p:sp>
      <p:sp>
        <p:nvSpPr>
          <p:cNvPr id="20" name="Text Placeholder 11">
            <a:extLst>
              <a:ext uri="{FF2B5EF4-FFF2-40B4-BE49-F238E27FC236}">
                <a16:creationId xmlns:a16="http://schemas.microsoft.com/office/drawing/2014/main" id="{646D7375-5F30-4F3A-E5E2-E5F2FFB0BAAB}"/>
              </a:ext>
            </a:extLst>
          </p:cNvPr>
          <p:cNvSpPr txBox="1">
            <a:spLocks/>
          </p:cNvSpPr>
          <p:nvPr/>
        </p:nvSpPr>
        <p:spPr>
          <a:xfrm>
            <a:off x="3760286" y="2315453"/>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Understanding Key Problems and Define Objectives</a:t>
            </a:r>
          </a:p>
        </p:txBody>
      </p:sp>
      <p:sp>
        <p:nvSpPr>
          <p:cNvPr id="21" name="Text Placeholder 12">
            <a:extLst>
              <a:ext uri="{FF2B5EF4-FFF2-40B4-BE49-F238E27FC236}">
                <a16:creationId xmlns:a16="http://schemas.microsoft.com/office/drawing/2014/main" id="{18D4C655-D071-4E75-AF08-DC6C98B031A9}"/>
              </a:ext>
            </a:extLst>
          </p:cNvPr>
          <p:cNvSpPr txBox="1">
            <a:spLocks/>
          </p:cNvSpPr>
          <p:nvPr/>
        </p:nvSpPr>
        <p:spPr>
          <a:xfrm>
            <a:off x="4344779" y="3384489"/>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Data Preparation and Cleaning</a:t>
            </a:r>
          </a:p>
        </p:txBody>
      </p:sp>
      <p:sp>
        <p:nvSpPr>
          <p:cNvPr id="22" name="Text Placeholder 13">
            <a:extLst>
              <a:ext uri="{FF2B5EF4-FFF2-40B4-BE49-F238E27FC236}">
                <a16:creationId xmlns:a16="http://schemas.microsoft.com/office/drawing/2014/main" id="{F508F041-5A1F-39A9-C64E-F8321725644B}"/>
              </a:ext>
            </a:extLst>
          </p:cNvPr>
          <p:cNvSpPr txBox="1">
            <a:spLocks/>
          </p:cNvSpPr>
          <p:nvPr/>
        </p:nvSpPr>
        <p:spPr>
          <a:xfrm>
            <a:off x="4935688" y="4457319"/>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Data Processing and Analysis</a:t>
            </a:r>
          </a:p>
        </p:txBody>
      </p:sp>
      <p:sp>
        <p:nvSpPr>
          <p:cNvPr id="23" name="Text Placeholder 14">
            <a:extLst>
              <a:ext uri="{FF2B5EF4-FFF2-40B4-BE49-F238E27FC236}">
                <a16:creationId xmlns:a16="http://schemas.microsoft.com/office/drawing/2014/main" id="{323E17C3-0E30-0E18-1E4B-54AC86B9DE86}"/>
              </a:ext>
            </a:extLst>
          </p:cNvPr>
          <p:cNvSpPr txBox="1">
            <a:spLocks/>
          </p:cNvSpPr>
          <p:nvPr/>
        </p:nvSpPr>
        <p:spPr>
          <a:xfrm>
            <a:off x="5534030" y="5526355"/>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Visualization, generating insights and Recommendations</a:t>
            </a:r>
          </a:p>
        </p:txBody>
      </p:sp>
      <p:cxnSp>
        <p:nvCxnSpPr>
          <p:cNvPr id="27" name="Straight Connector 26">
            <a:extLst>
              <a:ext uri="{FF2B5EF4-FFF2-40B4-BE49-F238E27FC236}">
                <a16:creationId xmlns:a16="http://schemas.microsoft.com/office/drawing/2014/main" id="{A5087C2A-A2C3-C741-3CBC-3B3D2C094CD3}"/>
              </a:ext>
            </a:extLst>
          </p:cNvPr>
          <p:cNvCxnSpPr>
            <a:cxnSpLocks/>
          </p:cNvCxnSpPr>
          <p:nvPr/>
        </p:nvCxnSpPr>
        <p:spPr>
          <a:xfrm>
            <a:off x="3038339" y="2544417"/>
            <a:ext cx="5168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1FEF7CB4-0F49-8462-395E-21E1A772196B}"/>
              </a:ext>
            </a:extLst>
          </p:cNvPr>
          <p:cNvCxnSpPr>
            <a:cxnSpLocks/>
          </p:cNvCxnSpPr>
          <p:nvPr/>
        </p:nvCxnSpPr>
        <p:spPr>
          <a:xfrm>
            <a:off x="4812083" y="5784574"/>
            <a:ext cx="5851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7D54326C-320B-0161-73C6-F335876DBF6C}"/>
              </a:ext>
            </a:extLst>
          </p:cNvPr>
          <p:cNvCxnSpPr>
            <a:cxnSpLocks/>
          </p:cNvCxnSpPr>
          <p:nvPr/>
        </p:nvCxnSpPr>
        <p:spPr>
          <a:xfrm>
            <a:off x="4213741" y="4717774"/>
            <a:ext cx="5983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CAFD97CA-C5B4-B98F-4250-786497BEA57C}"/>
              </a:ext>
            </a:extLst>
          </p:cNvPr>
          <p:cNvCxnSpPr>
            <a:cxnSpLocks/>
          </p:cNvCxnSpPr>
          <p:nvPr/>
        </p:nvCxnSpPr>
        <p:spPr>
          <a:xfrm>
            <a:off x="3601260" y="3664226"/>
            <a:ext cx="576766" cy="0"/>
          </a:xfrm>
          <a:prstGeom prst="line">
            <a:avLst/>
          </a:prstGeom>
        </p:spPr>
        <p:style>
          <a:lnRef idx="3">
            <a:schemeClr val="accent2"/>
          </a:lnRef>
          <a:fillRef idx="0">
            <a:schemeClr val="accent2"/>
          </a:fillRef>
          <a:effectRef idx="2">
            <a:schemeClr val="accent2"/>
          </a:effectRef>
          <a:fontRef idx="minor">
            <a:schemeClr val="tx1"/>
          </a:fontRef>
        </p:style>
      </p:cxnSp>
      <p:sp>
        <p:nvSpPr>
          <p:cNvPr id="51" name="Title 1">
            <a:extLst>
              <a:ext uri="{FF2B5EF4-FFF2-40B4-BE49-F238E27FC236}">
                <a16:creationId xmlns:a16="http://schemas.microsoft.com/office/drawing/2014/main" id="{177CFAB2-25BB-7519-0F9C-82D267FCF577}"/>
              </a:ext>
            </a:extLst>
          </p:cNvPr>
          <p:cNvSpPr>
            <a:spLocks noGrp="1"/>
          </p:cNvSpPr>
          <p:nvPr>
            <p:ph type="title"/>
          </p:nvPr>
        </p:nvSpPr>
        <p:spPr>
          <a:xfrm>
            <a:off x="2689404" y="1274940"/>
            <a:ext cx="8911687" cy="807125"/>
          </a:xfrm>
        </p:spPr>
        <p:txBody>
          <a:bodyPr/>
          <a:lstStyle/>
          <a:p>
            <a:r>
              <a:rPr lang="en-US" dirty="0"/>
              <a:t>Data Analysis Process</a:t>
            </a:r>
          </a:p>
        </p:txBody>
      </p:sp>
    </p:spTree>
    <p:extLst>
      <p:ext uri="{BB962C8B-B14F-4D97-AF65-F5344CB8AC3E}">
        <p14:creationId xmlns:p14="http://schemas.microsoft.com/office/powerpoint/2010/main" val="331464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57325"/>
          </a:xfrm>
        </p:spPr>
        <p:txBody>
          <a:bodyPr/>
          <a:lstStyle/>
          <a:p>
            <a:r>
              <a:rPr lang="en-US" b="1" dirty="0"/>
              <a:t>Questions:</a:t>
            </a:r>
          </a:p>
        </p:txBody>
      </p:sp>
      <p:sp>
        <p:nvSpPr>
          <p:cNvPr id="3" name="Content Placeholder 2"/>
          <p:cNvSpPr>
            <a:spLocks noGrp="1"/>
          </p:cNvSpPr>
          <p:nvPr>
            <p:ph idx="1"/>
          </p:nvPr>
        </p:nvSpPr>
        <p:spPr>
          <a:xfrm>
            <a:off x="2587624" y="3757614"/>
            <a:ext cx="8915400" cy="4014786"/>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number of total accidents in each year?</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In which months were the total accidents occurred?</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trend of total injuries with accidents per year?</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In which country were the most accidents reported?</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observed the highest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states of USA has observed most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are the cities (except USA) has observed most number of accidents?</a:t>
            </a: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0314" y="3295787"/>
            <a:ext cx="9244012" cy="5519601"/>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ratio of aircraft category for total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How are the accidents categorized in light conditions at the time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has observed most number of mid-air collisions of aircrafts?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(except USA) has observed most number of mid-air collisions of aircrafts?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For those aircraft with reciprocating (piston) engines, what was the fuel injection in which the explosion occurred inside plane.</a:t>
            </a: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42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419F-8223-AB3D-8C37-52A077F2E194}"/>
              </a:ext>
            </a:extLst>
          </p:cNvPr>
          <p:cNvSpPr>
            <a:spLocks noGrp="1"/>
          </p:cNvSpPr>
          <p:nvPr>
            <p:ph type="title"/>
          </p:nvPr>
        </p:nvSpPr>
        <p:spPr>
          <a:xfrm>
            <a:off x="2983313" y="2204875"/>
            <a:ext cx="6732187" cy="2228850"/>
          </a:xfrm>
        </p:spPr>
        <p:txBody>
          <a:bodyPr>
            <a:normAutofit/>
          </a:bodyPr>
          <a:lstStyle/>
          <a:p>
            <a:pPr algn="l"/>
            <a:r>
              <a:rPr lang="en-US" sz="4400" dirty="0"/>
              <a:t>DATA  ANALYSIS </a:t>
            </a:r>
            <a:br>
              <a:rPr lang="en-US" sz="4400" dirty="0"/>
            </a:br>
            <a:r>
              <a:rPr lang="en-US" sz="4400" dirty="0"/>
              <a:t>						 &amp;</a:t>
            </a:r>
            <a:br>
              <a:rPr lang="en-US" sz="4400" dirty="0"/>
            </a:br>
            <a:r>
              <a:rPr lang="en-US" sz="4400" dirty="0"/>
              <a:t>					VISUALIZATION</a:t>
            </a:r>
            <a:endParaRPr lang="en-US" b="1" dirty="0"/>
          </a:p>
        </p:txBody>
      </p:sp>
      <p:pic>
        <p:nvPicPr>
          <p:cNvPr id="7" name="Graphic 6" descr="Telescope">
            <a:extLst>
              <a:ext uri="{FF2B5EF4-FFF2-40B4-BE49-F238E27FC236}">
                <a16:creationId xmlns:a16="http://schemas.microsoft.com/office/drawing/2014/main" id="{B97B3B33-056B-4944-58C2-7F3D7C70E2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47776">
            <a:off x="1865662" y="4795992"/>
            <a:ext cx="1198900" cy="1198900"/>
          </a:xfrm>
          <a:prstGeom prst="rect">
            <a:avLst/>
          </a:prstGeom>
        </p:spPr>
      </p:pic>
      <p:pic>
        <p:nvPicPr>
          <p:cNvPr id="9" name="Graphic 8" descr="Airplane">
            <a:extLst>
              <a:ext uri="{FF2B5EF4-FFF2-40B4-BE49-F238E27FC236}">
                <a16:creationId xmlns:a16="http://schemas.microsoft.com/office/drawing/2014/main" id="{B3B1F3E0-5B41-1107-3048-5911EFB007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90727" y="1419069"/>
            <a:ext cx="1358347" cy="1358347"/>
          </a:xfrm>
          <a:prstGeom prst="rect">
            <a:avLst/>
          </a:prstGeom>
        </p:spPr>
      </p:pic>
    </p:spTree>
    <p:extLst>
      <p:ext uri="{BB962C8B-B14F-4D97-AF65-F5344CB8AC3E}">
        <p14:creationId xmlns:p14="http://schemas.microsoft.com/office/powerpoint/2010/main" val="290504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1865A1-842A-3649-7EE4-68A159190896}"/>
              </a:ext>
            </a:extLst>
          </p:cNvPr>
          <p:cNvSpPr>
            <a:spLocks noGrp="1"/>
          </p:cNvSpPr>
          <p:nvPr>
            <p:ph type="title"/>
          </p:nvPr>
        </p:nvSpPr>
        <p:spPr>
          <a:xfrm>
            <a:off x="1435908" y="2114265"/>
            <a:ext cx="2459866" cy="1528248"/>
          </a:xfrm>
        </p:spPr>
        <p:txBody>
          <a:bodyPr>
            <a:normAutofit fontScale="90000"/>
          </a:bodyPr>
          <a:lstStyle/>
          <a:p>
            <a:r>
              <a:rPr lang="en-US" b="1" dirty="0">
                <a:latin typeface="Calibri Light" panose="020F0302020204030204" pitchFamily="34" charset="0"/>
                <a:cs typeface="Calibri Light" panose="020F0302020204030204" pitchFamily="34" charset="0"/>
              </a:rPr>
              <a:t>Number of accidents per year</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2238743" y="4391547"/>
            <a:ext cx="6933392" cy="2466453"/>
          </a:xfrm>
        </p:spPr>
        <p:txBody>
          <a:bodyPr>
            <a:normAutofit/>
          </a:bodyPr>
          <a:lstStyle/>
          <a:p>
            <a:pPr marL="0" indent="0">
              <a:buNone/>
            </a:pPr>
            <a:r>
              <a:rPr lang="en-US" sz="2000" dirty="0"/>
              <a:t>Aviation accidents per year have just a tiny dip over the last few years with some how the same rate over the decade. </a:t>
            </a:r>
          </a:p>
          <a:p>
            <a:pPr marL="0" indent="0">
              <a:buNone/>
            </a:pPr>
            <a:r>
              <a:rPr lang="en-US" sz="2000" dirty="0"/>
              <a:t>Although there was a nominal around the year 2020 due to low air space activities due to COVID–19.</a:t>
            </a:r>
          </a:p>
        </p:txBody>
      </p:sp>
      <p:graphicFrame>
        <p:nvGraphicFramePr>
          <p:cNvPr id="4" name="Chart 3">
            <a:extLst>
              <a:ext uri="{FF2B5EF4-FFF2-40B4-BE49-F238E27FC236}">
                <a16:creationId xmlns:a16="http://schemas.microsoft.com/office/drawing/2014/main" id="{E430354E-3A1C-4F2F-70B2-7D27909B5EB1}"/>
              </a:ext>
            </a:extLst>
          </p:cNvPr>
          <p:cNvGraphicFramePr>
            <a:graphicFrameLocks/>
          </p:cNvGraphicFramePr>
          <p:nvPr>
            <p:extLst>
              <p:ext uri="{D42A27DB-BD31-4B8C-83A1-F6EECF244321}">
                <p14:modId xmlns:p14="http://schemas.microsoft.com/office/powerpoint/2010/main" val="1032496071"/>
              </p:ext>
            </p:extLst>
          </p:nvPr>
        </p:nvGraphicFramePr>
        <p:xfrm>
          <a:off x="3895774" y="351692"/>
          <a:ext cx="8162875" cy="4134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4442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747</TotalTime>
  <Words>988</Words>
  <Application>Microsoft Office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Corbel</vt:lpstr>
      <vt:lpstr>Söhne</vt:lpstr>
      <vt:lpstr>Times New Roman</vt:lpstr>
      <vt:lpstr>Wingdings</vt:lpstr>
      <vt:lpstr>Wingdings 3</vt:lpstr>
      <vt:lpstr>Parallax</vt:lpstr>
      <vt:lpstr>PowerPoint Presentation</vt:lpstr>
      <vt:lpstr>Problem Statement: </vt:lpstr>
      <vt:lpstr>Objective: </vt:lpstr>
      <vt:lpstr>Data Overview:</vt:lpstr>
      <vt:lpstr>Data Analysis Process</vt:lpstr>
      <vt:lpstr>Questions:</vt:lpstr>
      <vt:lpstr>PowerPoint Presentation</vt:lpstr>
      <vt:lpstr>DATA  ANALYSIS         &amp;      VISUALIZATION</vt:lpstr>
      <vt:lpstr>Number of accidents per year </vt:lpstr>
      <vt:lpstr>Number of accidents in every month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Aircraft with different fuel injection types </vt:lpstr>
      <vt:lpstr>Recommendations:</vt:lpstr>
      <vt:lpstr>Airplanes 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Airplanes Data Analysis</dc:title>
  <dc:creator>ARSALAN ahmad</dc:creator>
  <cp:lastModifiedBy>Arshiyan Basheer</cp:lastModifiedBy>
  <cp:revision>67</cp:revision>
  <dcterms:created xsi:type="dcterms:W3CDTF">2023-08-20T11:19:31Z</dcterms:created>
  <dcterms:modified xsi:type="dcterms:W3CDTF">2023-08-26T18:42:33Z</dcterms:modified>
</cp:coreProperties>
</file>