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7" r:id="rId3"/>
    <p:sldId id="296" r:id="rId4"/>
    <p:sldId id="297" r:id="rId5"/>
    <p:sldId id="298" r:id="rId6"/>
    <p:sldId id="299" r:id="rId7"/>
    <p:sldId id="300" r:id="rId8"/>
    <p:sldId id="301" r:id="rId9"/>
    <p:sldId id="295" r:id="rId10"/>
  </p:sldIdLst>
  <p:sldSz cx="9144000" cy="5143500" type="screen16x9"/>
  <p:notesSz cx="6858000" cy="9144000"/>
  <p:embeddedFontLst>
    <p:embeddedFont>
      <p:font typeface="Barlow Light"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Raleway Thin"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 hatdawg" initials="hh" lastIdx="1" clrIdx="0">
    <p:extLst>
      <p:ext uri="{19B8F6BF-5375-455C-9EA6-DF929625EA0E}">
        <p15:presenceInfo xmlns:p15="http://schemas.microsoft.com/office/powerpoint/2012/main" userId="c25142c18e163e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7174B8-B68A-4DAF-BC22-796EAD2836BE}">
  <a:tblStyle styleId="{427174B8-B68A-4DAF-BC22-796EAD2836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91" autoAdjust="0"/>
  </p:normalViewPr>
  <p:slideViewPr>
    <p:cSldViewPr snapToGrid="0">
      <p:cViewPr>
        <p:scale>
          <a:sx n="100" d="100"/>
          <a:sy n="100" d="100"/>
        </p:scale>
        <p:origin x="5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562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662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066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721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379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362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7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33430" y="1884669"/>
            <a:ext cx="4421772"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PH" sz="4500" dirty="0"/>
              <a:t>Gordon College Uniform Reservation</a:t>
            </a:r>
            <a:br>
              <a:rPr lang="en-PH" sz="4500" dirty="0"/>
            </a:br>
            <a:r>
              <a:rPr lang="en-PH" sz="2000" dirty="0"/>
              <a:t>Group: Code Us</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5713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Background of the project</a:t>
            </a:r>
            <a:endParaRPr sz="3600" dirty="0"/>
          </a:p>
        </p:txBody>
      </p:sp>
      <p:sp>
        <p:nvSpPr>
          <p:cNvPr id="345" name="Google Shape;345;p13"/>
          <p:cNvSpPr txBox="1">
            <a:spLocks noGrp="1"/>
          </p:cNvSpPr>
          <p:nvPr>
            <p:ph type="body" idx="1"/>
          </p:nvPr>
        </p:nvSpPr>
        <p:spPr>
          <a:xfrm>
            <a:off x="402714" y="1150439"/>
            <a:ext cx="5663195" cy="3200054"/>
          </a:xfrm>
          <a:prstGeom prst="rect">
            <a:avLst/>
          </a:prstGeom>
        </p:spPr>
        <p:txBody>
          <a:bodyPr spcFirstLastPara="1" wrap="square" lIns="0" tIns="0" rIns="0" bIns="0" anchor="t" anchorCtr="0">
            <a:noAutofit/>
          </a:bodyPr>
          <a:lstStyle/>
          <a:p>
            <a:pPr marL="0" lvl="0" indent="0" algn="just" rtl="0">
              <a:spcBef>
                <a:spcPts val="600"/>
              </a:spcBef>
              <a:spcAft>
                <a:spcPts val="0"/>
              </a:spcAft>
              <a:buClr>
                <a:schemeClr val="dk1"/>
              </a:buClr>
              <a:buSzPts val="1100"/>
              <a:buFont typeface="Arial"/>
              <a:buNone/>
            </a:pPr>
            <a:r>
              <a:rPr lang="en-US" sz="1700" dirty="0"/>
              <a:t>This Gordon College Uniform Reservation Website is created to reserve uniforms in Gordon College only for GC students. This reservation site will minimize the time of students because even if you are anywhere you can reserve and get the uniform when it release instead of going to school and falling in long line for reservation. Only students of Gordon College can access and login in Gordon College Uniform Reservation. The login system use student id and given password that can be change later by the student when they logged in. </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72141" y="159933"/>
            <a:ext cx="5640900" cy="5713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Flowchart</a:t>
            </a:r>
            <a:br>
              <a:rPr lang="en" sz="3600" dirty="0"/>
            </a:br>
            <a:endParaRPr sz="3600" dirty="0"/>
          </a:p>
        </p:txBody>
      </p:sp>
      <p:sp>
        <p:nvSpPr>
          <p:cNvPr id="37" name="Flowchart: Terminator 36">
            <a:extLst>
              <a:ext uri="{FF2B5EF4-FFF2-40B4-BE49-F238E27FC236}">
                <a16:creationId xmlns:a16="http://schemas.microsoft.com/office/drawing/2014/main" id="{1A830909-FE8F-4673-9A4E-A68DA1DB4B5C}"/>
              </a:ext>
            </a:extLst>
          </p:cNvPr>
          <p:cNvSpPr/>
          <p:nvPr/>
        </p:nvSpPr>
        <p:spPr>
          <a:xfrm>
            <a:off x="3823816" y="578085"/>
            <a:ext cx="1496368" cy="30632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a:t>Login page</a:t>
            </a:r>
          </a:p>
        </p:txBody>
      </p:sp>
      <p:sp>
        <p:nvSpPr>
          <p:cNvPr id="38" name="Rectangle 37">
            <a:extLst>
              <a:ext uri="{FF2B5EF4-FFF2-40B4-BE49-F238E27FC236}">
                <a16:creationId xmlns:a16="http://schemas.microsoft.com/office/drawing/2014/main" id="{BF23F8BB-AC10-4B8E-9D1C-13E861D074BA}"/>
              </a:ext>
            </a:extLst>
          </p:cNvPr>
          <p:cNvSpPr/>
          <p:nvPr/>
        </p:nvSpPr>
        <p:spPr>
          <a:xfrm>
            <a:off x="4177184" y="1149400"/>
            <a:ext cx="903768" cy="340242"/>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a:solidFill>
                  <a:schemeClr val="tx1">
                    <a:lumMod val="50000"/>
                  </a:schemeClr>
                </a:solidFill>
              </a:rPr>
              <a:t>login</a:t>
            </a:r>
          </a:p>
        </p:txBody>
      </p:sp>
      <p:sp>
        <p:nvSpPr>
          <p:cNvPr id="41" name="Flowchart: Decision 40">
            <a:extLst>
              <a:ext uri="{FF2B5EF4-FFF2-40B4-BE49-F238E27FC236}">
                <a16:creationId xmlns:a16="http://schemas.microsoft.com/office/drawing/2014/main" id="{C54082BD-C54E-4B6E-8FAF-AFE5116ED1A7}"/>
              </a:ext>
            </a:extLst>
          </p:cNvPr>
          <p:cNvSpPr/>
          <p:nvPr/>
        </p:nvSpPr>
        <p:spPr>
          <a:xfrm>
            <a:off x="3592918" y="1773681"/>
            <a:ext cx="1996099" cy="724660"/>
          </a:xfrm>
          <a:prstGeom prst="flowChartDecision">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dirty="0">
                <a:solidFill>
                  <a:schemeClr val="tx1">
                    <a:lumMod val="50000"/>
                  </a:schemeClr>
                </a:solidFill>
              </a:rPr>
              <a:t>Login successfully ?</a:t>
            </a:r>
          </a:p>
        </p:txBody>
      </p:sp>
      <p:sp>
        <p:nvSpPr>
          <p:cNvPr id="45" name="Parallelogram 44">
            <a:extLst>
              <a:ext uri="{FF2B5EF4-FFF2-40B4-BE49-F238E27FC236}">
                <a16:creationId xmlns:a16="http://schemas.microsoft.com/office/drawing/2014/main" id="{5FA32DE3-29C5-4F00-B337-D6239B25A10C}"/>
              </a:ext>
            </a:extLst>
          </p:cNvPr>
          <p:cNvSpPr/>
          <p:nvPr/>
        </p:nvSpPr>
        <p:spPr>
          <a:xfrm>
            <a:off x="4065540" y="2744280"/>
            <a:ext cx="1212112" cy="414672"/>
          </a:xfrm>
          <a:prstGeom prst="parallelogram">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dirty="0"/>
              <a:t>Uniform page</a:t>
            </a:r>
          </a:p>
        </p:txBody>
      </p:sp>
      <p:sp>
        <p:nvSpPr>
          <p:cNvPr id="90" name="Rectangle 89">
            <a:extLst>
              <a:ext uri="{FF2B5EF4-FFF2-40B4-BE49-F238E27FC236}">
                <a16:creationId xmlns:a16="http://schemas.microsoft.com/office/drawing/2014/main" id="{70A5394C-913B-42C4-810F-08E2E81A5526}"/>
              </a:ext>
            </a:extLst>
          </p:cNvPr>
          <p:cNvSpPr/>
          <p:nvPr/>
        </p:nvSpPr>
        <p:spPr>
          <a:xfrm>
            <a:off x="4177183" y="3423941"/>
            <a:ext cx="903768" cy="340242"/>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a:solidFill>
                  <a:schemeClr val="tx1">
                    <a:lumMod val="50000"/>
                  </a:schemeClr>
                </a:solidFill>
              </a:rPr>
              <a:t>reserve</a:t>
            </a:r>
          </a:p>
        </p:txBody>
      </p:sp>
      <p:sp>
        <p:nvSpPr>
          <p:cNvPr id="91" name="Flowchart: Decision 90">
            <a:extLst>
              <a:ext uri="{FF2B5EF4-FFF2-40B4-BE49-F238E27FC236}">
                <a16:creationId xmlns:a16="http://schemas.microsoft.com/office/drawing/2014/main" id="{99DD3CB8-C286-4C93-AAA4-4CDD4AE388CE}"/>
              </a:ext>
            </a:extLst>
          </p:cNvPr>
          <p:cNvSpPr/>
          <p:nvPr/>
        </p:nvSpPr>
        <p:spPr>
          <a:xfrm>
            <a:off x="3602443" y="4029172"/>
            <a:ext cx="1996099" cy="724660"/>
          </a:xfrm>
          <a:prstGeom prst="flowChartDecision">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dirty="0">
                <a:solidFill>
                  <a:schemeClr val="tx1">
                    <a:lumMod val="50000"/>
                  </a:schemeClr>
                </a:solidFill>
              </a:rPr>
              <a:t>Reserve success?</a:t>
            </a:r>
          </a:p>
        </p:txBody>
      </p:sp>
      <p:sp>
        <p:nvSpPr>
          <p:cNvPr id="46" name="Arrow: Down 45">
            <a:extLst>
              <a:ext uri="{FF2B5EF4-FFF2-40B4-BE49-F238E27FC236}">
                <a16:creationId xmlns:a16="http://schemas.microsoft.com/office/drawing/2014/main" id="{28BFA54C-A290-4D56-A414-DBD1928D0228}"/>
              </a:ext>
            </a:extLst>
          </p:cNvPr>
          <p:cNvSpPr/>
          <p:nvPr/>
        </p:nvSpPr>
        <p:spPr>
          <a:xfrm>
            <a:off x="4562068" y="929937"/>
            <a:ext cx="81564" cy="179049"/>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Arrow: Down 96">
            <a:extLst>
              <a:ext uri="{FF2B5EF4-FFF2-40B4-BE49-F238E27FC236}">
                <a16:creationId xmlns:a16="http://schemas.microsoft.com/office/drawing/2014/main" id="{1054682F-39DD-481F-8C68-E33DBBCABFA2}"/>
              </a:ext>
            </a:extLst>
          </p:cNvPr>
          <p:cNvSpPr/>
          <p:nvPr/>
        </p:nvSpPr>
        <p:spPr>
          <a:xfrm rot="16200000">
            <a:off x="5861423" y="1909078"/>
            <a:ext cx="79983" cy="44512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8" name="Parallelogram 97">
            <a:extLst>
              <a:ext uri="{FF2B5EF4-FFF2-40B4-BE49-F238E27FC236}">
                <a16:creationId xmlns:a16="http://schemas.microsoft.com/office/drawing/2014/main" id="{C635EB9B-0550-4E48-97D5-A9AB2F4AABA8}"/>
              </a:ext>
            </a:extLst>
          </p:cNvPr>
          <p:cNvSpPr/>
          <p:nvPr/>
        </p:nvSpPr>
        <p:spPr>
          <a:xfrm>
            <a:off x="6135053" y="1917161"/>
            <a:ext cx="1322421" cy="414672"/>
          </a:xfrm>
          <a:prstGeom prst="parallelogram">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dirty="0"/>
              <a:t>Display alert message</a:t>
            </a:r>
          </a:p>
        </p:txBody>
      </p:sp>
      <p:sp>
        <p:nvSpPr>
          <p:cNvPr id="48" name="TextBox 47">
            <a:extLst>
              <a:ext uri="{FF2B5EF4-FFF2-40B4-BE49-F238E27FC236}">
                <a16:creationId xmlns:a16="http://schemas.microsoft.com/office/drawing/2014/main" id="{FD8E3C75-5EC0-46E9-8867-9CD4BF8B4ED5}"/>
              </a:ext>
            </a:extLst>
          </p:cNvPr>
          <p:cNvSpPr txBox="1"/>
          <p:nvPr/>
        </p:nvSpPr>
        <p:spPr>
          <a:xfrm>
            <a:off x="3115519" y="4097285"/>
            <a:ext cx="487326" cy="276999"/>
          </a:xfrm>
          <a:prstGeom prst="rect">
            <a:avLst/>
          </a:prstGeom>
          <a:noFill/>
        </p:spPr>
        <p:txBody>
          <a:bodyPr wrap="square" rtlCol="0">
            <a:spAutoFit/>
          </a:bodyPr>
          <a:lstStyle/>
          <a:p>
            <a:r>
              <a:rPr lang="en-PH" sz="1200" dirty="0"/>
              <a:t>Yes</a:t>
            </a:r>
          </a:p>
        </p:txBody>
      </p:sp>
      <p:sp>
        <p:nvSpPr>
          <p:cNvPr id="103" name="TextBox 102">
            <a:extLst>
              <a:ext uri="{FF2B5EF4-FFF2-40B4-BE49-F238E27FC236}">
                <a16:creationId xmlns:a16="http://schemas.microsoft.com/office/drawing/2014/main" id="{080B19EE-3FA9-4A2A-9D02-4E024796C085}"/>
              </a:ext>
            </a:extLst>
          </p:cNvPr>
          <p:cNvSpPr txBox="1"/>
          <p:nvPr/>
        </p:nvSpPr>
        <p:spPr>
          <a:xfrm>
            <a:off x="5674979" y="1805126"/>
            <a:ext cx="390341" cy="276999"/>
          </a:xfrm>
          <a:prstGeom prst="rect">
            <a:avLst/>
          </a:prstGeom>
          <a:noFill/>
          <a:ln>
            <a:noFill/>
          </a:ln>
        </p:spPr>
        <p:txBody>
          <a:bodyPr wrap="square" rtlCol="0">
            <a:spAutoFit/>
          </a:bodyPr>
          <a:lstStyle/>
          <a:p>
            <a:r>
              <a:rPr lang="en-PH" sz="1200" dirty="0"/>
              <a:t>No</a:t>
            </a:r>
          </a:p>
        </p:txBody>
      </p:sp>
      <p:sp>
        <p:nvSpPr>
          <p:cNvPr id="49" name="Rectangle 48">
            <a:extLst>
              <a:ext uri="{FF2B5EF4-FFF2-40B4-BE49-F238E27FC236}">
                <a16:creationId xmlns:a16="http://schemas.microsoft.com/office/drawing/2014/main" id="{753A30B1-42F3-48F2-96EB-3C26559B0185}"/>
              </a:ext>
            </a:extLst>
          </p:cNvPr>
          <p:cNvSpPr/>
          <p:nvPr/>
        </p:nvSpPr>
        <p:spPr>
          <a:xfrm>
            <a:off x="6802737" y="1318536"/>
            <a:ext cx="45719" cy="56071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5" name="Arrow: Down 104">
            <a:extLst>
              <a:ext uri="{FF2B5EF4-FFF2-40B4-BE49-F238E27FC236}">
                <a16:creationId xmlns:a16="http://schemas.microsoft.com/office/drawing/2014/main" id="{22B16644-40E6-4D51-A050-C7BDC6F24BDA}"/>
              </a:ext>
            </a:extLst>
          </p:cNvPr>
          <p:cNvSpPr/>
          <p:nvPr/>
        </p:nvSpPr>
        <p:spPr>
          <a:xfrm rot="5400000">
            <a:off x="5941392" y="481321"/>
            <a:ext cx="99841" cy="171428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Arrow: Down 105">
            <a:extLst>
              <a:ext uri="{FF2B5EF4-FFF2-40B4-BE49-F238E27FC236}">
                <a16:creationId xmlns:a16="http://schemas.microsoft.com/office/drawing/2014/main" id="{B3EAE01C-04DB-4DB9-AFA1-EFB59730734A}"/>
              </a:ext>
            </a:extLst>
          </p:cNvPr>
          <p:cNvSpPr/>
          <p:nvPr/>
        </p:nvSpPr>
        <p:spPr>
          <a:xfrm rot="16200000">
            <a:off x="5828685" y="4168874"/>
            <a:ext cx="89278" cy="44512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7" name="TextBox 106">
            <a:extLst>
              <a:ext uri="{FF2B5EF4-FFF2-40B4-BE49-F238E27FC236}">
                <a16:creationId xmlns:a16="http://schemas.microsoft.com/office/drawing/2014/main" id="{8A163983-745C-4082-ABF9-EFF694968816}"/>
              </a:ext>
            </a:extLst>
          </p:cNvPr>
          <p:cNvSpPr txBox="1"/>
          <p:nvPr/>
        </p:nvSpPr>
        <p:spPr>
          <a:xfrm>
            <a:off x="5674979" y="4109884"/>
            <a:ext cx="390341" cy="276999"/>
          </a:xfrm>
          <a:prstGeom prst="rect">
            <a:avLst/>
          </a:prstGeom>
          <a:noFill/>
        </p:spPr>
        <p:txBody>
          <a:bodyPr wrap="square" rtlCol="0">
            <a:spAutoFit/>
          </a:bodyPr>
          <a:lstStyle/>
          <a:p>
            <a:r>
              <a:rPr lang="en-PH" sz="1200" dirty="0"/>
              <a:t>No</a:t>
            </a:r>
          </a:p>
        </p:txBody>
      </p:sp>
      <p:sp>
        <p:nvSpPr>
          <p:cNvPr id="108" name="Parallelogram 107">
            <a:extLst>
              <a:ext uri="{FF2B5EF4-FFF2-40B4-BE49-F238E27FC236}">
                <a16:creationId xmlns:a16="http://schemas.microsoft.com/office/drawing/2014/main" id="{AD930F7B-04B1-47E7-B171-CB034AA88AD7}"/>
              </a:ext>
            </a:extLst>
          </p:cNvPr>
          <p:cNvSpPr/>
          <p:nvPr/>
        </p:nvSpPr>
        <p:spPr>
          <a:xfrm>
            <a:off x="6092712" y="4174575"/>
            <a:ext cx="1591776" cy="414672"/>
          </a:xfrm>
          <a:prstGeom prst="parallelogram">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dirty="0"/>
              <a:t>Message:</a:t>
            </a:r>
          </a:p>
          <a:p>
            <a:pPr algn="ctr"/>
            <a:r>
              <a:rPr lang="en-PH" sz="1100" dirty="0"/>
              <a:t>Failed! Try again</a:t>
            </a:r>
          </a:p>
        </p:txBody>
      </p:sp>
      <p:sp>
        <p:nvSpPr>
          <p:cNvPr id="109" name="Rectangle 108">
            <a:extLst>
              <a:ext uri="{FF2B5EF4-FFF2-40B4-BE49-F238E27FC236}">
                <a16:creationId xmlns:a16="http://schemas.microsoft.com/office/drawing/2014/main" id="{0CC313F3-117D-49F5-9331-B6750C4E8F15}"/>
              </a:ext>
            </a:extLst>
          </p:cNvPr>
          <p:cNvSpPr/>
          <p:nvPr/>
        </p:nvSpPr>
        <p:spPr>
          <a:xfrm>
            <a:off x="6826552" y="3577000"/>
            <a:ext cx="45719" cy="56071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Arrow: Down 109">
            <a:extLst>
              <a:ext uri="{FF2B5EF4-FFF2-40B4-BE49-F238E27FC236}">
                <a16:creationId xmlns:a16="http://schemas.microsoft.com/office/drawing/2014/main" id="{FF7AAB54-5F77-43E9-8DF8-F4B863D8628D}"/>
              </a:ext>
            </a:extLst>
          </p:cNvPr>
          <p:cNvSpPr/>
          <p:nvPr/>
        </p:nvSpPr>
        <p:spPr>
          <a:xfrm rot="5400000">
            <a:off x="5970489" y="2734504"/>
            <a:ext cx="89278" cy="171428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Rectangle 111">
            <a:extLst>
              <a:ext uri="{FF2B5EF4-FFF2-40B4-BE49-F238E27FC236}">
                <a16:creationId xmlns:a16="http://schemas.microsoft.com/office/drawing/2014/main" id="{A2B4E87A-AE79-4827-A0CD-CB3964D442D6}"/>
              </a:ext>
            </a:extLst>
          </p:cNvPr>
          <p:cNvSpPr/>
          <p:nvPr/>
        </p:nvSpPr>
        <p:spPr>
          <a:xfrm>
            <a:off x="1212250" y="4114083"/>
            <a:ext cx="1854224" cy="520403"/>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dirty="0">
                <a:solidFill>
                  <a:schemeClr val="tx1">
                    <a:lumMod val="50000"/>
                  </a:schemeClr>
                </a:solidFill>
              </a:rPr>
              <a:t>Inserting into database. </a:t>
            </a:r>
          </a:p>
          <a:p>
            <a:pPr algn="ctr"/>
            <a:r>
              <a:rPr lang="en-PH" sz="1100" dirty="0">
                <a:solidFill>
                  <a:schemeClr val="tx1">
                    <a:lumMod val="50000"/>
                  </a:schemeClr>
                </a:solidFill>
              </a:rPr>
              <a:t>uniform_reservation table</a:t>
            </a:r>
          </a:p>
        </p:txBody>
      </p:sp>
      <p:sp>
        <p:nvSpPr>
          <p:cNvPr id="113" name="Parallelogram 112">
            <a:extLst>
              <a:ext uri="{FF2B5EF4-FFF2-40B4-BE49-F238E27FC236}">
                <a16:creationId xmlns:a16="http://schemas.microsoft.com/office/drawing/2014/main" id="{48BB7A90-DB2B-4058-ACF9-CDF772A8D276}"/>
              </a:ext>
            </a:extLst>
          </p:cNvPr>
          <p:cNvSpPr/>
          <p:nvPr/>
        </p:nvSpPr>
        <p:spPr>
          <a:xfrm>
            <a:off x="1091410" y="3283755"/>
            <a:ext cx="2108603" cy="414672"/>
          </a:xfrm>
          <a:prstGeom prst="parallelogram">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dirty="0"/>
              <a:t>Message:</a:t>
            </a:r>
          </a:p>
          <a:p>
            <a:pPr algn="ctr"/>
            <a:r>
              <a:rPr lang="en-PH" sz="1100" dirty="0"/>
              <a:t>Reserve Successfully!</a:t>
            </a:r>
          </a:p>
        </p:txBody>
      </p:sp>
      <p:sp>
        <p:nvSpPr>
          <p:cNvPr id="114" name="Arrow: Down 113">
            <a:extLst>
              <a:ext uri="{FF2B5EF4-FFF2-40B4-BE49-F238E27FC236}">
                <a16:creationId xmlns:a16="http://schemas.microsoft.com/office/drawing/2014/main" id="{1A5205BB-1D3A-4A9E-B95A-E26E2EA100AE}"/>
              </a:ext>
            </a:extLst>
          </p:cNvPr>
          <p:cNvSpPr/>
          <p:nvPr/>
        </p:nvSpPr>
        <p:spPr>
          <a:xfrm rot="10800000">
            <a:off x="2091725" y="3764181"/>
            <a:ext cx="88900" cy="287743"/>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7" name="Parallelogram 116">
            <a:extLst>
              <a:ext uri="{FF2B5EF4-FFF2-40B4-BE49-F238E27FC236}">
                <a16:creationId xmlns:a16="http://schemas.microsoft.com/office/drawing/2014/main" id="{9BAC0C98-D07D-493E-964B-5E86C9221C5E}"/>
              </a:ext>
            </a:extLst>
          </p:cNvPr>
          <p:cNvSpPr/>
          <p:nvPr/>
        </p:nvSpPr>
        <p:spPr>
          <a:xfrm>
            <a:off x="1554469" y="2544539"/>
            <a:ext cx="1212112" cy="414672"/>
          </a:xfrm>
          <a:prstGeom prst="parallelogram">
            <a:avLst/>
          </a:prstGeom>
          <a:solidFill>
            <a:schemeClr val="accent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dirty="0"/>
              <a:t>Uniform page</a:t>
            </a:r>
          </a:p>
        </p:txBody>
      </p:sp>
      <p:sp>
        <p:nvSpPr>
          <p:cNvPr id="118" name="Flowchart: Decision 117">
            <a:extLst>
              <a:ext uri="{FF2B5EF4-FFF2-40B4-BE49-F238E27FC236}">
                <a16:creationId xmlns:a16="http://schemas.microsoft.com/office/drawing/2014/main" id="{4595FC50-0AF3-499E-84C3-F368CBD0C609}"/>
              </a:ext>
            </a:extLst>
          </p:cNvPr>
          <p:cNvSpPr/>
          <p:nvPr/>
        </p:nvSpPr>
        <p:spPr>
          <a:xfrm>
            <a:off x="1333422" y="1692925"/>
            <a:ext cx="1617144" cy="571316"/>
          </a:xfrm>
          <a:prstGeom prst="flowChartDecision">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dirty="0">
                <a:solidFill>
                  <a:schemeClr val="tx1">
                    <a:lumMod val="50000"/>
                  </a:schemeClr>
                </a:solidFill>
              </a:rPr>
              <a:t>user logout?</a:t>
            </a:r>
          </a:p>
        </p:txBody>
      </p:sp>
      <p:sp>
        <p:nvSpPr>
          <p:cNvPr id="120" name="Arrow: Down 119">
            <a:extLst>
              <a:ext uri="{FF2B5EF4-FFF2-40B4-BE49-F238E27FC236}">
                <a16:creationId xmlns:a16="http://schemas.microsoft.com/office/drawing/2014/main" id="{5A66EED7-97AF-45D6-A694-C83004CFF27D}"/>
              </a:ext>
            </a:extLst>
          </p:cNvPr>
          <p:cNvSpPr/>
          <p:nvPr/>
        </p:nvSpPr>
        <p:spPr>
          <a:xfrm rot="5400000">
            <a:off x="3028008" y="2441194"/>
            <a:ext cx="100525" cy="623382"/>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1" name="Rectangle 120">
            <a:extLst>
              <a:ext uri="{FF2B5EF4-FFF2-40B4-BE49-F238E27FC236}">
                <a16:creationId xmlns:a16="http://schemas.microsoft.com/office/drawing/2014/main" id="{E475D19A-7090-40BA-B6B8-668B158E8029}"/>
              </a:ext>
            </a:extLst>
          </p:cNvPr>
          <p:cNvSpPr/>
          <p:nvPr/>
        </p:nvSpPr>
        <p:spPr>
          <a:xfrm>
            <a:off x="3344243" y="1971530"/>
            <a:ext cx="45719" cy="80403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2" name="Rectangle 121">
            <a:extLst>
              <a:ext uri="{FF2B5EF4-FFF2-40B4-BE49-F238E27FC236}">
                <a16:creationId xmlns:a16="http://schemas.microsoft.com/office/drawing/2014/main" id="{217F91B9-27E2-4AD9-862D-D82E4A9DE784}"/>
              </a:ext>
            </a:extLst>
          </p:cNvPr>
          <p:cNvSpPr/>
          <p:nvPr/>
        </p:nvSpPr>
        <p:spPr>
          <a:xfrm rot="5400000">
            <a:off x="3167437" y="1782224"/>
            <a:ext cx="45721" cy="39932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3" name="TextBox 122">
            <a:extLst>
              <a:ext uri="{FF2B5EF4-FFF2-40B4-BE49-F238E27FC236}">
                <a16:creationId xmlns:a16="http://schemas.microsoft.com/office/drawing/2014/main" id="{A7160FD4-2370-4D21-962D-3B1641EEBEC8}"/>
              </a:ext>
            </a:extLst>
          </p:cNvPr>
          <p:cNvSpPr txBox="1"/>
          <p:nvPr/>
        </p:nvSpPr>
        <p:spPr>
          <a:xfrm>
            <a:off x="2995126" y="1666627"/>
            <a:ext cx="390341" cy="276999"/>
          </a:xfrm>
          <a:prstGeom prst="rect">
            <a:avLst/>
          </a:prstGeom>
          <a:noFill/>
        </p:spPr>
        <p:txBody>
          <a:bodyPr wrap="square" rtlCol="0">
            <a:spAutoFit/>
          </a:bodyPr>
          <a:lstStyle/>
          <a:p>
            <a:r>
              <a:rPr lang="en-PH" sz="1200" dirty="0"/>
              <a:t>No</a:t>
            </a:r>
          </a:p>
        </p:txBody>
      </p:sp>
      <p:sp>
        <p:nvSpPr>
          <p:cNvPr id="125" name="Rectangle 124">
            <a:extLst>
              <a:ext uri="{FF2B5EF4-FFF2-40B4-BE49-F238E27FC236}">
                <a16:creationId xmlns:a16="http://schemas.microsoft.com/office/drawing/2014/main" id="{E6171938-6E36-45B5-B3DB-266C4F0340D9}"/>
              </a:ext>
            </a:extLst>
          </p:cNvPr>
          <p:cNvSpPr/>
          <p:nvPr/>
        </p:nvSpPr>
        <p:spPr>
          <a:xfrm>
            <a:off x="2116909" y="719137"/>
            <a:ext cx="45900" cy="94541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7" name="Arrow: Down 126">
            <a:extLst>
              <a:ext uri="{FF2B5EF4-FFF2-40B4-BE49-F238E27FC236}">
                <a16:creationId xmlns:a16="http://schemas.microsoft.com/office/drawing/2014/main" id="{869466A2-DEDA-4E8E-BA9E-65EC9DFA69FC}"/>
              </a:ext>
            </a:extLst>
          </p:cNvPr>
          <p:cNvSpPr/>
          <p:nvPr/>
        </p:nvSpPr>
        <p:spPr>
          <a:xfrm rot="16200000">
            <a:off x="2903974" y="-91319"/>
            <a:ext cx="100525" cy="1669053"/>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8" name="TextBox 127">
            <a:extLst>
              <a:ext uri="{FF2B5EF4-FFF2-40B4-BE49-F238E27FC236}">
                <a16:creationId xmlns:a16="http://schemas.microsoft.com/office/drawing/2014/main" id="{1D8CC8D6-D7AE-4853-9BF4-6E4B8C3BD38F}"/>
              </a:ext>
            </a:extLst>
          </p:cNvPr>
          <p:cNvSpPr txBox="1"/>
          <p:nvPr/>
        </p:nvSpPr>
        <p:spPr>
          <a:xfrm>
            <a:off x="1679595" y="1041537"/>
            <a:ext cx="487326" cy="276999"/>
          </a:xfrm>
          <a:prstGeom prst="rect">
            <a:avLst/>
          </a:prstGeom>
          <a:noFill/>
        </p:spPr>
        <p:txBody>
          <a:bodyPr wrap="square" rtlCol="0">
            <a:spAutoFit/>
          </a:bodyPr>
          <a:lstStyle/>
          <a:p>
            <a:r>
              <a:rPr lang="en-PH" sz="1200" dirty="0"/>
              <a:t>Yes</a:t>
            </a:r>
          </a:p>
        </p:txBody>
      </p:sp>
      <p:sp>
        <p:nvSpPr>
          <p:cNvPr id="130" name="Arrow: Down 129">
            <a:extLst>
              <a:ext uri="{FF2B5EF4-FFF2-40B4-BE49-F238E27FC236}">
                <a16:creationId xmlns:a16="http://schemas.microsoft.com/office/drawing/2014/main" id="{BC01057E-55C1-4C58-889A-13637ECCC603}"/>
              </a:ext>
            </a:extLst>
          </p:cNvPr>
          <p:cNvSpPr/>
          <p:nvPr/>
        </p:nvSpPr>
        <p:spPr>
          <a:xfrm rot="5400000">
            <a:off x="3293443" y="4168873"/>
            <a:ext cx="89278" cy="44512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1" name="Arrow: Down 130">
            <a:extLst>
              <a:ext uri="{FF2B5EF4-FFF2-40B4-BE49-F238E27FC236}">
                <a16:creationId xmlns:a16="http://schemas.microsoft.com/office/drawing/2014/main" id="{D75FB2FC-C776-44C4-8B28-061EEECB17E9}"/>
              </a:ext>
            </a:extLst>
          </p:cNvPr>
          <p:cNvSpPr/>
          <p:nvPr/>
        </p:nvSpPr>
        <p:spPr>
          <a:xfrm rot="10800000">
            <a:off x="2096436" y="2974436"/>
            <a:ext cx="88900" cy="287743"/>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2" name="Arrow: Down 131">
            <a:extLst>
              <a:ext uri="{FF2B5EF4-FFF2-40B4-BE49-F238E27FC236}">
                <a16:creationId xmlns:a16="http://schemas.microsoft.com/office/drawing/2014/main" id="{1AAD1DAB-95A4-4D28-8D76-9D33CE181674}"/>
              </a:ext>
            </a:extLst>
          </p:cNvPr>
          <p:cNvSpPr/>
          <p:nvPr/>
        </p:nvSpPr>
        <p:spPr>
          <a:xfrm rot="10800000">
            <a:off x="2107600" y="2288806"/>
            <a:ext cx="73025" cy="236230"/>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3" name="Arrow: Down 132">
            <a:extLst>
              <a:ext uri="{FF2B5EF4-FFF2-40B4-BE49-F238E27FC236}">
                <a16:creationId xmlns:a16="http://schemas.microsoft.com/office/drawing/2014/main" id="{D76D90A0-F613-49C7-8C9E-F7E76CD48D37}"/>
              </a:ext>
            </a:extLst>
          </p:cNvPr>
          <p:cNvSpPr/>
          <p:nvPr/>
        </p:nvSpPr>
        <p:spPr>
          <a:xfrm>
            <a:off x="4562068" y="1538687"/>
            <a:ext cx="81564" cy="179049"/>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4" name="Arrow: Down 133">
            <a:extLst>
              <a:ext uri="{FF2B5EF4-FFF2-40B4-BE49-F238E27FC236}">
                <a16:creationId xmlns:a16="http://schemas.microsoft.com/office/drawing/2014/main" id="{F3BC22EC-4CB7-4207-BB2E-187F40191EAA}"/>
              </a:ext>
            </a:extLst>
          </p:cNvPr>
          <p:cNvSpPr/>
          <p:nvPr/>
        </p:nvSpPr>
        <p:spPr>
          <a:xfrm>
            <a:off x="4550185" y="2533625"/>
            <a:ext cx="81564" cy="179049"/>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5" name="Arrow: Down 134">
            <a:extLst>
              <a:ext uri="{FF2B5EF4-FFF2-40B4-BE49-F238E27FC236}">
                <a16:creationId xmlns:a16="http://schemas.microsoft.com/office/drawing/2014/main" id="{C5B3DE73-58CF-4087-A005-7D60F32FAEEA}"/>
              </a:ext>
            </a:extLst>
          </p:cNvPr>
          <p:cNvSpPr/>
          <p:nvPr/>
        </p:nvSpPr>
        <p:spPr>
          <a:xfrm>
            <a:off x="4548994" y="3201922"/>
            <a:ext cx="81564" cy="179049"/>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6" name="Arrow: Down 135">
            <a:extLst>
              <a:ext uri="{FF2B5EF4-FFF2-40B4-BE49-F238E27FC236}">
                <a16:creationId xmlns:a16="http://schemas.microsoft.com/office/drawing/2014/main" id="{66F50781-6FC8-4750-BEC5-D9C52DDC499F}"/>
              </a:ext>
            </a:extLst>
          </p:cNvPr>
          <p:cNvSpPr/>
          <p:nvPr/>
        </p:nvSpPr>
        <p:spPr>
          <a:xfrm>
            <a:off x="4559710" y="3807153"/>
            <a:ext cx="81564" cy="179049"/>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40315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5713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PH" sz="3600" dirty="0"/>
              <a:t>D</a:t>
            </a:r>
            <a:r>
              <a:rPr lang="en" sz="3600" dirty="0"/>
              <a:t>ata Flow Diagram (DFD)</a:t>
            </a:r>
          </a:p>
        </p:txBody>
      </p:sp>
      <p:grpSp>
        <p:nvGrpSpPr>
          <p:cNvPr id="348" name="Google Shape;348;p13"/>
          <p:cNvGrpSpPr/>
          <p:nvPr/>
        </p:nvGrpSpPr>
        <p:grpSpPr>
          <a:xfrm>
            <a:off x="6642669" y="479680"/>
            <a:ext cx="2242658" cy="1373532"/>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1" name="Picture 40">
            <a:extLst>
              <a:ext uri="{FF2B5EF4-FFF2-40B4-BE49-F238E27FC236}">
                <a16:creationId xmlns:a16="http://schemas.microsoft.com/office/drawing/2014/main" id="{31F27037-FDFA-4395-89D6-CB8D377DFBF1}"/>
              </a:ext>
            </a:extLst>
          </p:cNvPr>
          <p:cNvPicPr/>
          <p:nvPr/>
        </p:nvPicPr>
        <p:blipFill>
          <a:blip r:embed="rId3">
            <a:extLst>
              <a:ext uri="{28A0092B-C50C-407E-A947-70E740481C1C}">
                <a14:useLocalDpi xmlns:a14="http://schemas.microsoft.com/office/drawing/2010/main" val="0"/>
              </a:ext>
            </a:extLst>
          </a:blip>
          <a:stretch>
            <a:fillRect/>
          </a:stretch>
        </p:blipFill>
        <p:spPr>
          <a:xfrm>
            <a:off x="450285" y="1084359"/>
            <a:ext cx="5950585" cy="3622675"/>
          </a:xfrm>
          <a:prstGeom prst="rect">
            <a:avLst/>
          </a:prstGeom>
        </p:spPr>
      </p:pic>
    </p:spTree>
    <p:extLst>
      <p:ext uri="{BB962C8B-B14F-4D97-AF65-F5344CB8AC3E}">
        <p14:creationId xmlns:p14="http://schemas.microsoft.com/office/powerpoint/2010/main" val="348311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57" name="Isosceles Triangle 56">
            <a:extLst>
              <a:ext uri="{FF2B5EF4-FFF2-40B4-BE49-F238E27FC236}">
                <a16:creationId xmlns:a16="http://schemas.microsoft.com/office/drawing/2014/main" id="{FC8CDE8B-87C7-4592-B6F2-6F825B79DBF2}"/>
              </a:ext>
            </a:extLst>
          </p:cNvPr>
          <p:cNvSpPr/>
          <p:nvPr/>
        </p:nvSpPr>
        <p:spPr>
          <a:xfrm rot="16200000">
            <a:off x="4290428" y="1355956"/>
            <a:ext cx="203198" cy="247650"/>
          </a:xfrm>
          <a:prstGeom prst="triangle">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Isosceles Triangle 17">
            <a:extLst>
              <a:ext uri="{FF2B5EF4-FFF2-40B4-BE49-F238E27FC236}">
                <a16:creationId xmlns:a16="http://schemas.microsoft.com/office/drawing/2014/main" id="{54CE8CD3-CE11-4A09-8931-EB5DADC08F46}"/>
              </a:ext>
            </a:extLst>
          </p:cNvPr>
          <p:cNvSpPr/>
          <p:nvPr/>
        </p:nvSpPr>
        <p:spPr>
          <a:xfrm rot="16200000">
            <a:off x="4298564" y="3737204"/>
            <a:ext cx="203198" cy="247650"/>
          </a:xfrm>
          <a:prstGeom prst="triangle">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8" name="Connector: Elbow 7">
            <a:extLst>
              <a:ext uri="{FF2B5EF4-FFF2-40B4-BE49-F238E27FC236}">
                <a16:creationId xmlns:a16="http://schemas.microsoft.com/office/drawing/2014/main" id="{CB345B87-F361-4F97-9EE7-EC7B49C1950B}"/>
              </a:ext>
            </a:extLst>
          </p:cNvPr>
          <p:cNvCxnSpPr>
            <a:cxnSpLocks/>
            <a:endCxn id="37" idx="1"/>
          </p:cNvCxnSpPr>
          <p:nvPr/>
        </p:nvCxnSpPr>
        <p:spPr>
          <a:xfrm>
            <a:off x="2428875" y="2933700"/>
            <a:ext cx="2044311" cy="927330"/>
          </a:xfrm>
          <a:prstGeom prst="bentConnector3">
            <a:avLst/>
          </a:prstGeom>
          <a:ln w="1905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43" name="Google Shape;343;p13"/>
          <p:cNvSpPr txBox="1">
            <a:spLocks noGrp="1"/>
          </p:cNvSpPr>
          <p:nvPr>
            <p:ph type="title"/>
          </p:nvPr>
        </p:nvSpPr>
        <p:spPr>
          <a:xfrm>
            <a:off x="457200" y="605600"/>
            <a:ext cx="5640900" cy="5713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ERD</a:t>
            </a:r>
            <a:endParaRPr sz="36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48" name="Google Shape;348;p13"/>
          <p:cNvGrpSpPr/>
          <p:nvPr/>
        </p:nvGrpSpPr>
        <p:grpSpPr>
          <a:xfrm>
            <a:off x="6681813" y="261734"/>
            <a:ext cx="2200276" cy="1381137"/>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5" name="Table 5">
            <a:extLst>
              <a:ext uri="{FF2B5EF4-FFF2-40B4-BE49-F238E27FC236}">
                <a16:creationId xmlns:a16="http://schemas.microsoft.com/office/drawing/2014/main" id="{DE694483-EC06-46BE-9ED9-5820A332A78D}"/>
              </a:ext>
            </a:extLst>
          </p:cNvPr>
          <p:cNvGraphicFramePr>
            <a:graphicFrameLocks noGrp="1"/>
          </p:cNvGraphicFramePr>
          <p:nvPr>
            <p:extLst>
              <p:ext uri="{D42A27DB-BD31-4B8C-83A1-F6EECF244321}">
                <p14:modId xmlns:p14="http://schemas.microsoft.com/office/powerpoint/2010/main" val="3142417279"/>
              </p:ext>
            </p:extLst>
          </p:nvPr>
        </p:nvGraphicFramePr>
        <p:xfrm>
          <a:off x="457200" y="1830070"/>
          <a:ext cx="1971675" cy="1483360"/>
        </p:xfrm>
        <a:graphic>
          <a:graphicData uri="http://schemas.openxmlformats.org/drawingml/2006/table">
            <a:tbl>
              <a:tblPr firstRow="1" bandRow="1">
                <a:tableStyleId>{427174B8-B68A-4DAF-BC22-796EAD2836BE}</a:tableStyleId>
              </a:tblPr>
              <a:tblGrid>
                <a:gridCol w="1971675">
                  <a:extLst>
                    <a:ext uri="{9D8B030D-6E8A-4147-A177-3AD203B41FA5}">
                      <a16:colId xmlns:a16="http://schemas.microsoft.com/office/drawing/2014/main" val="873323858"/>
                    </a:ext>
                  </a:extLst>
                </a:gridCol>
              </a:tblGrid>
              <a:tr h="370840">
                <a:tc>
                  <a:txBody>
                    <a:bodyPr/>
                    <a:lstStyle/>
                    <a:p>
                      <a:pPr algn="ctr"/>
                      <a:r>
                        <a:rPr lang="en-PH" dirty="0"/>
                        <a:t>admin</a:t>
                      </a:r>
                    </a:p>
                  </a:txBody>
                  <a:tcPr>
                    <a:solidFill>
                      <a:srgbClr val="FFCC99"/>
                    </a:solidFill>
                  </a:tcPr>
                </a:tc>
                <a:extLst>
                  <a:ext uri="{0D108BD9-81ED-4DB2-BD59-A6C34878D82A}">
                    <a16:rowId xmlns:a16="http://schemas.microsoft.com/office/drawing/2014/main" val="2388376358"/>
                  </a:ext>
                </a:extLst>
              </a:tr>
              <a:tr h="370840">
                <a:tc>
                  <a:txBody>
                    <a:bodyPr/>
                    <a:lstStyle/>
                    <a:p>
                      <a:pPr algn="l"/>
                      <a:r>
                        <a:rPr lang="en-PH" sz="1200" dirty="0"/>
                        <a:t>adminID</a:t>
                      </a:r>
                    </a:p>
                  </a:txBody>
                  <a:tcPr>
                    <a:solidFill>
                      <a:schemeClr val="bg1"/>
                    </a:solidFill>
                  </a:tcPr>
                </a:tc>
                <a:extLst>
                  <a:ext uri="{0D108BD9-81ED-4DB2-BD59-A6C34878D82A}">
                    <a16:rowId xmlns:a16="http://schemas.microsoft.com/office/drawing/2014/main" val="1385793195"/>
                  </a:ext>
                </a:extLst>
              </a:tr>
              <a:tr h="370840">
                <a:tc>
                  <a:txBody>
                    <a:bodyPr/>
                    <a:lstStyle/>
                    <a:p>
                      <a:pPr algn="l"/>
                      <a:r>
                        <a:rPr lang="en-PH" sz="1200" dirty="0"/>
                        <a:t>username</a:t>
                      </a:r>
                    </a:p>
                  </a:txBody>
                  <a:tcPr>
                    <a:solidFill>
                      <a:schemeClr val="accent5">
                        <a:lumMod val="20000"/>
                        <a:lumOff val="80000"/>
                      </a:schemeClr>
                    </a:solidFill>
                  </a:tcPr>
                </a:tc>
                <a:extLst>
                  <a:ext uri="{0D108BD9-81ED-4DB2-BD59-A6C34878D82A}">
                    <a16:rowId xmlns:a16="http://schemas.microsoft.com/office/drawing/2014/main" val="797308075"/>
                  </a:ext>
                </a:extLst>
              </a:tr>
              <a:tr h="370840">
                <a:tc>
                  <a:txBody>
                    <a:bodyPr/>
                    <a:lstStyle/>
                    <a:p>
                      <a:pPr algn="l"/>
                      <a:r>
                        <a:rPr lang="en-PH" sz="1200" dirty="0"/>
                        <a:t>password</a:t>
                      </a:r>
                    </a:p>
                  </a:txBody>
                  <a:tcPr>
                    <a:solidFill>
                      <a:schemeClr val="bg1"/>
                    </a:solidFill>
                  </a:tcPr>
                </a:tc>
                <a:extLst>
                  <a:ext uri="{0D108BD9-81ED-4DB2-BD59-A6C34878D82A}">
                    <a16:rowId xmlns:a16="http://schemas.microsoft.com/office/drawing/2014/main" val="631334107"/>
                  </a:ext>
                </a:extLst>
              </a:tr>
            </a:tbl>
          </a:graphicData>
        </a:graphic>
      </p:graphicFrame>
      <p:graphicFrame>
        <p:nvGraphicFramePr>
          <p:cNvPr id="6" name="Table 6">
            <a:extLst>
              <a:ext uri="{FF2B5EF4-FFF2-40B4-BE49-F238E27FC236}">
                <a16:creationId xmlns:a16="http://schemas.microsoft.com/office/drawing/2014/main" id="{FB358CA2-9ABA-49F6-B7EB-94EB88811724}"/>
              </a:ext>
            </a:extLst>
          </p:cNvPr>
          <p:cNvGraphicFramePr>
            <a:graphicFrameLocks noGrp="1"/>
          </p:cNvGraphicFramePr>
          <p:nvPr>
            <p:extLst>
              <p:ext uri="{D42A27DB-BD31-4B8C-83A1-F6EECF244321}">
                <p14:modId xmlns:p14="http://schemas.microsoft.com/office/powerpoint/2010/main" val="1472258631"/>
              </p:ext>
            </p:extLst>
          </p:nvPr>
        </p:nvGraphicFramePr>
        <p:xfrm>
          <a:off x="4473186" y="367260"/>
          <a:ext cx="1971676" cy="2225040"/>
        </p:xfrm>
        <a:graphic>
          <a:graphicData uri="http://schemas.openxmlformats.org/drawingml/2006/table">
            <a:tbl>
              <a:tblPr firstRow="1" bandRow="1">
                <a:tableStyleId>{427174B8-B68A-4DAF-BC22-796EAD2836BE}</a:tableStyleId>
              </a:tblPr>
              <a:tblGrid>
                <a:gridCol w="1971676">
                  <a:extLst>
                    <a:ext uri="{9D8B030D-6E8A-4147-A177-3AD203B41FA5}">
                      <a16:colId xmlns:a16="http://schemas.microsoft.com/office/drawing/2014/main" val="2006681731"/>
                    </a:ext>
                  </a:extLst>
                </a:gridCol>
              </a:tblGrid>
              <a:tr h="201242">
                <a:tc>
                  <a:txBody>
                    <a:bodyPr/>
                    <a:lstStyle/>
                    <a:p>
                      <a:pPr algn="ctr"/>
                      <a:r>
                        <a:rPr lang="en-PH" dirty="0"/>
                        <a:t>reservation</a:t>
                      </a:r>
                    </a:p>
                  </a:txBody>
                  <a:tcPr>
                    <a:solidFill>
                      <a:srgbClr val="FFCC99"/>
                    </a:solidFill>
                  </a:tcPr>
                </a:tc>
                <a:extLst>
                  <a:ext uri="{0D108BD9-81ED-4DB2-BD59-A6C34878D82A}">
                    <a16:rowId xmlns:a16="http://schemas.microsoft.com/office/drawing/2014/main" val="2106121501"/>
                  </a:ext>
                </a:extLst>
              </a:tr>
              <a:tr h="201242">
                <a:tc>
                  <a:txBody>
                    <a:bodyPr/>
                    <a:lstStyle/>
                    <a:p>
                      <a:r>
                        <a:rPr lang="en-PH" sz="1200" dirty="0"/>
                        <a:t>reserveNo</a:t>
                      </a:r>
                    </a:p>
                  </a:txBody>
                  <a:tcPr>
                    <a:solidFill>
                      <a:schemeClr val="bg1"/>
                    </a:solidFill>
                  </a:tcPr>
                </a:tc>
                <a:extLst>
                  <a:ext uri="{0D108BD9-81ED-4DB2-BD59-A6C34878D82A}">
                    <a16:rowId xmlns:a16="http://schemas.microsoft.com/office/drawing/2014/main" val="1081553436"/>
                  </a:ext>
                </a:extLst>
              </a:tr>
              <a:tr h="201242">
                <a:tc>
                  <a:txBody>
                    <a:bodyPr/>
                    <a:lstStyle/>
                    <a:p>
                      <a:r>
                        <a:rPr lang="en-PH" sz="1200" dirty="0"/>
                        <a:t>studentID</a:t>
                      </a:r>
                    </a:p>
                  </a:txBody>
                  <a:tcPr>
                    <a:solidFill>
                      <a:schemeClr val="accent5">
                        <a:lumMod val="20000"/>
                        <a:lumOff val="80000"/>
                      </a:schemeClr>
                    </a:solidFill>
                  </a:tcPr>
                </a:tc>
                <a:extLst>
                  <a:ext uri="{0D108BD9-81ED-4DB2-BD59-A6C34878D82A}">
                    <a16:rowId xmlns:a16="http://schemas.microsoft.com/office/drawing/2014/main" val="2119613916"/>
                  </a:ext>
                </a:extLst>
              </a:tr>
              <a:tr h="201242">
                <a:tc>
                  <a:txBody>
                    <a:bodyPr/>
                    <a:lstStyle/>
                    <a:p>
                      <a:r>
                        <a:rPr lang="en-PH" sz="1200" dirty="0"/>
                        <a:t>Course</a:t>
                      </a:r>
                    </a:p>
                  </a:txBody>
                  <a:tcPr>
                    <a:solidFill>
                      <a:schemeClr val="bg1"/>
                    </a:solidFill>
                  </a:tcPr>
                </a:tc>
                <a:extLst>
                  <a:ext uri="{0D108BD9-81ED-4DB2-BD59-A6C34878D82A}">
                    <a16:rowId xmlns:a16="http://schemas.microsoft.com/office/drawing/2014/main" val="3227004733"/>
                  </a:ext>
                </a:extLst>
              </a:tr>
              <a:tr h="201242">
                <a:tc>
                  <a:txBody>
                    <a:bodyPr/>
                    <a:lstStyle/>
                    <a:p>
                      <a:r>
                        <a:rPr lang="en-PH" sz="1200" dirty="0"/>
                        <a:t>Fullname</a:t>
                      </a:r>
                    </a:p>
                  </a:txBody>
                  <a:tcPr>
                    <a:solidFill>
                      <a:schemeClr val="accent5">
                        <a:lumMod val="20000"/>
                        <a:lumOff val="80000"/>
                      </a:schemeClr>
                    </a:solidFill>
                  </a:tcPr>
                </a:tc>
                <a:extLst>
                  <a:ext uri="{0D108BD9-81ED-4DB2-BD59-A6C34878D82A}">
                    <a16:rowId xmlns:a16="http://schemas.microsoft.com/office/drawing/2014/main" val="2113774341"/>
                  </a:ext>
                </a:extLst>
              </a:tr>
              <a:tr h="201242">
                <a:tc>
                  <a:txBody>
                    <a:bodyPr/>
                    <a:lstStyle/>
                    <a:p>
                      <a:r>
                        <a:rPr lang="en-PH" sz="1200" dirty="0"/>
                        <a:t>uniform_type</a:t>
                      </a:r>
                    </a:p>
                  </a:txBody>
                  <a:tcPr>
                    <a:solidFill>
                      <a:schemeClr val="bg1"/>
                    </a:solidFill>
                  </a:tcPr>
                </a:tc>
                <a:extLst>
                  <a:ext uri="{0D108BD9-81ED-4DB2-BD59-A6C34878D82A}">
                    <a16:rowId xmlns:a16="http://schemas.microsoft.com/office/drawing/2014/main" val="2305413578"/>
                  </a:ext>
                </a:extLst>
              </a:tr>
              <a:tr h="201242">
                <a:tc>
                  <a:txBody>
                    <a:bodyPr/>
                    <a:lstStyle/>
                    <a:p>
                      <a:r>
                        <a:rPr lang="en-PH" sz="1200" dirty="0"/>
                        <a:t>uniform_size</a:t>
                      </a:r>
                    </a:p>
                  </a:txBody>
                  <a:tcPr>
                    <a:solidFill>
                      <a:schemeClr val="accent5">
                        <a:lumMod val="20000"/>
                        <a:lumOff val="80000"/>
                      </a:schemeClr>
                    </a:solidFill>
                  </a:tcPr>
                </a:tc>
                <a:extLst>
                  <a:ext uri="{0D108BD9-81ED-4DB2-BD59-A6C34878D82A}">
                    <a16:rowId xmlns:a16="http://schemas.microsoft.com/office/drawing/2014/main" val="2280756162"/>
                  </a:ext>
                </a:extLst>
              </a:tr>
              <a:tr h="201242">
                <a:tc>
                  <a:txBody>
                    <a:bodyPr/>
                    <a:lstStyle/>
                    <a:p>
                      <a:r>
                        <a:rPr lang="en-PH" sz="1200" dirty="0"/>
                        <a:t>uniform_qty</a:t>
                      </a:r>
                    </a:p>
                  </a:txBody>
                  <a:tcPr>
                    <a:solidFill>
                      <a:schemeClr val="bg1"/>
                    </a:solidFill>
                  </a:tcPr>
                </a:tc>
                <a:extLst>
                  <a:ext uri="{0D108BD9-81ED-4DB2-BD59-A6C34878D82A}">
                    <a16:rowId xmlns:a16="http://schemas.microsoft.com/office/drawing/2014/main" val="3031015498"/>
                  </a:ext>
                </a:extLst>
              </a:tr>
            </a:tbl>
          </a:graphicData>
        </a:graphic>
      </p:graphicFrame>
      <p:graphicFrame>
        <p:nvGraphicFramePr>
          <p:cNvPr id="37" name="Table 6">
            <a:extLst>
              <a:ext uri="{FF2B5EF4-FFF2-40B4-BE49-F238E27FC236}">
                <a16:creationId xmlns:a16="http://schemas.microsoft.com/office/drawing/2014/main" id="{676EF5BB-9146-4C09-9D11-AC93D186DEF7}"/>
              </a:ext>
            </a:extLst>
          </p:cNvPr>
          <p:cNvGraphicFramePr>
            <a:graphicFrameLocks noGrp="1"/>
          </p:cNvGraphicFramePr>
          <p:nvPr>
            <p:extLst>
              <p:ext uri="{D42A27DB-BD31-4B8C-83A1-F6EECF244321}">
                <p14:modId xmlns:p14="http://schemas.microsoft.com/office/powerpoint/2010/main" val="26625889"/>
              </p:ext>
            </p:extLst>
          </p:nvPr>
        </p:nvGraphicFramePr>
        <p:xfrm>
          <a:off x="4473186" y="2748510"/>
          <a:ext cx="1971676" cy="2225040"/>
        </p:xfrm>
        <a:graphic>
          <a:graphicData uri="http://schemas.openxmlformats.org/drawingml/2006/table">
            <a:tbl>
              <a:tblPr firstRow="1" bandRow="1">
                <a:tableStyleId>{427174B8-B68A-4DAF-BC22-796EAD2836BE}</a:tableStyleId>
              </a:tblPr>
              <a:tblGrid>
                <a:gridCol w="1971676">
                  <a:extLst>
                    <a:ext uri="{9D8B030D-6E8A-4147-A177-3AD203B41FA5}">
                      <a16:colId xmlns:a16="http://schemas.microsoft.com/office/drawing/2014/main" val="2006681731"/>
                    </a:ext>
                  </a:extLst>
                </a:gridCol>
              </a:tblGrid>
              <a:tr h="201242">
                <a:tc>
                  <a:txBody>
                    <a:bodyPr/>
                    <a:lstStyle/>
                    <a:p>
                      <a:pPr algn="ctr"/>
                      <a:r>
                        <a:rPr lang="en-PH" dirty="0"/>
                        <a:t>login</a:t>
                      </a:r>
                    </a:p>
                  </a:txBody>
                  <a:tcPr>
                    <a:solidFill>
                      <a:srgbClr val="FFCC99"/>
                    </a:solidFill>
                  </a:tcPr>
                </a:tc>
                <a:extLst>
                  <a:ext uri="{0D108BD9-81ED-4DB2-BD59-A6C34878D82A}">
                    <a16:rowId xmlns:a16="http://schemas.microsoft.com/office/drawing/2014/main" val="2106121501"/>
                  </a:ext>
                </a:extLst>
              </a:tr>
              <a:tr h="201242">
                <a:tc>
                  <a:txBody>
                    <a:bodyPr/>
                    <a:lstStyle/>
                    <a:p>
                      <a:r>
                        <a:rPr lang="en-PH" sz="1200" dirty="0"/>
                        <a:t>ID</a:t>
                      </a:r>
                    </a:p>
                  </a:txBody>
                  <a:tcPr>
                    <a:solidFill>
                      <a:schemeClr val="bg1"/>
                    </a:solidFill>
                  </a:tcPr>
                </a:tc>
                <a:extLst>
                  <a:ext uri="{0D108BD9-81ED-4DB2-BD59-A6C34878D82A}">
                    <a16:rowId xmlns:a16="http://schemas.microsoft.com/office/drawing/2014/main" val="1081553436"/>
                  </a:ext>
                </a:extLst>
              </a:tr>
              <a:tr h="201242">
                <a:tc>
                  <a:txBody>
                    <a:bodyPr/>
                    <a:lstStyle/>
                    <a:p>
                      <a:r>
                        <a:rPr lang="en-PH" sz="1200" dirty="0"/>
                        <a:t>studentID</a:t>
                      </a:r>
                    </a:p>
                  </a:txBody>
                  <a:tcPr>
                    <a:solidFill>
                      <a:schemeClr val="accent5">
                        <a:lumMod val="20000"/>
                        <a:lumOff val="80000"/>
                      </a:schemeClr>
                    </a:solidFill>
                  </a:tcPr>
                </a:tc>
                <a:extLst>
                  <a:ext uri="{0D108BD9-81ED-4DB2-BD59-A6C34878D82A}">
                    <a16:rowId xmlns:a16="http://schemas.microsoft.com/office/drawing/2014/main" val="2119613916"/>
                  </a:ext>
                </a:extLst>
              </a:tr>
              <a:tr h="201242">
                <a:tc>
                  <a:txBody>
                    <a:bodyPr/>
                    <a:lstStyle/>
                    <a:p>
                      <a:r>
                        <a:rPr lang="en-PH" sz="1200" dirty="0"/>
                        <a:t>Department</a:t>
                      </a:r>
                    </a:p>
                  </a:txBody>
                  <a:tcPr>
                    <a:solidFill>
                      <a:schemeClr val="bg1"/>
                    </a:solidFill>
                  </a:tcPr>
                </a:tc>
                <a:extLst>
                  <a:ext uri="{0D108BD9-81ED-4DB2-BD59-A6C34878D82A}">
                    <a16:rowId xmlns:a16="http://schemas.microsoft.com/office/drawing/2014/main" val="3227004733"/>
                  </a:ext>
                </a:extLst>
              </a:tr>
              <a:tr h="201242">
                <a:tc>
                  <a:txBody>
                    <a:bodyPr/>
                    <a:lstStyle/>
                    <a:p>
                      <a:r>
                        <a:rPr lang="en-PH" sz="1200" dirty="0"/>
                        <a:t>Course</a:t>
                      </a:r>
                    </a:p>
                  </a:txBody>
                  <a:tcPr>
                    <a:solidFill>
                      <a:schemeClr val="accent5">
                        <a:lumMod val="20000"/>
                        <a:lumOff val="80000"/>
                      </a:schemeClr>
                    </a:solidFill>
                  </a:tcPr>
                </a:tc>
                <a:extLst>
                  <a:ext uri="{0D108BD9-81ED-4DB2-BD59-A6C34878D82A}">
                    <a16:rowId xmlns:a16="http://schemas.microsoft.com/office/drawing/2014/main" val="2113774341"/>
                  </a:ext>
                </a:extLst>
              </a:tr>
              <a:tr h="201242">
                <a:tc>
                  <a:txBody>
                    <a:bodyPr/>
                    <a:lstStyle/>
                    <a:p>
                      <a:r>
                        <a:rPr lang="en-PH" sz="1200" dirty="0"/>
                        <a:t>Year</a:t>
                      </a:r>
                    </a:p>
                  </a:txBody>
                  <a:tcPr>
                    <a:solidFill>
                      <a:schemeClr val="bg1"/>
                    </a:solidFill>
                  </a:tcPr>
                </a:tc>
                <a:extLst>
                  <a:ext uri="{0D108BD9-81ED-4DB2-BD59-A6C34878D82A}">
                    <a16:rowId xmlns:a16="http://schemas.microsoft.com/office/drawing/2014/main" val="2305413578"/>
                  </a:ext>
                </a:extLst>
              </a:tr>
              <a:tr h="201242">
                <a:tc>
                  <a:txBody>
                    <a:bodyPr/>
                    <a:lstStyle/>
                    <a:p>
                      <a:r>
                        <a:rPr lang="en-PH" sz="1200" dirty="0"/>
                        <a:t>Fullname</a:t>
                      </a:r>
                    </a:p>
                  </a:txBody>
                  <a:tcPr>
                    <a:solidFill>
                      <a:schemeClr val="accent5">
                        <a:lumMod val="20000"/>
                        <a:lumOff val="80000"/>
                      </a:schemeClr>
                    </a:solidFill>
                  </a:tcPr>
                </a:tc>
                <a:extLst>
                  <a:ext uri="{0D108BD9-81ED-4DB2-BD59-A6C34878D82A}">
                    <a16:rowId xmlns:a16="http://schemas.microsoft.com/office/drawing/2014/main" val="2280756162"/>
                  </a:ext>
                </a:extLst>
              </a:tr>
              <a:tr h="0">
                <a:tc>
                  <a:txBody>
                    <a:bodyPr/>
                    <a:lstStyle/>
                    <a:p>
                      <a:r>
                        <a:rPr lang="en-PH" sz="1200" dirty="0"/>
                        <a:t>password</a:t>
                      </a:r>
                    </a:p>
                  </a:txBody>
                  <a:tcPr>
                    <a:solidFill>
                      <a:schemeClr val="bg1"/>
                    </a:solidFill>
                  </a:tcPr>
                </a:tc>
                <a:extLst>
                  <a:ext uri="{0D108BD9-81ED-4DB2-BD59-A6C34878D82A}">
                    <a16:rowId xmlns:a16="http://schemas.microsoft.com/office/drawing/2014/main" val="3031015498"/>
                  </a:ext>
                </a:extLst>
              </a:tr>
            </a:tbl>
          </a:graphicData>
        </a:graphic>
      </p:graphicFrame>
      <p:cxnSp>
        <p:nvCxnSpPr>
          <p:cNvPr id="14" name="Connector: Elbow 13">
            <a:extLst>
              <a:ext uri="{FF2B5EF4-FFF2-40B4-BE49-F238E27FC236}">
                <a16:creationId xmlns:a16="http://schemas.microsoft.com/office/drawing/2014/main" id="{EE720B1D-936A-43A6-900B-3E077321DB86}"/>
              </a:ext>
            </a:extLst>
          </p:cNvPr>
          <p:cNvCxnSpPr>
            <a:cxnSpLocks/>
            <a:stCxn id="5" idx="3"/>
            <a:endCxn id="6" idx="1"/>
          </p:cNvCxnSpPr>
          <p:nvPr/>
        </p:nvCxnSpPr>
        <p:spPr>
          <a:xfrm flipV="1">
            <a:off x="2428875" y="1479780"/>
            <a:ext cx="2044311" cy="1091970"/>
          </a:xfrm>
          <a:prstGeom prst="bentConnector3">
            <a:avLst/>
          </a:prstGeom>
          <a:ln w="1905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C8DBEB-8DC3-4823-B33D-CEF482537AA4}"/>
              </a:ext>
            </a:extLst>
          </p:cNvPr>
          <p:cNvCxnSpPr/>
          <p:nvPr/>
        </p:nvCxnSpPr>
        <p:spPr>
          <a:xfrm>
            <a:off x="2517775" y="2432050"/>
            <a:ext cx="0" cy="282575"/>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2AFC068-4717-4704-B5DB-CEA2B631171A}"/>
              </a:ext>
            </a:extLst>
          </p:cNvPr>
          <p:cNvCxnSpPr/>
          <p:nvPr/>
        </p:nvCxnSpPr>
        <p:spPr>
          <a:xfrm>
            <a:off x="2517775" y="2792412"/>
            <a:ext cx="0" cy="282575"/>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31862C-1D3B-4694-91F1-9D77B079C2C8}"/>
              </a:ext>
            </a:extLst>
          </p:cNvPr>
          <p:cNvCxnSpPr/>
          <p:nvPr/>
        </p:nvCxnSpPr>
        <p:spPr>
          <a:xfrm>
            <a:off x="4270375" y="1350771"/>
            <a:ext cx="0" cy="282575"/>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691F92C-F9F0-44D5-8E15-D9AF7F4AB2EF}"/>
              </a:ext>
            </a:extLst>
          </p:cNvPr>
          <p:cNvCxnSpPr/>
          <p:nvPr/>
        </p:nvCxnSpPr>
        <p:spPr>
          <a:xfrm>
            <a:off x="4270375" y="3719742"/>
            <a:ext cx="0" cy="282575"/>
          </a:xfrm>
          <a:prstGeom prst="line">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19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5713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PH" sz="3600" dirty="0"/>
              <a:t>Division Of Labor</a:t>
            </a:r>
            <a:endParaRPr sz="3600" dirty="0"/>
          </a:p>
        </p:txBody>
      </p:sp>
      <p:sp>
        <p:nvSpPr>
          <p:cNvPr id="345" name="Google Shape;345;p13"/>
          <p:cNvSpPr txBox="1">
            <a:spLocks noGrp="1"/>
          </p:cNvSpPr>
          <p:nvPr>
            <p:ph type="body" idx="1"/>
          </p:nvPr>
        </p:nvSpPr>
        <p:spPr>
          <a:xfrm>
            <a:off x="220394" y="1031444"/>
            <a:ext cx="8703211" cy="3991786"/>
          </a:xfrm>
          <a:prstGeom prst="rect">
            <a:avLst/>
          </a:prstGeom>
        </p:spPr>
        <p:txBody>
          <a:bodyPr spcFirstLastPara="1" wrap="square" lIns="0" tIns="0" rIns="0" bIns="0" anchor="t" anchorCtr="0">
            <a:noAutofit/>
          </a:bodyPr>
          <a:lstStyle/>
          <a:p>
            <a:pPr marL="0" lvl="0" indent="0" algn="just" rtl="0">
              <a:lnSpc>
                <a:spcPct val="100000"/>
              </a:lnSpc>
              <a:spcBef>
                <a:spcPts val="600"/>
              </a:spcBef>
              <a:spcAft>
                <a:spcPts val="0"/>
              </a:spcAft>
              <a:buClr>
                <a:schemeClr val="dk1"/>
              </a:buClr>
              <a:buSzPts val="1100"/>
              <a:buFont typeface="Arial"/>
              <a:buNone/>
            </a:pPr>
            <a:r>
              <a:rPr lang="en-US" sz="1200" b="1" dirty="0"/>
              <a:t>Arshley L. Tan (Back-end web developer)</a:t>
            </a:r>
          </a:p>
          <a:p>
            <a:pPr marL="0" lvl="0" indent="0" algn="just" rtl="0">
              <a:lnSpc>
                <a:spcPct val="100000"/>
              </a:lnSpc>
              <a:spcBef>
                <a:spcPts val="600"/>
              </a:spcBef>
              <a:spcAft>
                <a:spcPts val="0"/>
              </a:spcAft>
              <a:buClr>
                <a:schemeClr val="dk1"/>
              </a:buClr>
              <a:buSzPts val="1100"/>
              <a:buFont typeface="Arial"/>
              <a:buNone/>
            </a:pPr>
            <a:r>
              <a:rPr lang="en-US" sz="1200" dirty="0"/>
              <a:t> 	- Created the databases and tables.</a:t>
            </a:r>
          </a:p>
          <a:p>
            <a:pPr marL="0" lvl="0" indent="0" algn="just" rtl="0">
              <a:lnSpc>
                <a:spcPct val="100000"/>
              </a:lnSpc>
              <a:spcBef>
                <a:spcPts val="600"/>
              </a:spcBef>
              <a:spcAft>
                <a:spcPts val="0"/>
              </a:spcAft>
              <a:buClr>
                <a:schemeClr val="dk1"/>
              </a:buClr>
              <a:buSzPts val="1100"/>
              <a:buFont typeface="Arial"/>
              <a:buNone/>
            </a:pPr>
            <a:r>
              <a:rPr lang="en-US" sz="1200" dirty="0"/>
              <a:t>	- Programmed functions &amp; process of reservation. (PHP, MySQL &amp; HTML)</a:t>
            </a:r>
          </a:p>
          <a:p>
            <a:pPr marL="0" lvl="0" indent="0" algn="just" rtl="0">
              <a:lnSpc>
                <a:spcPct val="100000"/>
              </a:lnSpc>
              <a:spcBef>
                <a:spcPts val="600"/>
              </a:spcBef>
              <a:spcAft>
                <a:spcPts val="0"/>
              </a:spcAft>
              <a:buClr>
                <a:schemeClr val="dk1"/>
              </a:buClr>
              <a:buSzPts val="1100"/>
              <a:buFont typeface="Arial"/>
              <a:buNone/>
            </a:pPr>
            <a:r>
              <a:rPr lang="en-US" sz="1200" dirty="0"/>
              <a:t>	- Documentation.</a:t>
            </a:r>
          </a:p>
          <a:p>
            <a:pPr marL="0" lvl="0" indent="0" algn="just" rtl="0">
              <a:lnSpc>
                <a:spcPct val="100000"/>
              </a:lnSpc>
              <a:spcBef>
                <a:spcPts val="600"/>
              </a:spcBef>
              <a:spcAft>
                <a:spcPts val="0"/>
              </a:spcAft>
              <a:buClr>
                <a:schemeClr val="dk1"/>
              </a:buClr>
              <a:buSzPts val="1100"/>
              <a:buFont typeface="Arial"/>
              <a:buNone/>
            </a:pPr>
            <a:r>
              <a:rPr lang="en-US" sz="1200" b="1" dirty="0"/>
              <a:t>Beverly Karen Bernardino (Front-end web developer)</a:t>
            </a:r>
          </a:p>
          <a:p>
            <a:pPr marL="0" lvl="0" indent="0" algn="just" rtl="0">
              <a:lnSpc>
                <a:spcPct val="100000"/>
              </a:lnSpc>
              <a:spcBef>
                <a:spcPts val="600"/>
              </a:spcBef>
              <a:spcAft>
                <a:spcPts val="0"/>
              </a:spcAft>
              <a:buClr>
                <a:schemeClr val="dk1"/>
              </a:buClr>
              <a:buSzPts val="1100"/>
              <a:buFont typeface="Arial"/>
              <a:buNone/>
            </a:pPr>
            <a:r>
              <a:rPr lang="en-US" sz="1200" dirty="0"/>
              <a:t>	- Created the whole website and system design which is the User Interface (UI) and User Experience (UX). </a:t>
            </a:r>
          </a:p>
          <a:p>
            <a:pPr marL="0" lvl="0" indent="0" algn="just" rtl="0">
              <a:lnSpc>
                <a:spcPct val="100000"/>
              </a:lnSpc>
              <a:spcBef>
                <a:spcPts val="600"/>
              </a:spcBef>
              <a:spcAft>
                <a:spcPts val="0"/>
              </a:spcAft>
              <a:buClr>
                <a:schemeClr val="dk1"/>
              </a:buClr>
              <a:buSzPts val="1100"/>
              <a:buFont typeface="Arial"/>
              <a:buNone/>
            </a:pPr>
            <a:r>
              <a:rPr lang="en-US" sz="1200" dirty="0"/>
              <a:t>	    Including the login page of the user (student) and login page of the admin. (HTML, CSS)</a:t>
            </a:r>
          </a:p>
          <a:p>
            <a:pPr marL="0" lvl="0" indent="0" algn="just" rtl="0">
              <a:lnSpc>
                <a:spcPct val="100000"/>
              </a:lnSpc>
              <a:spcBef>
                <a:spcPts val="600"/>
              </a:spcBef>
              <a:spcAft>
                <a:spcPts val="0"/>
              </a:spcAft>
              <a:buClr>
                <a:schemeClr val="dk1"/>
              </a:buClr>
              <a:buSzPts val="1100"/>
              <a:buFont typeface="Arial"/>
              <a:buNone/>
            </a:pPr>
            <a:r>
              <a:rPr lang="en-US" sz="1200" dirty="0"/>
              <a:t>	- Documentation.</a:t>
            </a:r>
          </a:p>
          <a:p>
            <a:pPr marL="0" lvl="0" indent="0" algn="just" rtl="0">
              <a:lnSpc>
                <a:spcPct val="100000"/>
              </a:lnSpc>
              <a:spcBef>
                <a:spcPts val="600"/>
              </a:spcBef>
              <a:spcAft>
                <a:spcPts val="0"/>
              </a:spcAft>
              <a:buClr>
                <a:schemeClr val="dk1"/>
              </a:buClr>
              <a:buSzPts val="1100"/>
              <a:buFont typeface="Arial"/>
              <a:buNone/>
            </a:pPr>
            <a:r>
              <a:rPr lang="en-US" sz="1200" dirty="0"/>
              <a:t>	- Collect &amp; made 100+ for user login data.</a:t>
            </a:r>
          </a:p>
          <a:p>
            <a:pPr marL="0" lvl="0" indent="0" algn="just" rtl="0">
              <a:lnSpc>
                <a:spcPct val="100000"/>
              </a:lnSpc>
              <a:spcBef>
                <a:spcPts val="600"/>
              </a:spcBef>
              <a:spcAft>
                <a:spcPts val="0"/>
              </a:spcAft>
              <a:buClr>
                <a:schemeClr val="dk1"/>
              </a:buClr>
              <a:buSzPts val="1100"/>
              <a:buFont typeface="Arial"/>
              <a:buNone/>
            </a:pPr>
            <a:r>
              <a:rPr lang="en-US" sz="1200" b="1" dirty="0"/>
              <a:t>Fatrizha Alejah Boongaling (Tester)</a:t>
            </a:r>
          </a:p>
          <a:p>
            <a:pPr marL="0" lvl="0" indent="0" algn="just" rtl="0">
              <a:lnSpc>
                <a:spcPct val="100000"/>
              </a:lnSpc>
              <a:spcBef>
                <a:spcPts val="600"/>
              </a:spcBef>
              <a:spcAft>
                <a:spcPts val="0"/>
              </a:spcAft>
              <a:buClr>
                <a:schemeClr val="dk1"/>
              </a:buClr>
              <a:buSzPts val="1100"/>
              <a:buFont typeface="Arial"/>
              <a:buNone/>
            </a:pPr>
            <a:r>
              <a:rPr lang="en-US" sz="1200" dirty="0"/>
              <a:t>	 - Test the whole website if there is a bug and error. Test all the functionalities and the connection of the website 	into the database system, and check the codes of the whole website and also the back-end system and database and 	the one who fixed bugs.</a:t>
            </a:r>
          </a:p>
          <a:p>
            <a:pPr marL="0" lvl="0" indent="0" algn="just" rtl="0">
              <a:lnSpc>
                <a:spcPct val="100000"/>
              </a:lnSpc>
              <a:spcBef>
                <a:spcPts val="600"/>
              </a:spcBef>
              <a:spcAft>
                <a:spcPts val="0"/>
              </a:spcAft>
              <a:buClr>
                <a:schemeClr val="dk1"/>
              </a:buClr>
              <a:buSzPts val="1100"/>
              <a:buFont typeface="Arial"/>
              <a:buNone/>
            </a:pPr>
            <a:r>
              <a:rPr lang="en-US" sz="1200" dirty="0"/>
              <a:t>	           - Collect &amp; made 100+ for user login data.</a:t>
            </a:r>
          </a:p>
          <a:p>
            <a:pPr marL="0" lvl="0" indent="0" algn="just" rtl="0">
              <a:lnSpc>
                <a:spcPct val="100000"/>
              </a:lnSpc>
              <a:spcBef>
                <a:spcPts val="600"/>
              </a:spcBef>
              <a:spcAft>
                <a:spcPts val="0"/>
              </a:spcAft>
              <a:buClr>
                <a:schemeClr val="dk1"/>
              </a:buClr>
              <a:buSzPts val="1100"/>
              <a:buFont typeface="Arial"/>
              <a:buNone/>
            </a:pPr>
            <a:r>
              <a:rPr lang="en-US" sz="1200" dirty="0"/>
              <a:t>	           - Documentation.</a:t>
            </a:r>
          </a:p>
          <a:p>
            <a:pPr marL="0" lvl="0" indent="0" algn="just" rtl="0">
              <a:spcBef>
                <a:spcPts val="600"/>
              </a:spcBef>
              <a:spcAft>
                <a:spcPts val="0"/>
              </a:spcAft>
              <a:buClr>
                <a:schemeClr val="dk1"/>
              </a:buClr>
              <a:buSzPts val="1100"/>
              <a:buFont typeface="Arial"/>
              <a:buNone/>
            </a:pPr>
            <a:endParaRPr lang="en-US" sz="1200" dirty="0"/>
          </a:p>
          <a:p>
            <a:pPr marL="0" lvl="0" indent="0" algn="just" rtl="0">
              <a:spcBef>
                <a:spcPts val="600"/>
              </a:spcBef>
              <a:spcAft>
                <a:spcPts val="0"/>
              </a:spcAft>
              <a:buClr>
                <a:schemeClr val="dk1"/>
              </a:buClr>
              <a:buSzPts val="1100"/>
              <a:buFont typeface="Arial"/>
              <a:buNone/>
            </a:pPr>
            <a:endParaRPr lang="en-US" sz="1200" dirty="0"/>
          </a:p>
          <a:p>
            <a:pPr marL="0" lvl="0" indent="0" algn="ctr" rtl="0">
              <a:spcBef>
                <a:spcPts val="600"/>
              </a:spcBef>
              <a:spcAft>
                <a:spcPts val="0"/>
              </a:spcAft>
              <a:buClr>
                <a:schemeClr val="dk1"/>
              </a:buClr>
              <a:buSzPts val="1100"/>
              <a:buFont typeface="Arial"/>
              <a:buNone/>
            </a:pPr>
            <a:endParaRPr lang="en-US" sz="12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598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 name="Google Shape;343;p13"/>
          <p:cNvSpPr txBox="1">
            <a:spLocks noGrp="1"/>
          </p:cNvSpPr>
          <p:nvPr>
            <p:ph type="title"/>
          </p:nvPr>
        </p:nvSpPr>
        <p:spPr>
          <a:xfrm>
            <a:off x="457200" y="605600"/>
            <a:ext cx="5640900" cy="5713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PH" sz="3600" dirty="0"/>
              <a:t>Conflict Encounter</a:t>
            </a:r>
            <a:endParaRPr sz="3600" dirty="0"/>
          </a:p>
        </p:txBody>
      </p:sp>
      <p:sp>
        <p:nvSpPr>
          <p:cNvPr id="345" name="Google Shape;345;p13"/>
          <p:cNvSpPr txBox="1">
            <a:spLocks noGrp="1"/>
          </p:cNvSpPr>
          <p:nvPr>
            <p:ph type="body" idx="1"/>
          </p:nvPr>
        </p:nvSpPr>
        <p:spPr>
          <a:xfrm>
            <a:off x="220394" y="1031444"/>
            <a:ext cx="8703211" cy="3991786"/>
          </a:xfrm>
          <a:prstGeom prst="rect">
            <a:avLst/>
          </a:prstGeom>
        </p:spPr>
        <p:txBody>
          <a:bodyPr spcFirstLastPara="1" wrap="square" lIns="0" tIns="0" rIns="0" bIns="0" anchor="t" anchorCtr="0">
            <a:noAutofit/>
          </a:bodyPr>
          <a:lstStyle/>
          <a:p>
            <a:pPr marL="0" lvl="0" indent="0" rtl="0">
              <a:spcBef>
                <a:spcPts val="600"/>
              </a:spcBef>
              <a:spcAft>
                <a:spcPts val="0"/>
              </a:spcAft>
              <a:buClr>
                <a:schemeClr val="dk1"/>
              </a:buClr>
              <a:buSzPts val="1100"/>
              <a:buFont typeface="Arial"/>
              <a:buNone/>
            </a:pPr>
            <a:r>
              <a:rPr lang="en-US" sz="1300" dirty="0"/>
              <a:t>The conflicts we encounter are:</a:t>
            </a:r>
          </a:p>
          <a:p>
            <a:pPr marL="171450" indent="-171450">
              <a:buClr>
                <a:schemeClr val="dk1"/>
              </a:buClr>
              <a:buSzPts val="1100"/>
            </a:pPr>
            <a:r>
              <a:rPr lang="en-US" sz="1300" dirty="0"/>
              <a:t>Connecting php into database but its solved now.</a:t>
            </a:r>
          </a:p>
          <a:p>
            <a:pPr marL="171450" indent="-171450">
              <a:buClr>
                <a:schemeClr val="dk1"/>
              </a:buClr>
              <a:buSzPts val="1100"/>
            </a:pPr>
            <a:r>
              <a:rPr lang="en-US" sz="1300" dirty="0"/>
              <a:t>XAMPP error. It’s an application error where our programmer XAMPP application is no connecting to the server because MySQL is unexpectedly shutdown.</a:t>
            </a:r>
          </a:p>
          <a:p>
            <a:pPr marL="171450" indent="-171450">
              <a:buClr>
                <a:schemeClr val="dk1"/>
              </a:buClr>
              <a:buSzPts val="1100"/>
            </a:pPr>
            <a:r>
              <a:rPr lang="en-US" sz="1300" dirty="0"/>
              <a:t>Process of locating and viewing user’s data in account page. But its solved now.</a:t>
            </a:r>
          </a:p>
          <a:p>
            <a:pPr marL="171450" indent="-171450">
              <a:buClr>
                <a:schemeClr val="dk1"/>
              </a:buClr>
              <a:buSzPts val="1100"/>
            </a:pPr>
            <a:r>
              <a:rPr lang="en-US" sz="1300" dirty="0"/>
              <a:t>The pop-up modal made me cry hard to create but I’ve done it. This modal is for reservation.</a:t>
            </a:r>
          </a:p>
          <a:p>
            <a:pPr marL="171450" indent="-171450">
              <a:buClr>
                <a:schemeClr val="dk1"/>
              </a:buClr>
              <a:buSzPts val="1100"/>
            </a:pPr>
            <a:r>
              <a:rPr lang="en-US" sz="1300" dirty="0"/>
              <a:t>Reservation button process when modals come up with the uniform name, size, and quantity it’s really hard to make it and to debug because it has a lot of errors.</a:t>
            </a:r>
          </a:p>
          <a:p>
            <a:pPr marL="171450" indent="-171450">
              <a:buClr>
                <a:schemeClr val="dk1"/>
              </a:buClr>
              <a:buSzPts val="1100"/>
            </a:pPr>
            <a:r>
              <a:rPr lang="en-US" sz="1300" dirty="0"/>
              <a:t>Positioning of the uniforms in uniform page.</a:t>
            </a:r>
          </a:p>
          <a:p>
            <a:pPr marL="171450" indent="-171450">
              <a:buClr>
                <a:schemeClr val="dk1"/>
              </a:buClr>
              <a:buSzPts val="1100"/>
            </a:pPr>
            <a:r>
              <a:rPr lang="en-US" sz="1300" dirty="0"/>
              <a:t>Login page process. This is the first and for me most difficult part. There is a bug on this were when the user login and prompt the homepage and then the user logout and when she/he press the back button of the browser his/her account will login again without signing in in this case user privacy may view by others instantly when you click browser back button even if the user press logout. I’m glad that this bug is fixed almost 5 days. </a:t>
            </a:r>
          </a:p>
          <a:p>
            <a:pPr marL="171450" indent="-171450">
              <a:buClr>
                <a:schemeClr val="dk1"/>
              </a:buClr>
              <a:buSzPts val="1100"/>
            </a:pPr>
            <a:r>
              <a:rPr lang="en-US" sz="1300" dirty="0"/>
              <a:t>Time management. </a:t>
            </a:r>
          </a:p>
          <a:p>
            <a:pPr marL="0" lvl="0" indent="0" rtl="0">
              <a:spcBef>
                <a:spcPts val="600"/>
              </a:spcBef>
              <a:spcAft>
                <a:spcPts val="0"/>
              </a:spcAft>
              <a:buClr>
                <a:schemeClr val="dk1"/>
              </a:buClr>
              <a:buSzPts val="1100"/>
              <a:buFont typeface="Arial"/>
              <a:buNone/>
            </a:pPr>
            <a:endParaRPr lang="en-US" sz="13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5331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 name="Google Shape;343;p13"/>
          <p:cNvSpPr txBox="1">
            <a:spLocks noGrp="1"/>
          </p:cNvSpPr>
          <p:nvPr>
            <p:ph type="title"/>
          </p:nvPr>
        </p:nvSpPr>
        <p:spPr>
          <a:xfrm>
            <a:off x="457200" y="605600"/>
            <a:ext cx="5640900" cy="5713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PH" sz="3600" dirty="0"/>
              <a:t>Conflict Encounter</a:t>
            </a:r>
            <a:endParaRPr sz="3600" dirty="0"/>
          </a:p>
        </p:txBody>
      </p:sp>
      <p:sp>
        <p:nvSpPr>
          <p:cNvPr id="345" name="Google Shape;345;p13"/>
          <p:cNvSpPr txBox="1">
            <a:spLocks noGrp="1"/>
          </p:cNvSpPr>
          <p:nvPr>
            <p:ph type="body" idx="1"/>
          </p:nvPr>
        </p:nvSpPr>
        <p:spPr>
          <a:xfrm>
            <a:off x="59790" y="2004788"/>
            <a:ext cx="8703211" cy="1700034"/>
          </a:xfrm>
          <a:prstGeom prst="rect">
            <a:avLst/>
          </a:prstGeom>
        </p:spPr>
        <p:txBody>
          <a:bodyPr spcFirstLastPara="1" wrap="square" lIns="0" tIns="0" rIns="0" bIns="0" anchor="t" anchorCtr="0">
            <a:noAutofit/>
          </a:bodyPr>
          <a:lstStyle/>
          <a:p>
            <a:pPr marL="285750" indent="-285750">
              <a:buClr>
                <a:schemeClr val="dk1"/>
              </a:buClr>
              <a:buSzPts val="1100"/>
            </a:pPr>
            <a:r>
              <a:rPr lang="en-US" sz="1400" dirty="0"/>
              <a:t>Lack of group discussion and interaction because its hard to make a plan or a project when the only way to communicate to your members is internet and no physical interaction or discussion due to covid-19 and there is no face to face.</a:t>
            </a:r>
          </a:p>
          <a:p>
            <a:pPr marL="285750" indent="-285750">
              <a:buClr>
                <a:schemeClr val="dk1"/>
              </a:buClr>
              <a:buSzPts val="1100"/>
            </a:pPr>
            <a:r>
              <a:rPr lang="en-US" sz="1400" dirty="0"/>
              <a:t>Website design and effects especially the color scheme and the fonts. Picking color scheme and fonts is also difficult because the font and colors should match according to the website is about. So, we decided that the color we use is lightly green/green and put two different font- styles.</a:t>
            </a:r>
          </a:p>
          <a:p>
            <a:pPr marL="0" lvl="0" indent="0" rtl="0">
              <a:spcBef>
                <a:spcPts val="600"/>
              </a:spcBef>
              <a:spcAft>
                <a:spcPts val="0"/>
              </a:spcAft>
              <a:buClr>
                <a:schemeClr val="dk1"/>
              </a:buClr>
              <a:buSzPts val="1100"/>
              <a:buFont typeface="Arial"/>
              <a:buNone/>
            </a:pPr>
            <a:endParaRPr lang="en-US" sz="14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22466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33430" y="1884669"/>
            <a:ext cx="4985446"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PH" sz="4500" dirty="0"/>
              <a:t>THANK YOU !</a:t>
            </a:r>
            <a:endParaRPr sz="2000" dirty="0"/>
          </a:p>
        </p:txBody>
      </p:sp>
    </p:spTree>
    <p:extLst>
      <p:ext uri="{BB962C8B-B14F-4D97-AF65-F5344CB8AC3E}">
        <p14:creationId xmlns:p14="http://schemas.microsoft.com/office/powerpoint/2010/main" val="1810955326"/>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698</Words>
  <Application>Microsoft Office PowerPoint</Application>
  <PresentationFormat>On-screen Show (16:9)</PresentationFormat>
  <Paragraphs>80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Raleway Thin</vt:lpstr>
      <vt:lpstr>Arial</vt:lpstr>
      <vt:lpstr>Barlow Light</vt:lpstr>
      <vt:lpstr>Calibri</vt:lpstr>
      <vt:lpstr>Gaoler template</vt:lpstr>
      <vt:lpstr>Gordon College Uniform Reservation Group: Code Us</vt:lpstr>
      <vt:lpstr>Background of the project</vt:lpstr>
      <vt:lpstr>Flowchart </vt:lpstr>
      <vt:lpstr>Data Flow Diagram (DFD)</vt:lpstr>
      <vt:lpstr>ERD</vt:lpstr>
      <vt:lpstr>Division Of Labor</vt:lpstr>
      <vt:lpstr>Conflict Encounter</vt:lpstr>
      <vt:lpstr>Conflict Encounter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&amp; DESSERT RECIPE WEB APPLICATION by: Beverly Karen Bernardino</dc:title>
  <dc:creator>ley</dc:creator>
  <cp:lastModifiedBy>ha hatdawg</cp:lastModifiedBy>
  <cp:revision>23</cp:revision>
  <dcterms:modified xsi:type="dcterms:W3CDTF">2021-01-31T10:30:10Z</dcterms:modified>
</cp:coreProperties>
</file>