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13" Type="http://schemas.openxmlformats.org/officeDocument/2006/relationships/image" Target="../media/image1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5" Type="http://schemas.openxmlformats.org/officeDocument/2006/relationships/image" Target="../media/image16.png"/><Relationship Id="rId14" Type="http://schemas.openxmlformats.org/officeDocument/2006/relationships/image" Target="../media/image11.png"/><Relationship Id="rId17" Type="http://schemas.openxmlformats.org/officeDocument/2006/relationships/image" Target="../media/image13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14.png"/><Relationship Id="rId6" Type="http://schemas.openxmlformats.org/officeDocument/2006/relationships/image" Target="../media/image8.png"/><Relationship Id="rId18" Type="http://schemas.openxmlformats.org/officeDocument/2006/relationships/image" Target="../media/image18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&amp;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Multiple Recursion &amp;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Brute Force Search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Golnar Sheikhshab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Queens.cpp  (5)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main(int argc, char** argv){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if (argc!=2){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cout &lt;&lt; "Usage: executable.o n" &lt;&lt; endl;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return 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n = atoi(argv[1]);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initialize();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solutionExists(0);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cout &lt;&lt; "The final board is :";     print_until(n-1);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delete [] board;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return 0;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Summation Puzzles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letter takes a unique value from {0 ... 9}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Constraints are represented as equations: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pot + pan = bib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dog + cat = pig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boy + girl = baby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trace a simplified version : values &lt; 4  and </a:t>
            </a:r>
          </a:p>
          <a:p>
            <a:pPr indent="457200" lvl="0" marL="914400">
              <a:spcBef>
                <a:spcPts val="0"/>
              </a:spcBef>
              <a:buNone/>
            </a:pPr>
            <a:r>
              <a:rPr lang="en"/>
              <a:t>ab + bc = ac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Summation Puzzles - brute force solution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check all possible configurations, but systematically: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Variables are letters in an assumed order :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example   a,b,c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a sequence of values is one possible configuration: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example  0, 2, 1  means a=0, b=2, c=1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By enumerating all such configurations and testing if they solve the problem we can find a solution or report that no solution exists.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the simplified puzzle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 + bc = ac  ,   a, b, c &lt; 4    a!= b!= 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enumerating abc configurations: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0, 1, 2       =&gt;      01+12 != 02 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0, 1, 3       </a:t>
            </a:r>
            <a:r>
              <a:rPr lang="en"/>
              <a:t>=&gt;      01+13 != 03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0, 2, 1       </a:t>
            </a:r>
            <a:r>
              <a:rPr lang="en"/>
              <a:t>=&gt;      02+21 != 01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0, 2, 3       </a:t>
            </a:r>
            <a:r>
              <a:rPr lang="en"/>
              <a:t>=&gt;      02+23 != 03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1, 0, 2       </a:t>
            </a:r>
            <a:r>
              <a:rPr lang="en"/>
              <a:t>=&gt;      10+02 = 12      we found a solution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9-17 at 4.15.21 PM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7" y="290512"/>
            <a:ext cx="81629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9-17 at 4.15.37 PM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385762"/>
            <a:ext cx="84963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material 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Chapter 3 - Multiple recursion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Recursion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far, we have only seen linear and binary recursions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Number of sub-problems were one or two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have arbitrarily many sub-problems in recursion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example, in brute force search, where we check for all possible configurations, there could be many sub-problems.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Four Queens Problem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775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650" y="3662250"/>
            <a:ext cx="8572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650" y="2036512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0925" y="4198687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0925" y="3061987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0925" y="2008125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48175" y="2012875"/>
            <a:ext cx="8572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61625" y="2041287"/>
            <a:ext cx="857250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>
            <a:stCxn id="67" idx="3"/>
            <a:endCxn id="68" idx="1"/>
          </p:cNvCxnSpPr>
          <p:nvPr/>
        </p:nvCxnSpPr>
        <p:spPr>
          <a:xfrm>
            <a:off x="1168950" y="1706450"/>
            <a:ext cx="482700" cy="23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>
            <a:stCxn id="67" idx="3"/>
            <a:endCxn id="69" idx="1"/>
          </p:cNvCxnSpPr>
          <p:nvPr/>
        </p:nvCxnSpPr>
        <p:spPr>
          <a:xfrm>
            <a:off x="1168950" y="1706450"/>
            <a:ext cx="482700" cy="7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>
            <a:stCxn id="68" idx="3"/>
            <a:endCxn id="70" idx="1"/>
          </p:cNvCxnSpPr>
          <p:nvPr/>
        </p:nvCxnSpPr>
        <p:spPr>
          <a:xfrm>
            <a:off x="2508900" y="4105162"/>
            <a:ext cx="602100" cy="5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>
            <a:stCxn id="68" idx="3"/>
            <a:endCxn id="71" idx="1"/>
          </p:cNvCxnSpPr>
          <p:nvPr/>
        </p:nvCxnSpPr>
        <p:spPr>
          <a:xfrm flipH="1" rot="10800000">
            <a:off x="2508900" y="3509662"/>
            <a:ext cx="602100" cy="5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>
            <a:stCxn id="69" idx="3"/>
            <a:endCxn id="72" idx="1"/>
          </p:cNvCxnSpPr>
          <p:nvPr/>
        </p:nvCxnSpPr>
        <p:spPr>
          <a:xfrm flipH="1" rot="10800000">
            <a:off x="2508900" y="2455687"/>
            <a:ext cx="6021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>
            <a:stCxn id="72" idx="3"/>
            <a:endCxn id="73" idx="1"/>
          </p:cNvCxnSpPr>
          <p:nvPr/>
        </p:nvCxnSpPr>
        <p:spPr>
          <a:xfrm>
            <a:off x="3968175" y="2455800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>
            <a:endCxn id="74" idx="1"/>
          </p:cNvCxnSpPr>
          <p:nvPr/>
        </p:nvCxnSpPr>
        <p:spPr>
          <a:xfrm>
            <a:off x="5305425" y="2455700"/>
            <a:ext cx="5562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>
            <a:stCxn id="68" idx="1"/>
            <a:endCxn id="67" idx="2"/>
          </p:cNvCxnSpPr>
          <p:nvPr/>
        </p:nvCxnSpPr>
        <p:spPr>
          <a:xfrm rot="10800000">
            <a:off x="740250" y="2154262"/>
            <a:ext cx="911400" cy="19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>
            <a:stCxn id="70" idx="1"/>
            <a:endCxn id="68" idx="2"/>
          </p:cNvCxnSpPr>
          <p:nvPr/>
        </p:nvCxnSpPr>
        <p:spPr>
          <a:xfrm rot="10800000">
            <a:off x="2080425" y="4547962"/>
            <a:ext cx="1030500" cy="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71" idx="1"/>
            <a:endCxn id="68" idx="0"/>
          </p:cNvCxnSpPr>
          <p:nvPr/>
        </p:nvCxnSpPr>
        <p:spPr>
          <a:xfrm flipH="1">
            <a:off x="2080425" y="3509662"/>
            <a:ext cx="1030500" cy="1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5" name="Shape 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48175" y="3066750"/>
            <a:ext cx="857250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/>
          <p:nvPr/>
        </p:nvCxnSpPr>
        <p:spPr>
          <a:xfrm>
            <a:off x="3968175" y="3509662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/>
          <p:nvPr/>
        </p:nvCxnSpPr>
        <p:spPr>
          <a:xfrm flipH="1">
            <a:off x="3993975" y="3250887"/>
            <a:ext cx="4542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Checking all possible value combinations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Four Variables: The row for the queen in each column:     int row_index[4]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Possible values for variables?  0 ... 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to check validity?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no threat in the same row : row_index values are all unique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no threat in diagonal 1:   i+ row_index[i] values are unique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no threat in diagonal 2:   i- row_index[i] values are unique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Four Queens Problem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4975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650" y="3662250"/>
            <a:ext cx="8572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8850" y="1426912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8125" y="4268262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8125" y="2909587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68125" y="1398525"/>
            <a:ext cx="857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5375" y="1403275"/>
            <a:ext cx="8572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8825" y="1431687"/>
            <a:ext cx="857250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>
            <a:stCxn id="99" idx="3"/>
            <a:endCxn id="100" idx="1"/>
          </p:cNvCxnSpPr>
          <p:nvPr/>
        </p:nvCxnSpPr>
        <p:spPr>
          <a:xfrm>
            <a:off x="1168950" y="1782650"/>
            <a:ext cx="863700" cy="23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>
            <a:stCxn id="99" idx="3"/>
          </p:cNvCxnSpPr>
          <p:nvPr/>
        </p:nvCxnSpPr>
        <p:spPr>
          <a:xfrm>
            <a:off x="1168950" y="1782650"/>
            <a:ext cx="959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>
            <a:stCxn id="100" idx="3"/>
            <a:endCxn id="102" idx="1"/>
          </p:cNvCxnSpPr>
          <p:nvPr/>
        </p:nvCxnSpPr>
        <p:spPr>
          <a:xfrm>
            <a:off x="2889900" y="4105162"/>
            <a:ext cx="6783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0" idx="3"/>
            <a:endCxn id="103" idx="1"/>
          </p:cNvCxnSpPr>
          <p:nvPr/>
        </p:nvCxnSpPr>
        <p:spPr>
          <a:xfrm flipH="1" rot="10800000">
            <a:off x="2889900" y="3357262"/>
            <a:ext cx="67830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endCxn id="104" idx="1"/>
          </p:cNvCxnSpPr>
          <p:nvPr/>
        </p:nvCxnSpPr>
        <p:spPr>
          <a:xfrm flipH="1" rot="10800000">
            <a:off x="2995425" y="1846200"/>
            <a:ext cx="5727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>
            <a:stCxn id="104" idx="3"/>
            <a:endCxn id="105" idx="1"/>
          </p:cNvCxnSpPr>
          <p:nvPr/>
        </p:nvCxnSpPr>
        <p:spPr>
          <a:xfrm>
            <a:off x="4425375" y="1846200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endCxn id="106" idx="1"/>
          </p:cNvCxnSpPr>
          <p:nvPr/>
        </p:nvCxnSpPr>
        <p:spPr>
          <a:xfrm>
            <a:off x="5762625" y="1846100"/>
            <a:ext cx="5562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>
            <a:stCxn id="100" idx="1"/>
            <a:endCxn id="99" idx="2"/>
          </p:cNvCxnSpPr>
          <p:nvPr/>
        </p:nvCxnSpPr>
        <p:spPr>
          <a:xfrm rot="10800000">
            <a:off x="740250" y="2230462"/>
            <a:ext cx="1292400" cy="18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02" idx="1"/>
            <a:endCxn id="100" idx="2"/>
          </p:cNvCxnSpPr>
          <p:nvPr/>
        </p:nvCxnSpPr>
        <p:spPr>
          <a:xfrm rot="10800000">
            <a:off x="2461425" y="4547937"/>
            <a:ext cx="1106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103" idx="1"/>
            <a:endCxn id="100" idx="0"/>
          </p:cNvCxnSpPr>
          <p:nvPr/>
        </p:nvCxnSpPr>
        <p:spPr>
          <a:xfrm flipH="1">
            <a:off x="2461425" y="3357262"/>
            <a:ext cx="11067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7" name="Shape 1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5375" y="2914350"/>
            <a:ext cx="857250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>
            <a:off x="4425375" y="3357262"/>
            <a:ext cx="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>
            <a:off x="4451175" y="3098487"/>
            <a:ext cx="4542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0" name="Shape 1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1700" y="1062037"/>
            <a:ext cx="8572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18825" y="1110400"/>
            <a:ext cx="8572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32650" y="3320800"/>
            <a:ext cx="8572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68125" y="3990850"/>
            <a:ext cx="8572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568125" y="2635062"/>
            <a:ext cx="8572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05375" y="2598437"/>
            <a:ext cx="8572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572887" y="1093812"/>
            <a:ext cx="8477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941100" y="1110400"/>
            <a:ext cx="8572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113600" y="1108025"/>
            <a:ext cx="8477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Queens.cpp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#include &lt;iostream&gt;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using namespace std;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int* board;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int n;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print the board until column i inclusive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print_until(int i){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 (int col = 0; col &lt;=i; col++)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cout &lt;&lt; board[col] &lt;&lt; " ";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 (int col = i+1; col &lt; n; col++)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cout &lt;&lt; "-1 ";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cout &lt;&lt; endl;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Queens.cpp  (2)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void initialize(){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board = new int(n);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for (int i=0; i&lt;n; i++)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board[i]=-1;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print_until(n-1);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Queens.cpp  (3)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valid(int i, int j){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cout &lt;&lt; "checking validtity for (" &lt;&lt; i &lt;&lt; ", " &lt;&lt; j &lt;&lt; ")\n";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for (int col=0; col&lt; i; col++){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if (board[col]==j)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return false; // same row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if (col + board[col] == i+j)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return false; // diagonal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if (col - board[col] == i - j)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return false; // diagonal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return true;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Queens.cpp  (4)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bool solutionExists(int i){ // there is a solution that is consistent with the board so far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if (i &gt;=n ) // base case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return true; // the board is a complete solution.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for (int j=0; j&lt;n; j++){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if (valid(i,j)){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board[i]=j;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print_until(i);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if (solutionExists(i+1))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        return true;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return false;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