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91" r:id="rId8"/>
    <p:sldId id="287" r:id="rId9"/>
    <p:sldId id="288" r:id="rId10"/>
    <p:sldId id="289" r:id="rId11"/>
    <p:sldId id="29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729" y="3792630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Hurricane Wind Speed Prediction Using Deep Learning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Tropical cyclones have become more destructive in the last decades due to increase in surface temperature as a result of global warming</a:t>
            </a:r>
          </a:p>
          <a:p>
            <a:r>
              <a:rPr lang="en-US" sz="1800" dirty="0">
                <a:latin typeface="+mj-lt"/>
              </a:rPr>
              <a:t>Humanitarian response efforts hinge on accurate risk approximation models that depend on wind speed measurements </a:t>
            </a:r>
          </a:p>
          <a:p>
            <a:r>
              <a:rPr lang="en-US" sz="1800" dirty="0">
                <a:latin typeface="+mj-lt"/>
              </a:rPr>
              <a:t>For several decades, forecasters have relied on visual pattern recognition of complex cloud features in visible and infrared imagery.</a:t>
            </a:r>
          </a:p>
          <a:p>
            <a:r>
              <a:rPr lang="en-US" sz="1800" dirty="0">
                <a:latin typeface="+mj-lt"/>
              </a:rPr>
              <a:t>However, visual inspection is manual, subjective and often leads to inconsistent estimates.</a:t>
            </a:r>
          </a:p>
          <a:p>
            <a:r>
              <a:rPr lang="en-US" sz="1800" dirty="0">
                <a:latin typeface="+mj-lt"/>
              </a:rPr>
              <a:t>This is the reason why we want to design and develop a system using Deep Learning and Machine Learning which predicts the hurricane’s speed using satellite images.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FFC29-206F-40F7-BBF5-F6916C04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08" y="1247775"/>
            <a:ext cx="2181225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FBAFD-EBF1-4A5E-8AD0-E2F9F43E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29" y="3673689"/>
            <a:ext cx="2152650" cy="22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1" y="1586706"/>
            <a:ext cx="8907318" cy="3920476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  <a:latin typeface="Trebuchet MS (Headings)"/>
              </a:rPr>
              <a:t>October 19: </a:t>
            </a:r>
            <a:r>
              <a:rPr lang="en-IN" sz="1800" dirty="0">
                <a:solidFill>
                  <a:srgbClr val="92D050"/>
                </a:solidFill>
                <a:latin typeface="Trebuchet MS (Headings)"/>
              </a:rPr>
              <a:t>Completing of preparation of images for baseline model and implementation and initial results of baseline model.</a:t>
            </a:r>
          </a:p>
          <a:p>
            <a:r>
              <a:rPr lang="en-IN" b="1" dirty="0">
                <a:latin typeface="Trebuchet MS (Headings)"/>
              </a:rPr>
              <a:t>November 2: </a:t>
            </a:r>
            <a:r>
              <a:rPr lang="en-IN" sz="1800" dirty="0">
                <a:latin typeface="Trebuchet MS (Headings)"/>
              </a:rPr>
              <a:t>Hyperparameter Tuning results for baseline model. Completion of preparation of images for pre-trained models (converting single-band images to RGB images based on timestep).</a:t>
            </a:r>
          </a:p>
          <a:p>
            <a:r>
              <a:rPr lang="en-IN" b="1" dirty="0">
                <a:latin typeface="Trebuchet MS (Headings)"/>
              </a:rPr>
              <a:t>November 16: </a:t>
            </a:r>
            <a:r>
              <a:rPr lang="en-IN" sz="1800" dirty="0">
                <a:latin typeface="Trebuchet MS (Headings)"/>
              </a:rPr>
              <a:t>Completion of pre-trained model training, hyperparameter tuning.</a:t>
            </a:r>
          </a:p>
          <a:p>
            <a:r>
              <a:rPr lang="en-IN" sz="1800" b="1" dirty="0">
                <a:latin typeface="Trebuchet MS (Headings)"/>
              </a:rPr>
              <a:t>November 30: </a:t>
            </a:r>
            <a:r>
              <a:rPr lang="en-IN" sz="1800" dirty="0">
                <a:latin typeface="Trebuchet MS (Headings)"/>
              </a:rPr>
              <a:t>Feature Extraction using CNNs and Implementation of Machine Learning Models</a:t>
            </a:r>
          </a:p>
          <a:p>
            <a:r>
              <a:rPr lang="en-IN" b="1" dirty="0">
                <a:latin typeface="Trebuchet MS (Headings)"/>
              </a:rPr>
              <a:t>December 14: </a:t>
            </a:r>
            <a:r>
              <a:rPr lang="en-IN" sz="1800" dirty="0">
                <a:latin typeface="Trebuchet MS (Headings)"/>
              </a:rPr>
              <a:t>Model evaluation and Performance Comparison. Completion of Final Report.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46CF-E2F5-43A6-91C4-C20FC38A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Updated 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AFA42-6ADB-4B9E-8341-711D3D13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9CF4B5B1-D1A4-43B4-9EA3-9C0B3154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757825"/>
            <a:ext cx="11982450" cy="40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9F69-6AB7-445E-A08A-5EF3DDEF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Data Loader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2CF3F-A76A-4EB1-8AE9-F28ED5B3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5F9B-39BB-4334-A009-D66EB67D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our data was not in the required format, we had to create a custom data loader.</a:t>
            </a:r>
          </a:p>
          <a:p>
            <a:r>
              <a:rPr lang="en-IN" dirty="0"/>
              <a:t>We created a </a:t>
            </a:r>
            <a:r>
              <a:rPr lang="en-IN" dirty="0" err="1"/>
              <a:t>dataframe</a:t>
            </a:r>
            <a:r>
              <a:rPr lang="en-IN" dirty="0"/>
              <a:t> which consists of image ID and image path pairs along with other available metadata.</a:t>
            </a:r>
          </a:p>
          <a:p>
            <a:r>
              <a:rPr lang="en-IN" dirty="0"/>
              <a:t>Then we wrapped this </a:t>
            </a:r>
            <a:r>
              <a:rPr lang="en-IN" dirty="0" err="1"/>
              <a:t>dataframe</a:t>
            </a:r>
            <a:r>
              <a:rPr lang="en-IN" dirty="0"/>
              <a:t> in a class in-order to pass it to </a:t>
            </a:r>
            <a:r>
              <a:rPr lang="en-IN" dirty="0" err="1"/>
              <a:t>pytorch’s</a:t>
            </a:r>
            <a:r>
              <a:rPr lang="en-IN" dirty="0"/>
              <a:t> </a:t>
            </a:r>
            <a:r>
              <a:rPr lang="en-IN" dirty="0" err="1"/>
              <a:t>DataLoader</a:t>
            </a:r>
            <a:r>
              <a:rPr lang="en-IN" dirty="0"/>
              <a:t> module (along with actual images).</a:t>
            </a:r>
          </a:p>
          <a:p>
            <a:r>
              <a:rPr lang="en-IN" dirty="0"/>
              <a:t>We normalized and cropped images.</a:t>
            </a:r>
          </a:p>
          <a:p>
            <a:r>
              <a:rPr lang="en-IN" dirty="0"/>
              <a:t>Finally we split our data into training, testing and validation sets.</a:t>
            </a:r>
          </a:p>
        </p:txBody>
      </p:sp>
    </p:spTree>
    <p:extLst>
      <p:ext uri="{BB962C8B-B14F-4D97-AF65-F5344CB8AC3E}">
        <p14:creationId xmlns:p14="http://schemas.microsoft.com/office/powerpoint/2010/main" val="331593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0AFF-B581-4635-B7CA-9F9F6FD6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2177B-82D8-406A-9273-DD826491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03D1E8-E7A8-44F7-8FD6-923322B7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52" y="1752600"/>
            <a:ext cx="6286500" cy="1676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6F91D-9202-4B01-B42E-EF459583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94" y="1752600"/>
            <a:ext cx="5502232" cy="4570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56218-28EB-41D5-BA5D-965781373821}"/>
              </a:ext>
            </a:extLst>
          </p:cNvPr>
          <p:cNvSpPr txBox="1"/>
          <p:nvPr/>
        </p:nvSpPr>
        <p:spPr>
          <a:xfrm>
            <a:off x="248575" y="3595455"/>
            <a:ext cx="6104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rebuchet MS (Headings)"/>
              </a:rPr>
              <a:t>Our baseline model takes single band images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X: Image, y: corresponding wind speed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Loss Function: MSE Loss</a:t>
            </a:r>
          </a:p>
          <a:p>
            <a:r>
              <a:rPr lang="en-IN" dirty="0">
                <a:solidFill>
                  <a:schemeClr val="bg1"/>
                </a:solidFill>
                <a:latin typeface="Trebuchet MS (Headings)"/>
              </a:rPr>
              <a:t>Optimizer: Adam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Learning Rate: 0.001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Batch Size: 256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Epochs: 50</a:t>
            </a:r>
            <a:br>
              <a:rPr lang="en-IN" dirty="0">
                <a:solidFill>
                  <a:schemeClr val="bg1"/>
                </a:solidFill>
                <a:latin typeface="Trebuchet MS (Headings)"/>
              </a:rPr>
            </a:br>
            <a:r>
              <a:rPr lang="en-IN" dirty="0">
                <a:solidFill>
                  <a:schemeClr val="bg1"/>
                </a:solidFill>
                <a:latin typeface="Trebuchet MS (Headings)"/>
              </a:rPr>
              <a:t>Train size: 56K+</a:t>
            </a:r>
          </a:p>
          <a:p>
            <a:r>
              <a:rPr lang="en-IN" dirty="0">
                <a:solidFill>
                  <a:schemeClr val="bg1"/>
                </a:solidFill>
                <a:latin typeface="Trebuchet MS (Headings)"/>
              </a:rPr>
              <a:t>Validation size: 15K</a:t>
            </a:r>
          </a:p>
          <a:p>
            <a:r>
              <a:rPr lang="en-IN" dirty="0">
                <a:solidFill>
                  <a:schemeClr val="bg1"/>
                </a:solidFill>
                <a:latin typeface="Trebuchet MS (Headings)"/>
              </a:rPr>
              <a:t>Regularization: Dropout with p=0.25</a:t>
            </a:r>
          </a:p>
        </p:txBody>
      </p:sp>
    </p:spTree>
    <p:extLst>
      <p:ext uri="{BB962C8B-B14F-4D97-AF65-F5344CB8AC3E}">
        <p14:creationId xmlns:p14="http://schemas.microsoft.com/office/powerpoint/2010/main" val="23046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C5FF-CBA3-41CD-A7A6-3CD84C2F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6E69B-46E7-4384-8F55-F657DFB4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7DF6-DADA-47CC-B998-528F70D8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Training Time: 4.5 hrs</a:t>
            </a:r>
          </a:p>
          <a:p>
            <a:r>
              <a:rPr lang="en-IN" dirty="0"/>
              <a:t>GPU: Tesla P100</a:t>
            </a:r>
          </a:p>
          <a:p>
            <a:r>
              <a:rPr lang="en-IN" dirty="0"/>
              <a:t>Train RMSE: 9.78</a:t>
            </a:r>
          </a:p>
          <a:p>
            <a:r>
              <a:rPr lang="en-IN" dirty="0"/>
              <a:t>Validation RMSE: 7.07</a:t>
            </a:r>
          </a:p>
          <a:p>
            <a:r>
              <a:rPr lang="en-IN" dirty="0"/>
              <a:t>Test RMSE: 8.68</a:t>
            </a:r>
          </a:p>
          <a:p>
            <a:r>
              <a:rPr lang="en-IN" dirty="0"/>
              <a:t>Competition benchmark:</a:t>
            </a:r>
            <a:br>
              <a:rPr lang="en-IN" dirty="0"/>
            </a:br>
            <a:r>
              <a:rPr lang="en-IN" dirty="0"/>
              <a:t>12.69 (VGG16)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6EBAF-B373-4511-9130-C02276A9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4" y="1496881"/>
            <a:ext cx="7327037" cy="44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22B1-BBC9-4894-A70A-A776776F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7DDA8-125A-4A2D-A9BB-40ADB11B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B3A9C18-D4D1-403A-B28E-0E2F18A5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0" t="6513" r="12420" b="3034"/>
          <a:stretch/>
        </p:blipFill>
        <p:spPr>
          <a:xfrm>
            <a:off x="4595986" y="177800"/>
            <a:ext cx="3369162" cy="312588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70DD53D-7ED6-476C-85F9-291CE5476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9" t="6291" r="13401" b="3498"/>
          <a:stretch/>
        </p:blipFill>
        <p:spPr>
          <a:xfrm>
            <a:off x="199778" y="1559712"/>
            <a:ext cx="4159158" cy="3989213"/>
          </a:xfrm>
          <a:prstGeom prst="rect">
            <a:avLst/>
          </a:prstGeom>
        </p:spPr>
      </p:pic>
      <p:pic>
        <p:nvPicPr>
          <p:cNvPr id="12" name="Picture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D12E470-9ED9-4D92-A25B-1B17C3F95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6" t="5046" r="13823" b="4743"/>
          <a:stretch/>
        </p:blipFill>
        <p:spPr>
          <a:xfrm>
            <a:off x="8415387" y="169385"/>
            <a:ext cx="3332113" cy="3195962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1C2BE5F-564E-455F-9B98-188D1787B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13" t="6041" r="13694" b="3529"/>
          <a:stretch/>
        </p:blipFill>
        <p:spPr>
          <a:xfrm>
            <a:off x="4658079" y="3554319"/>
            <a:ext cx="3274758" cy="3195962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122320-6756-4B06-80C1-E1DC792878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2" t="4958" r="12524" b="4154"/>
          <a:stretch/>
        </p:blipFill>
        <p:spPr>
          <a:xfrm>
            <a:off x="8364122" y="3554319"/>
            <a:ext cx="3383378" cy="31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Suggestions?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5929</TotalTime>
  <Words>391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Progress Report</vt:lpstr>
      <vt:lpstr>Project Summary</vt:lpstr>
      <vt:lpstr>Milestones</vt:lpstr>
      <vt:lpstr>Updated Metadata</vt:lpstr>
      <vt:lpstr>Custom Data Loader</vt:lpstr>
      <vt:lpstr>Baseline CNN</vt:lpstr>
      <vt:lpstr>Model Performance</vt:lpstr>
      <vt:lpstr>Sample Outputs</vt:lpstr>
      <vt:lpstr>Questions and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omkar waghmare</dc:creator>
  <cp:lastModifiedBy>omkar waghmare</cp:lastModifiedBy>
  <cp:revision>3</cp:revision>
  <dcterms:created xsi:type="dcterms:W3CDTF">2021-10-19T21:18:49Z</dcterms:created>
  <dcterms:modified xsi:type="dcterms:W3CDTF">2021-10-24T00:08:30Z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