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7" r:id="rId6"/>
    <p:sldId id="288" r:id="rId7"/>
    <p:sldId id="266" r:id="rId8"/>
    <p:sldId id="289" r:id="rId9"/>
    <p:sldId id="29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740" y="3748241"/>
            <a:ext cx="7077456" cy="868680"/>
          </a:xfrm>
        </p:spPr>
        <p:txBody>
          <a:bodyPr/>
          <a:lstStyle/>
          <a:p>
            <a:r>
              <a:rPr lang="en-US" dirty="0"/>
              <a:t>Hurricane Wind Speed Prediction Using Deep Learning and 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8363-1188-48C0-B75C-A5536F96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90CAD-1D8F-4C1E-AD07-421E911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27D94-3A36-41E4-BF36-940BBADE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</a:t>
            </a:r>
            <a:r>
              <a:rPr lang="en-US" sz="2800" dirty="0">
                <a:latin typeface="+mj-lt"/>
              </a:rPr>
              <a:t>e aim to design and develop a system using Deep Learning and Machine Learning which accurately predicts the hurricane’s speed using satellite images.</a:t>
            </a:r>
          </a:p>
          <a:p>
            <a:r>
              <a:rPr lang="en-IN" dirty="0">
                <a:latin typeface="Trebuchet MS (Headings)"/>
              </a:rPr>
              <a:t>The dataset consists of 114,634 366x366 single-band images; 70,257 images in the train set and 44,377 in the test set.</a:t>
            </a:r>
            <a:endParaRPr lang="en-US" sz="2800" dirty="0">
              <a:latin typeface="+mj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81BF8-4055-4B3D-80AD-629E14E3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82" y="4098996"/>
            <a:ext cx="2181225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87317-53DE-4769-9D19-CD18A03F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284" y="4001294"/>
            <a:ext cx="2152650" cy="22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269-E9A5-4736-956A-522AA4C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E3EF0-64CA-46EF-8691-1582F86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D133-668D-4F61-9F7D-9C9050F2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92D050"/>
                </a:solidFill>
                <a:latin typeface="Trebuchet MS (Headings)"/>
              </a:rPr>
              <a:t>October 19: </a:t>
            </a:r>
            <a:r>
              <a:rPr lang="en-IN" sz="2800" dirty="0">
                <a:solidFill>
                  <a:srgbClr val="92D050"/>
                </a:solidFill>
                <a:latin typeface="Trebuchet MS (Headings)"/>
              </a:rPr>
              <a:t>Completing of preparation of images for baseline model and implementation and initial results of baseline model.</a:t>
            </a:r>
          </a:p>
          <a:p>
            <a:r>
              <a:rPr lang="en-IN" b="1" dirty="0">
                <a:solidFill>
                  <a:srgbClr val="92D050"/>
                </a:solidFill>
                <a:latin typeface="Trebuchet MS (Headings)"/>
              </a:rPr>
              <a:t>November 2: </a:t>
            </a:r>
            <a:r>
              <a:rPr lang="en-IN" sz="2800" dirty="0">
                <a:solidFill>
                  <a:srgbClr val="92D050"/>
                </a:solidFill>
                <a:latin typeface="Trebuchet MS (Headings)"/>
              </a:rPr>
              <a:t>Hyperparameter Tuning results for baseline model. Completion of preparation of images for pre-trained models (converting single-band images to RGB images based on timestep).</a:t>
            </a:r>
          </a:p>
          <a:p>
            <a:r>
              <a:rPr lang="en-IN" b="1" dirty="0">
                <a:latin typeface="Trebuchet MS (Headings)"/>
              </a:rPr>
              <a:t>November 16: </a:t>
            </a:r>
            <a:r>
              <a:rPr lang="en-IN" sz="2800" dirty="0">
                <a:latin typeface="Trebuchet MS (Headings)"/>
              </a:rPr>
              <a:t>Completion of pre-trained model training, hyperparameter tuning.</a:t>
            </a:r>
          </a:p>
          <a:p>
            <a:r>
              <a:rPr lang="en-IN" sz="2800" b="1" dirty="0">
                <a:latin typeface="Trebuchet MS (Headings)"/>
              </a:rPr>
              <a:t>November 30: </a:t>
            </a:r>
            <a:r>
              <a:rPr lang="en-IN" sz="2800" dirty="0">
                <a:latin typeface="Trebuchet MS (Headings)"/>
              </a:rPr>
              <a:t>Feature Extraction using CNNs and Implementation of Machine Learning Models</a:t>
            </a:r>
          </a:p>
          <a:p>
            <a:r>
              <a:rPr lang="en-IN" b="1" dirty="0">
                <a:latin typeface="Trebuchet MS (Headings)"/>
              </a:rPr>
              <a:t>December 14: </a:t>
            </a:r>
            <a:r>
              <a:rPr lang="en-IN" sz="2800" dirty="0">
                <a:latin typeface="Trebuchet MS (Headings)"/>
              </a:rPr>
              <a:t>Model evaluation and Performance Comparison. Completion of Final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0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 of baseline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05456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+mn-lt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+mn-lt"/>
                          <a:cs typeface="Arial" panose="020B0604020202020204" pitchFamily="34" charset="0"/>
                        </a:rPr>
                        <a:t>Learning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+mn-lt"/>
                          <a:cs typeface="Arial" panose="020B0604020202020204" pitchFamily="34" charset="0"/>
                        </a:rPr>
                        <a:t>Optimizer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+mn-lt"/>
                          <a:cs typeface="Arial" panose="020B0604020202020204" pitchFamily="34" charset="0"/>
                        </a:rPr>
                        <a:t>Test 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1301-37D0-47A2-BA15-80FD8C71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Preparation of images for pre-trained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36B4A-E244-4BFF-A6D3-EA962E5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1EF23-0BCC-4A50-A125-53505B89C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1587" r="-389" b="9524"/>
          <a:stretch/>
        </p:blipFill>
        <p:spPr bwMode="auto">
          <a:xfrm>
            <a:off x="939800" y="1295400"/>
            <a:ext cx="21478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336A64-D29C-4C53-8BBE-A8D0AF84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b="11111"/>
          <a:stretch/>
        </p:blipFill>
        <p:spPr bwMode="auto">
          <a:xfrm>
            <a:off x="5022056" y="1295400"/>
            <a:ext cx="21478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37AE71-A663-4C9C-89D0-BD37D2FF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b="11111"/>
          <a:stretch/>
        </p:blipFill>
        <p:spPr bwMode="auto">
          <a:xfrm>
            <a:off x="9104312" y="1295400"/>
            <a:ext cx="21478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7A6415-67BF-4A9C-9B34-05948164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90" y="4211671"/>
            <a:ext cx="2062018" cy="2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E4F91CC-ADF7-4A40-8A92-2E33351E2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3577" b="10517"/>
          <a:stretch/>
        </p:blipFill>
        <p:spPr bwMode="auto">
          <a:xfrm>
            <a:off x="7330065" y="4209553"/>
            <a:ext cx="2147888" cy="2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2D9CF7-6F09-4B0F-98B4-FD4C660B0046}"/>
              </a:ext>
            </a:extLst>
          </p:cNvPr>
          <p:cNvCxnSpPr>
            <a:cxnSpLocks/>
          </p:cNvCxnSpPr>
          <p:nvPr/>
        </p:nvCxnSpPr>
        <p:spPr>
          <a:xfrm flipH="1">
            <a:off x="5003942" y="4059357"/>
            <a:ext cx="1139394" cy="17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6949E9-8206-40C9-ADFC-7519AE301BA2}"/>
              </a:ext>
            </a:extLst>
          </p:cNvPr>
          <p:cNvCxnSpPr>
            <a:cxnSpLocks/>
          </p:cNvCxnSpPr>
          <p:nvPr/>
        </p:nvCxnSpPr>
        <p:spPr>
          <a:xfrm>
            <a:off x="6143336" y="4057811"/>
            <a:ext cx="1121279" cy="17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9A2902BC-9B4A-4BCD-9116-8C35AA0A2CC3}"/>
              </a:ext>
            </a:extLst>
          </p:cNvPr>
          <p:cNvSpPr/>
          <p:nvPr/>
        </p:nvSpPr>
        <p:spPr>
          <a:xfrm rot="16200000">
            <a:off x="5923731" y="-1252188"/>
            <a:ext cx="344540" cy="1031240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0F85C-3400-454B-BA58-D688EF3990C9}"/>
              </a:ext>
            </a:extLst>
          </p:cNvPr>
          <p:cNvSpPr txBox="1"/>
          <p:nvPr/>
        </p:nvSpPr>
        <p:spPr>
          <a:xfrm>
            <a:off x="1737706" y="351209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t-2i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B6AA4-AF6E-4DA6-8C03-D5852735E3D4}"/>
              </a:ext>
            </a:extLst>
          </p:cNvPr>
          <p:cNvSpPr txBox="1"/>
          <p:nvPr/>
        </p:nvSpPr>
        <p:spPr>
          <a:xfrm>
            <a:off x="5957981" y="35303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t-</a:t>
            </a:r>
            <a:r>
              <a:rPr lang="en-IN" dirty="0" err="1">
                <a:solidFill>
                  <a:schemeClr val="bg1"/>
                </a:solidFill>
                <a:latin typeface="+mj-lt"/>
              </a:rPr>
              <a:t>i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13662-6D06-4C4D-A1B0-1B7EB2A02FCD}"/>
              </a:ext>
            </a:extLst>
          </p:cNvPr>
          <p:cNvSpPr txBox="1"/>
          <p:nvPr/>
        </p:nvSpPr>
        <p:spPr>
          <a:xfrm>
            <a:off x="10025856" y="35293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0F4F6FA5-1934-4452-B2C0-0B58AAFCADE8}"/>
              </a:ext>
            </a:extLst>
          </p:cNvPr>
          <p:cNvSpPr/>
          <p:nvPr/>
        </p:nvSpPr>
        <p:spPr>
          <a:xfrm>
            <a:off x="3597672" y="19050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3469DEC-8F95-4EF6-85B3-126DCC14A9E4}"/>
              </a:ext>
            </a:extLst>
          </p:cNvPr>
          <p:cNvSpPr/>
          <p:nvPr/>
        </p:nvSpPr>
        <p:spPr>
          <a:xfrm>
            <a:off x="7679928" y="1867318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1EBFB-2DC2-4601-9DD5-56F42FAA44A4}"/>
              </a:ext>
            </a:extLst>
          </p:cNvPr>
          <p:cNvSpPr txBox="1"/>
          <p:nvPr/>
        </p:nvSpPr>
        <p:spPr>
          <a:xfrm>
            <a:off x="3134266" y="639888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RGB coloured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ACE14-3DB1-4A9C-876D-B4457ECE52D7}"/>
              </a:ext>
            </a:extLst>
          </p:cNvPr>
          <p:cNvSpPr txBox="1"/>
          <p:nvPr/>
        </p:nvSpPr>
        <p:spPr>
          <a:xfrm>
            <a:off x="7819554" y="639888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No colour</a:t>
            </a:r>
          </a:p>
        </p:txBody>
      </p:sp>
    </p:spTree>
    <p:extLst>
      <p:ext uri="{BB962C8B-B14F-4D97-AF65-F5344CB8AC3E}">
        <p14:creationId xmlns:p14="http://schemas.microsoft.com/office/powerpoint/2010/main" val="5522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B6B7-E4A2-4A0F-8065-30D78624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94D16-B82E-4B6E-876E-0C63F1E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31E19-79E5-4625-9549-9D226405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52258"/>
            <a:ext cx="11215235" cy="4351338"/>
          </a:xfrm>
        </p:spPr>
        <p:txBody>
          <a:bodyPr/>
          <a:lstStyle/>
          <a:p>
            <a:r>
              <a:rPr lang="en-IN" dirty="0"/>
              <a:t>Which combination of images we should use for training pre-trained models?</a:t>
            </a:r>
          </a:p>
          <a:p>
            <a:r>
              <a:rPr lang="en-IN" dirty="0"/>
              <a:t>How to we address outliers, and reduce class imbalance?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3C5ADC-4E4F-481A-AFD1-D17B0A54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38" y="3429000"/>
            <a:ext cx="4215557" cy="244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F69DB-F367-4154-9E49-6020B47A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44" y="3841080"/>
            <a:ext cx="843747" cy="14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25</TotalTime>
  <Words>205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Progress Update</vt:lpstr>
      <vt:lpstr>Project Aim</vt:lpstr>
      <vt:lpstr>Milestones</vt:lpstr>
      <vt:lpstr>Hyper parameter tuning of baseline model</vt:lpstr>
      <vt:lpstr>Preparation of images for pre-trained models</vt:lpstr>
      <vt:lpstr>Help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omkar waghmare</dc:creator>
  <cp:lastModifiedBy>omkar waghmare</cp:lastModifiedBy>
  <cp:revision>1</cp:revision>
  <dcterms:created xsi:type="dcterms:W3CDTF">2021-11-02T19:37:25Z</dcterms:created>
  <dcterms:modified xsi:type="dcterms:W3CDTF">2021-11-02T20:02:32Z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