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e3c9fe4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3e3c9fe4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e3c9fe4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e3c9fe4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e3c9fe4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e3c9fe4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3e3c9fe4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3e3c9fe4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e3c9fe4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3e3c9fe4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3e3c9fe4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3e3c9fe4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3e3c9fe4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3e3c9fe4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e3c9fe4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3e3c9fe4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3c9fe4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3c9fe4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e3c9fe4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e3c9fe4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e3c9fe4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e3c9fe4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3c9fe4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e3c9fe4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e3c9fe4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e3c9fe4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e3c9fe4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e3c9fe4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</a:t>
            </a:r>
            <a:r>
              <a:rPr lang="en-GB"/>
              <a:t>images</a:t>
            </a:r>
            <a:r>
              <a:rPr lang="en-GB"/>
              <a:t> having multiple labels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e3c9fe4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e3c9fe4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how we manipulated No Findings and came to a conclusion that keeping the images but dropping the label yields best results.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e3c9fe4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e3c9fe4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e3c9fe4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e3c9fe4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ihcc.app.box.com/v/ChestXray-NIHCC/folder/36938765345" TargetMode="External"/><Relationship Id="rId4" Type="http://schemas.openxmlformats.org/officeDocument/2006/relationships/hyperlink" Target="https://www.nih.gov/news-events/news-releases/nih-clinical-center-provides-one-largest-publicly-available-chest-x-ray-datasets-scientific-community" TargetMode="External"/><Relationship Id="rId5" Type="http://schemas.openxmlformats.org/officeDocument/2006/relationships/hyperlink" Target="https://arxiv.org/abs/1711.0522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Disease Detection in Chest X-Ray Images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Adithya Chenthilkannan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Arsh Modak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Omkar Waghmare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9475" y="8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Flow: Traditional ML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(CNN Feature Extraction)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42" y="1614673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32" y="1696673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86" y="1812679"/>
            <a:ext cx="1014132" cy="10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52275" y="3248030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366550" y="1666850"/>
            <a:ext cx="1831538" cy="136065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Neural Network Architecture as a </a:t>
            </a:r>
            <a:r>
              <a:rPr b="1" lang="en-GB" sz="1100"/>
              <a:t>Feature Extractor</a:t>
            </a:r>
            <a:endParaRPr b="1" sz="1100"/>
          </a:p>
        </p:txBody>
      </p:sp>
      <p:sp>
        <p:nvSpPr>
          <p:cNvPr id="163" name="Google Shape;163;p22"/>
          <p:cNvSpPr/>
          <p:nvPr/>
        </p:nvSpPr>
        <p:spPr>
          <a:xfrm>
            <a:off x="1930328" y="2153241"/>
            <a:ext cx="3729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405563" y="214515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043550" y="1753300"/>
            <a:ext cx="1047600" cy="93880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7291175" y="61538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Probability of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161400" y="4595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7161400" y="7726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7161400" y="11182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161400" y="14313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161400" y="17769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61400" y="20900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161400" y="2435614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161400" y="27487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161400" y="30943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161400" y="3407477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161400" y="37530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61400" y="409858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161400" y="448398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61400" y="482953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510925" y="4077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Atelectasis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7510925" y="746463"/>
            <a:ext cx="10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Cardiomegaly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7554875" y="10499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Consolidation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7510925" y="13534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Edema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510925" y="16921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Effusion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510925" y="20121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Emphysema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510925" y="23726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Fibrosis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510925" y="27113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Hernia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510925" y="30313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Infiltration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510925" y="331828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510925" y="36569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Nodule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7510925" y="3976988"/>
            <a:ext cx="9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Pleural Thickening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510925" y="44110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7415675" y="4709263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Pneumothorax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6223088" y="214515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555125" y="3225600"/>
            <a:ext cx="145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No Training.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Features are extracted from the last layer of the CNN architecture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979300" y="3248030"/>
            <a:ext cx="121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2048 Features Extracted from ResNet-152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9475" y="8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Flow: Traditional ML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(Manual Feature Extraction)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92" y="1783836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2" y="1865836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36" y="1981842"/>
            <a:ext cx="1014132" cy="10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459325" y="3394743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415338" y="1776913"/>
            <a:ext cx="1831538" cy="136065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Image</a:t>
            </a:r>
            <a:r>
              <a:rPr lang="en-GB" sz="1100"/>
              <a:t> </a:t>
            </a:r>
            <a:r>
              <a:rPr b="1" lang="en-GB" sz="1100"/>
              <a:t>Feature Extractor</a:t>
            </a:r>
            <a:endParaRPr b="1" sz="1100"/>
          </a:p>
        </p:txBody>
      </p:sp>
      <p:sp>
        <p:nvSpPr>
          <p:cNvPr id="208" name="Google Shape;208;p23"/>
          <p:cNvSpPr/>
          <p:nvPr/>
        </p:nvSpPr>
        <p:spPr>
          <a:xfrm>
            <a:off x="1937378" y="2322403"/>
            <a:ext cx="3729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412613" y="2314313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050600" y="1922463"/>
            <a:ext cx="1047600" cy="93880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7291175" y="61538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Probability of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161400" y="4595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7161400" y="7726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161400" y="11182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7161400" y="14313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7161400" y="17769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7161400" y="20900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7161400" y="2435614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7161400" y="27487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161400" y="30943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7161400" y="3407477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7161400" y="37530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7161400" y="409858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7161400" y="448398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7161400" y="482953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7510925" y="4077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Atelectasis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510925" y="746463"/>
            <a:ext cx="10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Cardiomegaly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7554875" y="10499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Consolidation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7510925" y="13534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Edema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7510925" y="16921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Effusion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7510925" y="20121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Emphysema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7510925" y="23726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Fibrosis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7510925" y="27113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Hernia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7510925" y="30313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Infiltration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7510925" y="331828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7510925" y="36569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Nodule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7510925" y="3976988"/>
            <a:ext cx="9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Pleural Thickening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7510925" y="44110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7415675" y="4709263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Pneumothorax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230138" y="2314313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2411475" y="3364625"/>
            <a:ext cx="183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Gray Level Co-Occurrence Matrix + Local Binary Pattern + Wavelet transform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4982825" y="3394743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56475" y="21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Hyperparameter </a:t>
            </a:r>
            <a:r>
              <a:rPr lang="en-GB"/>
              <a:t>Configurations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13" y="1096450"/>
            <a:ext cx="7387175" cy="25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268125" y="3958175"/>
            <a:ext cx="40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Loss Function:</a:t>
            </a:r>
            <a:r>
              <a:rPr lang="en-GB">
                <a:solidFill>
                  <a:schemeClr val="dk1"/>
                </a:solidFill>
              </a:rPr>
              <a:t> Binary Cross Entropy Loss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Image Size: </a:t>
            </a:r>
            <a:r>
              <a:rPr lang="en-GB">
                <a:solidFill>
                  <a:schemeClr val="dk1"/>
                </a:solidFill>
              </a:rPr>
              <a:t>512x512 and 224x224 (works best)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Number of Epochs:</a:t>
            </a:r>
            <a:r>
              <a:rPr lang="en-GB">
                <a:solidFill>
                  <a:schemeClr val="dk1"/>
                </a:solidFill>
              </a:rPr>
              <a:t> 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684875" y="3958175"/>
            <a:ext cx="40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GPU: </a:t>
            </a:r>
            <a:r>
              <a:rPr lang="en-GB">
                <a:solidFill>
                  <a:schemeClr val="dk1"/>
                </a:solidFill>
              </a:rPr>
              <a:t>NVIDIA Tesla P100-PCIE 16GB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Training Time:</a:t>
            </a:r>
            <a:r>
              <a:rPr lang="en-GB">
                <a:solidFill>
                  <a:schemeClr val="dk1"/>
                </a:solidFill>
              </a:rPr>
              <a:t> 9 to 10 hours per model per config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32825" y="3647725"/>
            <a:ext cx="850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Logistic Regression and Tree Based Models seem to overfit quite a bit even after some Hyperparameter Tuning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VGG16 is the worst performing model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DenseNet-161</a:t>
            </a:r>
            <a:r>
              <a:rPr lang="en-GB" sz="1200">
                <a:solidFill>
                  <a:schemeClr val="dk1"/>
                </a:solidFill>
              </a:rPr>
              <a:t> and ResNet-152 are the better performing models with ResNet-152 performing the best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" y="360150"/>
            <a:ext cx="9009950" cy="2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243975" y="14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 FEATURE EXTRACTION TECHNIQUES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125" y="781975"/>
            <a:ext cx="9144000" cy="436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5" y="1059500"/>
            <a:ext cx="3969550" cy="19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 b="55895" l="46438" r="0" t="10549"/>
          <a:stretch/>
        </p:blipFill>
        <p:spPr>
          <a:xfrm>
            <a:off x="2076300" y="3351550"/>
            <a:ext cx="2252650" cy="17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1050125" y="797425"/>
            <a:ext cx="27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Local Binary Pattern</a:t>
            </a:r>
            <a:endParaRPr b="1" sz="1100"/>
          </a:p>
        </p:txBody>
      </p:sp>
      <p:sp>
        <p:nvSpPr>
          <p:cNvPr id="266" name="Google Shape;266;p26"/>
          <p:cNvSpPr txBox="1"/>
          <p:nvPr/>
        </p:nvSpPr>
        <p:spPr>
          <a:xfrm>
            <a:off x="5638775" y="781975"/>
            <a:ext cx="27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Wavelet Transform</a:t>
            </a:r>
            <a:endParaRPr b="1" sz="1100"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5">
            <a:alphaModFix/>
          </a:blip>
          <a:srcRect b="6828" l="61667" r="17264" t="8238"/>
          <a:stretch/>
        </p:blipFill>
        <p:spPr>
          <a:xfrm>
            <a:off x="7011550" y="1059500"/>
            <a:ext cx="1926451" cy="40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5">
            <a:alphaModFix/>
          </a:blip>
          <a:srcRect b="6879" l="19309" r="60652" t="8187"/>
          <a:stretch/>
        </p:blipFill>
        <p:spPr>
          <a:xfrm>
            <a:off x="5047050" y="1059500"/>
            <a:ext cx="1832323" cy="401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1107200" y="3057075"/>
            <a:ext cx="27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Gray Level Co-</a:t>
            </a:r>
            <a:r>
              <a:rPr b="1" lang="en-GB" sz="1100"/>
              <a:t>Occurrence</a:t>
            </a:r>
            <a:r>
              <a:rPr b="1" lang="en-GB" sz="1100"/>
              <a:t> Matrix</a:t>
            </a:r>
            <a:endParaRPr b="1" sz="1100"/>
          </a:p>
        </p:txBody>
      </p:sp>
      <p:pic>
        <p:nvPicPr>
          <p:cNvPr id="270" name="Google Shape;270;p26"/>
          <p:cNvPicPr preferRelativeResize="0"/>
          <p:nvPr/>
        </p:nvPicPr>
        <p:blipFill rotWithShape="1">
          <a:blip r:embed="rId4">
            <a:alphaModFix/>
          </a:blip>
          <a:srcRect b="55895" l="5614" r="57129" t="10549"/>
          <a:stretch/>
        </p:blipFill>
        <p:spPr>
          <a:xfrm>
            <a:off x="243975" y="3351550"/>
            <a:ext cx="1832325" cy="17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88" y="214673"/>
            <a:ext cx="7064025" cy="36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564450" y="4134550"/>
            <a:ext cx="778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see similar results of the ML models that were trained on manually extracted features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performance is worse than the performance with CNN extracted Features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best performing model is still ResNet-152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Performing Model Results: ResNet-152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83450" y="1051275"/>
            <a:ext cx="8862000" cy="34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40" y="1087412"/>
            <a:ext cx="4267885" cy="32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75" y="1075375"/>
            <a:ext cx="4299424" cy="32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11700" y="115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https://nihcc.app.box.com/v/ChestXray-NIHCC/folder/36938765345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https://www.nih.gov/news-events/news-releases/nih-clinical-center-provides-one-largest-publicly-available-chest-x-ray-datasets-scientific-community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https://arxiv.org/abs/1711.05225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1572600" y="19666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Thank You</a:t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</a:t>
            </a:r>
            <a:r>
              <a:rPr lang="en-GB"/>
              <a:t>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Performance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AUC of the best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B7B7B7"/>
                </a:solidFill>
              </a:rPr>
              <a:t>Problem Statement</a:t>
            </a:r>
            <a:endParaRPr b="1" sz="2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Chest X-ray exams are one of the most frequent and cost-effective medical imaging examinations available. 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However, clinical diagnosis of a chest X-ray can be challenging and sometimes more difficult than diagnosis via chest CT imaging.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 By using machine learning and deep learning techniques, we aim to ease the detection and classification of pneumonia and its types.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Provided by NIH (National Institutes of Health)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</a:t>
            </a:r>
            <a:r>
              <a:rPr lang="en-GB"/>
              <a:t> 112k+ images of 30k+ unique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images are 1024x1024 single band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14 distinct diseases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image can have multiple labels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13" y="132413"/>
            <a:ext cx="7619974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52300" y="1030250"/>
            <a:ext cx="8839200" cy="309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480" r="-480" t="0"/>
          <a:stretch/>
        </p:blipFill>
        <p:spPr>
          <a:xfrm>
            <a:off x="152400" y="1065450"/>
            <a:ext cx="8839199" cy="309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152300" y="1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of Raw </a:t>
            </a:r>
            <a:r>
              <a:rPr lang="en-GB"/>
              <a:t>Images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623275" y="1065450"/>
            <a:ext cx="1545300" cy="159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7476050" y="2628200"/>
            <a:ext cx="1545300" cy="159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770500" y="2628200"/>
            <a:ext cx="1545300" cy="159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21200" y="8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Pre-processing: Metadata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75" y="711500"/>
            <a:ext cx="1308100" cy="16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75" y="711500"/>
            <a:ext cx="1308100" cy="16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71750"/>
            <a:ext cx="8839199" cy="2265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3132675" y="1453450"/>
            <a:ext cx="10902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flipH="1" rot="-10799262">
            <a:off x="6103390" y="1453609"/>
            <a:ext cx="1396800" cy="426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693825" y="2525900"/>
            <a:ext cx="627900" cy="235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 rot="-5400000">
            <a:off x="4498200" y="-165400"/>
            <a:ext cx="250500" cy="8942100"/>
          </a:xfrm>
          <a:prstGeom prst="rect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2300" y="1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Pre-processing: Images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52400" y="755100"/>
            <a:ext cx="8839200" cy="309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0" y="796475"/>
            <a:ext cx="8720456" cy="30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54000" y="3979325"/>
            <a:ext cx="862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Resized Images to 224x224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Converted to RGB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Random Horizontal Flip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9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Flow: CNN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75" y="1992650"/>
            <a:ext cx="1170525" cy="1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200" y="1872569"/>
            <a:ext cx="1170525" cy="117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825" y="1964319"/>
            <a:ext cx="1170525" cy="117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375" y="2094119"/>
            <a:ext cx="1170525" cy="117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1547225" y="249420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7686275" y="53625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Probability of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117363" y="3585675"/>
            <a:ext cx="139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316575" y="1552225"/>
            <a:ext cx="2335375" cy="203905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Architecture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823350" y="2475175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556500" y="451600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7556500" y="764745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7556500" y="1110300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7556500" y="142344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7556500" y="1769001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556500" y="208214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556500" y="2427701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556500" y="274084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556500" y="308641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7556500" y="3399564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7556500" y="374511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556500" y="409067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556500" y="447606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7556500" y="482162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805025" y="249420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7906025" y="39985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Atelectasis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906025" y="738550"/>
            <a:ext cx="10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Cardiomegaly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7949975" y="10420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Consolidation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906025" y="13455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Edema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906025" y="168418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Effusion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906025" y="20042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Emphysema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906025" y="23647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Fibrosis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906025" y="27034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Hernia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906025" y="30234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Infiltration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906025" y="33103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906025" y="36490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Nodule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906025" y="3969075"/>
            <a:ext cx="9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Pleural Thickening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906025" y="44031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810775" y="4701350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Pneumothorax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22725" y="3585675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Raw Image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