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9" r:id="rId2"/>
  </p:sldIdLst>
  <p:sldSz cx="43891200" cy="32918400"/>
  <p:notesSz cx="6858000" cy="9144000"/>
  <p:embeddedFontLst>
    <p:embeddedFont>
      <p:font typeface="Bree Serif" panose="020B0604020202020204" charset="0"/>
      <p:regular r:id="rId4"/>
    </p:embeddedFont>
    <p:embeddedFont>
      <p:font typeface="Consolas" panose="020B0609020204030204" pitchFamily="49" charset="0"/>
      <p:regular r:id="rId5"/>
      <p:bold r:id="rId6"/>
      <p:italic r:id="rId7"/>
      <p:boldItalic r:id="rId8"/>
    </p:embeddedFont>
    <p:embeddedFont>
      <p:font typeface="Open Sans" panose="020B0606030504020204" pitchFamily="34" charset="0"/>
      <p:regular r:id="rId9"/>
      <p:bold r:id="rId10"/>
      <p:italic r:id="rId11"/>
      <p:boldItalic r:id="rId12"/>
    </p:embeddedFont>
    <p:embeddedFont>
      <p:font typeface="Roboto Mono" panose="00000009000000000000" pitchFamily="49" charset="0"/>
      <p:regular r:id="rId13"/>
      <p:bold r:id="rId14"/>
      <p:italic r:id="rId15"/>
      <p:boldItalic r:id="rId16"/>
    </p:embeddedFont>
  </p:embeddedFontLst>
  <p:custDataLst>
    <p:tags r:id="rId17"/>
  </p:custDataLst>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519" autoAdjust="0"/>
  </p:normalViewPr>
  <p:slideViewPr>
    <p:cSldViewPr snapToGrid="0">
      <p:cViewPr>
        <p:scale>
          <a:sx n="87" d="100"/>
          <a:sy n="87" d="100"/>
        </p:scale>
        <p:origin x="-15000" y="-3726"/>
      </p:cViewPr>
      <p:guideLst>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B21304-6059-42EB-A727-06D4DEDA84CC}" type="doc">
      <dgm:prSet loTypeId="urn:microsoft.com/office/officeart/2005/8/layout/hierarchy1" loCatId="hierarchy" qsTypeId="urn:microsoft.com/office/officeart/2005/8/quickstyle/simple4" qsCatId="simple" csTypeId="urn:microsoft.com/office/officeart/2005/8/colors/accent2_2" csCatId="accent2"/>
      <dgm:spPr/>
      <dgm:t>
        <a:bodyPr/>
        <a:lstStyle/>
        <a:p>
          <a:endParaRPr lang="en-US"/>
        </a:p>
      </dgm:t>
    </dgm:pt>
    <dgm:pt modelId="{ECC1187A-9110-4C6C-BBFE-5515A062A4E6}">
      <dgm:prSet custT="1"/>
      <dgm:spPr/>
      <dgm:t>
        <a:bodyPr/>
        <a:lstStyle/>
        <a:p>
          <a:r>
            <a:rPr lang="en-US" sz="2400" b="0" i="0"/>
            <a:t>Fuse operations</a:t>
          </a:r>
          <a:endParaRPr lang="en-US" sz="2400"/>
        </a:p>
      </dgm:t>
    </dgm:pt>
    <dgm:pt modelId="{30F61764-A5C5-4007-98D2-DEA93ACE90AC}" type="parTrans" cxnId="{F04834A2-9CB2-4B8C-8C97-A3828BD82FF7}">
      <dgm:prSet/>
      <dgm:spPr/>
      <dgm:t>
        <a:bodyPr/>
        <a:lstStyle/>
        <a:p>
          <a:endParaRPr lang="en-US" sz="2400"/>
        </a:p>
      </dgm:t>
    </dgm:pt>
    <dgm:pt modelId="{79BDDF65-9241-481A-9CE6-BF8ED11278A5}" type="sibTrans" cxnId="{F04834A2-9CB2-4B8C-8C97-A3828BD82FF7}">
      <dgm:prSet/>
      <dgm:spPr/>
      <dgm:t>
        <a:bodyPr/>
        <a:lstStyle/>
        <a:p>
          <a:endParaRPr lang="en-US" sz="2400"/>
        </a:p>
      </dgm:t>
    </dgm:pt>
    <dgm:pt modelId="{BCBB656B-782B-4E72-BEB6-7F2B592DACFE}">
      <dgm:prSet custT="1"/>
      <dgm:spPr/>
      <dgm:t>
        <a:bodyPr/>
        <a:lstStyle/>
        <a:p>
          <a:r>
            <a:rPr lang="en-US" sz="2400" b="0" i="0" dirty="0"/>
            <a:t>Thread-block configuration</a:t>
          </a:r>
          <a:endParaRPr lang="en-US" sz="2400" dirty="0"/>
        </a:p>
      </dgm:t>
    </dgm:pt>
    <dgm:pt modelId="{F1E1CBE6-04C5-44EA-A3F8-9DE34CD29410}" type="parTrans" cxnId="{EF1ABE31-840A-42B0-AC32-D198F580D0F5}">
      <dgm:prSet/>
      <dgm:spPr/>
      <dgm:t>
        <a:bodyPr/>
        <a:lstStyle/>
        <a:p>
          <a:endParaRPr lang="en-US" sz="2400"/>
        </a:p>
      </dgm:t>
    </dgm:pt>
    <dgm:pt modelId="{682434EB-FBEA-43AA-AC47-91F17EC87560}" type="sibTrans" cxnId="{EF1ABE31-840A-42B0-AC32-D198F580D0F5}">
      <dgm:prSet/>
      <dgm:spPr/>
      <dgm:t>
        <a:bodyPr/>
        <a:lstStyle/>
        <a:p>
          <a:endParaRPr lang="en-US" sz="2400"/>
        </a:p>
      </dgm:t>
    </dgm:pt>
    <dgm:pt modelId="{86BE357A-74C9-4076-9489-A2E78A9E765C}">
      <dgm:prSet custT="1"/>
      <dgm:spPr/>
      <dgm:t>
        <a:bodyPr/>
        <a:lstStyle/>
        <a:p>
          <a:r>
            <a:rPr lang="en-US" sz="2400" b="0" i="0" dirty="0"/>
            <a:t>Memory management</a:t>
          </a:r>
          <a:endParaRPr lang="en-US" sz="2400" dirty="0"/>
        </a:p>
      </dgm:t>
    </dgm:pt>
    <dgm:pt modelId="{4D58C01B-CC88-424C-95CD-CD90FA9B7473}" type="parTrans" cxnId="{C6DEC056-113F-4C91-ACB9-358474A9AE17}">
      <dgm:prSet/>
      <dgm:spPr/>
      <dgm:t>
        <a:bodyPr/>
        <a:lstStyle/>
        <a:p>
          <a:endParaRPr lang="en-US" sz="2400"/>
        </a:p>
      </dgm:t>
    </dgm:pt>
    <dgm:pt modelId="{ED1A6D36-7AED-4502-8B3F-29DBEF0F4321}" type="sibTrans" cxnId="{C6DEC056-113F-4C91-ACB9-358474A9AE17}">
      <dgm:prSet/>
      <dgm:spPr/>
      <dgm:t>
        <a:bodyPr/>
        <a:lstStyle/>
        <a:p>
          <a:endParaRPr lang="en-US" sz="2400"/>
        </a:p>
      </dgm:t>
    </dgm:pt>
    <dgm:pt modelId="{97274698-8023-4FB9-A853-F7C5299D523C}">
      <dgm:prSet custT="1"/>
      <dgm:spPr/>
      <dgm:t>
        <a:bodyPr/>
        <a:lstStyle/>
        <a:p>
          <a:r>
            <a:rPr lang="en-US" sz="2400" b="0" i="0"/>
            <a:t>Optimize data structure</a:t>
          </a:r>
          <a:endParaRPr lang="en-US" sz="2400"/>
        </a:p>
      </dgm:t>
    </dgm:pt>
    <dgm:pt modelId="{0CED3558-5C14-4C68-9406-81D1A951F29D}" type="parTrans" cxnId="{ADF45D69-3470-4AFE-AE6C-1CE06F35A9F8}">
      <dgm:prSet/>
      <dgm:spPr/>
      <dgm:t>
        <a:bodyPr/>
        <a:lstStyle/>
        <a:p>
          <a:endParaRPr lang="en-US" sz="2400"/>
        </a:p>
      </dgm:t>
    </dgm:pt>
    <dgm:pt modelId="{37E695FF-2A15-4667-8D24-A88DF5196FBB}" type="sibTrans" cxnId="{ADF45D69-3470-4AFE-AE6C-1CE06F35A9F8}">
      <dgm:prSet/>
      <dgm:spPr/>
      <dgm:t>
        <a:bodyPr/>
        <a:lstStyle/>
        <a:p>
          <a:endParaRPr lang="en-US" sz="2400"/>
        </a:p>
      </dgm:t>
    </dgm:pt>
    <dgm:pt modelId="{850D588D-ED27-496C-9EA5-3A1DB3BF21F1}" type="pres">
      <dgm:prSet presAssocID="{82B21304-6059-42EB-A727-06D4DEDA84CC}" presName="hierChild1" presStyleCnt="0">
        <dgm:presLayoutVars>
          <dgm:chPref val="1"/>
          <dgm:dir/>
          <dgm:animOne val="branch"/>
          <dgm:animLvl val="lvl"/>
          <dgm:resizeHandles/>
        </dgm:presLayoutVars>
      </dgm:prSet>
      <dgm:spPr/>
    </dgm:pt>
    <dgm:pt modelId="{F305BAF6-11B1-432D-983B-8718B7A996FE}" type="pres">
      <dgm:prSet presAssocID="{ECC1187A-9110-4C6C-BBFE-5515A062A4E6}" presName="hierRoot1" presStyleCnt="0"/>
      <dgm:spPr/>
    </dgm:pt>
    <dgm:pt modelId="{BDF4315B-0C80-466B-B33E-D3E122637A1B}" type="pres">
      <dgm:prSet presAssocID="{ECC1187A-9110-4C6C-BBFE-5515A062A4E6}" presName="composite" presStyleCnt="0"/>
      <dgm:spPr/>
    </dgm:pt>
    <dgm:pt modelId="{B2E74500-E0C8-490C-AFB5-7B2DA725DD7C}" type="pres">
      <dgm:prSet presAssocID="{ECC1187A-9110-4C6C-BBFE-5515A062A4E6}" presName="background" presStyleLbl="node0" presStyleIdx="0" presStyleCnt="4"/>
      <dgm:spPr/>
    </dgm:pt>
    <dgm:pt modelId="{8B2F5707-5618-4571-BC89-92918D6C063B}" type="pres">
      <dgm:prSet presAssocID="{ECC1187A-9110-4C6C-BBFE-5515A062A4E6}" presName="text" presStyleLbl="fgAcc0" presStyleIdx="0" presStyleCnt="4">
        <dgm:presLayoutVars>
          <dgm:chPref val="3"/>
        </dgm:presLayoutVars>
      </dgm:prSet>
      <dgm:spPr/>
    </dgm:pt>
    <dgm:pt modelId="{533F71B3-F41D-4CFE-B3A7-5189AE356185}" type="pres">
      <dgm:prSet presAssocID="{ECC1187A-9110-4C6C-BBFE-5515A062A4E6}" presName="hierChild2" presStyleCnt="0"/>
      <dgm:spPr/>
    </dgm:pt>
    <dgm:pt modelId="{4DE73EBB-AE8A-496C-B183-04694F9FC057}" type="pres">
      <dgm:prSet presAssocID="{BCBB656B-782B-4E72-BEB6-7F2B592DACFE}" presName="hierRoot1" presStyleCnt="0"/>
      <dgm:spPr/>
    </dgm:pt>
    <dgm:pt modelId="{C270965D-0AC4-4918-8851-C4D7355DA761}" type="pres">
      <dgm:prSet presAssocID="{BCBB656B-782B-4E72-BEB6-7F2B592DACFE}" presName="composite" presStyleCnt="0"/>
      <dgm:spPr/>
    </dgm:pt>
    <dgm:pt modelId="{759B6F5B-6FD3-4690-803E-0AC86C03DB6D}" type="pres">
      <dgm:prSet presAssocID="{BCBB656B-782B-4E72-BEB6-7F2B592DACFE}" presName="background" presStyleLbl="node0" presStyleIdx="1" presStyleCnt="4"/>
      <dgm:spPr/>
    </dgm:pt>
    <dgm:pt modelId="{8233B415-DB4C-45B9-AD14-AEE3502CF98F}" type="pres">
      <dgm:prSet presAssocID="{BCBB656B-782B-4E72-BEB6-7F2B592DACFE}" presName="text" presStyleLbl="fgAcc0" presStyleIdx="1" presStyleCnt="4">
        <dgm:presLayoutVars>
          <dgm:chPref val="3"/>
        </dgm:presLayoutVars>
      </dgm:prSet>
      <dgm:spPr/>
    </dgm:pt>
    <dgm:pt modelId="{4B5C5996-70C3-420C-9EF7-C01CF86E3102}" type="pres">
      <dgm:prSet presAssocID="{BCBB656B-782B-4E72-BEB6-7F2B592DACFE}" presName="hierChild2" presStyleCnt="0"/>
      <dgm:spPr/>
    </dgm:pt>
    <dgm:pt modelId="{E0E0B9BA-9C97-4D4F-BAE6-FE8DB7B894F3}" type="pres">
      <dgm:prSet presAssocID="{86BE357A-74C9-4076-9489-A2E78A9E765C}" presName="hierRoot1" presStyleCnt="0"/>
      <dgm:spPr/>
    </dgm:pt>
    <dgm:pt modelId="{F122DB86-4523-4B53-9872-8B4949CC8674}" type="pres">
      <dgm:prSet presAssocID="{86BE357A-74C9-4076-9489-A2E78A9E765C}" presName="composite" presStyleCnt="0"/>
      <dgm:spPr/>
    </dgm:pt>
    <dgm:pt modelId="{EC45A68B-D8E6-4D2E-B7A9-739BE0E3EEF4}" type="pres">
      <dgm:prSet presAssocID="{86BE357A-74C9-4076-9489-A2E78A9E765C}" presName="background" presStyleLbl="node0" presStyleIdx="2" presStyleCnt="4"/>
      <dgm:spPr/>
    </dgm:pt>
    <dgm:pt modelId="{5A927955-4000-41BC-983E-8860950B9BBB}" type="pres">
      <dgm:prSet presAssocID="{86BE357A-74C9-4076-9489-A2E78A9E765C}" presName="text" presStyleLbl="fgAcc0" presStyleIdx="2" presStyleCnt="4">
        <dgm:presLayoutVars>
          <dgm:chPref val="3"/>
        </dgm:presLayoutVars>
      </dgm:prSet>
      <dgm:spPr/>
    </dgm:pt>
    <dgm:pt modelId="{067084EC-2F32-4E90-A276-B730B817EF0F}" type="pres">
      <dgm:prSet presAssocID="{86BE357A-74C9-4076-9489-A2E78A9E765C}" presName="hierChild2" presStyleCnt="0"/>
      <dgm:spPr/>
    </dgm:pt>
    <dgm:pt modelId="{A67C740D-0754-414B-B170-A4C16C652E84}" type="pres">
      <dgm:prSet presAssocID="{97274698-8023-4FB9-A853-F7C5299D523C}" presName="hierRoot1" presStyleCnt="0"/>
      <dgm:spPr/>
    </dgm:pt>
    <dgm:pt modelId="{C26F305C-970B-409E-AE51-860BEADBBA77}" type="pres">
      <dgm:prSet presAssocID="{97274698-8023-4FB9-A853-F7C5299D523C}" presName="composite" presStyleCnt="0"/>
      <dgm:spPr/>
    </dgm:pt>
    <dgm:pt modelId="{9F394971-9379-4045-90C8-40EB373CD4FF}" type="pres">
      <dgm:prSet presAssocID="{97274698-8023-4FB9-A853-F7C5299D523C}" presName="background" presStyleLbl="node0" presStyleIdx="3" presStyleCnt="4"/>
      <dgm:spPr/>
    </dgm:pt>
    <dgm:pt modelId="{2C70B462-37E8-4916-ADF9-DAEEF68468CC}" type="pres">
      <dgm:prSet presAssocID="{97274698-8023-4FB9-A853-F7C5299D523C}" presName="text" presStyleLbl="fgAcc0" presStyleIdx="3" presStyleCnt="4">
        <dgm:presLayoutVars>
          <dgm:chPref val="3"/>
        </dgm:presLayoutVars>
      </dgm:prSet>
      <dgm:spPr/>
    </dgm:pt>
    <dgm:pt modelId="{C33B00DB-F0C7-4ACF-B126-071A50580182}" type="pres">
      <dgm:prSet presAssocID="{97274698-8023-4FB9-A853-F7C5299D523C}" presName="hierChild2" presStyleCnt="0"/>
      <dgm:spPr/>
    </dgm:pt>
  </dgm:ptLst>
  <dgm:cxnLst>
    <dgm:cxn modelId="{282A0815-F8CF-40A5-98F7-7DF6DD3414B2}" type="presOf" srcId="{BCBB656B-782B-4E72-BEB6-7F2B592DACFE}" destId="{8233B415-DB4C-45B9-AD14-AEE3502CF98F}" srcOrd="0" destOrd="0" presId="urn:microsoft.com/office/officeart/2005/8/layout/hierarchy1"/>
    <dgm:cxn modelId="{9C721C26-2358-4F85-BE69-9EB9D533C5B5}" type="presOf" srcId="{82B21304-6059-42EB-A727-06D4DEDA84CC}" destId="{850D588D-ED27-496C-9EA5-3A1DB3BF21F1}" srcOrd="0" destOrd="0" presId="urn:microsoft.com/office/officeart/2005/8/layout/hierarchy1"/>
    <dgm:cxn modelId="{EF1ABE31-840A-42B0-AC32-D198F580D0F5}" srcId="{82B21304-6059-42EB-A727-06D4DEDA84CC}" destId="{BCBB656B-782B-4E72-BEB6-7F2B592DACFE}" srcOrd="1" destOrd="0" parTransId="{F1E1CBE6-04C5-44EA-A3F8-9DE34CD29410}" sibTransId="{682434EB-FBEA-43AA-AC47-91F17EC87560}"/>
    <dgm:cxn modelId="{AA894A5B-B469-47CD-B83A-E191EA5335F2}" type="presOf" srcId="{97274698-8023-4FB9-A853-F7C5299D523C}" destId="{2C70B462-37E8-4916-ADF9-DAEEF68468CC}" srcOrd="0" destOrd="0" presId="urn:microsoft.com/office/officeart/2005/8/layout/hierarchy1"/>
    <dgm:cxn modelId="{ADF45D69-3470-4AFE-AE6C-1CE06F35A9F8}" srcId="{82B21304-6059-42EB-A727-06D4DEDA84CC}" destId="{97274698-8023-4FB9-A853-F7C5299D523C}" srcOrd="3" destOrd="0" parTransId="{0CED3558-5C14-4C68-9406-81D1A951F29D}" sibTransId="{37E695FF-2A15-4667-8D24-A88DF5196FBB}"/>
    <dgm:cxn modelId="{C6DEC056-113F-4C91-ACB9-358474A9AE17}" srcId="{82B21304-6059-42EB-A727-06D4DEDA84CC}" destId="{86BE357A-74C9-4076-9489-A2E78A9E765C}" srcOrd="2" destOrd="0" parTransId="{4D58C01B-CC88-424C-95CD-CD90FA9B7473}" sibTransId="{ED1A6D36-7AED-4502-8B3F-29DBEF0F4321}"/>
    <dgm:cxn modelId="{003C8689-91A2-4EDC-9AC2-6284FDA7CC54}" type="presOf" srcId="{ECC1187A-9110-4C6C-BBFE-5515A062A4E6}" destId="{8B2F5707-5618-4571-BC89-92918D6C063B}" srcOrd="0" destOrd="0" presId="urn:microsoft.com/office/officeart/2005/8/layout/hierarchy1"/>
    <dgm:cxn modelId="{F04834A2-9CB2-4B8C-8C97-A3828BD82FF7}" srcId="{82B21304-6059-42EB-A727-06D4DEDA84CC}" destId="{ECC1187A-9110-4C6C-BBFE-5515A062A4E6}" srcOrd="0" destOrd="0" parTransId="{30F61764-A5C5-4007-98D2-DEA93ACE90AC}" sibTransId="{79BDDF65-9241-481A-9CE6-BF8ED11278A5}"/>
    <dgm:cxn modelId="{2D3FC7C4-9DF8-4008-BDD7-C369F7A0AD8B}" type="presOf" srcId="{86BE357A-74C9-4076-9489-A2E78A9E765C}" destId="{5A927955-4000-41BC-983E-8860950B9BBB}" srcOrd="0" destOrd="0" presId="urn:microsoft.com/office/officeart/2005/8/layout/hierarchy1"/>
    <dgm:cxn modelId="{70D73BD9-2B67-4C56-9C82-8FC4F618A907}" type="presParOf" srcId="{850D588D-ED27-496C-9EA5-3A1DB3BF21F1}" destId="{F305BAF6-11B1-432D-983B-8718B7A996FE}" srcOrd="0" destOrd="0" presId="urn:microsoft.com/office/officeart/2005/8/layout/hierarchy1"/>
    <dgm:cxn modelId="{09CC3F8E-29DF-4582-BAD4-735C7CD5128F}" type="presParOf" srcId="{F305BAF6-11B1-432D-983B-8718B7A996FE}" destId="{BDF4315B-0C80-466B-B33E-D3E122637A1B}" srcOrd="0" destOrd="0" presId="urn:microsoft.com/office/officeart/2005/8/layout/hierarchy1"/>
    <dgm:cxn modelId="{6496710A-DB04-4E72-8D2A-DECC6FD92901}" type="presParOf" srcId="{BDF4315B-0C80-466B-B33E-D3E122637A1B}" destId="{B2E74500-E0C8-490C-AFB5-7B2DA725DD7C}" srcOrd="0" destOrd="0" presId="urn:microsoft.com/office/officeart/2005/8/layout/hierarchy1"/>
    <dgm:cxn modelId="{E64708A8-D092-4F97-BDD4-D71D8AD716E1}" type="presParOf" srcId="{BDF4315B-0C80-466B-B33E-D3E122637A1B}" destId="{8B2F5707-5618-4571-BC89-92918D6C063B}" srcOrd="1" destOrd="0" presId="urn:microsoft.com/office/officeart/2005/8/layout/hierarchy1"/>
    <dgm:cxn modelId="{2DEF16E8-9015-476E-A949-D7365757D7C3}" type="presParOf" srcId="{F305BAF6-11B1-432D-983B-8718B7A996FE}" destId="{533F71B3-F41D-4CFE-B3A7-5189AE356185}" srcOrd="1" destOrd="0" presId="urn:microsoft.com/office/officeart/2005/8/layout/hierarchy1"/>
    <dgm:cxn modelId="{2003008A-BD95-4B21-93A4-ACD927C20224}" type="presParOf" srcId="{850D588D-ED27-496C-9EA5-3A1DB3BF21F1}" destId="{4DE73EBB-AE8A-496C-B183-04694F9FC057}" srcOrd="1" destOrd="0" presId="urn:microsoft.com/office/officeart/2005/8/layout/hierarchy1"/>
    <dgm:cxn modelId="{3E3E5EFE-FDFE-497C-ABA1-F92879922EA0}" type="presParOf" srcId="{4DE73EBB-AE8A-496C-B183-04694F9FC057}" destId="{C270965D-0AC4-4918-8851-C4D7355DA761}" srcOrd="0" destOrd="0" presId="urn:microsoft.com/office/officeart/2005/8/layout/hierarchy1"/>
    <dgm:cxn modelId="{B3B7F241-F1FF-433A-9011-35ED8F11E4A0}" type="presParOf" srcId="{C270965D-0AC4-4918-8851-C4D7355DA761}" destId="{759B6F5B-6FD3-4690-803E-0AC86C03DB6D}" srcOrd="0" destOrd="0" presId="urn:microsoft.com/office/officeart/2005/8/layout/hierarchy1"/>
    <dgm:cxn modelId="{DDB2E126-81D4-4200-90CD-2CA366841A8E}" type="presParOf" srcId="{C270965D-0AC4-4918-8851-C4D7355DA761}" destId="{8233B415-DB4C-45B9-AD14-AEE3502CF98F}" srcOrd="1" destOrd="0" presId="urn:microsoft.com/office/officeart/2005/8/layout/hierarchy1"/>
    <dgm:cxn modelId="{43340BAD-4248-4D6C-9745-F9B371093DE3}" type="presParOf" srcId="{4DE73EBB-AE8A-496C-B183-04694F9FC057}" destId="{4B5C5996-70C3-420C-9EF7-C01CF86E3102}" srcOrd="1" destOrd="0" presId="urn:microsoft.com/office/officeart/2005/8/layout/hierarchy1"/>
    <dgm:cxn modelId="{9EAA78AA-7F39-474B-A6A2-469407C22FC3}" type="presParOf" srcId="{850D588D-ED27-496C-9EA5-3A1DB3BF21F1}" destId="{E0E0B9BA-9C97-4D4F-BAE6-FE8DB7B894F3}" srcOrd="2" destOrd="0" presId="urn:microsoft.com/office/officeart/2005/8/layout/hierarchy1"/>
    <dgm:cxn modelId="{5F7D23BA-4E7D-43BF-866B-BC2EB4DB9F34}" type="presParOf" srcId="{E0E0B9BA-9C97-4D4F-BAE6-FE8DB7B894F3}" destId="{F122DB86-4523-4B53-9872-8B4949CC8674}" srcOrd="0" destOrd="0" presId="urn:microsoft.com/office/officeart/2005/8/layout/hierarchy1"/>
    <dgm:cxn modelId="{E9432906-FEC4-427D-85D9-ACDC19D6DF5B}" type="presParOf" srcId="{F122DB86-4523-4B53-9872-8B4949CC8674}" destId="{EC45A68B-D8E6-4D2E-B7A9-739BE0E3EEF4}" srcOrd="0" destOrd="0" presId="urn:microsoft.com/office/officeart/2005/8/layout/hierarchy1"/>
    <dgm:cxn modelId="{A56D74C7-761F-4954-A6C0-1BAAC960E3B3}" type="presParOf" srcId="{F122DB86-4523-4B53-9872-8B4949CC8674}" destId="{5A927955-4000-41BC-983E-8860950B9BBB}" srcOrd="1" destOrd="0" presId="urn:microsoft.com/office/officeart/2005/8/layout/hierarchy1"/>
    <dgm:cxn modelId="{F9386520-E7BA-48CB-98DE-E7EBDCC85847}" type="presParOf" srcId="{E0E0B9BA-9C97-4D4F-BAE6-FE8DB7B894F3}" destId="{067084EC-2F32-4E90-A276-B730B817EF0F}" srcOrd="1" destOrd="0" presId="urn:microsoft.com/office/officeart/2005/8/layout/hierarchy1"/>
    <dgm:cxn modelId="{664A6A72-8365-498E-9186-8AA169A8F06A}" type="presParOf" srcId="{850D588D-ED27-496C-9EA5-3A1DB3BF21F1}" destId="{A67C740D-0754-414B-B170-A4C16C652E84}" srcOrd="3" destOrd="0" presId="urn:microsoft.com/office/officeart/2005/8/layout/hierarchy1"/>
    <dgm:cxn modelId="{8E945F79-FFBC-4F8A-90EF-CB4BD856F50F}" type="presParOf" srcId="{A67C740D-0754-414B-B170-A4C16C652E84}" destId="{C26F305C-970B-409E-AE51-860BEADBBA77}" srcOrd="0" destOrd="0" presId="urn:microsoft.com/office/officeart/2005/8/layout/hierarchy1"/>
    <dgm:cxn modelId="{F965F706-2AD5-4913-A91C-81B029FA4C7C}" type="presParOf" srcId="{C26F305C-970B-409E-AE51-860BEADBBA77}" destId="{9F394971-9379-4045-90C8-40EB373CD4FF}" srcOrd="0" destOrd="0" presId="urn:microsoft.com/office/officeart/2005/8/layout/hierarchy1"/>
    <dgm:cxn modelId="{7704BF3F-0DE7-444D-9A81-BFB05DC9EFFC}" type="presParOf" srcId="{C26F305C-970B-409E-AE51-860BEADBBA77}" destId="{2C70B462-37E8-4916-ADF9-DAEEF68468CC}" srcOrd="1" destOrd="0" presId="urn:microsoft.com/office/officeart/2005/8/layout/hierarchy1"/>
    <dgm:cxn modelId="{67182A74-0D1B-486C-B071-9FF67CF767CA}" type="presParOf" srcId="{A67C740D-0754-414B-B170-A4C16C652E84}" destId="{C33B00DB-F0C7-4ACF-B126-071A50580182}"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74500-E0C8-490C-AFB5-7B2DA725DD7C}">
      <dsp:nvSpPr>
        <dsp:cNvPr id="0" name=""/>
        <dsp:cNvSpPr/>
      </dsp:nvSpPr>
      <dsp:spPr>
        <a:xfrm>
          <a:off x="2879" y="152204"/>
          <a:ext cx="2056194" cy="1305683"/>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2F5707-5618-4571-BC89-92918D6C063B}">
      <dsp:nvSpPr>
        <dsp:cNvPr id="0" name=""/>
        <dsp:cNvSpPr/>
      </dsp:nvSpPr>
      <dsp:spPr>
        <a:xfrm>
          <a:off x="231345" y="369247"/>
          <a:ext cx="2056194" cy="130568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Fuse operations</a:t>
          </a:r>
          <a:endParaRPr lang="en-US" sz="2400" kern="1200"/>
        </a:p>
      </dsp:txBody>
      <dsp:txXfrm>
        <a:off x="269587" y="407489"/>
        <a:ext cx="1979710" cy="1229199"/>
      </dsp:txXfrm>
    </dsp:sp>
    <dsp:sp modelId="{759B6F5B-6FD3-4690-803E-0AC86C03DB6D}">
      <dsp:nvSpPr>
        <dsp:cNvPr id="0" name=""/>
        <dsp:cNvSpPr/>
      </dsp:nvSpPr>
      <dsp:spPr>
        <a:xfrm>
          <a:off x="2516006" y="152204"/>
          <a:ext cx="2056194" cy="1305683"/>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233B415-DB4C-45B9-AD14-AEE3502CF98F}">
      <dsp:nvSpPr>
        <dsp:cNvPr id="0" name=""/>
        <dsp:cNvSpPr/>
      </dsp:nvSpPr>
      <dsp:spPr>
        <a:xfrm>
          <a:off x="2744472" y="369247"/>
          <a:ext cx="2056194" cy="130568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Thread-block configuration</a:t>
          </a:r>
          <a:endParaRPr lang="en-US" sz="2400" kern="1200" dirty="0"/>
        </a:p>
      </dsp:txBody>
      <dsp:txXfrm>
        <a:off x="2782714" y="407489"/>
        <a:ext cx="1979710" cy="1229199"/>
      </dsp:txXfrm>
    </dsp:sp>
    <dsp:sp modelId="{EC45A68B-D8E6-4D2E-B7A9-739BE0E3EEF4}">
      <dsp:nvSpPr>
        <dsp:cNvPr id="0" name=""/>
        <dsp:cNvSpPr/>
      </dsp:nvSpPr>
      <dsp:spPr>
        <a:xfrm>
          <a:off x="5029133" y="152204"/>
          <a:ext cx="2056194" cy="1305683"/>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A927955-4000-41BC-983E-8860950B9BBB}">
      <dsp:nvSpPr>
        <dsp:cNvPr id="0" name=""/>
        <dsp:cNvSpPr/>
      </dsp:nvSpPr>
      <dsp:spPr>
        <a:xfrm>
          <a:off x="5257599" y="369247"/>
          <a:ext cx="2056194" cy="130568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Memory management</a:t>
          </a:r>
          <a:endParaRPr lang="en-US" sz="2400" kern="1200" dirty="0"/>
        </a:p>
      </dsp:txBody>
      <dsp:txXfrm>
        <a:off x="5295841" y="407489"/>
        <a:ext cx="1979710" cy="1229199"/>
      </dsp:txXfrm>
    </dsp:sp>
    <dsp:sp modelId="{9F394971-9379-4045-90C8-40EB373CD4FF}">
      <dsp:nvSpPr>
        <dsp:cNvPr id="0" name=""/>
        <dsp:cNvSpPr/>
      </dsp:nvSpPr>
      <dsp:spPr>
        <a:xfrm>
          <a:off x="7542259" y="152204"/>
          <a:ext cx="2056194" cy="1305683"/>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70B462-37E8-4916-ADF9-DAEEF68468CC}">
      <dsp:nvSpPr>
        <dsp:cNvPr id="0" name=""/>
        <dsp:cNvSpPr/>
      </dsp:nvSpPr>
      <dsp:spPr>
        <a:xfrm>
          <a:off x="7770725" y="369247"/>
          <a:ext cx="2056194" cy="130568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Optimize data structure</a:t>
          </a:r>
          <a:endParaRPr lang="en-US" sz="2400" kern="1200"/>
        </a:p>
      </dsp:txBody>
      <dsp:txXfrm>
        <a:off x="7808967" y="407489"/>
        <a:ext cx="1979710" cy="12291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9028" rtl="0" eaLnBrk="1" latinLnBrk="0" hangingPunct="1">
      <a:defRPr sz="5700" kern="1200">
        <a:solidFill>
          <a:schemeClr val="tx1"/>
        </a:solidFill>
        <a:latin typeface="+mn-lt"/>
        <a:ea typeface="+mn-ea"/>
        <a:cs typeface="+mn-cs"/>
      </a:defRPr>
    </a:lvl1pPr>
    <a:lvl2pPr marL="2194514" algn="l" defTabSz="4389028" rtl="0" eaLnBrk="1" latinLnBrk="0" hangingPunct="1">
      <a:defRPr sz="5700" kern="1200">
        <a:solidFill>
          <a:schemeClr val="tx1"/>
        </a:solidFill>
        <a:latin typeface="+mn-lt"/>
        <a:ea typeface="+mn-ea"/>
        <a:cs typeface="+mn-cs"/>
      </a:defRPr>
    </a:lvl2pPr>
    <a:lvl3pPr marL="4389028" algn="l" defTabSz="4389028" rtl="0" eaLnBrk="1" latinLnBrk="0" hangingPunct="1">
      <a:defRPr sz="5700" kern="1200">
        <a:solidFill>
          <a:schemeClr val="tx1"/>
        </a:solidFill>
        <a:latin typeface="+mn-lt"/>
        <a:ea typeface="+mn-ea"/>
        <a:cs typeface="+mn-cs"/>
      </a:defRPr>
    </a:lvl3pPr>
    <a:lvl4pPr marL="6583543" algn="l" defTabSz="4389028" rtl="0" eaLnBrk="1" latinLnBrk="0" hangingPunct="1">
      <a:defRPr sz="5700" kern="1200">
        <a:solidFill>
          <a:schemeClr val="tx1"/>
        </a:solidFill>
        <a:latin typeface="+mn-lt"/>
        <a:ea typeface="+mn-ea"/>
        <a:cs typeface="+mn-cs"/>
      </a:defRPr>
    </a:lvl4pPr>
    <a:lvl5pPr marL="8778057" algn="l" defTabSz="4389028" rtl="0" eaLnBrk="1" latinLnBrk="0" hangingPunct="1">
      <a:defRPr sz="5700" kern="1200">
        <a:solidFill>
          <a:schemeClr val="tx1"/>
        </a:solidFill>
        <a:latin typeface="+mn-lt"/>
        <a:ea typeface="+mn-ea"/>
        <a:cs typeface="+mn-cs"/>
      </a:defRPr>
    </a:lvl5pPr>
    <a:lvl6pPr marL="10972571" algn="l" defTabSz="4389028" rtl="0" eaLnBrk="1" latinLnBrk="0" hangingPunct="1">
      <a:defRPr sz="5700" kern="1200">
        <a:solidFill>
          <a:schemeClr val="tx1"/>
        </a:solidFill>
        <a:latin typeface="+mn-lt"/>
        <a:ea typeface="+mn-ea"/>
        <a:cs typeface="+mn-cs"/>
      </a:defRPr>
    </a:lvl6pPr>
    <a:lvl7pPr marL="13167085" algn="l" defTabSz="4389028" rtl="0" eaLnBrk="1" latinLnBrk="0" hangingPunct="1">
      <a:defRPr sz="5700" kern="1200">
        <a:solidFill>
          <a:schemeClr val="tx1"/>
        </a:solidFill>
        <a:latin typeface="+mn-lt"/>
        <a:ea typeface="+mn-ea"/>
        <a:cs typeface="+mn-cs"/>
      </a:defRPr>
    </a:lvl7pPr>
    <a:lvl8pPr marL="15361599" algn="l" defTabSz="4389028" rtl="0" eaLnBrk="1" latinLnBrk="0" hangingPunct="1">
      <a:defRPr sz="5700" kern="1200">
        <a:solidFill>
          <a:schemeClr val="tx1"/>
        </a:solidFill>
        <a:latin typeface="+mn-lt"/>
        <a:ea typeface="+mn-ea"/>
        <a:cs typeface="+mn-cs"/>
      </a:defRPr>
    </a:lvl8pPr>
    <a:lvl9pPr marL="17556114" algn="l" defTabSz="4389028"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2589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A1C7F76D-A730-4432-85DE-CA47D32BB251}" type="datetimeFigureOut">
              <a:rPr lang="en-US" smtClean="0"/>
              <a:t>4/30/2024</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21245764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5" y="4221482"/>
            <a:ext cx="35547303" cy="89877900"/>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7901946" y="4221482"/>
            <a:ext cx="105925615" cy="89877900"/>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A1C7F76D-A730-4432-85DE-CA47D32BB251}" type="datetimeFigureOut">
              <a:rPr lang="en-US" smtClean="0"/>
              <a:t>4/30/2024</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6972898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A1C7F76D-A730-4432-85DE-CA47D32BB251}" type="datetimeFigureOut">
              <a:rPr lang="en-US" smtClean="0"/>
              <a:t>4/30/2024</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10389816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1" cy="6537960"/>
          </a:xfrm>
        </p:spPr>
        <p:txBody>
          <a:bodyPr anchor="t"/>
          <a:lstStyle>
            <a:defPPr>
              <a:defRPr kern="1200"/>
            </a:defPPr>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4"/>
            <a:ext cx="37307521" cy="7200897"/>
          </a:xfrm>
        </p:spPr>
        <p:txBody>
          <a:bodyPr anchor="b"/>
          <a:lstStyle>
            <a:defPPr>
              <a:defRPr kern="1200"/>
            </a:defPPr>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4"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a:defPPr>
          </a:lstStyle>
          <a:p>
            <a:fld id="{A1C7F76D-A730-4432-85DE-CA47D32BB251}" type="datetimeFigureOut">
              <a:rPr lang="en-US" smtClean="0"/>
              <a:t>4/30/2024</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22765487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7901943" y="24582121"/>
            <a:ext cx="70736458" cy="69517264"/>
          </a:xfrm>
        </p:spPr>
        <p:txBody>
          <a:bodyPr/>
          <a:lstStyle>
            <a:defPPr>
              <a:defRPr kern="1200"/>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1" y="24582121"/>
            <a:ext cx="70736464" cy="69517264"/>
          </a:xfrm>
        </p:spPr>
        <p:txBody>
          <a:bodyPr/>
          <a:lstStyle>
            <a:defPPr>
              <a:defRPr kern="1200"/>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a:defPPr>
          </a:lstStyle>
          <a:p>
            <a:fld id="{A1C7F76D-A730-4432-85DE-CA47D32BB251}" type="datetimeFigureOut">
              <a:rPr lang="en-US" smtClean="0"/>
              <a:t>4/30/2024</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8766608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79"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7"/>
          </a:xfrm>
        </p:spPr>
        <p:txBody>
          <a:bodyPr anchor="b"/>
          <a:lstStyle>
            <a:defPPr>
              <a:defRPr kern="1200"/>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defPPr>
              <a:defRPr kern="1200"/>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7"/>
          </a:xfrm>
        </p:spPr>
        <p:txBody>
          <a:bodyPr anchor="b"/>
          <a:lstStyle>
            <a:defPPr>
              <a:defRPr kern="1200"/>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3"/>
          </a:xfrm>
        </p:spPr>
        <p:txBody>
          <a:bodyPr/>
          <a:lstStyle>
            <a:defPPr>
              <a:defRPr kern="1200"/>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a:defPPr>
          </a:lstStyle>
          <a:p>
            <a:fld id="{A1C7F76D-A730-4432-85DE-CA47D32BB251}" type="datetimeFigureOut">
              <a:rPr lang="en-US" smtClean="0"/>
              <a:t>4/30/2024</a:t>
            </a:fld>
            <a:endParaRPr lang="en-US"/>
          </a:p>
        </p:txBody>
      </p:sp>
      <p:sp>
        <p:nvSpPr>
          <p:cNvPr id="8" name="Footer Placeholder 7"/>
          <p:cNvSpPr>
            <a:spLocks noGrp="1"/>
          </p:cNvSpPr>
          <p:nvPr>
            <p:ph type="ftr" sz="quarter" idx="11"/>
          </p:nvPr>
        </p:nvSpPr>
        <p:spPr/>
        <p:txBody>
          <a:bodyPr/>
          <a:lstStyle>
            <a:defPPr>
              <a:defRPr kern="1200"/>
            </a:defPPr>
          </a:lstStyle>
          <a:p>
            <a:endParaRPr lang="en-US"/>
          </a:p>
        </p:txBody>
      </p:sp>
      <p:sp>
        <p:nvSpPr>
          <p:cNvPr id="9" name="Slide Number Placeholder 8"/>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277414171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Date Placeholder 2"/>
          <p:cNvSpPr>
            <a:spLocks noGrp="1"/>
          </p:cNvSpPr>
          <p:nvPr>
            <p:ph type="dt" sz="half" idx="10"/>
          </p:nvPr>
        </p:nvSpPr>
        <p:spPr/>
        <p:txBody>
          <a:bodyPr/>
          <a:lstStyle>
            <a:defPPr>
              <a:defRPr kern="1200"/>
            </a:defPPr>
          </a:lstStyle>
          <a:p>
            <a:fld id="{A1C7F76D-A730-4432-85DE-CA47D32BB251}" type="datetimeFigureOut">
              <a:rPr lang="en-US" smtClean="0"/>
              <a:t>4/30/2024</a:t>
            </a:fld>
            <a:endParaRPr lang="en-US"/>
          </a:p>
        </p:txBody>
      </p:sp>
      <p:sp>
        <p:nvSpPr>
          <p:cNvPr id="4" name="Footer Placeholder 3"/>
          <p:cNvSpPr>
            <a:spLocks noGrp="1"/>
          </p:cNvSpPr>
          <p:nvPr>
            <p:ph type="ftr" sz="quarter" idx="11"/>
          </p:nvPr>
        </p:nvSpPr>
        <p:spPr/>
        <p:txBody>
          <a:bodyPr/>
          <a:lstStyle>
            <a:defPPr>
              <a:defRPr kern="1200"/>
            </a:defPPr>
          </a:lstStyle>
          <a:p>
            <a:endParaRPr lang="en-US"/>
          </a:p>
        </p:txBody>
      </p:sp>
      <p:sp>
        <p:nvSpPr>
          <p:cNvPr id="5" name="Slide Number Placeholder 4"/>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26884266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a:defPPr>
          </a:lstStyle>
          <a:p>
            <a:fld id="{A1C7F76D-A730-4432-85DE-CA47D32BB251}" type="datetimeFigureOut">
              <a:rPr lang="en-US" smtClean="0"/>
              <a:t>4/30/2024</a:t>
            </a:fld>
            <a:endParaRPr lang="en-US"/>
          </a:p>
        </p:txBody>
      </p:sp>
      <p:sp>
        <p:nvSpPr>
          <p:cNvPr id="3" name="Footer Placeholder 2"/>
          <p:cNvSpPr>
            <a:spLocks noGrp="1"/>
          </p:cNvSpPr>
          <p:nvPr>
            <p:ph type="ftr" sz="quarter" idx="11"/>
          </p:nvPr>
        </p:nvSpPr>
        <p:spPr/>
        <p:txBody>
          <a:bodyPr/>
          <a:lstStyle>
            <a:defPPr>
              <a:defRPr kern="1200"/>
            </a:defPPr>
          </a:lstStyle>
          <a:p>
            <a:endParaRPr lang="en-US"/>
          </a:p>
        </p:txBody>
      </p:sp>
      <p:sp>
        <p:nvSpPr>
          <p:cNvPr id="4" name="Slide Number Placeholder 3"/>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30469849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defPPr>
              <a:defRPr kern="1200"/>
            </a:defPPr>
            <a:lvl1pPr algn="l">
              <a:defRPr sz="97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a:defPPr>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1"/>
            <a:ext cx="14439903" cy="22517103"/>
          </a:xfrm>
        </p:spPr>
        <p:txBody>
          <a:bodyPr/>
          <a:lstStyle>
            <a:defPPr>
              <a:defRPr kern="1200"/>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A1C7F76D-A730-4432-85DE-CA47D32BB251}" type="datetimeFigureOut">
              <a:rPr lang="en-US" smtClean="0"/>
              <a:t>4/30/2024</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15812620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1" cy="2720343"/>
          </a:xfrm>
        </p:spPr>
        <p:txBody>
          <a:bodyPr anchor="b"/>
          <a:lstStyle>
            <a:defPPr>
              <a:defRPr kern="1200"/>
            </a:defPPr>
            <a:lvl1pPr algn="l">
              <a:defRPr sz="9700" b="1"/>
            </a:lvl1pPr>
          </a:lstStyle>
          <a:p>
            <a:r>
              <a:rPr lang="en-US"/>
              <a:t>Click to edit Master title style</a:t>
            </a:r>
          </a:p>
        </p:txBody>
      </p:sp>
      <p:sp>
        <p:nvSpPr>
          <p:cNvPr id="3" name="Picture Placeholder 2"/>
          <p:cNvSpPr>
            <a:spLocks noGrp="1"/>
          </p:cNvSpPr>
          <p:nvPr>
            <p:ph type="pic" idx="1"/>
          </p:nvPr>
        </p:nvSpPr>
        <p:spPr>
          <a:xfrm>
            <a:off x="8602983" y="2941320"/>
            <a:ext cx="26334721" cy="19751039"/>
          </a:xfrm>
        </p:spPr>
        <p:txBody>
          <a:bodyPr/>
          <a:lstStyle>
            <a:defPPr>
              <a:defRPr kern="1200"/>
            </a:defPPr>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4" indent="0">
              <a:buNone/>
              <a:defRPr sz="9700"/>
            </a:lvl9pPr>
          </a:lstStyle>
          <a:p>
            <a:endParaRPr lang="en-US"/>
          </a:p>
        </p:txBody>
      </p:sp>
      <p:sp>
        <p:nvSpPr>
          <p:cNvPr id="4" name="Text Placeholder 3"/>
          <p:cNvSpPr>
            <a:spLocks noGrp="1"/>
          </p:cNvSpPr>
          <p:nvPr>
            <p:ph type="body" sz="half" idx="2"/>
          </p:nvPr>
        </p:nvSpPr>
        <p:spPr>
          <a:xfrm>
            <a:off x="8602983" y="25763223"/>
            <a:ext cx="26334721" cy="3863337"/>
          </a:xfrm>
        </p:spPr>
        <p:txBody>
          <a:bodyPr/>
          <a:lstStyle>
            <a:defPPr>
              <a:defRPr kern="1200"/>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A1C7F76D-A730-4432-85DE-CA47D32BB251}" type="datetimeFigureOut">
              <a:rPr lang="en-US" smtClean="0"/>
              <a:t>4/30/2024</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11144171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438903" tIns="219451" rIns="438903" bIns="219451" rtlCol="0" anchor="ctr">
            <a:normAutofit/>
          </a:bodyPr>
          <a:lstStyle>
            <a:defPPr>
              <a:defRPr kern="1200"/>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438903" tIns="219451" rIns="438903" bIns="219451" rtlCol="0">
            <a:normAutofit/>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03" tIns="219451" rIns="438903" bIns="219451" rtlCol="0" anchor="ctr"/>
          <a:lstStyle>
            <a:defPPr>
              <a:defRPr kern="1200"/>
            </a:defPPr>
            <a:lvl1pPr algn="l">
              <a:defRPr sz="5700">
                <a:solidFill>
                  <a:schemeClr val="tx1">
                    <a:tint val="75000"/>
                  </a:schemeClr>
                </a:solidFill>
              </a:defRPr>
            </a:lvl1pPr>
          </a:lstStyle>
          <a:p>
            <a:fld id="{A1C7F76D-A730-4432-85DE-CA47D32BB251}" type="datetimeFigureOut">
              <a:rPr lang="en-US" smtClean="0"/>
              <a:t>4/30/2024</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903" tIns="219451" rIns="438903" bIns="219451" rtlCol="0" anchor="ctr"/>
          <a:lstStyle>
            <a:defPPr>
              <a:defRPr kern="1200"/>
            </a:defPPr>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903" tIns="219451" rIns="438903" bIns="219451" rtlCol="0" anchor="ctr"/>
          <a:lstStyle>
            <a:defPPr>
              <a:defRPr kern="1200"/>
            </a:defPPr>
            <a:lvl1pPr algn="r">
              <a:defRPr sz="5700">
                <a:solidFill>
                  <a:schemeClr val="tx1">
                    <a:tint val="75000"/>
                  </a:schemeClr>
                </a:solidFill>
              </a:defRPr>
            </a:lvl1pPr>
          </a:lstStyle>
          <a:p>
            <a:fld id="{09D57CD0-55F5-4017-8E2F-F1A5FF8435B8}" type="slidenum">
              <a:rPr lang="en-US" smtClean="0"/>
              <a:t>‹#›</a:t>
            </a:fld>
            <a:endParaRPr lang="en-US"/>
          </a:p>
        </p:txBody>
      </p:sp>
      <p:pic>
        <p:nvPicPr>
          <p:cNvPr id="7" name="New picture"/>
          <p:cNvPicPr/>
          <p:nvPr/>
        </p:nvPicPr>
        <p:blipFill>
          <a:blip r:embed="rId13"/>
          <a:stretch>
            <a:fillRect/>
          </a:stretch>
        </p:blipFill>
        <p:spPr>
          <a:xfrm rot="16200000">
            <a:off x="-11074400" y="16459200"/>
            <a:ext cx="14274800" cy="3937000"/>
          </a:xfrm>
          <a:prstGeom prst="rect">
            <a:avLst/>
          </a:prstGeom>
        </p:spPr>
      </p:pic>
      <p:pic>
        <p:nvPicPr>
          <p:cNvPr id="8" name="New picture"/>
          <p:cNvPicPr/>
          <p:nvPr/>
        </p:nvPicPr>
        <p:blipFill>
          <a:blip r:embed="rId13"/>
          <a:stretch>
            <a:fillRect/>
          </a:stretch>
        </p:blipFill>
        <p:spPr>
          <a:xfrm rot="5400000">
            <a:off x="40690800" y="16459200"/>
            <a:ext cx="14274800" cy="3937000"/>
          </a:xfrm>
          <a:prstGeom prst="rect">
            <a:avLst/>
          </a:prstGeom>
        </p:spPr>
      </p:pic>
      <p:pic>
        <p:nvPicPr>
          <p:cNvPr id="9" name="New picture"/>
          <p:cNvPicPr/>
          <p:nvPr/>
        </p:nvPicPr>
        <p:blipFill>
          <a:blip r:embed="rId14"/>
          <a:stretch>
            <a:fillRect/>
          </a:stretch>
        </p:blipFill>
        <p:spPr>
          <a:xfrm>
            <a:off x="6946900" y="33426400"/>
            <a:ext cx="29997400" cy="1447800"/>
          </a:xfrm>
          <a:prstGeom prst="rect">
            <a:avLst/>
          </a:prstGeom>
        </p:spPr>
      </p:pic>
      <p:sp>
        <p:nvSpPr>
          <p:cNvPr id="10"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contemplativecloud  Size: 48x36</a:t>
            </a:r>
          </a:p>
        </p:txBody>
      </p:sp>
    </p:spTree>
    <p:extLst>
      <p:ext uri="{BB962C8B-B14F-4D97-AF65-F5344CB8AC3E}">
        <p14:creationId xmlns:p14="http://schemas.microsoft.com/office/powerpoint/2010/main" val="1191322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389028" rtl="0" eaLnBrk="1" latinLnBrk="0" hangingPunct="1">
        <a:spcBef>
          <a:spcPct val="0"/>
        </a:spcBef>
        <a:buNone/>
        <a:defRPr sz="21100" kern="1200">
          <a:solidFill>
            <a:schemeClr val="tx1"/>
          </a:solidFill>
          <a:latin typeface="+mj-lt"/>
          <a:ea typeface="+mj-ea"/>
          <a:cs typeface="+mj-cs"/>
        </a:defRPr>
      </a:lvl1pPr>
    </p:titleStyle>
    <p:bodyStyle>
      <a:defPPr>
        <a:defRPr kern="1200"/>
      </a:defPPr>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microsoft.com/office/2007/relationships/diagramDrawing" Target="../diagrams/drawing1.xml"/><Relationship Id="rId2" Type="http://schemas.openxmlformats.org/officeDocument/2006/relationships/image" Target="../media/image3.png"/><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diagramColors" Target="../diagrams/colors1.xml"/><Relationship Id="rId5" Type="http://schemas.openxmlformats.org/officeDocument/2006/relationships/image" Target="../media/image6.svg"/><Relationship Id="rId15" Type="http://schemas.openxmlformats.org/officeDocument/2006/relationships/image" Target="../media/image11.png"/><Relationship Id="rId10" Type="http://schemas.openxmlformats.org/officeDocument/2006/relationships/diagramQuickStyle" Target="../diagrams/quickStyle1.xml"/><Relationship Id="rId4" Type="http://schemas.openxmlformats.org/officeDocument/2006/relationships/image" Target="../media/image5.png"/><Relationship Id="rId9" Type="http://schemas.openxmlformats.org/officeDocument/2006/relationships/diagramLayout" Target="../diagrams/layout1.xml"/><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8" name="Table 1037">
            <a:extLst>
              <a:ext uri="{FF2B5EF4-FFF2-40B4-BE49-F238E27FC236}">
                <a16:creationId xmlns:a16="http://schemas.microsoft.com/office/drawing/2014/main" id="{C113164F-DA7D-B46B-5279-1E654AB0604A}"/>
              </a:ext>
            </a:extLst>
          </p:cNvPr>
          <p:cNvGraphicFramePr>
            <a:graphicFrameLocks noGrp="1"/>
          </p:cNvGraphicFramePr>
          <p:nvPr>
            <p:extLst>
              <p:ext uri="{D42A27DB-BD31-4B8C-83A1-F6EECF244321}">
                <p14:modId xmlns:p14="http://schemas.microsoft.com/office/powerpoint/2010/main" val="1079712452"/>
              </p:ext>
            </p:extLst>
          </p:nvPr>
        </p:nvGraphicFramePr>
        <p:xfrm>
          <a:off x="18097787" y="17147232"/>
          <a:ext cx="2829931" cy="1463040"/>
        </p:xfrm>
        <a:graphic>
          <a:graphicData uri="http://schemas.openxmlformats.org/drawingml/2006/table">
            <a:tbl>
              <a:tblPr firstRow="1" firstCol="1" bandRow="1">
                <a:tableStyleId>{0E3FDE45-AF77-4B5C-9715-49D594BDF05E}</a:tableStyleId>
              </a:tblPr>
              <a:tblGrid>
                <a:gridCol w="959505">
                  <a:extLst>
                    <a:ext uri="{9D8B030D-6E8A-4147-A177-3AD203B41FA5}">
                      <a16:colId xmlns:a16="http://schemas.microsoft.com/office/drawing/2014/main" val="3672698424"/>
                    </a:ext>
                  </a:extLst>
                </a:gridCol>
                <a:gridCol w="806422">
                  <a:extLst>
                    <a:ext uri="{9D8B030D-6E8A-4147-A177-3AD203B41FA5}">
                      <a16:colId xmlns:a16="http://schemas.microsoft.com/office/drawing/2014/main" val="3584266038"/>
                    </a:ext>
                  </a:extLst>
                </a:gridCol>
                <a:gridCol w="1064004">
                  <a:extLst>
                    <a:ext uri="{9D8B030D-6E8A-4147-A177-3AD203B41FA5}">
                      <a16:colId xmlns:a16="http://schemas.microsoft.com/office/drawing/2014/main" val="734442874"/>
                    </a:ext>
                  </a:extLst>
                </a:gridCol>
              </a:tblGrid>
              <a:tr h="338436">
                <a:tc>
                  <a:txBody>
                    <a:bodyPr/>
                    <a:lstStyle/>
                    <a:p>
                      <a:r>
                        <a:rPr lang="en-US" sz="1800" dirty="0">
                          <a:latin typeface="+mn-lt"/>
                          <a:ea typeface="Open Sans" panose="020B0606030504020204" pitchFamily="34" charset="0"/>
                          <a:cs typeface="Open Sans" panose="020B0606030504020204" pitchFamily="34" charset="0"/>
                        </a:rPr>
                        <a:t>Join 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800" dirty="0"/>
                        <a:t>Key</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Value</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799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603232"/>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29967"/>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55344"/>
                  </a:ext>
                </a:extLst>
              </a:tr>
            </a:tbl>
          </a:graphicData>
        </a:graphic>
      </p:graphicFrame>
      <p:sp>
        <p:nvSpPr>
          <p:cNvPr id="1023" name="Multiplication Sign 1022">
            <a:extLst>
              <a:ext uri="{FF2B5EF4-FFF2-40B4-BE49-F238E27FC236}">
                <a16:creationId xmlns:a16="http://schemas.microsoft.com/office/drawing/2014/main" id="{72686A88-D5CC-3B3A-7DD4-AF37359C63C4}"/>
              </a:ext>
            </a:extLst>
          </p:cNvPr>
          <p:cNvSpPr/>
          <p:nvPr/>
        </p:nvSpPr>
        <p:spPr>
          <a:xfrm>
            <a:off x="18023245" y="17077010"/>
            <a:ext cx="1106240" cy="1890598"/>
          </a:xfrm>
          <a:prstGeom prst="mathMultiply">
            <a:avLst/>
          </a:prstGeom>
          <a:ln/>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3" name="Rectangle 42"/>
          <p:cNvSpPr/>
          <p:nvPr/>
        </p:nvSpPr>
        <p:spPr>
          <a:xfrm>
            <a:off x="-1" y="0"/>
            <a:ext cx="43891203" cy="3291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35" name="Rectangle 34"/>
          <p:cNvSpPr/>
          <p:nvPr/>
        </p:nvSpPr>
        <p:spPr>
          <a:xfrm>
            <a:off x="-1" y="-1"/>
            <a:ext cx="43891203" cy="5858413"/>
          </a:xfrm>
          <a:prstGeom prst="rect">
            <a:avLst/>
          </a:prstGeom>
          <a:gradFill flip="none" rotWithShape="1">
            <a:gsLst>
              <a:gs pos="0">
                <a:srgbClr val="8CB1BE"/>
              </a:gs>
              <a:gs pos="9000">
                <a:srgbClr val="E1EBE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7" name="Rectangle 46"/>
          <p:cNvSpPr/>
          <p:nvPr/>
        </p:nvSpPr>
        <p:spPr>
          <a:xfrm>
            <a:off x="-2" y="5858412"/>
            <a:ext cx="43891203" cy="320040"/>
          </a:xfrm>
          <a:prstGeom prst="rect">
            <a:avLst/>
          </a:prstGeom>
          <a:solidFill>
            <a:srgbClr val="233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8" name="Rectangle 47"/>
          <p:cNvSpPr/>
          <p:nvPr/>
        </p:nvSpPr>
        <p:spPr>
          <a:xfrm>
            <a:off x="-1" y="32063879"/>
            <a:ext cx="43891203" cy="854521"/>
          </a:xfrm>
          <a:prstGeom prst="rect">
            <a:avLst/>
          </a:prstGeom>
          <a:solidFill>
            <a:srgbClr val="233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36" name="Text Placeholder 9">
            <a:extLst>
              <a:ext uri="{FF2B5EF4-FFF2-40B4-BE49-F238E27FC236}">
                <a16:creationId xmlns:a16="http://schemas.microsoft.com/office/drawing/2014/main" id="{ADC1708B-DBA7-405A-832D-BDB694DCC894}"/>
              </a:ext>
            </a:extLst>
          </p:cNvPr>
          <p:cNvSpPr txBox="1"/>
          <p:nvPr/>
        </p:nvSpPr>
        <p:spPr>
          <a:xfrm>
            <a:off x="3657600" y="406086"/>
            <a:ext cx="36282086" cy="2796588"/>
          </a:xfrm>
          <a:prstGeom prst="rect">
            <a:avLst/>
          </a:prstGeom>
        </p:spPr>
        <p:txBody>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8500" b="1" dirty="0">
                <a:solidFill>
                  <a:srgbClr val="C00000"/>
                </a:solidFill>
                <a:effectLst/>
                <a:latin typeface="Bree Serif" panose="02000503040000020004" pitchFamily="2" charset="0"/>
                <a:cs typeface="Arial" pitchFamily="34" charset="0"/>
              </a:rPr>
              <a:t>Accelerating Iterative Joins Toward a Modern </a:t>
            </a:r>
            <a:r>
              <a:rPr lang="en-US" sz="8500" b="1" dirty="0" err="1">
                <a:solidFill>
                  <a:srgbClr val="C00000"/>
                </a:solidFill>
                <a:effectLst/>
                <a:latin typeface="Bree Serif" panose="02000503040000020004" pitchFamily="2" charset="0"/>
                <a:cs typeface="Arial" pitchFamily="34" charset="0"/>
              </a:rPr>
              <a:t>Datalog</a:t>
            </a:r>
            <a:r>
              <a:rPr lang="en-US" sz="8500" b="1" dirty="0">
                <a:solidFill>
                  <a:srgbClr val="C00000"/>
                </a:solidFill>
                <a:effectLst/>
                <a:latin typeface="Bree Serif" panose="02000503040000020004" pitchFamily="2" charset="0"/>
                <a:cs typeface="Arial" pitchFamily="34" charset="0"/>
              </a:rPr>
              <a:t> Backend on GPU</a:t>
            </a:r>
          </a:p>
        </p:txBody>
      </p:sp>
      <p:sp>
        <p:nvSpPr>
          <p:cNvPr id="37" name="Text Placeholder 11">
            <a:extLst>
              <a:ext uri="{FF2B5EF4-FFF2-40B4-BE49-F238E27FC236}">
                <a16:creationId xmlns:a16="http://schemas.microsoft.com/office/drawing/2014/main" id="{D99616FF-2607-417E-B672-719261008DB5}"/>
              </a:ext>
            </a:extLst>
          </p:cNvPr>
          <p:cNvSpPr txBox="1"/>
          <p:nvPr/>
        </p:nvSpPr>
        <p:spPr>
          <a:xfrm>
            <a:off x="3657600" y="3380299"/>
            <a:ext cx="36576000" cy="1988237"/>
          </a:xfrm>
          <a:prstGeom prst="rect">
            <a:avLst/>
          </a:prstGeom>
        </p:spPr>
        <p:txBody>
          <a:bodyPr>
            <a:spAutoFit/>
          </a:bodyPr>
          <a:lstStyle>
            <a:defPPr>
              <a:defRPr kern="1200"/>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latin typeface="Open Sans" panose="020B0606030504020204" pitchFamily="34" charset="0"/>
                <a:ea typeface="Open Sans" panose="020B0606030504020204" pitchFamily="34" charset="0"/>
                <a:cs typeface="Open Sans" panose="020B0606030504020204" pitchFamily="34" charset="0"/>
              </a:rPr>
              <a:t>Ahmedur Rahman Shovon (ashov@uic.edu), Sidharth Kumar (sidharth@uic.edu)</a:t>
            </a:r>
          </a:p>
          <a:p>
            <a:pPr algn="ctr"/>
            <a:r>
              <a:rPr lang="en-US" sz="5600" dirty="0">
                <a:latin typeface="Open Sans" panose="020B0606030504020204" pitchFamily="34" charset="0"/>
                <a:ea typeface="Open Sans" panose="020B0606030504020204" pitchFamily="34" charset="0"/>
                <a:cs typeface="Open Sans" panose="020B0606030504020204" pitchFamily="34" charset="0"/>
              </a:rPr>
              <a:t>University of Illinois Chicago</a:t>
            </a:r>
          </a:p>
        </p:txBody>
      </p:sp>
      <p:sp>
        <p:nvSpPr>
          <p:cNvPr id="40" name="TextBox 39">
            <a:extLst>
              <a:ext uri="{FF2B5EF4-FFF2-40B4-BE49-F238E27FC236}">
                <a16:creationId xmlns:a16="http://schemas.microsoft.com/office/drawing/2014/main" id="{987A6BEF-F37F-4836-9F1B-39E6B78A92AA}"/>
              </a:ext>
            </a:extLst>
          </p:cNvPr>
          <p:cNvSpPr txBox="1"/>
          <p:nvPr/>
        </p:nvSpPr>
        <p:spPr>
          <a:xfrm>
            <a:off x="11653153" y="7731952"/>
            <a:ext cx="9857035" cy="830997"/>
          </a:xfrm>
          <a:prstGeom prst="rect">
            <a:avLst/>
          </a:prstGeom>
          <a:noFill/>
        </p:spPr>
        <p:txBody>
          <a:bodyPr wrap="square" rtlCol="0">
            <a:spAutoFit/>
          </a:bodyPr>
          <a:lstStyle>
            <a:defPPr>
              <a:defRPr kern="1200"/>
            </a:defPPr>
          </a:lstStyle>
          <a:p>
            <a:r>
              <a:rPr lang="en-US" sz="2400" dirty="0">
                <a:ea typeface="Open Sans" panose="020B0606030504020204" pitchFamily="34" charset="0"/>
                <a:cs typeface="Open Sans" panose="020B0606030504020204" pitchFamily="34" charset="0"/>
              </a:rPr>
              <a:t>We introduce a GPU-optimized open addressing hash table tailored for relational data to perform binary hash joins.</a:t>
            </a:r>
          </a:p>
        </p:txBody>
      </p:sp>
      <p:sp>
        <p:nvSpPr>
          <p:cNvPr id="31" name="TextBox 30">
            <a:extLst>
              <a:ext uri="{FF2B5EF4-FFF2-40B4-BE49-F238E27FC236}">
                <a16:creationId xmlns:a16="http://schemas.microsoft.com/office/drawing/2014/main" id="{AB0889A3-6EEC-4AA1-918E-CA70E2D1BC52}"/>
              </a:ext>
            </a:extLst>
          </p:cNvPr>
          <p:cNvSpPr txBox="1"/>
          <p:nvPr/>
        </p:nvSpPr>
        <p:spPr>
          <a:xfrm>
            <a:off x="11653153" y="6807041"/>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Accelerating Iterative Joins with </a:t>
            </a:r>
            <a:r>
              <a:rPr lang="en-US" sz="3600" dirty="0" err="1">
                <a:latin typeface="Bree Serif" panose="02000503040000020004" pitchFamily="2" charset="0"/>
              </a:rPr>
              <a:t>GPUJoin</a:t>
            </a:r>
            <a:endParaRPr lang="en-US" sz="3600" dirty="0">
              <a:latin typeface="Bree Serif" panose="02000503040000020004" pitchFamily="2" charset="0"/>
            </a:endParaRPr>
          </a:p>
        </p:txBody>
      </p:sp>
      <p:sp>
        <p:nvSpPr>
          <p:cNvPr id="44" name="TextBox 43">
            <a:extLst>
              <a:ext uri="{FF2B5EF4-FFF2-40B4-BE49-F238E27FC236}">
                <a16:creationId xmlns:a16="http://schemas.microsoft.com/office/drawing/2014/main" id="{8A1D3E82-FBCF-4BB0-8304-8D41CF532A89}"/>
              </a:ext>
            </a:extLst>
          </p:cNvPr>
          <p:cNvSpPr txBox="1"/>
          <p:nvPr/>
        </p:nvSpPr>
        <p:spPr>
          <a:xfrm>
            <a:off x="-2801260" y="-6834799"/>
            <a:ext cx="21464322" cy="461665"/>
          </a:xfrm>
          <a:prstGeom prst="rect">
            <a:avLst/>
          </a:prstGeom>
          <a:noFill/>
        </p:spPr>
        <p:txBody>
          <a:bodyPr wrap="square" rtlCol="0">
            <a:spAutoFit/>
          </a:bodyPr>
          <a:lstStyle>
            <a:defPPr>
              <a:defRPr kern="1200"/>
            </a:defPPr>
          </a:lstStyle>
          <a:p>
            <a:r>
              <a:rPr lang="en-US" sz="2400" dirty="0" err="1">
                <a:ea typeface="Open Sans" panose="020B0606030504020204" pitchFamily="34" charset="0"/>
                <a:cs typeface="Open Sans" panose="020B0606030504020204" pitchFamily="34" charset="0"/>
              </a:rPr>
              <a:t>GPUJoin</a:t>
            </a:r>
            <a:r>
              <a:rPr lang="en-US" sz="2400" dirty="0">
                <a:ea typeface="Open Sans" panose="020B0606030504020204" pitchFamily="34" charset="0"/>
                <a:cs typeface="Open Sans" panose="020B0606030504020204" pitchFamily="34" charset="0"/>
              </a:rPr>
              <a:t> sets the journey toward a modern </a:t>
            </a:r>
            <a:r>
              <a:rPr lang="en-US" sz="2400" dirty="0" err="1">
                <a:ea typeface="Open Sans" panose="020B0606030504020204" pitchFamily="34" charset="0"/>
                <a:cs typeface="Open Sans" panose="020B0606030504020204" pitchFamily="34" charset="0"/>
              </a:rPr>
              <a:t>Datalog</a:t>
            </a:r>
            <a:r>
              <a:rPr lang="en-US" sz="2400" dirty="0">
                <a:ea typeface="Open Sans" panose="020B0606030504020204" pitchFamily="34" charset="0"/>
                <a:cs typeface="Open Sans" panose="020B0606030504020204" pitchFamily="34" charset="0"/>
              </a:rPr>
              <a:t> backend on GPU</a:t>
            </a:r>
          </a:p>
        </p:txBody>
      </p:sp>
      <p:sp>
        <p:nvSpPr>
          <p:cNvPr id="33" name="TextBox 32">
            <a:extLst>
              <a:ext uri="{FF2B5EF4-FFF2-40B4-BE49-F238E27FC236}">
                <a16:creationId xmlns:a16="http://schemas.microsoft.com/office/drawing/2014/main" id="{0F3AA5BC-7CBE-48E0-A4F2-EE63DEB30196}"/>
              </a:ext>
            </a:extLst>
          </p:cNvPr>
          <p:cNvSpPr txBox="1"/>
          <p:nvPr/>
        </p:nvSpPr>
        <p:spPr>
          <a:xfrm>
            <a:off x="22394628" y="6807041"/>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Experiments</a:t>
            </a:r>
          </a:p>
        </p:txBody>
      </p:sp>
      <p:sp>
        <p:nvSpPr>
          <p:cNvPr id="28" name="TextBox 27">
            <a:extLst>
              <a:ext uri="{FF2B5EF4-FFF2-40B4-BE49-F238E27FC236}">
                <a16:creationId xmlns:a16="http://schemas.microsoft.com/office/drawing/2014/main" id="{C3FEB7B2-C6D8-4575-8681-61A508AC12E2}"/>
              </a:ext>
            </a:extLst>
          </p:cNvPr>
          <p:cNvSpPr txBox="1"/>
          <p:nvPr/>
        </p:nvSpPr>
        <p:spPr>
          <a:xfrm>
            <a:off x="911677" y="18351452"/>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Challenges</a:t>
            </a:r>
          </a:p>
        </p:txBody>
      </p:sp>
      <p:sp>
        <p:nvSpPr>
          <p:cNvPr id="29" name="TextBox 28">
            <a:extLst>
              <a:ext uri="{FF2B5EF4-FFF2-40B4-BE49-F238E27FC236}">
                <a16:creationId xmlns:a16="http://schemas.microsoft.com/office/drawing/2014/main" id="{C8CF195C-51C5-4513-BC8D-A4C0776E21CE}"/>
              </a:ext>
            </a:extLst>
          </p:cNvPr>
          <p:cNvSpPr txBox="1"/>
          <p:nvPr/>
        </p:nvSpPr>
        <p:spPr>
          <a:xfrm>
            <a:off x="911677" y="6807041"/>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Background</a:t>
            </a:r>
          </a:p>
        </p:txBody>
      </p:sp>
      <p:sp>
        <p:nvSpPr>
          <p:cNvPr id="940" name="TextBox 939">
            <a:extLst>
              <a:ext uri="{FF2B5EF4-FFF2-40B4-BE49-F238E27FC236}">
                <a16:creationId xmlns:a16="http://schemas.microsoft.com/office/drawing/2014/main" id="{E85DBFDF-867A-4822-886E-00090E8226DD}"/>
              </a:ext>
            </a:extLst>
          </p:cNvPr>
          <p:cNvSpPr txBox="1"/>
          <p:nvPr/>
        </p:nvSpPr>
        <p:spPr>
          <a:xfrm>
            <a:off x="911677" y="7731952"/>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Declarative programming </a:t>
            </a:r>
            <a:r>
              <a:rPr lang="en-US" sz="2400" dirty="0">
                <a:ea typeface="Open Sans" panose="020B0606030504020204" pitchFamily="34" charset="0"/>
                <a:cs typeface="Open Sans" panose="020B0606030504020204" pitchFamily="34" charset="0"/>
              </a:rPr>
              <a:t>focuses on “WHAT” to achieve rather than “HOW”.</a:t>
            </a:r>
          </a:p>
        </p:txBody>
      </p:sp>
      <p:sp>
        <p:nvSpPr>
          <p:cNvPr id="941" name="TextBox 940">
            <a:extLst>
              <a:ext uri="{FF2B5EF4-FFF2-40B4-BE49-F238E27FC236}">
                <a16:creationId xmlns:a16="http://schemas.microsoft.com/office/drawing/2014/main" id="{1BDBC9FB-2A89-4EA1-8C7C-3F23168D79F9}"/>
              </a:ext>
            </a:extLst>
          </p:cNvPr>
          <p:cNvSpPr txBox="1"/>
          <p:nvPr/>
        </p:nvSpPr>
        <p:spPr>
          <a:xfrm>
            <a:off x="884441" y="19286280"/>
            <a:ext cx="9857035" cy="461665"/>
          </a:xfrm>
          <a:prstGeom prst="rect">
            <a:avLst/>
          </a:prstGeom>
          <a:noFill/>
        </p:spPr>
        <p:txBody>
          <a:bodyPr wrap="square" rtlCol="0">
            <a:spAutoFit/>
          </a:bodyPr>
          <a:lstStyle>
            <a:defPPr>
              <a:defRPr kern="1200"/>
            </a:defPPr>
          </a:lstStyle>
          <a:p>
            <a:r>
              <a:rPr lang="en-US" sz="2400" dirty="0">
                <a:ea typeface="Open Sans" panose="020B0606030504020204" pitchFamily="34" charset="0"/>
                <a:cs typeface="Open Sans" panose="020B0606030504020204" pitchFamily="34" charset="0"/>
              </a:rPr>
              <a:t>Efficiently mapping </a:t>
            </a:r>
            <a:r>
              <a:rPr lang="en-US" sz="2400" b="1" dirty="0">
                <a:ea typeface="Open Sans" panose="020B0606030504020204" pitchFamily="34" charset="0"/>
                <a:cs typeface="Open Sans" panose="020B0606030504020204" pitchFamily="34" charset="0"/>
              </a:rPr>
              <a:t>iterative join</a:t>
            </a:r>
            <a:r>
              <a:rPr lang="en-US" sz="2400" dirty="0">
                <a:ea typeface="Open Sans" panose="020B0606030504020204" pitchFamily="34" charset="0"/>
                <a:cs typeface="Open Sans" panose="020B0606030504020204" pitchFamily="34" charset="0"/>
              </a:rPr>
              <a:t> operations to </a:t>
            </a:r>
            <a:r>
              <a:rPr lang="en-US" sz="2400" b="1" dirty="0">
                <a:ea typeface="Open Sans" panose="020B0606030504020204" pitchFamily="34" charset="0"/>
                <a:cs typeface="Open Sans" panose="020B0606030504020204" pitchFamily="34" charset="0"/>
              </a:rPr>
              <a:t>GPUs</a:t>
            </a:r>
            <a:r>
              <a:rPr lang="en-US" sz="2400" dirty="0">
                <a:ea typeface="Open Sans" panose="020B0606030504020204" pitchFamily="34" charset="0"/>
                <a:cs typeface="Open Sans" panose="020B0606030504020204" pitchFamily="34" charset="0"/>
              </a:rPr>
              <a:t> poses unique challenges:</a:t>
            </a:r>
          </a:p>
        </p:txBody>
      </p:sp>
      <p:sp>
        <p:nvSpPr>
          <p:cNvPr id="52" name="TextBox 51">
            <a:extLst>
              <a:ext uri="{FF2B5EF4-FFF2-40B4-BE49-F238E27FC236}">
                <a16:creationId xmlns:a16="http://schemas.microsoft.com/office/drawing/2014/main" id="{B0E4BFE5-3F36-45C0-9D0A-F0C45C1EC990}"/>
              </a:ext>
            </a:extLst>
          </p:cNvPr>
          <p:cNvSpPr txBox="1"/>
          <p:nvPr/>
        </p:nvSpPr>
        <p:spPr>
          <a:xfrm>
            <a:off x="33144794" y="7731952"/>
            <a:ext cx="9857035" cy="830997"/>
          </a:xfrm>
          <a:prstGeom prst="rect">
            <a:avLst/>
          </a:prstGeom>
          <a:noFill/>
        </p:spPr>
        <p:txBody>
          <a:bodyPr wrap="square" rtlCol="0">
            <a:spAutoFit/>
          </a:bodyPr>
          <a:lstStyle>
            <a:defPPr>
              <a:defRPr kern="1200"/>
            </a:defPPr>
          </a:lstStyle>
          <a:p>
            <a:r>
              <a:rPr lang="en-US" sz="2400" dirty="0">
                <a:ea typeface="Open Sans" panose="020B0606030504020204" pitchFamily="34" charset="0"/>
                <a:cs typeface="Open Sans" panose="020B0606030504020204" pitchFamily="34" charset="0"/>
              </a:rPr>
              <a:t>We evaluated </a:t>
            </a:r>
            <a:r>
              <a:rPr lang="en-US" sz="2400" dirty="0" err="1">
                <a:ea typeface="Open Sans" panose="020B0606030504020204" pitchFamily="34" charset="0"/>
                <a:cs typeface="Open Sans" panose="020B0606030504020204" pitchFamily="34" charset="0"/>
              </a:rPr>
              <a:t>GPUJoin</a:t>
            </a:r>
            <a:r>
              <a:rPr lang="en-US" sz="2400" dirty="0">
                <a:ea typeface="Open Sans" panose="020B0606030504020204" pitchFamily="34" charset="0"/>
                <a:cs typeface="Open Sans" panose="020B0606030504020204" pitchFamily="34" charset="0"/>
              </a:rPr>
              <a:t> on large datasets with state-of-the-art CPU </a:t>
            </a:r>
            <a:r>
              <a:rPr lang="en-US" sz="2400" dirty="0" err="1">
                <a:ea typeface="Open Sans" panose="020B0606030504020204" pitchFamily="34" charset="0"/>
                <a:cs typeface="Open Sans" panose="020B0606030504020204" pitchFamily="34" charset="0"/>
              </a:rPr>
              <a:t>Datalog</a:t>
            </a:r>
            <a:r>
              <a:rPr lang="en-US" sz="2400" dirty="0">
                <a:ea typeface="Open Sans" panose="020B0606030504020204" pitchFamily="34" charset="0"/>
                <a:cs typeface="Open Sans" panose="020B0606030504020204" pitchFamily="34" charset="0"/>
              </a:rPr>
              <a:t> solver (Soufflé) and GPU library (</a:t>
            </a:r>
            <a:r>
              <a:rPr lang="en-US" sz="2400" dirty="0" err="1">
                <a:ea typeface="Open Sans" panose="020B0606030504020204" pitchFamily="34" charset="0"/>
                <a:cs typeface="Open Sans" panose="020B0606030504020204" pitchFamily="34" charset="0"/>
              </a:rPr>
              <a:t>cuDF</a:t>
            </a:r>
            <a:r>
              <a:rPr lang="en-US" sz="2400" dirty="0">
                <a:ea typeface="Open Sans" panose="020B0606030504020204" pitchFamily="34" charset="0"/>
                <a:cs typeface="Open Sans" panose="020B0606030504020204" pitchFamily="34" charset="0"/>
              </a:rPr>
              <a:t>).</a:t>
            </a:r>
          </a:p>
        </p:txBody>
      </p:sp>
      <p:sp>
        <p:nvSpPr>
          <p:cNvPr id="50" name="TextBox 49">
            <a:extLst>
              <a:ext uri="{FF2B5EF4-FFF2-40B4-BE49-F238E27FC236}">
                <a16:creationId xmlns:a16="http://schemas.microsoft.com/office/drawing/2014/main" id="{40DD8365-EA81-487B-AEAB-246594E9BB02}"/>
              </a:ext>
            </a:extLst>
          </p:cNvPr>
          <p:cNvSpPr txBox="1"/>
          <p:nvPr/>
        </p:nvSpPr>
        <p:spPr>
          <a:xfrm>
            <a:off x="33149722" y="6807041"/>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Experiments (Continue)</a:t>
            </a:r>
          </a:p>
        </p:txBody>
      </p:sp>
      <p:sp>
        <p:nvSpPr>
          <p:cNvPr id="53" name="TextBox 52">
            <a:extLst>
              <a:ext uri="{FF2B5EF4-FFF2-40B4-BE49-F238E27FC236}">
                <a16:creationId xmlns:a16="http://schemas.microsoft.com/office/drawing/2014/main" id="{D46BBE28-F297-4ACF-9FF2-A8CACF4EEE5F}"/>
              </a:ext>
            </a:extLst>
          </p:cNvPr>
          <p:cNvSpPr txBox="1"/>
          <p:nvPr/>
        </p:nvSpPr>
        <p:spPr>
          <a:xfrm>
            <a:off x="33149722" y="24917597"/>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Conclusion</a:t>
            </a:r>
          </a:p>
        </p:txBody>
      </p:sp>
      <p:sp>
        <p:nvSpPr>
          <p:cNvPr id="948" name="TextBox 947">
            <a:extLst>
              <a:ext uri="{FF2B5EF4-FFF2-40B4-BE49-F238E27FC236}">
                <a16:creationId xmlns:a16="http://schemas.microsoft.com/office/drawing/2014/main" id="{77838F30-39AF-4706-AB87-8847505ED198}"/>
              </a:ext>
            </a:extLst>
          </p:cNvPr>
          <p:cNvSpPr txBox="1"/>
          <p:nvPr/>
        </p:nvSpPr>
        <p:spPr>
          <a:xfrm>
            <a:off x="33136105" y="25852425"/>
            <a:ext cx="9857035" cy="3416320"/>
          </a:xfrm>
          <a:prstGeom prst="rect">
            <a:avLst/>
          </a:prstGeom>
          <a:noFill/>
        </p:spPr>
        <p:txBody>
          <a:bodyPr wrap="square" rtlCol="0">
            <a:spAutoFit/>
          </a:bodyPr>
          <a:lstStyle>
            <a:defPPr>
              <a:defRPr kern="1200"/>
            </a:defPPr>
          </a:lstStyle>
          <a:p>
            <a:r>
              <a:rPr lang="en-US" sz="2400" dirty="0">
                <a:ea typeface="Open Sans" panose="020B0606030504020204" pitchFamily="34" charset="0"/>
                <a:cs typeface="Open Sans" panose="020B0606030504020204" pitchFamily="34" charset="0"/>
              </a:rPr>
              <a:t>Our contributions:</a:t>
            </a:r>
          </a:p>
          <a:p>
            <a:pPr marL="342900" indent="-342900">
              <a:buFont typeface="Arial" panose="020B0604020202020204" pitchFamily="34" charset="0"/>
              <a:buChar char="•"/>
            </a:pPr>
            <a:r>
              <a:rPr lang="en-US" sz="2400" dirty="0">
                <a:ea typeface="Open Sans" panose="020B0606030504020204" pitchFamily="34" charset="0"/>
                <a:cs typeface="Open Sans" panose="020B0606030504020204" pitchFamily="34" charset="0"/>
              </a:rPr>
              <a:t>High performance GPU hash table for iterative RA</a:t>
            </a:r>
          </a:p>
          <a:p>
            <a:pPr marL="342900" indent="-342900">
              <a:buFont typeface="Arial" panose="020B0604020202020204" pitchFamily="34" charset="0"/>
              <a:buChar char="•"/>
            </a:pPr>
            <a:r>
              <a:rPr lang="en-US" sz="2400" dirty="0">
                <a:ea typeface="Open Sans" panose="020B0606030504020204" pitchFamily="34" charset="0"/>
                <a:cs typeface="Open Sans" panose="020B0606030504020204" pitchFamily="34" charset="0"/>
              </a:rPr>
              <a:t>Operations optimization (fuse join and projection)</a:t>
            </a:r>
          </a:p>
          <a:p>
            <a:pPr marL="342900" indent="-342900">
              <a:buFont typeface="Arial" panose="020B0604020202020204" pitchFamily="34" charset="0"/>
              <a:buChar char="•"/>
            </a:pPr>
            <a:r>
              <a:rPr lang="en-US" sz="2400" dirty="0">
                <a:ea typeface="Open Sans" panose="020B0606030504020204" pitchFamily="34" charset="0"/>
                <a:cs typeface="Open Sans" panose="020B0606030504020204" pitchFamily="34" charset="0"/>
              </a:rPr>
              <a:t>Overcome deduplication challenge</a:t>
            </a:r>
          </a:p>
          <a:p>
            <a:pPr marL="342900" indent="-342900">
              <a:buFont typeface="Arial" panose="020B0604020202020204" pitchFamily="34" charset="0"/>
              <a:buChar char="•"/>
            </a:pPr>
            <a:r>
              <a:rPr lang="en-US" sz="2400" dirty="0">
                <a:ea typeface="Open Sans" panose="020B0606030504020204" pitchFamily="34" charset="0"/>
                <a:cs typeface="Open Sans" panose="020B0606030504020204" pitchFamily="34" charset="0"/>
              </a:rPr>
              <a:t>Efficient GPU memory management (pinned memory and buffer clearance)</a:t>
            </a:r>
          </a:p>
          <a:p>
            <a:pPr marL="342900" indent="-342900">
              <a:buFont typeface="Arial" panose="020B0604020202020204" pitchFamily="34" charset="0"/>
              <a:buChar char="•"/>
            </a:pPr>
            <a:r>
              <a:rPr lang="en-US" sz="2400" dirty="0">
                <a:ea typeface="Open Sans" panose="020B0606030504020204" pitchFamily="34" charset="0"/>
                <a:cs typeface="Open Sans" panose="020B0606030504020204" pitchFamily="34" charset="0"/>
              </a:rPr>
              <a:t>Semi-naïve evaluation for avoiding redundant computation</a:t>
            </a:r>
          </a:p>
          <a:p>
            <a:pPr marL="342900" indent="-342900">
              <a:buFont typeface="Arial" panose="020B0604020202020204" pitchFamily="34" charset="0"/>
              <a:buChar char="•"/>
            </a:pPr>
            <a:r>
              <a:rPr lang="en-US" sz="2400" dirty="0">
                <a:ea typeface="Open Sans" panose="020B0606030504020204" pitchFamily="34" charset="0"/>
                <a:cs typeface="Open Sans" panose="020B0606030504020204" pitchFamily="34" charset="0"/>
              </a:rPr>
              <a:t>Open-sourced code, data, documentation: </a:t>
            </a:r>
            <a:br>
              <a:rPr lang="en-US" sz="2400" dirty="0">
                <a:ea typeface="Open Sans" panose="020B0606030504020204" pitchFamily="34" charset="0"/>
                <a:cs typeface="Open Sans" panose="020B0606030504020204" pitchFamily="34" charset="0"/>
              </a:rPr>
            </a:br>
            <a:r>
              <a:rPr lang="en-US" sz="2400" dirty="0">
                <a:ea typeface="Open Sans" panose="020B0606030504020204" pitchFamily="34" charset="0"/>
                <a:cs typeface="Open Sans" panose="020B0606030504020204" pitchFamily="34" charset="0"/>
              </a:rPr>
              <a:t>https://github.com/harp-lab/usenixATC23 </a:t>
            </a:r>
            <a:br>
              <a:rPr lang="en-US" sz="2400" dirty="0">
                <a:ea typeface="Open Sans" panose="020B0606030504020204" pitchFamily="34" charset="0"/>
                <a:cs typeface="Open Sans" panose="020B0606030504020204" pitchFamily="34" charset="0"/>
              </a:rPr>
            </a:br>
            <a:r>
              <a:rPr lang="en-US" sz="2400" dirty="0">
                <a:ea typeface="Open Sans" panose="020B0606030504020204" pitchFamily="34" charset="0"/>
                <a:cs typeface="Open Sans" panose="020B0606030504020204" pitchFamily="34" charset="0"/>
              </a:rPr>
              <a:t>(Published in USENIX ATC 2023, IA^3 2022) </a:t>
            </a:r>
          </a:p>
        </p:txBody>
      </p:sp>
      <p:graphicFrame>
        <p:nvGraphicFramePr>
          <p:cNvPr id="4" name="Table 3">
            <a:extLst>
              <a:ext uri="{FF2B5EF4-FFF2-40B4-BE49-F238E27FC236}">
                <a16:creationId xmlns:a16="http://schemas.microsoft.com/office/drawing/2014/main" id="{57E5BF4F-C376-0D11-11F2-2827EB9A4151}"/>
              </a:ext>
            </a:extLst>
          </p:cNvPr>
          <p:cNvGraphicFramePr>
            <a:graphicFrameLocks noGrp="1"/>
          </p:cNvGraphicFramePr>
          <p:nvPr>
            <p:extLst>
              <p:ext uri="{D42A27DB-BD31-4B8C-83A1-F6EECF244321}">
                <p14:modId xmlns:p14="http://schemas.microsoft.com/office/powerpoint/2010/main" val="18176921"/>
              </p:ext>
            </p:extLst>
          </p:nvPr>
        </p:nvGraphicFramePr>
        <p:xfrm>
          <a:off x="2132707" y="8638016"/>
          <a:ext cx="7460471" cy="1918004"/>
        </p:xfrm>
        <a:graphic>
          <a:graphicData uri="http://schemas.openxmlformats.org/drawingml/2006/table">
            <a:tbl>
              <a:tblPr firstRow="1" bandRow="1">
                <a:tableStyleId>{0E3FDE45-AF77-4B5C-9715-49D594BDF05E}</a:tableStyleId>
              </a:tblPr>
              <a:tblGrid>
                <a:gridCol w="1161441">
                  <a:extLst>
                    <a:ext uri="{9D8B030D-6E8A-4147-A177-3AD203B41FA5}">
                      <a16:colId xmlns:a16="http://schemas.microsoft.com/office/drawing/2014/main" val="3584266038"/>
                    </a:ext>
                  </a:extLst>
                </a:gridCol>
                <a:gridCol w="1558893">
                  <a:extLst>
                    <a:ext uri="{9D8B030D-6E8A-4147-A177-3AD203B41FA5}">
                      <a16:colId xmlns:a16="http://schemas.microsoft.com/office/drawing/2014/main" val="734442874"/>
                    </a:ext>
                  </a:extLst>
                </a:gridCol>
                <a:gridCol w="2832230">
                  <a:extLst>
                    <a:ext uri="{9D8B030D-6E8A-4147-A177-3AD203B41FA5}">
                      <a16:colId xmlns:a16="http://schemas.microsoft.com/office/drawing/2014/main" val="3728792630"/>
                    </a:ext>
                  </a:extLst>
                </a:gridCol>
                <a:gridCol w="1907907">
                  <a:extLst>
                    <a:ext uri="{9D8B030D-6E8A-4147-A177-3AD203B41FA5}">
                      <a16:colId xmlns:a16="http://schemas.microsoft.com/office/drawing/2014/main" val="3249319582"/>
                    </a:ext>
                  </a:extLst>
                </a:gridCol>
              </a:tblGrid>
              <a:tr h="479501">
                <a:tc>
                  <a:txBody>
                    <a:bodyPr/>
                    <a:lstStyle/>
                    <a:p>
                      <a:r>
                        <a:rPr lang="en-US" sz="2400" dirty="0" err="1"/>
                        <a:t>UserID</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err="1"/>
                        <a:t>UserName</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err="1"/>
                        <a:t>UserEmail</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Country</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7994"/>
                  </a:ext>
                </a:extLst>
              </a:tr>
              <a:tr h="479501">
                <a:tc>
                  <a:txBody>
                    <a:bodyPr/>
                    <a:lstStyle/>
                    <a:p>
                      <a:r>
                        <a:rPr lang="en-US" sz="2400" dirty="0"/>
                        <a:t>101</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Alice</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alice@example.com</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USA</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603232"/>
                  </a:ext>
                </a:extLst>
              </a:tr>
              <a:tr h="479501">
                <a:tc>
                  <a:txBody>
                    <a:bodyPr/>
                    <a:lstStyle/>
                    <a:p>
                      <a:r>
                        <a:rPr lang="en-US" sz="2400" dirty="0"/>
                        <a:t>102</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Bob</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err="1"/>
                        <a:t>bob@</a:t>
                      </a:r>
                      <a:r>
                        <a:rPr lang="en-US" sz="2400" err="1"/>
                        <a:t>example</a:t>
                      </a:r>
                      <a:r>
                        <a:rPr lang="en-US" sz="2400"/>
                        <a:t>.com</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USA</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29967"/>
                  </a:ext>
                </a:extLst>
              </a:tr>
              <a:tr h="479501">
                <a:tc>
                  <a:txBody>
                    <a:bodyPr/>
                    <a:lstStyle/>
                    <a:p>
                      <a:r>
                        <a:rPr lang="en-US" sz="2400" dirty="0"/>
                        <a:t>103</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Eve</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eve@example.com</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Canada</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55344"/>
                  </a:ext>
                </a:extLst>
              </a:tr>
            </a:tbl>
          </a:graphicData>
        </a:graphic>
      </p:graphicFrame>
      <p:sp>
        <p:nvSpPr>
          <p:cNvPr id="5" name="TextBox 4">
            <a:extLst>
              <a:ext uri="{FF2B5EF4-FFF2-40B4-BE49-F238E27FC236}">
                <a16:creationId xmlns:a16="http://schemas.microsoft.com/office/drawing/2014/main" id="{2F0A0535-A03D-E20F-D984-66C23D0DB7BD}"/>
              </a:ext>
            </a:extLst>
          </p:cNvPr>
          <p:cNvSpPr txBox="1"/>
          <p:nvPr/>
        </p:nvSpPr>
        <p:spPr>
          <a:xfrm>
            <a:off x="2132707" y="8176351"/>
            <a:ext cx="7460471" cy="461665"/>
          </a:xfrm>
          <a:prstGeom prst="rect">
            <a:avLst/>
          </a:prstGeom>
          <a:noFill/>
        </p:spPr>
        <p:txBody>
          <a:bodyPr wrap="square" rtlCol="0">
            <a:spAutoFit/>
          </a:bodyPr>
          <a:lstStyle/>
          <a:p>
            <a:pPr algn="ctr"/>
            <a:r>
              <a:rPr lang="en-US" sz="2400" b="1" dirty="0">
                <a:ea typeface="Open Sans" panose="020B0606030504020204" pitchFamily="34" charset="0"/>
                <a:cs typeface="Open Sans" panose="020B0606030504020204" pitchFamily="34" charset="0"/>
              </a:rPr>
              <a:t>Users</a:t>
            </a:r>
          </a:p>
        </p:txBody>
      </p:sp>
      <p:sp>
        <p:nvSpPr>
          <p:cNvPr id="6" name="Arrow: Down 5">
            <a:extLst>
              <a:ext uri="{FF2B5EF4-FFF2-40B4-BE49-F238E27FC236}">
                <a16:creationId xmlns:a16="http://schemas.microsoft.com/office/drawing/2014/main" id="{0606DA28-B9F9-83A6-3D29-A0C64B47BEB9}"/>
              </a:ext>
            </a:extLst>
          </p:cNvPr>
          <p:cNvSpPr/>
          <p:nvPr/>
        </p:nvSpPr>
        <p:spPr>
          <a:xfrm>
            <a:off x="5685530" y="10609878"/>
            <a:ext cx="224589" cy="33228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81DC7F9-A2D4-2EDE-B8CB-80A698737C7E}"/>
              </a:ext>
            </a:extLst>
          </p:cNvPr>
          <p:cNvSpPr/>
          <p:nvPr/>
        </p:nvSpPr>
        <p:spPr>
          <a:xfrm>
            <a:off x="911677" y="10995458"/>
            <a:ext cx="9829799" cy="461665"/>
          </a:xfrm>
          <a:prstGeom prst="round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SELECT</a:t>
            </a:r>
            <a:r>
              <a:rPr lang="en-US" sz="2400" dirty="0">
                <a:solidFill>
                  <a:schemeClr val="tx1"/>
                </a:solidFill>
              </a:rPr>
              <a:t> </a:t>
            </a:r>
            <a:r>
              <a:rPr lang="en-US" sz="2400" dirty="0" err="1">
                <a:solidFill>
                  <a:schemeClr val="tx1"/>
                </a:solidFill>
              </a:rPr>
              <a:t>UserID</a:t>
            </a:r>
            <a:r>
              <a:rPr lang="en-US" sz="2400" dirty="0">
                <a:solidFill>
                  <a:schemeClr val="tx1"/>
                </a:solidFill>
              </a:rPr>
              <a:t> </a:t>
            </a:r>
            <a:r>
              <a:rPr lang="en-US" sz="2400" b="1" dirty="0">
                <a:solidFill>
                  <a:schemeClr val="tx1"/>
                </a:solidFill>
              </a:rPr>
              <a:t>FROM</a:t>
            </a:r>
            <a:r>
              <a:rPr lang="en-US" sz="2400" dirty="0">
                <a:solidFill>
                  <a:schemeClr val="tx1"/>
                </a:solidFill>
              </a:rPr>
              <a:t> Users </a:t>
            </a:r>
            <a:r>
              <a:rPr lang="en-US" sz="2400" b="1" dirty="0">
                <a:solidFill>
                  <a:schemeClr val="tx1"/>
                </a:solidFill>
              </a:rPr>
              <a:t>WHERE</a:t>
            </a:r>
            <a:r>
              <a:rPr lang="en-US" sz="2400" dirty="0">
                <a:solidFill>
                  <a:schemeClr val="tx1"/>
                </a:solidFill>
              </a:rPr>
              <a:t> Country=‘USA’;</a:t>
            </a:r>
          </a:p>
        </p:txBody>
      </p:sp>
      <p:sp>
        <p:nvSpPr>
          <p:cNvPr id="8" name="Oval 7">
            <a:extLst>
              <a:ext uri="{FF2B5EF4-FFF2-40B4-BE49-F238E27FC236}">
                <a16:creationId xmlns:a16="http://schemas.microsoft.com/office/drawing/2014/main" id="{BAE8B6AE-6540-C79C-35D3-813097D862E8}"/>
              </a:ext>
            </a:extLst>
          </p:cNvPr>
          <p:cNvSpPr/>
          <p:nvPr/>
        </p:nvSpPr>
        <p:spPr>
          <a:xfrm>
            <a:off x="1012793" y="10769357"/>
            <a:ext cx="1526052" cy="964145"/>
          </a:xfrm>
          <a:prstGeom prst="ellipse">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solidFill>
                  <a:schemeClr val="tx1"/>
                </a:solidFill>
              </a:rPr>
              <a:t>WHAT</a:t>
            </a:r>
          </a:p>
        </p:txBody>
      </p:sp>
      <p:sp>
        <p:nvSpPr>
          <p:cNvPr id="9" name="Flowchart: Summing Junction 8">
            <a:extLst>
              <a:ext uri="{FF2B5EF4-FFF2-40B4-BE49-F238E27FC236}">
                <a16:creationId xmlns:a16="http://schemas.microsoft.com/office/drawing/2014/main" id="{8F36062E-524F-BF5D-02B5-D9B4D61C87B6}"/>
              </a:ext>
            </a:extLst>
          </p:cNvPr>
          <p:cNvSpPr/>
          <p:nvPr/>
        </p:nvSpPr>
        <p:spPr>
          <a:xfrm>
            <a:off x="9130098" y="10747268"/>
            <a:ext cx="1526051" cy="964145"/>
          </a:xfrm>
          <a:prstGeom prst="flowChartSummingJunction">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solidFill>
                  <a:schemeClr val="tx1"/>
                </a:solidFill>
              </a:rPr>
              <a:t>HOW</a:t>
            </a:r>
          </a:p>
        </p:txBody>
      </p:sp>
      <p:sp>
        <p:nvSpPr>
          <p:cNvPr id="10" name="Arrow: Down 9">
            <a:extLst>
              <a:ext uri="{FF2B5EF4-FFF2-40B4-BE49-F238E27FC236}">
                <a16:creationId xmlns:a16="http://schemas.microsoft.com/office/drawing/2014/main" id="{EA3B81CD-2E53-FFB8-D0EC-DCDECF7F6454}"/>
              </a:ext>
            </a:extLst>
          </p:cNvPr>
          <p:cNvSpPr/>
          <p:nvPr/>
        </p:nvSpPr>
        <p:spPr>
          <a:xfrm>
            <a:off x="5685530" y="11517954"/>
            <a:ext cx="224589" cy="33228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D2B2A27-FD8B-3ECF-C9A4-64426FB5D4C0}"/>
              </a:ext>
            </a:extLst>
          </p:cNvPr>
          <p:cNvSpPr/>
          <p:nvPr/>
        </p:nvSpPr>
        <p:spPr>
          <a:xfrm>
            <a:off x="903657" y="11949964"/>
            <a:ext cx="9829799" cy="461665"/>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Advanced approach: Logic programming (</a:t>
            </a:r>
            <a:r>
              <a:rPr lang="en-US" sz="2400" b="1" dirty="0" err="1">
                <a:solidFill>
                  <a:schemeClr val="tx1"/>
                </a:solidFill>
              </a:rPr>
              <a:t>Datalog</a:t>
            </a:r>
            <a:r>
              <a:rPr lang="en-US" sz="2400" b="1" dirty="0">
                <a:solidFill>
                  <a:schemeClr val="tx1"/>
                </a:solidFill>
              </a:rPr>
              <a:t>)</a:t>
            </a:r>
          </a:p>
        </p:txBody>
      </p:sp>
      <p:sp>
        <p:nvSpPr>
          <p:cNvPr id="19" name="Arrow: Down 18">
            <a:extLst>
              <a:ext uri="{FF2B5EF4-FFF2-40B4-BE49-F238E27FC236}">
                <a16:creationId xmlns:a16="http://schemas.microsoft.com/office/drawing/2014/main" id="{49F37B78-7020-8E2D-5EEA-656F68881954}"/>
              </a:ext>
            </a:extLst>
          </p:cNvPr>
          <p:cNvSpPr/>
          <p:nvPr/>
        </p:nvSpPr>
        <p:spPr>
          <a:xfrm>
            <a:off x="5691275" y="12506477"/>
            <a:ext cx="224589" cy="33228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Diagonal Corners Rounded 23">
            <a:extLst>
              <a:ext uri="{FF2B5EF4-FFF2-40B4-BE49-F238E27FC236}">
                <a16:creationId xmlns:a16="http://schemas.microsoft.com/office/drawing/2014/main" id="{38841E09-1317-DEED-4DDD-9C1E2DCE1D6A}"/>
              </a:ext>
            </a:extLst>
          </p:cNvPr>
          <p:cNvSpPr/>
          <p:nvPr/>
        </p:nvSpPr>
        <p:spPr>
          <a:xfrm>
            <a:off x="903656" y="12904470"/>
            <a:ext cx="9829800" cy="453391"/>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a:t>Datalog</a:t>
            </a:r>
            <a:r>
              <a:rPr lang="en-US" sz="2400" dirty="0"/>
              <a:t> rules to compute Transitive Closure (TC) of a relation</a:t>
            </a:r>
          </a:p>
        </p:txBody>
      </p:sp>
      <p:pic>
        <p:nvPicPr>
          <p:cNvPr id="26" name="Picture 25">
            <a:extLst>
              <a:ext uri="{FF2B5EF4-FFF2-40B4-BE49-F238E27FC236}">
                <a16:creationId xmlns:a16="http://schemas.microsoft.com/office/drawing/2014/main" id="{DAF45720-E47F-B8A0-C931-73A4A1F6DD96}"/>
              </a:ext>
            </a:extLst>
          </p:cNvPr>
          <p:cNvPicPr>
            <a:picLocks noChangeAspect="1"/>
          </p:cNvPicPr>
          <p:nvPr/>
        </p:nvPicPr>
        <p:blipFill>
          <a:blip r:embed="rId2"/>
          <a:stretch>
            <a:fillRect/>
          </a:stretch>
        </p:blipFill>
        <p:spPr>
          <a:xfrm>
            <a:off x="2137350" y="15316503"/>
            <a:ext cx="7545535" cy="954786"/>
          </a:xfrm>
          <a:prstGeom prst="rect">
            <a:avLst/>
          </a:prstGeom>
        </p:spPr>
      </p:pic>
      <p:sp>
        <p:nvSpPr>
          <p:cNvPr id="27" name="Arrow: Down 26">
            <a:extLst>
              <a:ext uri="{FF2B5EF4-FFF2-40B4-BE49-F238E27FC236}">
                <a16:creationId xmlns:a16="http://schemas.microsoft.com/office/drawing/2014/main" id="{6C14244C-20C0-35A9-A101-BF3D575F705F}"/>
              </a:ext>
            </a:extLst>
          </p:cNvPr>
          <p:cNvSpPr/>
          <p:nvPr/>
        </p:nvSpPr>
        <p:spPr>
          <a:xfrm>
            <a:off x="5685529" y="14393005"/>
            <a:ext cx="224589" cy="33228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0C84E47F-C5DE-C787-C9E7-8C649CB5001F}"/>
              </a:ext>
            </a:extLst>
          </p:cNvPr>
          <p:cNvSpPr/>
          <p:nvPr/>
        </p:nvSpPr>
        <p:spPr>
          <a:xfrm>
            <a:off x="898058" y="17328378"/>
            <a:ext cx="9857035" cy="82816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t>Accelerating the </a:t>
            </a:r>
            <a:r>
              <a:rPr lang="en-US" sz="2400" b="1" dirty="0"/>
              <a:t>iterative joins</a:t>
            </a:r>
            <a:r>
              <a:rPr lang="en-US" sz="2400" dirty="0"/>
              <a:t> is crucial </a:t>
            </a:r>
          </a:p>
          <a:p>
            <a:pPr algn="ctr"/>
            <a:r>
              <a:rPr lang="en-US" sz="2400" dirty="0"/>
              <a:t>as it is the most expensive operation in </a:t>
            </a:r>
            <a:r>
              <a:rPr lang="en-US" sz="2400" dirty="0" err="1"/>
              <a:t>Datalog</a:t>
            </a:r>
            <a:r>
              <a:rPr lang="en-US" sz="2400" dirty="0"/>
              <a:t> rule evaluation</a:t>
            </a:r>
          </a:p>
        </p:txBody>
      </p:sp>
      <p:sp>
        <p:nvSpPr>
          <p:cNvPr id="38" name="Rectangle: Diagonal Corners Rounded 37">
            <a:extLst>
              <a:ext uri="{FF2B5EF4-FFF2-40B4-BE49-F238E27FC236}">
                <a16:creationId xmlns:a16="http://schemas.microsoft.com/office/drawing/2014/main" id="{C66B8FE3-3B53-3F82-21D5-45D7C352C205}"/>
              </a:ext>
            </a:extLst>
          </p:cNvPr>
          <p:cNvSpPr/>
          <p:nvPr/>
        </p:nvSpPr>
        <p:spPr>
          <a:xfrm>
            <a:off x="911676" y="14774298"/>
            <a:ext cx="9829800" cy="453391"/>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Operationalized as a </a:t>
            </a:r>
            <a:r>
              <a:rPr lang="en-US" sz="2400" b="1" dirty="0"/>
              <a:t>fixed-point iteration </a:t>
            </a:r>
            <a:r>
              <a:rPr lang="en-US" sz="2400" dirty="0"/>
              <a:t>using </a:t>
            </a:r>
            <a:r>
              <a:rPr lang="en-US" sz="2400" i="1" dirty="0"/>
              <a:t>F</a:t>
            </a:r>
            <a:r>
              <a:rPr lang="en-US" sz="2400" i="1" baseline="-25000" dirty="0"/>
              <a:t>G</a:t>
            </a:r>
          </a:p>
        </p:txBody>
      </p:sp>
      <p:sp>
        <p:nvSpPr>
          <p:cNvPr id="39" name="Rectangle: Diagonal Corners Rounded 38">
            <a:extLst>
              <a:ext uri="{FF2B5EF4-FFF2-40B4-BE49-F238E27FC236}">
                <a16:creationId xmlns:a16="http://schemas.microsoft.com/office/drawing/2014/main" id="{14710AA5-4298-EFF5-6E47-5FA4F4D22A30}"/>
              </a:ext>
            </a:extLst>
          </p:cNvPr>
          <p:cNvSpPr/>
          <p:nvPr/>
        </p:nvSpPr>
        <p:spPr>
          <a:xfrm>
            <a:off x="903656" y="16331526"/>
            <a:ext cx="9829800" cy="816230"/>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a:t>Datalog</a:t>
            </a:r>
            <a:r>
              <a:rPr lang="en-US" sz="2400" dirty="0"/>
              <a:t> rules compiled down to relational algebra operators </a:t>
            </a:r>
          </a:p>
          <a:p>
            <a:pPr algn="ctr"/>
            <a:r>
              <a:rPr lang="en-US" sz="2400" dirty="0"/>
              <a:t>(Union, Projection, Rename, Join)</a:t>
            </a:r>
          </a:p>
        </p:txBody>
      </p:sp>
      <p:cxnSp>
        <p:nvCxnSpPr>
          <p:cNvPr id="42" name="Straight Arrow Connector 41">
            <a:extLst>
              <a:ext uri="{FF2B5EF4-FFF2-40B4-BE49-F238E27FC236}">
                <a16:creationId xmlns:a16="http://schemas.microsoft.com/office/drawing/2014/main" id="{71147EA6-447D-E645-7C6E-840210021267}"/>
              </a:ext>
            </a:extLst>
          </p:cNvPr>
          <p:cNvCxnSpPr>
            <a:cxnSpLocks/>
          </p:cNvCxnSpPr>
          <p:nvPr/>
        </p:nvCxnSpPr>
        <p:spPr>
          <a:xfrm flipV="1">
            <a:off x="5053263" y="16002003"/>
            <a:ext cx="0" cy="33754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5C7472A2-36A3-9C83-9BCB-6C74472F0DD3}"/>
              </a:ext>
            </a:extLst>
          </p:cNvPr>
          <p:cNvCxnSpPr>
            <a:cxnSpLocks/>
          </p:cNvCxnSpPr>
          <p:nvPr/>
        </p:nvCxnSpPr>
        <p:spPr>
          <a:xfrm flipV="1">
            <a:off x="5510462" y="16002003"/>
            <a:ext cx="0" cy="33754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E62487CF-6B3E-7AE1-EA38-BC3D3530EA6A}"/>
              </a:ext>
            </a:extLst>
          </p:cNvPr>
          <p:cNvCxnSpPr>
            <a:cxnSpLocks/>
          </p:cNvCxnSpPr>
          <p:nvPr/>
        </p:nvCxnSpPr>
        <p:spPr>
          <a:xfrm flipV="1">
            <a:off x="6633410" y="16002003"/>
            <a:ext cx="0" cy="33754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001418E2-FD29-CD97-E48B-BF50264D9F8F}"/>
              </a:ext>
            </a:extLst>
          </p:cNvPr>
          <p:cNvCxnSpPr>
            <a:cxnSpLocks/>
          </p:cNvCxnSpPr>
          <p:nvPr/>
        </p:nvCxnSpPr>
        <p:spPr>
          <a:xfrm flipV="1">
            <a:off x="8430126" y="16002003"/>
            <a:ext cx="0" cy="33754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54" name="TextBox 53">
            <a:extLst>
              <a:ext uri="{FF2B5EF4-FFF2-40B4-BE49-F238E27FC236}">
                <a16:creationId xmlns:a16="http://schemas.microsoft.com/office/drawing/2014/main" id="{A3AC701D-582F-BB24-ABA1-24C7E06832E6}"/>
              </a:ext>
            </a:extLst>
          </p:cNvPr>
          <p:cNvSpPr txBox="1"/>
          <p:nvPr/>
        </p:nvSpPr>
        <p:spPr>
          <a:xfrm>
            <a:off x="3014132" y="13421711"/>
            <a:ext cx="6691255" cy="954107"/>
          </a:xfrm>
          <a:prstGeom prst="rect">
            <a:avLst/>
          </a:prstGeom>
          <a:noFill/>
        </p:spPr>
        <p:txBody>
          <a:bodyPr wrap="none" rtlCol="0">
            <a:spAutoFit/>
          </a:bodyPr>
          <a:lstStyle/>
          <a:p>
            <a:r>
              <a:rPr lang="en-US" sz="2800" dirty="0">
                <a:latin typeface="Consolas" panose="020B0609020204030204" pitchFamily="49" charset="0"/>
              </a:rPr>
              <a:t>TC(x, y) :- Edge(x, y).</a:t>
            </a:r>
          </a:p>
          <a:p>
            <a:r>
              <a:rPr lang="en-US" sz="2800" dirty="0">
                <a:latin typeface="Consolas" panose="020B0609020204030204" pitchFamily="49" charset="0"/>
              </a:rPr>
              <a:t>TC(x, z) :- TC(x, y), Edge(y, z).</a:t>
            </a:r>
          </a:p>
        </p:txBody>
      </p:sp>
      <p:grpSp>
        <p:nvGrpSpPr>
          <p:cNvPr id="55" name="Group 54">
            <a:extLst>
              <a:ext uri="{FF2B5EF4-FFF2-40B4-BE49-F238E27FC236}">
                <a16:creationId xmlns:a16="http://schemas.microsoft.com/office/drawing/2014/main" id="{211CCA83-DEF2-1F73-71F8-8DA8BC9F6F78}"/>
              </a:ext>
            </a:extLst>
          </p:cNvPr>
          <p:cNvGrpSpPr/>
          <p:nvPr/>
        </p:nvGrpSpPr>
        <p:grpSpPr>
          <a:xfrm>
            <a:off x="3459340" y="20865036"/>
            <a:ext cx="2286000" cy="1961584"/>
            <a:chOff x="3181342" y="1656476"/>
            <a:chExt cx="4845378" cy="2901885"/>
          </a:xfrm>
        </p:grpSpPr>
        <p:sp>
          <p:nvSpPr>
            <p:cNvPr id="902" name="Oval 901">
              <a:extLst>
                <a:ext uri="{FF2B5EF4-FFF2-40B4-BE49-F238E27FC236}">
                  <a16:creationId xmlns:a16="http://schemas.microsoft.com/office/drawing/2014/main" id="{E65B157E-3634-4AAE-A6CA-D74F97E8DB4E}"/>
                </a:ext>
              </a:extLst>
            </p:cNvPr>
            <p:cNvSpPr/>
            <p:nvPr/>
          </p:nvSpPr>
          <p:spPr>
            <a:xfrm>
              <a:off x="3181342" y="2949574"/>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0</a:t>
              </a:r>
            </a:p>
          </p:txBody>
        </p:sp>
        <p:sp>
          <p:nvSpPr>
            <p:cNvPr id="903" name="Oval 902">
              <a:extLst>
                <a:ext uri="{FF2B5EF4-FFF2-40B4-BE49-F238E27FC236}">
                  <a16:creationId xmlns:a16="http://schemas.microsoft.com/office/drawing/2014/main" id="{D5DC00D3-43B3-216C-B293-54D091108AD5}"/>
                </a:ext>
              </a:extLst>
            </p:cNvPr>
            <p:cNvSpPr/>
            <p:nvPr/>
          </p:nvSpPr>
          <p:spPr>
            <a:xfrm>
              <a:off x="4345015" y="1656476"/>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1</a:t>
              </a:r>
            </a:p>
          </p:txBody>
        </p:sp>
        <p:sp>
          <p:nvSpPr>
            <p:cNvPr id="904" name="Oval 903">
              <a:extLst>
                <a:ext uri="{FF2B5EF4-FFF2-40B4-BE49-F238E27FC236}">
                  <a16:creationId xmlns:a16="http://schemas.microsoft.com/office/drawing/2014/main" id="{80ADC681-0305-9FF2-35DA-6E87F11A00CC}"/>
                </a:ext>
              </a:extLst>
            </p:cNvPr>
            <p:cNvSpPr/>
            <p:nvPr/>
          </p:nvSpPr>
          <p:spPr>
            <a:xfrm>
              <a:off x="4345015" y="4128908"/>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2</a:t>
              </a:r>
            </a:p>
          </p:txBody>
        </p:sp>
        <p:sp>
          <p:nvSpPr>
            <p:cNvPr id="905" name="Oval 904">
              <a:extLst>
                <a:ext uri="{FF2B5EF4-FFF2-40B4-BE49-F238E27FC236}">
                  <a16:creationId xmlns:a16="http://schemas.microsoft.com/office/drawing/2014/main" id="{D1FAACFA-7595-0CAD-2E49-FE1C89FEA13A}"/>
                </a:ext>
              </a:extLst>
            </p:cNvPr>
            <p:cNvSpPr/>
            <p:nvPr/>
          </p:nvSpPr>
          <p:spPr>
            <a:xfrm>
              <a:off x="5675814" y="2949574"/>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3</a:t>
              </a:r>
            </a:p>
          </p:txBody>
        </p:sp>
        <p:sp>
          <p:nvSpPr>
            <p:cNvPr id="906" name="Oval 905">
              <a:extLst>
                <a:ext uri="{FF2B5EF4-FFF2-40B4-BE49-F238E27FC236}">
                  <a16:creationId xmlns:a16="http://schemas.microsoft.com/office/drawing/2014/main" id="{D7D885FD-C5D6-F4E7-3C66-FD6C7BA9A0CE}"/>
                </a:ext>
              </a:extLst>
            </p:cNvPr>
            <p:cNvSpPr/>
            <p:nvPr/>
          </p:nvSpPr>
          <p:spPr>
            <a:xfrm>
              <a:off x="7548516" y="2949574"/>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4</a:t>
              </a:r>
            </a:p>
          </p:txBody>
        </p:sp>
        <p:cxnSp>
          <p:nvCxnSpPr>
            <p:cNvPr id="907" name="Straight Arrow Connector 906">
              <a:extLst>
                <a:ext uri="{FF2B5EF4-FFF2-40B4-BE49-F238E27FC236}">
                  <a16:creationId xmlns:a16="http://schemas.microsoft.com/office/drawing/2014/main" id="{631277E2-70A1-FDEB-8849-EAC0C5D0E92E}"/>
                </a:ext>
              </a:extLst>
            </p:cNvPr>
            <p:cNvCxnSpPr>
              <a:cxnSpLocks/>
              <a:stCxn id="905" idx="7"/>
              <a:endCxn id="906" idx="3"/>
            </p:cNvCxnSpPr>
            <p:nvPr/>
          </p:nvCxnSpPr>
          <p:spPr>
            <a:xfrm flipV="1">
              <a:off x="3589514" y="2023037"/>
              <a:ext cx="825533" cy="98942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8" name="Straight Arrow Connector 907">
              <a:extLst>
                <a:ext uri="{FF2B5EF4-FFF2-40B4-BE49-F238E27FC236}">
                  <a16:creationId xmlns:a16="http://schemas.microsoft.com/office/drawing/2014/main" id="{4AC1BB86-FE02-DEFA-C2A6-66D21B9FBEEE}"/>
                </a:ext>
              </a:extLst>
            </p:cNvPr>
            <p:cNvCxnSpPr>
              <a:cxnSpLocks/>
              <a:stCxn id="905" idx="5"/>
              <a:endCxn id="907" idx="1"/>
            </p:cNvCxnSpPr>
            <p:nvPr/>
          </p:nvCxnSpPr>
          <p:spPr>
            <a:xfrm>
              <a:off x="3589514" y="3316135"/>
              <a:ext cx="825533" cy="87566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9" name="Straight Arrow Connector 908">
              <a:extLst>
                <a:ext uri="{FF2B5EF4-FFF2-40B4-BE49-F238E27FC236}">
                  <a16:creationId xmlns:a16="http://schemas.microsoft.com/office/drawing/2014/main" id="{0CC3B495-0CE1-D4B8-7DFB-7C6684981CBD}"/>
                </a:ext>
              </a:extLst>
            </p:cNvPr>
            <p:cNvCxnSpPr>
              <a:cxnSpLocks/>
              <a:stCxn id="906" idx="5"/>
              <a:endCxn id="908" idx="1"/>
            </p:cNvCxnSpPr>
            <p:nvPr/>
          </p:nvCxnSpPr>
          <p:spPr>
            <a:xfrm>
              <a:off x="4753187" y="2023037"/>
              <a:ext cx="992659" cy="98942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0" name="Straight Arrow Connector 909">
              <a:extLst>
                <a:ext uri="{FF2B5EF4-FFF2-40B4-BE49-F238E27FC236}">
                  <a16:creationId xmlns:a16="http://schemas.microsoft.com/office/drawing/2014/main" id="{94140F8E-F623-82ED-B71C-22FB6D0FE80F}"/>
                </a:ext>
              </a:extLst>
            </p:cNvPr>
            <p:cNvCxnSpPr>
              <a:cxnSpLocks/>
              <a:stCxn id="907" idx="7"/>
              <a:endCxn id="908" idx="3"/>
            </p:cNvCxnSpPr>
            <p:nvPr/>
          </p:nvCxnSpPr>
          <p:spPr>
            <a:xfrm flipV="1">
              <a:off x="4753187" y="3316135"/>
              <a:ext cx="992659" cy="87566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1" name="Straight Arrow Connector 910">
              <a:extLst>
                <a:ext uri="{FF2B5EF4-FFF2-40B4-BE49-F238E27FC236}">
                  <a16:creationId xmlns:a16="http://schemas.microsoft.com/office/drawing/2014/main" id="{D52F42E6-3FBB-4E05-7C2B-7D4AEBF59FF5}"/>
                </a:ext>
              </a:extLst>
            </p:cNvPr>
            <p:cNvCxnSpPr>
              <a:cxnSpLocks/>
              <a:stCxn id="908" idx="6"/>
              <a:endCxn id="909" idx="2"/>
            </p:cNvCxnSpPr>
            <p:nvPr/>
          </p:nvCxnSpPr>
          <p:spPr>
            <a:xfrm>
              <a:off x="6154018" y="3164301"/>
              <a:ext cx="1394498"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2" name="Straight Arrow Connector 911">
              <a:extLst>
                <a:ext uri="{FF2B5EF4-FFF2-40B4-BE49-F238E27FC236}">
                  <a16:creationId xmlns:a16="http://schemas.microsoft.com/office/drawing/2014/main" id="{9170F194-A25B-3D44-B09A-B7B6A5CE2CBD}"/>
                </a:ext>
              </a:extLst>
            </p:cNvPr>
            <p:cNvCxnSpPr>
              <a:cxnSpLocks/>
              <a:stCxn id="905" idx="6"/>
              <a:endCxn id="908" idx="2"/>
            </p:cNvCxnSpPr>
            <p:nvPr/>
          </p:nvCxnSpPr>
          <p:spPr>
            <a:xfrm>
              <a:off x="3659546" y="3164301"/>
              <a:ext cx="2016268" cy="0"/>
            </a:xfrm>
            <a:prstGeom prst="straightConnector1">
              <a:avLst/>
            </a:prstGeom>
            <a:ln w="28575">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3" name="Straight Arrow Connector 912">
              <a:extLst>
                <a:ext uri="{FF2B5EF4-FFF2-40B4-BE49-F238E27FC236}">
                  <a16:creationId xmlns:a16="http://schemas.microsoft.com/office/drawing/2014/main" id="{9B51ACFE-67B0-9287-2428-287E7AAB1546}"/>
                </a:ext>
              </a:extLst>
            </p:cNvPr>
            <p:cNvCxnSpPr>
              <a:cxnSpLocks/>
              <a:stCxn id="906" idx="6"/>
              <a:endCxn id="909" idx="1"/>
            </p:cNvCxnSpPr>
            <p:nvPr/>
          </p:nvCxnSpPr>
          <p:spPr>
            <a:xfrm>
              <a:off x="4823219" y="1871203"/>
              <a:ext cx="2795329" cy="1141263"/>
            </a:xfrm>
            <a:prstGeom prst="straightConnector1">
              <a:avLst/>
            </a:prstGeom>
            <a:ln w="28575">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4" name="Straight Arrow Connector 913">
              <a:extLst>
                <a:ext uri="{FF2B5EF4-FFF2-40B4-BE49-F238E27FC236}">
                  <a16:creationId xmlns:a16="http://schemas.microsoft.com/office/drawing/2014/main" id="{93FEB963-CED6-D829-17AA-9C7890B250A2}"/>
                </a:ext>
              </a:extLst>
            </p:cNvPr>
            <p:cNvCxnSpPr>
              <a:cxnSpLocks/>
              <a:stCxn id="907" idx="6"/>
              <a:endCxn id="909" idx="3"/>
            </p:cNvCxnSpPr>
            <p:nvPr/>
          </p:nvCxnSpPr>
          <p:spPr>
            <a:xfrm flipV="1">
              <a:off x="4823219" y="3316135"/>
              <a:ext cx="2795329" cy="1027500"/>
            </a:xfrm>
            <a:prstGeom prst="straightConnector1">
              <a:avLst/>
            </a:prstGeom>
            <a:ln w="28575">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5" name="Rectangle 914">
              <a:extLst>
                <a:ext uri="{FF2B5EF4-FFF2-40B4-BE49-F238E27FC236}">
                  <a16:creationId xmlns:a16="http://schemas.microsoft.com/office/drawing/2014/main" id="{1D110402-CB33-F038-20E0-163241822C74}"/>
                </a:ext>
              </a:extLst>
            </p:cNvPr>
            <p:cNvSpPr/>
            <p:nvPr/>
          </p:nvSpPr>
          <p:spPr>
            <a:xfrm>
              <a:off x="6265397" y="1812742"/>
              <a:ext cx="602319" cy="546374"/>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kern="0">
                  <a:latin typeface="Roboto Mono"/>
                  <a:ea typeface="Roboto Mono"/>
                </a:rPr>
                <a:t>T</a:t>
              </a:r>
              <a:endParaRPr lang="en-US" b="1" kern="0">
                <a:latin typeface="Roboto Mono"/>
              </a:endParaRPr>
            </a:p>
          </p:txBody>
        </p:sp>
      </p:grpSp>
      <p:grpSp>
        <p:nvGrpSpPr>
          <p:cNvPr id="56" name="Group 55">
            <a:extLst>
              <a:ext uri="{FF2B5EF4-FFF2-40B4-BE49-F238E27FC236}">
                <a16:creationId xmlns:a16="http://schemas.microsoft.com/office/drawing/2014/main" id="{FA046AE6-E88C-87BF-B923-F72AD9DBE796}"/>
              </a:ext>
            </a:extLst>
          </p:cNvPr>
          <p:cNvGrpSpPr/>
          <p:nvPr/>
        </p:nvGrpSpPr>
        <p:grpSpPr>
          <a:xfrm>
            <a:off x="915451" y="20865036"/>
            <a:ext cx="2286000" cy="1961584"/>
            <a:chOff x="250573" y="1656476"/>
            <a:chExt cx="4845378" cy="2901885"/>
          </a:xfrm>
        </p:grpSpPr>
        <p:sp>
          <p:nvSpPr>
            <p:cNvPr id="59" name="Oval 58">
              <a:extLst>
                <a:ext uri="{FF2B5EF4-FFF2-40B4-BE49-F238E27FC236}">
                  <a16:creationId xmlns:a16="http://schemas.microsoft.com/office/drawing/2014/main" id="{C6E4DBC1-189C-1592-1FF1-A6ED98667C91}"/>
                </a:ext>
              </a:extLst>
            </p:cNvPr>
            <p:cNvSpPr/>
            <p:nvPr/>
          </p:nvSpPr>
          <p:spPr>
            <a:xfrm>
              <a:off x="250573" y="2949574"/>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0</a:t>
              </a:r>
            </a:p>
          </p:txBody>
        </p:sp>
        <p:sp>
          <p:nvSpPr>
            <p:cNvPr id="60" name="Oval 59">
              <a:extLst>
                <a:ext uri="{FF2B5EF4-FFF2-40B4-BE49-F238E27FC236}">
                  <a16:creationId xmlns:a16="http://schemas.microsoft.com/office/drawing/2014/main" id="{E26F3287-F878-3E74-4B26-4EAB51361796}"/>
                </a:ext>
              </a:extLst>
            </p:cNvPr>
            <p:cNvSpPr/>
            <p:nvPr/>
          </p:nvSpPr>
          <p:spPr>
            <a:xfrm>
              <a:off x="1414246" y="1656476"/>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1</a:t>
              </a:r>
            </a:p>
          </p:txBody>
        </p:sp>
        <p:sp>
          <p:nvSpPr>
            <p:cNvPr id="61" name="Oval 60">
              <a:extLst>
                <a:ext uri="{FF2B5EF4-FFF2-40B4-BE49-F238E27FC236}">
                  <a16:creationId xmlns:a16="http://schemas.microsoft.com/office/drawing/2014/main" id="{23F81328-F056-C43C-D0AB-E26C3F79EDE8}"/>
                </a:ext>
              </a:extLst>
            </p:cNvPr>
            <p:cNvSpPr/>
            <p:nvPr/>
          </p:nvSpPr>
          <p:spPr>
            <a:xfrm>
              <a:off x="1414246" y="4128908"/>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2</a:t>
              </a:r>
            </a:p>
          </p:txBody>
        </p:sp>
        <p:sp>
          <p:nvSpPr>
            <p:cNvPr id="62" name="Oval 61">
              <a:extLst>
                <a:ext uri="{FF2B5EF4-FFF2-40B4-BE49-F238E27FC236}">
                  <a16:creationId xmlns:a16="http://schemas.microsoft.com/office/drawing/2014/main" id="{2FE5C24C-7DB4-8E95-E159-663BEB78F554}"/>
                </a:ext>
              </a:extLst>
            </p:cNvPr>
            <p:cNvSpPr/>
            <p:nvPr/>
          </p:nvSpPr>
          <p:spPr>
            <a:xfrm>
              <a:off x="2745045" y="2949574"/>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3</a:t>
              </a:r>
            </a:p>
          </p:txBody>
        </p:sp>
        <p:sp>
          <p:nvSpPr>
            <p:cNvPr id="63" name="Oval 62">
              <a:extLst>
                <a:ext uri="{FF2B5EF4-FFF2-40B4-BE49-F238E27FC236}">
                  <a16:creationId xmlns:a16="http://schemas.microsoft.com/office/drawing/2014/main" id="{6FC932DB-FB11-2701-90A4-EFCB951D202F}"/>
                </a:ext>
              </a:extLst>
            </p:cNvPr>
            <p:cNvSpPr/>
            <p:nvPr/>
          </p:nvSpPr>
          <p:spPr>
            <a:xfrm>
              <a:off x="4617747" y="2949574"/>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4</a:t>
              </a:r>
            </a:p>
          </p:txBody>
        </p:sp>
        <p:cxnSp>
          <p:nvCxnSpPr>
            <p:cNvPr id="896" name="Straight Arrow Connector 895">
              <a:extLst>
                <a:ext uri="{FF2B5EF4-FFF2-40B4-BE49-F238E27FC236}">
                  <a16:creationId xmlns:a16="http://schemas.microsoft.com/office/drawing/2014/main" id="{FABD6499-2348-5259-774B-88CEB9FFE677}"/>
                </a:ext>
              </a:extLst>
            </p:cNvPr>
            <p:cNvCxnSpPr>
              <a:cxnSpLocks/>
            </p:cNvCxnSpPr>
            <p:nvPr/>
          </p:nvCxnSpPr>
          <p:spPr>
            <a:xfrm flipV="1">
              <a:off x="658745" y="2023037"/>
              <a:ext cx="825533" cy="98942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7" name="Straight Arrow Connector 896">
              <a:extLst>
                <a:ext uri="{FF2B5EF4-FFF2-40B4-BE49-F238E27FC236}">
                  <a16:creationId xmlns:a16="http://schemas.microsoft.com/office/drawing/2014/main" id="{65E6236F-67A1-7E07-89BB-C46B45E09222}"/>
                </a:ext>
              </a:extLst>
            </p:cNvPr>
            <p:cNvCxnSpPr>
              <a:cxnSpLocks/>
            </p:cNvCxnSpPr>
            <p:nvPr/>
          </p:nvCxnSpPr>
          <p:spPr>
            <a:xfrm>
              <a:off x="658745" y="3316135"/>
              <a:ext cx="825533" cy="87566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8" name="Straight Arrow Connector 897">
              <a:extLst>
                <a:ext uri="{FF2B5EF4-FFF2-40B4-BE49-F238E27FC236}">
                  <a16:creationId xmlns:a16="http://schemas.microsoft.com/office/drawing/2014/main" id="{DA8AEC66-1886-C662-395C-CED1FE9F4F43}"/>
                </a:ext>
              </a:extLst>
            </p:cNvPr>
            <p:cNvCxnSpPr>
              <a:cxnSpLocks/>
            </p:cNvCxnSpPr>
            <p:nvPr/>
          </p:nvCxnSpPr>
          <p:spPr>
            <a:xfrm>
              <a:off x="1822418" y="2023037"/>
              <a:ext cx="992659" cy="98942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9" name="Straight Arrow Connector 898">
              <a:extLst>
                <a:ext uri="{FF2B5EF4-FFF2-40B4-BE49-F238E27FC236}">
                  <a16:creationId xmlns:a16="http://schemas.microsoft.com/office/drawing/2014/main" id="{44E568FF-AC39-5E09-8CA7-C044BF46B4AC}"/>
                </a:ext>
              </a:extLst>
            </p:cNvPr>
            <p:cNvCxnSpPr>
              <a:cxnSpLocks/>
            </p:cNvCxnSpPr>
            <p:nvPr/>
          </p:nvCxnSpPr>
          <p:spPr>
            <a:xfrm flipV="1">
              <a:off x="1822418" y="3316135"/>
              <a:ext cx="992659" cy="87566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0" name="Straight Arrow Connector 899">
              <a:extLst>
                <a:ext uri="{FF2B5EF4-FFF2-40B4-BE49-F238E27FC236}">
                  <a16:creationId xmlns:a16="http://schemas.microsoft.com/office/drawing/2014/main" id="{0245BC9E-641B-5DD6-C81D-062994CEA28A}"/>
                </a:ext>
              </a:extLst>
            </p:cNvPr>
            <p:cNvCxnSpPr>
              <a:cxnSpLocks/>
            </p:cNvCxnSpPr>
            <p:nvPr/>
          </p:nvCxnSpPr>
          <p:spPr>
            <a:xfrm>
              <a:off x="3223249" y="3164301"/>
              <a:ext cx="1394498"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1" name="Rectangle 900">
              <a:extLst>
                <a:ext uri="{FF2B5EF4-FFF2-40B4-BE49-F238E27FC236}">
                  <a16:creationId xmlns:a16="http://schemas.microsoft.com/office/drawing/2014/main" id="{CF481F29-6FE4-8346-B631-1E2B12467447}"/>
                </a:ext>
              </a:extLst>
            </p:cNvPr>
            <p:cNvSpPr/>
            <p:nvPr/>
          </p:nvSpPr>
          <p:spPr>
            <a:xfrm>
              <a:off x="3334628" y="1812742"/>
              <a:ext cx="344988" cy="546374"/>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kern="0">
                <a:latin typeface="Roboto Mono"/>
              </a:endParaRPr>
            </a:p>
          </p:txBody>
        </p:sp>
      </p:grpSp>
      <p:grpSp>
        <p:nvGrpSpPr>
          <p:cNvPr id="916" name="Group 915">
            <a:extLst>
              <a:ext uri="{FF2B5EF4-FFF2-40B4-BE49-F238E27FC236}">
                <a16:creationId xmlns:a16="http://schemas.microsoft.com/office/drawing/2014/main" id="{CA93CAEF-2B3C-5464-0BF5-4995D5F601E1}"/>
              </a:ext>
            </a:extLst>
          </p:cNvPr>
          <p:cNvGrpSpPr/>
          <p:nvPr/>
        </p:nvGrpSpPr>
        <p:grpSpPr>
          <a:xfrm>
            <a:off x="5905823" y="20357742"/>
            <a:ext cx="2286000" cy="2468878"/>
            <a:chOff x="6151184" y="1149180"/>
            <a:chExt cx="4845378" cy="3652355"/>
          </a:xfrm>
        </p:grpSpPr>
        <p:sp>
          <p:nvSpPr>
            <p:cNvPr id="918" name="Oval 917">
              <a:extLst>
                <a:ext uri="{FF2B5EF4-FFF2-40B4-BE49-F238E27FC236}">
                  <a16:creationId xmlns:a16="http://schemas.microsoft.com/office/drawing/2014/main" id="{75D5BA94-E94E-AE3F-FECC-904D523751C0}"/>
                </a:ext>
              </a:extLst>
            </p:cNvPr>
            <p:cNvSpPr/>
            <p:nvPr/>
          </p:nvSpPr>
          <p:spPr>
            <a:xfrm>
              <a:off x="6151184" y="3192748"/>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0</a:t>
              </a:r>
            </a:p>
          </p:txBody>
        </p:sp>
        <p:sp>
          <p:nvSpPr>
            <p:cNvPr id="919" name="Oval 918">
              <a:extLst>
                <a:ext uri="{FF2B5EF4-FFF2-40B4-BE49-F238E27FC236}">
                  <a16:creationId xmlns:a16="http://schemas.microsoft.com/office/drawing/2014/main" id="{16D7A03F-EF24-653C-D9D7-DF15D4287779}"/>
                </a:ext>
              </a:extLst>
            </p:cNvPr>
            <p:cNvSpPr/>
            <p:nvPr/>
          </p:nvSpPr>
          <p:spPr>
            <a:xfrm>
              <a:off x="7314857" y="1899650"/>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1</a:t>
              </a:r>
            </a:p>
          </p:txBody>
        </p:sp>
        <p:sp>
          <p:nvSpPr>
            <p:cNvPr id="920" name="Oval 919">
              <a:extLst>
                <a:ext uri="{FF2B5EF4-FFF2-40B4-BE49-F238E27FC236}">
                  <a16:creationId xmlns:a16="http://schemas.microsoft.com/office/drawing/2014/main" id="{933B9782-1C79-8830-E32E-32A8AEAC525D}"/>
                </a:ext>
              </a:extLst>
            </p:cNvPr>
            <p:cNvSpPr/>
            <p:nvPr/>
          </p:nvSpPr>
          <p:spPr>
            <a:xfrm>
              <a:off x="7314857" y="4372082"/>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2</a:t>
              </a:r>
            </a:p>
          </p:txBody>
        </p:sp>
        <p:sp>
          <p:nvSpPr>
            <p:cNvPr id="921" name="Oval 920">
              <a:extLst>
                <a:ext uri="{FF2B5EF4-FFF2-40B4-BE49-F238E27FC236}">
                  <a16:creationId xmlns:a16="http://schemas.microsoft.com/office/drawing/2014/main" id="{37EAA699-2904-7AD6-5116-CDA5658124E0}"/>
                </a:ext>
              </a:extLst>
            </p:cNvPr>
            <p:cNvSpPr/>
            <p:nvPr/>
          </p:nvSpPr>
          <p:spPr>
            <a:xfrm>
              <a:off x="8645656" y="3192748"/>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3</a:t>
              </a:r>
            </a:p>
          </p:txBody>
        </p:sp>
        <p:sp>
          <p:nvSpPr>
            <p:cNvPr id="922" name="Oval 921">
              <a:extLst>
                <a:ext uri="{FF2B5EF4-FFF2-40B4-BE49-F238E27FC236}">
                  <a16:creationId xmlns:a16="http://schemas.microsoft.com/office/drawing/2014/main" id="{BA2C418F-6992-F2BF-BD0D-A29FDF6C910F}"/>
                </a:ext>
              </a:extLst>
            </p:cNvPr>
            <p:cNvSpPr/>
            <p:nvPr/>
          </p:nvSpPr>
          <p:spPr>
            <a:xfrm>
              <a:off x="10518358" y="3192748"/>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4</a:t>
              </a:r>
            </a:p>
          </p:txBody>
        </p:sp>
        <p:cxnSp>
          <p:nvCxnSpPr>
            <p:cNvPr id="923" name="Straight Arrow Connector 922">
              <a:extLst>
                <a:ext uri="{FF2B5EF4-FFF2-40B4-BE49-F238E27FC236}">
                  <a16:creationId xmlns:a16="http://schemas.microsoft.com/office/drawing/2014/main" id="{5E0957FF-C551-D22B-8DE3-E034114FDCC4}"/>
                </a:ext>
              </a:extLst>
            </p:cNvPr>
            <p:cNvCxnSpPr>
              <a:cxnSpLocks/>
            </p:cNvCxnSpPr>
            <p:nvPr/>
          </p:nvCxnSpPr>
          <p:spPr>
            <a:xfrm flipV="1">
              <a:off x="6559356" y="2266211"/>
              <a:ext cx="825533" cy="98942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4" name="Straight Arrow Connector 923">
              <a:extLst>
                <a:ext uri="{FF2B5EF4-FFF2-40B4-BE49-F238E27FC236}">
                  <a16:creationId xmlns:a16="http://schemas.microsoft.com/office/drawing/2014/main" id="{143029D4-B02B-9AC8-71EE-6C5FB840EF01}"/>
                </a:ext>
              </a:extLst>
            </p:cNvPr>
            <p:cNvCxnSpPr>
              <a:cxnSpLocks/>
            </p:cNvCxnSpPr>
            <p:nvPr/>
          </p:nvCxnSpPr>
          <p:spPr>
            <a:xfrm>
              <a:off x="6559356" y="3559309"/>
              <a:ext cx="825533" cy="87566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5" name="Straight Arrow Connector 924">
              <a:extLst>
                <a:ext uri="{FF2B5EF4-FFF2-40B4-BE49-F238E27FC236}">
                  <a16:creationId xmlns:a16="http://schemas.microsoft.com/office/drawing/2014/main" id="{E22A8ABF-7CF4-2625-9974-2290768F1F8B}"/>
                </a:ext>
              </a:extLst>
            </p:cNvPr>
            <p:cNvCxnSpPr>
              <a:cxnSpLocks/>
            </p:cNvCxnSpPr>
            <p:nvPr/>
          </p:nvCxnSpPr>
          <p:spPr>
            <a:xfrm>
              <a:off x="7723029" y="2266211"/>
              <a:ext cx="992659" cy="98942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6" name="Straight Arrow Connector 925">
              <a:extLst>
                <a:ext uri="{FF2B5EF4-FFF2-40B4-BE49-F238E27FC236}">
                  <a16:creationId xmlns:a16="http://schemas.microsoft.com/office/drawing/2014/main" id="{839E6A78-F0B9-ED5E-910D-BB5542C20984}"/>
                </a:ext>
              </a:extLst>
            </p:cNvPr>
            <p:cNvCxnSpPr>
              <a:cxnSpLocks/>
            </p:cNvCxnSpPr>
            <p:nvPr/>
          </p:nvCxnSpPr>
          <p:spPr>
            <a:xfrm flipV="1">
              <a:off x="7723029" y="3559309"/>
              <a:ext cx="992659" cy="87566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7" name="Straight Arrow Connector 926">
              <a:extLst>
                <a:ext uri="{FF2B5EF4-FFF2-40B4-BE49-F238E27FC236}">
                  <a16:creationId xmlns:a16="http://schemas.microsoft.com/office/drawing/2014/main" id="{88F9CF4F-1C8B-6561-E83A-AF6D944ABC9E}"/>
                </a:ext>
              </a:extLst>
            </p:cNvPr>
            <p:cNvCxnSpPr>
              <a:cxnSpLocks/>
            </p:cNvCxnSpPr>
            <p:nvPr/>
          </p:nvCxnSpPr>
          <p:spPr>
            <a:xfrm>
              <a:off x="9123860" y="3407475"/>
              <a:ext cx="1394498"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8" name="Straight Arrow Connector 927">
              <a:extLst>
                <a:ext uri="{FF2B5EF4-FFF2-40B4-BE49-F238E27FC236}">
                  <a16:creationId xmlns:a16="http://schemas.microsoft.com/office/drawing/2014/main" id="{B6CC2E14-A822-B9D1-A0A9-F24C097E4B75}"/>
                </a:ext>
              </a:extLst>
            </p:cNvPr>
            <p:cNvCxnSpPr>
              <a:cxnSpLocks/>
            </p:cNvCxnSpPr>
            <p:nvPr/>
          </p:nvCxnSpPr>
          <p:spPr>
            <a:xfrm>
              <a:off x="6629388" y="3407475"/>
              <a:ext cx="2016268" cy="0"/>
            </a:xfrm>
            <a:prstGeom prst="straightConnector1">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9" name="Straight Arrow Connector 928">
              <a:extLst>
                <a:ext uri="{FF2B5EF4-FFF2-40B4-BE49-F238E27FC236}">
                  <a16:creationId xmlns:a16="http://schemas.microsoft.com/office/drawing/2014/main" id="{8F4E8D71-FF94-D238-2B71-1BE0384856D5}"/>
                </a:ext>
              </a:extLst>
            </p:cNvPr>
            <p:cNvCxnSpPr>
              <a:cxnSpLocks/>
            </p:cNvCxnSpPr>
            <p:nvPr/>
          </p:nvCxnSpPr>
          <p:spPr>
            <a:xfrm>
              <a:off x="7793061" y="2114377"/>
              <a:ext cx="2795329" cy="1141263"/>
            </a:xfrm>
            <a:prstGeom prst="straightConnector1">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0" name="Straight Arrow Connector 929">
              <a:extLst>
                <a:ext uri="{FF2B5EF4-FFF2-40B4-BE49-F238E27FC236}">
                  <a16:creationId xmlns:a16="http://schemas.microsoft.com/office/drawing/2014/main" id="{149186DC-9C4F-E459-FF71-ACB98AB56D1D}"/>
                </a:ext>
              </a:extLst>
            </p:cNvPr>
            <p:cNvCxnSpPr>
              <a:cxnSpLocks/>
            </p:cNvCxnSpPr>
            <p:nvPr/>
          </p:nvCxnSpPr>
          <p:spPr>
            <a:xfrm flipV="1">
              <a:off x="7793061" y="3559309"/>
              <a:ext cx="2795329" cy="1027500"/>
            </a:xfrm>
            <a:prstGeom prst="straightConnector1">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1" name="Freeform 51">
              <a:extLst>
                <a:ext uri="{FF2B5EF4-FFF2-40B4-BE49-F238E27FC236}">
                  <a16:creationId xmlns:a16="http://schemas.microsoft.com/office/drawing/2014/main" id="{43B81B0A-2306-DF69-7061-BE0F3BD94EC0}"/>
                </a:ext>
              </a:extLst>
            </p:cNvPr>
            <p:cNvSpPr/>
            <p:nvPr/>
          </p:nvSpPr>
          <p:spPr>
            <a:xfrm>
              <a:off x="6390575" y="1149180"/>
              <a:ext cx="4353997" cy="2030475"/>
            </a:xfrm>
            <a:custGeom>
              <a:avLst/>
              <a:gdLst>
                <a:gd name="connsiteX0" fmla="*/ 0 w 4353997"/>
                <a:gd name="connsiteY0" fmla="*/ 2024420 h 2030475"/>
                <a:gd name="connsiteX1" fmla="*/ 690341 w 4353997"/>
                <a:gd name="connsiteY1" fmla="*/ 171397 h 2030475"/>
                <a:gd name="connsiteX2" fmla="*/ 3494098 w 4353997"/>
                <a:gd name="connsiteY2" fmla="*/ 292510 h 2030475"/>
                <a:gd name="connsiteX3" fmla="*/ 4353997 w 4353997"/>
                <a:gd name="connsiteY3" fmla="*/ 2030475 h 2030475"/>
              </a:gdLst>
              <a:ahLst/>
              <a:cxnLst>
                <a:cxn ang="0">
                  <a:pos x="connsiteX0" y="connsiteY0"/>
                </a:cxn>
                <a:cxn ang="0">
                  <a:pos x="connsiteX1" y="connsiteY1"/>
                </a:cxn>
                <a:cxn ang="0">
                  <a:pos x="connsiteX2" y="connsiteY2"/>
                </a:cxn>
                <a:cxn ang="0">
                  <a:pos x="connsiteX3" y="connsiteY3"/>
                </a:cxn>
              </a:cxnLst>
              <a:rect l="l" t="t" r="r" b="b"/>
              <a:pathLst>
                <a:path w="4353997" h="2030475">
                  <a:moveTo>
                    <a:pt x="0" y="2024420"/>
                  </a:moveTo>
                  <a:cubicBezTo>
                    <a:pt x="53995" y="1242234"/>
                    <a:pt x="107991" y="460049"/>
                    <a:pt x="690341" y="171397"/>
                  </a:cubicBezTo>
                  <a:cubicBezTo>
                    <a:pt x="1272691" y="-117255"/>
                    <a:pt x="2883489" y="-17336"/>
                    <a:pt x="3494098" y="292510"/>
                  </a:cubicBezTo>
                  <a:cubicBezTo>
                    <a:pt x="4104707" y="602356"/>
                    <a:pt x="4229352" y="1316415"/>
                    <a:pt x="4353997" y="2030475"/>
                  </a:cubicBezTo>
                </a:path>
              </a:pathLst>
            </a:custGeom>
            <a:ln w="28575">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32" name="Rectangle 931">
              <a:extLst>
                <a:ext uri="{FF2B5EF4-FFF2-40B4-BE49-F238E27FC236}">
                  <a16:creationId xmlns:a16="http://schemas.microsoft.com/office/drawing/2014/main" id="{975EC497-19E1-A697-EE25-E4354CD28443}"/>
                </a:ext>
              </a:extLst>
            </p:cNvPr>
            <p:cNvSpPr/>
            <p:nvPr/>
          </p:nvSpPr>
          <p:spPr>
            <a:xfrm>
              <a:off x="9235239" y="2055916"/>
              <a:ext cx="602319" cy="546374"/>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kern="0">
                  <a:latin typeface="Roboto Mono"/>
                  <a:ea typeface="Roboto Mono"/>
                </a:rPr>
                <a:t>T</a:t>
              </a:r>
              <a:endParaRPr lang="en-US" b="1" kern="0">
                <a:latin typeface="Roboto Mono"/>
              </a:endParaRPr>
            </a:p>
          </p:txBody>
        </p:sp>
      </p:grpSp>
      <p:grpSp>
        <p:nvGrpSpPr>
          <p:cNvPr id="935" name="Group 934">
            <a:extLst>
              <a:ext uri="{FF2B5EF4-FFF2-40B4-BE49-F238E27FC236}">
                <a16:creationId xmlns:a16="http://schemas.microsoft.com/office/drawing/2014/main" id="{2A72BC48-3286-1CE9-09B0-EC6B3927045E}"/>
              </a:ext>
            </a:extLst>
          </p:cNvPr>
          <p:cNvGrpSpPr/>
          <p:nvPr/>
        </p:nvGrpSpPr>
        <p:grpSpPr>
          <a:xfrm>
            <a:off x="8396213" y="20357742"/>
            <a:ext cx="2286000" cy="2468878"/>
            <a:chOff x="9238261" y="1149180"/>
            <a:chExt cx="4845378" cy="3652355"/>
          </a:xfrm>
        </p:grpSpPr>
        <p:sp>
          <p:nvSpPr>
            <p:cNvPr id="936" name="Oval 935">
              <a:extLst>
                <a:ext uri="{FF2B5EF4-FFF2-40B4-BE49-F238E27FC236}">
                  <a16:creationId xmlns:a16="http://schemas.microsoft.com/office/drawing/2014/main" id="{E43E161E-FD73-ABA7-428C-8D8DB45ED45B}"/>
                </a:ext>
              </a:extLst>
            </p:cNvPr>
            <p:cNvSpPr/>
            <p:nvPr/>
          </p:nvSpPr>
          <p:spPr>
            <a:xfrm>
              <a:off x="9238261" y="3192748"/>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0</a:t>
              </a:r>
            </a:p>
          </p:txBody>
        </p:sp>
        <p:sp>
          <p:nvSpPr>
            <p:cNvPr id="937" name="Oval 936">
              <a:extLst>
                <a:ext uri="{FF2B5EF4-FFF2-40B4-BE49-F238E27FC236}">
                  <a16:creationId xmlns:a16="http://schemas.microsoft.com/office/drawing/2014/main" id="{D117F97D-55E5-9A1B-EA9B-080BD8C764D0}"/>
                </a:ext>
              </a:extLst>
            </p:cNvPr>
            <p:cNvSpPr/>
            <p:nvPr/>
          </p:nvSpPr>
          <p:spPr>
            <a:xfrm>
              <a:off x="10401934" y="1899650"/>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1</a:t>
              </a:r>
            </a:p>
          </p:txBody>
        </p:sp>
        <p:sp>
          <p:nvSpPr>
            <p:cNvPr id="938" name="Oval 937">
              <a:extLst>
                <a:ext uri="{FF2B5EF4-FFF2-40B4-BE49-F238E27FC236}">
                  <a16:creationId xmlns:a16="http://schemas.microsoft.com/office/drawing/2014/main" id="{F8B74D45-270C-EAC4-2AEE-447E46BFEB7B}"/>
                </a:ext>
              </a:extLst>
            </p:cNvPr>
            <p:cNvSpPr/>
            <p:nvPr/>
          </p:nvSpPr>
          <p:spPr>
            <a:xfrm>
              <a:off x="10401934" y="4372082"/>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2</a:t>
              </a:r>
            </a:p>
          </p:txBody>
        </p:sp>
        <p:sp>
          <p:nvSpPr>
            <p:cNvPr id="939" name="Oval 938">
              <a:extLst>
                <a:ext uri="{FF2B5EF4-FFF2-40B4-BE49-F238E27FC236}">
                  <a16:creationId xmlns:a16="http://schemas.microsoft.com/office/drawing/2014/main" id="{FC3AD2B0-4475-D1AB-4CAA-32072FF9C370}"/>
                </a:ext>
              </a:extLst>
            </p:cNvPr>
            <p:cNvSpPr/>
            <p:nvPr/>
          </p:nvSpPr>
          <p:spPr>
            <a:xfrm>
              <a:off x="11732733" y="3192748"/>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3</a:t>
              </a:r>
            </a:p>
          </p:txBody>
        </p:sp>
        <p:sp>
          <p:nvSpPr>
            <p:cNvPr id="942" name="Oval 941">
              <a:extLst>
                <a:ext uri="{FF2B5EF4-FFF2-40B4-BE49-F238E27FC236}">
                  <a16:creationId xmlns:a16="http://schemas.microsoft.com/office/drawing/2014/main" id="{5297E3D2-2545-A3F8-1F6D-283D9B498DFE}"/>
                </a:ext>
              </a:extLst>
            </p:cNvPr>
            <p:cNvSpPr/>
            <p:nvPr/>
          </p:nvSpPr>
          <p:spPr>
            <a:xfrm>
              <a:off x="13605435" y="3192748"/>
              <a:ext cx="478204" cy="42945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rPr>
                <a:t>4</a:t>
              </a:r>
            </a:p>
          </p:txBody>
        </p:sp>
        <p:cxnSp>
          <p:nvCxnSpPr>
            <p:cNvPr id="943" name="Straight Arrow Connector 942">
              <a:extLst>
                <a:ext uri="{FF2B5EF4-FFF2-40B4-BE49-F238E27FC236}">
                  <a16:creationId xmlns:a16="http://schemas.microsoft.com/office/drawing/2014/main" id="{26096808-9FF7-CA7A-E441-57CC6FF39F6F}"/>
                </a:ext>
              </a:extLst>
            </p:cNvPr>
            <p:cNvCxnSpPr>
              <a:cxnSpLocks/>
            </p:cNvCxnSpPr>
            <p:nvPr/>
          </p:nvCxnSpPr>
          <p:spPr>
            <a:xfrm flipV="1">
              <a:off x="9646433" y="2266211"/>
              <a:ext cx="825533" cy="98942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4" name="Straight Arrow Connector 943">
              <a:extLst>
                <a:ext uri="{FF2B5EF4-FFF2-40B4-BE49-F238E27FC236}">
                  <a16:creationId xmlns:a16="http://schemas.microsoft.com/office/drawing/2014/main" id="{09C458B1-1348-434D-3A79-D3C4AB99CC23}"/>
                </a:ext>
              </a:extLst>
            </p:cNvPr>
            <p:cNvCxnSpPr>
              <a:cxnSpLocks/>
              <a:endCxn id="936" idx="1"/>
            </p:cNvCxnSpPr>
            <p:nvPr/>
          </p:nvCxnSpPr>
          <p:spPr>
            <a:xfrm>
              <a:off x="9646433" y="3559309"/>
              <a:ext cx="825533" cy="87566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5" name="Straight Arrow Connector 944">
              <a:extLst>
                <a:ext uri="{FF2B5EF4-FFF2-40B4-BE49-F238E27FC236}">
                  <a16:creationId xmlns:a16="http://schemas.microsoft.com/office/drawing/2014/main" id="{7DCA3A1F-AA49-34AF-4552-5F608C3AECA3}"/>
                </a:ext>
              </a:extLst>
            </p:cNvPr>
            <p:cNvCxnSpPr>
              <a:cxnSpLocks/>
              <a:endCxn id="937" idx="1"/>
            </p:cNvCxnSpPr>
            <p:nvPr/>
          </p:nvCxnSpPr>
          <p:spPr>
            <a:xfrm>
              <a:off x="10810106" y="2266211"/>
              <a:ext cx="992659" cy="98942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6" name="Straight Arrow Connector 945">
              <a:extLst>
                <a:ext uri="{FF2B5EF4-FFF2-40B4-BE49-F238E27FC236}">
                  <a16:creationId xmlns:a16="http://schemas.microsoft.com/office/drawing/2014/main" id="{B2768116-0569-0D2C-B4E4-4CF13E5B6ECD}"/>
                </a:ext>
              </a:extLst>
            </p:cNvPr>
            <p:cNvCxnSpPr>
              <a:cxnSpLocks/>
              <a:stCxn id="936" idx="7"/>
              <a:endCxn id="937" idx="3"/>
            </p:cNvCxnSpPr>
            <p:nvPr/>
          </p:nvCxnSpPr>
          <p:spPr>
            <a:xfrm flipV="1">
              <a:off x="10810106" y="3559309"/>
              <a:ext cx="992659" cy="87566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7" name="Straight Arrow Connector 946">
              <a:extLst>
                <a:ext uri="{FF2B5EF4-FFF2-40B4-BE49-F238E27FC236}">
                  <a16:creationId xmlns:a16="http://schemas.microsoft.com/office/drawing/2014/main" id="{3E5DDE55-CD77-9ACB-5149-526F1B2818A2}"/>
                </a:ext>
              </a:extLst>
            </p:cNvPr>
            <p:cNvCxnSpPr>
              <a:cxnSpLocks/>
              <a:stCxn id="937" idx="6"/>
              <a:endCxn id="938" idx="2"/>
            </p:cNvCxnSpPr>
            <p:nvPr/>
          </p:nvCxnSpPr>
          <p:spPr>
            <a:xfrm>
              <a:off x="12210937" y="3407475"/>
              <a:ext cx="1394498"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0" name="Straight Arrow Connector 949">
              <a:extLst>
                <a:ext uri="{FF2B5EF4-FFF2-40B4-BE49-F238E27FC236}">
                  <a16:creationId xmlns:a16="http://schemas.microsoft.com/office/drawing/2014/main" id="{9E78BFC1-BA1E-7C52-DEBE-687C0273D6EF}"/>
                </a:ext>
              </a:extLst>
            </p:cNvPr>
            <p:cNvCxnSpPr>
              <a:cxnSpLocks/>
              <a:endCxn id="937" idx="2"/>
            </p:cNvCxnSpPr>
            <p:nvPr/>
          </p:nvCxnSpPr>
          <p:spPr>
            <a:xfrm>
              <a:off x="9716465" y="3407475"/>
              <a:ext cx="2016268" cy="0"/>
            </a:xfrm>
            <a:prstGeom prst="straightConnector1">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1" name="Straight Arrow Connector 950">
              <a:extLst>
                <a:ext uri="{FF2B5EF4-FFF2-40B4-BE49-F238E27FC236}">
                  <a16:creationId xmlns:a16="http://schemas.microsoft.com/office/drawing/2014/main" id="{181BBBC2-8BB2-8FEC-131B-D6ADD6E58983}"/>
                </a:ext>
              </a:extLst>
            </p:cNvPr>
            <p:cNvCxnSpPr>
              <a:cxnSpLocks/>
              <a:endCxn id="938" idx="1"/>
            </p:cNvCxnSpPr>
            <p:nvPr/>
          </p:nvCxnSpPr>
          <p:spPr>
            <a:xfrm>
              <a:off x="10880138" y="2114377"/>
              <a:ext cx="2795329" cy="1141263"/>
            </a:xfrm>
            <a:prstGeom prst="straightConnector1">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2" name="Straight Arrow Connector 951">
              <a:extLst>
                <a:ext uri="{FF2B5EF4-FFF2-40B4-BE49-F238E27FC236}">
                  <a16:creationId xmlns:a16="http://schemas.microsoft.com/office/drawing/2014/main" id="{DE230593-FB8D-5BB3-50C5-02843F6ED9B7}"/>
                </a:ext>
              </a:extLst>
            </p:cNvPr>
            <p:cNvCxnSpPr>
              <a:cxnSpLocks/>
              <a:stCxn id="936" idx="6"/>
              <a:endCxn id="938" idx="3"/>
            </p:cNvCxnSpPr>
            <p:nvPr/>
          </p:nvCxnSpPr>
          <p:spPr>
            <a:xfrm flipV="1">
              <a:off x="10880138" y="3559309"/>
              <a:ext cx="2795329" cy="1027500"/>
            </a:xfrm>
            <a:prstGeom prst="straightConnector1">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3" name="Freeform 51">
              <a:extLst>
                <a:ext uri="{FF2B5EF4-FFF2-40B4-BE49-F238E27FC236}">
                  <a16:creationId xmlns:a16="http://schemas.microsoft.com/office/drawing/2014/main" id="{F25738B8-F32A-834A-FC07-44A0CF0C157D}"/>
                </a:ext>
              </a:extLst>
            </p:cNvPr>
            <p:cNvSpPr/>
            <p:nvPr/>
          </p:nvSpPr>
          <p:spPr>
            <a:xfrm>
              <a:off x="9477652" y="1149180"/>
              <a:ext cx="4353997" cy="2030475"/>
            </a:xfrm>
            <a:custGeom>
              <a:avLst/>
              <a:gdLst>
                <a:gd name="connsiteX0" fmla="*/ 0 w 4353997"/>
                <a:gd name="connsiteY0" fmla="*/ 2024420 h 2030475"/>
                <a:gd name="connsiteX1" fmla="*/ 690341 w 4353997"/>
                <a:gd name="connsiteY1" fmla="*/ 171397 h 2030475"/>
                <a:gd name="connsiteX2" fmla="*/ 3494098 w 4353997"/>
                <a:gd name="connsiteY2" fmla="*/ 292510 h 2030475"/>
                <a:gd name="connsiteX3" fmla="*/ 4353997 w 4353997"/>
                <a:gd name="connsiteY3" fmla="*/ 2030475 h 2030475"/>
              </a:gdLst>
              <a:ahLst/>
              <a:cxnLst>
                <a:cxn ang="0">
                  <a:pos x="connsiteX0" y="connsiteY0"/>
                </a:cxn>
                <a:cxn ang="0">
                  <a:pos x="connsiteX1" y="connsiteY1"/>
                </a:cxn>
                <a:cxn ang="0">
                  <a:pos x="connsiteX2" y="connsiteY2"/>
                </a:cxn>
                <a:cxn ang="0">
                  <a:pos x="connsiteX3" y="connsiteY3"/>
                </a:cxn>
              </a:cxnLst>
              <a:rect l="l" t="t" r="r" b="b"/>
              <a:pathLst>
                <a:path w="4353997" h="2030475">
                  <a:moveTo>
                    <a:pt x="0" y="2024420"/>
                  </a:moveTo>
                  <a:cubicBezTo>
                    <a:pt x="53995" y="1242234"/>
                    <a:pt x="107991" y="460049"/>
                    <a:pt x="690341" y="171397"/>
                  </a:cubicBezTo>
                  <a:cubicBezTo>
                    <a:pt x="1272691" y="-117255"/>
                    <a:pt x="2883489" y="-17336"/>
                    <a:pt x="3494098" y="292510"/>
                  </a:cubicBezTo>
                  <a:cubicBezTo>
                    <a:pt x="4104707" y="602356"/>
                    <a:pt x="4229352" y="1316415"/>
                    <a:pt x="4353997" y="2030475"/>
                  </a:cubicBezTo>
                </a:path>
              </a:pathLst>
            </a:cu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954" name="Rectangle 953">
              <a:extLst>
                <a:ext uri="{FF2B5EF4-FFF2-40B4-BE49-F238E27FC236}">
                  <a16:creationId xmlns:a16="http://schemas.microsoft.com/office/drawing/2014/main" id="{DB81C094-9CB8-C478-2B4D-9E2F651906A8}"/>
                </a:ext>
              </a:extLst>
            </p:cNvPr>
            <p:cNvSpPr/>
            <p:nvPr/>
          </p:nvSpPr>
          <p:spPr>
            <a:xfrm>
              <a:off x="12322316" y="2055916"/>
              <a:ext cx="608306" cy="54637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kern="0">
                  <a:latin typeface="Roboto Mono"/>
                  <a:ea typeface="Roboto Mono"/>
                  <a:cs typeface="Roboto Mono"/>
                  <a:sym typeface="Roboto Mono"/>
                </a:rPr>
                <a:t>T</a:t>
              </a:r>
              <a:endParaRPr lang="en-US" b="1"/>
            </a:p>
          </p:txBody>
        </p:sp>
      </p:grpSp>
      <p:sp>
        <p:nvSpPr>
          <p:cNvPr id="957" name="TextBox 4">
            <a:extLst>
              <a:ext uri="{FF2B5EF4-FFF2-40B4-BE49-F238E27FC236}">
                <a16:creationId xmlns:a16="http://schemas.microsoft.com/office/drawing/2014/main" id="{B8FEE7E8-5133-7B80-8D97-09970578FACE}"/>
              </a:ext>
            </a:extLst>
          </p:cNvPr>
          <p:cNvSpPr txBox="1"/>
          <p:nvPr/>
        </p:nvSpPr>
        <p:spPr>
          <a:xfrm>
            <a:off x="1758954" y="24254295"/>
            <a:ext cx="1002891"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t>⨝</a:t>
            </a:r>
            <a:endParaRPr lang="en-US" sz="2400" baseline="-25000" dirty="0">
              <a:cs typeface="Arial"/>
            </a:endParaRPr>
          </a:p>
        </p:txBody>
      </p:sp>
      <p:sp>
        <p:nvSpPr>
          <p:cNvPr id="958" name="TextBox 6">
            <a:extLst>
              <a:ext uri="{FF2B5EF4-FFF2-40B4-BE49-F238E27FC236}">
                <a16:creationId xmlns:a16="http://schemas.microsoft.com/office/drawing/2014/main" id="{3DFE421B-76F2-84E5-EC91-C4FE1FFED0D9}"/>
              </a:ext>
            </a:extLst>
          </p:cNvPr>
          <p:cNvSpPr txBox="1"/>
          <p:nvPr/>
        </p:nvSpPr>
        <p:spPr>
          <a:xfrm>
            <a:off x="948045" y="23774562"/>
            <a:ext cx="1032829"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cs typeface="Arial"/>
              </a:rPr>
              <a:t>ρ</a:t>
            </a:r>
            <a:r>
              <a:rPr lang="en-US" sz="2400" b="1" baseline="-25000" dirty="0">
                <a:solidFill>
                  <a:schemeClr val="accent2"/>
                </a:solidFill>
                <a:cs typeface="Arial"/>
              </a:rPr>
              <a:t>0/1</a:t>
            </a:r>
            <a:r>
              <a:rPr lang="en-US" sz="2400" b="1" dirty="0">
                <a:solidFill>
                  <a:schemeClr val="accent2"/>
                </a:solidFill>
                <a:cs typeface="Arial"/>
              </a:rPr>
              <a:t>(T)</a:t>
            </a:r>
            <a:endParaRPr lang="en-US" sz="2400" dirty="0">
              <a:solidFill>
                <a:schemeClr val="accent2"/>
              </a:solidFill>
              <a:cs typeface="Arial"/>
            </a:endParaRPr>
          </a:p>
        </p:txBody>
      </p:sp>
      <p:sp>
        <p:nvSpPr>
          <p:cNvPr id="965" name="TextBox 6">
            <a:extLst>
              <a:ext uri="{FF2B5EF4-FFF2-40B4-BE49-F238E27FC236}">
                <a16:creationId xmlns:a16="http://schemas.microsoft.com/office/drawing/2014/main" id="{E0FB727E-8EB2-1BF3-2EA2-E67E8A817550}"/>
              </a:ext>
            </a:extLst>
          </p:cNvPr>
          <p:cNvSpPr txBox="1"/>
          <p:nvPr/>
        </p:nvSpPr>
        <p:spPr>
          <a:xfrm>
            <a:off x="2554574" y="23774562"/>
            <a:ext cx="1032829"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cs typeface="Arial"/>
              </a:rPr>
              <a:t>G</a:t>
            </a:r>
            <a:endParaRPr lang="en-US" sz="2400" dirty="0">
              <a:solidFill>
                <a:schemeClr val="accent2"/>
              </a:solidFill>
              <a:cs typeface="Arial"/>
            </a:endParaRPr>
          </a:p>
        </p:txBody>
      </p:sp>
      <p:graphicFrame>
        <p:nvGraphicFramePr>
          <p:cNvPr id="966" name="Table 965">
            <a:extLst>
              <a:ext uri="{FF2B5EF4-FFF2-40B4-BE49-F238E27FC236}">
                <a16:creationId xmlns:a16="http://schemas.microsoft.com/office/drawing/2014/main" id="{CB6E5377-0198-0C1E-C674-4D6F839A6CA0}"/>
              </a:ext>
            </a:extLst>
          </p:cNvPr>
          <p:cNvGraphicFramePr>
            <a:graphicFrameLocks noGrp="1"/>
          </p:cNvGraphicFramePr>
          <p:nvPr>
            <p:extLst>
              <p:ext uri="{D42A27DB-BD31-4B8C-83A1-F6EECF244321}">
                <p14:modId xmlns:p14="http://schemas.microsoft.com/office/powerpoint/2010/main" val="2954857655"/>
              </p:ext>
            </p:extLst>
          </p:nvPr>
        </p:nvGraphicFramePr>
        <p:xfrm>
          <a:off x="4068012" y="24254295"/>
          <a:ext cx="1229414" cy="1828800"/>
        </p:xfrm>
        <a:graphic>
          <a:graphicData uri="http://schemas.openxmlformats.org/drawingml/2006/table">
            <a:tbl>
              <a:tblPr bandRow="1">
                <a:tableStyleId>{0E3FDE45-AF77-4B5C-9715-49D594BDF05E}</a:tableStyleId>
              </a:tblPr>
              <a:tblGrid>
                <a:gridCol w="392024">
                  <a:extLst>
                    <a:ext uri="{9D8B030D-6E8A-4147-A177-3AD203B41FA5}">
                      <a16:colId xmlns:a16="http://schemas.microsoft.com/office/drawing/2014/main" val="3584266038"/>
                    </a:ext>
                  </a:extLst>
                </a:gridCol>
                <a:gridCol w="418695">
                  <a:extLst>
                    <a:ext uri="{9D8B030D-6E8A-4147-A177-3AD203B41FA5}">
                      <a16:colId xmlns:a16="http://schemas.microsoft.com/office/drawing/2014/main" val="734442874"/>
                    </a:ext>
                  </a:extLst>
                </a:gridCol>
                <a:gridCol w="418695">
                  <a:extLst>
                    <a:ext uri="{9D8B030D-6E8A-4147-A177-3AD203B41FA5}">
                      <a16:colId xmlns:a16="http://schemas.microsoft.com/office/drawing/2014/main" val="785375298"/>
                    </a:ext>
                  </a:extLst>
                </a:gridCol>
              </a:tblGrid>
              <a:tr h="393302">
                <a:tc>
                  <a:txBody>
                    <a:bodyPr/>
                    <a:lstStyle/>
                    <a:p>
                      <a:pPr algn="ctr"/>
                      <a:r>
                        <a:rPr lang="en-US" sz="2400" dirty="0">
                          <a:solidFill>
                            <a:srgbClr val="FF0000"/>
                          </a:solidFill>
                          <a:latin typeface="+mn-lt"/>
                          <a:ea typeface="Open Sans" panose="020B0606030504020204" pitchFamily="34" charset="0"/>
                          <a:cs typeface="Open Sans" panose="020B0606030504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0</a:t>
                      </a:r>
                      <a:endParaRPr lang="en-US" sz="2400" dirty="0">
                        <a:solidFill>
                          <a:srgbClr val="FF0000"/>
                        </a:solidFill>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latin typeface="+mn-lt"/>
                          <a:ea typeface="Open Sans" panose="020B0606030504020204" pitchFamily="34" charset="0"/>
                          <a:cs typeface="Open Sans" panose="020B0606030504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737994"/>
                  </a:ext>
                </a:extLst>
              </a:tr>
              <a:tr h="393302">
                <a:tc>
                  <a:txBody>
                    <a:bodyPr/>
                    <a:lstStyle/>
                    <a:p>
                      <a:pPr algn="ctr"/>
                      <a:r>
                        <a:rPr lang="en-US" sz="2400" dirty="0">
                          <a:solidFill>
                            <a:srgbClr val="FF0000"/>
                          </a:solidFill>
                        </a:rPr>
                        <a:t>2</a:t>
                      </a:r>
                      <a:endParaRPr lang="en-US" sz="2400" dirty="0">
                        <a:solidFill>
                          <a:srgbClr val="FF0000"/>
                        </a:solidFill>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0</a:t>
                      </a:r>
                      <a:endParaRPr lang="en-US" sz="2400" dirty="0">
                        <a:solidFill>
                          <a:srgbClr val="FF0000"/>
                        </a:solidFill>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latin typeface="+mn-lt"/>
                          <a:ea typeface="Open Sans" panose="020B0606030504020204" pitchFamily="34" charset="0"/>
                          <a:cs typeface="Open Sans" panose="020B0606030504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6603232"/>
                  </a:ext>
                </a:extLst>
              </a:tr>
              <a:tr h="393302">
                <a:tc>
                  <a:txBody>
                    <a:bodyPr/>
                    <a:lstStyle/>
                    <a:p>
                      <a:pPr algn="ctr"/>
                      <a:r>
                        <a:rPr lang="en-US" sz="2400" dirty="0"/>
                        <a:t>3</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1</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n-lt"/>
                          <a:ea typeface="Open Sans" panose="020B0606030504020204" pitchFamily="34" charset="0"/>
                          <a:cs typeface="Open Sans" panose="020B0606030504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529967"/>
                  </a:ext>
                </a:extLst>
              </a:tr>
              <a:tr h="393302">
                <a:tc>
                  <a:txBody>
                    <a:bodyPr/>
                    <a:lstStyle/>
                    <a:p>
                      <a:pPr algn="ctr"/>
                      <a:r>
                        <a:rPr lang="en-US" sz="2400" dirty="0"/>
                        <a:t>3</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255344"/>
                  </a:ext>
                </a:extLst>
              </a:tr>
            </a:tbl>
          </a:graphicData>
        </a:graphic>
      </p:graphicFrame>
      <p:sp>
        <p:nvSpPr>
          <p:cNvPr id="967" name="TextBox 6">
            <a:extLst>
              <a:ext uri="{FF2B5EF4-FFF2-40B4-BE49-F238E27FC236}">
                <a16:creationId xmlns:a16="http://schemas.microsoft.com/office/drawing/2014/main" id="{2FB057F1-3C25-1E5A-4CEC-93948F723584}"/>
              </a:ext>
            </a:extLst>
          </p:cNvPr>
          <p:cNvSpPr txBox="1"/>
          <p:nvPr/>
        </p:nvSpPr>
        <p:spPr>
          <a:xfrm>
            <a:off x="3808788" y="23774562"/>
            <a:ext cx="174786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cs typeface="Arial"/>
              </a:rPr>
              <a:t>ρ</a:t>
            </a:r>
            <a:r>
              <a:rPr lang="en-US" sz="2400" b="1" baseline="-25000" dirty="0">
                <a:solidFill>
                  <a:schemeClr val="accent2"/>
                </a:solidFill>
                <a:cs typeface="Arial"/>
              </a:rPr>
              <a:t>0/1</a:t>
            </a:r>
            <a:r>
              <a:rPr lang="en-US" sz="2400" b="1" dirty="0">
                <a:solidFill>
                  <a:schemeClr val="accent2"/>
                </a:solidFill>
                <a:cs typeface="Arial"/>
              </a:rPr>
              <a:t>(T) ⨝ G</a:t>
            </a:r>
            <a:endParaRPr lang="en-US" sz="2400" dirty="0">
              <a:solidFill>
                <a:schemeClr val="accent2"/>
              </a:solidFill>
              <a:cs typeface="Arial"/>
            </a:endParaRPr>
          </a:p>
        </p:txBody>
      </p:sp>
      <p:graphicFrame>
        <p:nvGraphicFramePr>
          <p:cNvPr id="968" name="Table 967">
            <a:extLst>
              <a:ext uri="{FF2B5EF4-FFF2-40B4-BE49-F238E27FC236}">
                <a16:creationId xmlns:a16="http://schemas.microsoft.com/office/drawing/2014/main" id="{DAC14747-5205-532C-7C7F-CF595D17A3CD}"/>
              </a:ext>
            </a:extLst>
          </p:cNvPr>
          <p:cNvGraphicFramePr>
            <a:graphicFrameLocks noGrp="1"/>
          </p:cNvGraphicFramePr>
          <p:nvPr>
            <p:extLst>
              <p:ext uri="{D42A27DB-BD31-4B8C-83A1-F6EECF244321}">
                <p14:modId xmlns:p14="http://schemas.microsoft.com/office/powerpoint/2010/main" val="3155537840"/>
              </p:ext>
            </p:extLst>
          </p:nvPr>
        </p:nvGraphicFramePr>
        <p:xfrm>
          <a:off x="6196018" y="24254295"/>
          <a:ext cx="810719" cy="1371600"/>
        </p:xfrm>
        <a:graphic>
          <a:graphicData uri="http://schemas.openxmlformats.org/drawingml/2006/table">
            <a:tbl>
              <a:tblPr bandRow="1">
                <a:tableStyleId>{0E3FDE45-AF77-4B5C-9715-49D594BDF05E}</a:tableStyleId>
              </a:tblPr>
              <a:tblGrid>
                <a:gridCol w="392024">
                  <a:extLst>
                    <a:ext uri="{9D8B030D-6E8A-4147-A177-3AD203B41FA5}">
                      <a16:colId xmlns:a16="http://schemas.microsoft.com/office/drawing/2014/main" val="3584266038"/>
                    </a:ext>
                  </a:extLst>
                </a:gridCol>
                <a:gridCol w="418695">
                  <a:extLst>
                    <a:ext uri="{9D8B030D-6E8A-4147-A177-3AD203B41FA5}">
                      <a16:colId xmlns:a16="http://schemas.microsoft.com/office/drawing/2014/main" val="734442874"/>
                    </a:ext>
                  </a:extLst>
                </a:gridCol>
              </a:tblGrid>
              <a:tr h="393302">
                <a:tc>
                  <a:txBody>
                    <a:bodyPr/>
                    <a:lstStyle/>
                    <a:p>
                      <a:pPr algn="ctr"/>
                      <a:r>
                        <a:rPr lang="en-US" sz="2400" dirty="0">
                          <a:latin typeface="+mn-lt"/>
                          <a:ea typeface="Open Sans" panose="020B0606030504020204" pitchFamily="34" charset="0"/>
                          <a:cs typeface="Open Sans" panose="020B0606030504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3</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737994"/>
                  </a:ext>
                </a:extLst>
              </a:tr>
              <a:tr h="393302">
                <a:tc>
                  <a:txBody>
                    <a:bodyPr/>
                    <a:lstStyle/>
                    <a:p>
                      <a:pPr algn="ctr"/>
                      <a:r>
                        <a:rPr lang="en-US" sz="2400" dirty="0"/>
                        <a:t>1</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4</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6603232"/>
                  </a:ext>
                </a:extLst>
              </a:tr>
              <a:tr h="393302">
                <a:tc>
                  <a:txBody>
                    <a:bodyPr/>
                    <a:lstStyle/>
                    <a:p>
                      <a:pPr algn="ctr"/>
                      <a:r>
                        <a:rPr lang="en-US" sz="2400" dirty="0"/>
                        <a:t>2</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4</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529967"/>
                  </a:ext>
                </a:extLst>
              </a:tr>
            </a:tbl>
          </a:graphicData>
        </a:graphic>
      </p:graphicFrame>
      <p:sp>
        <p:nvSpPr>
          <p:cNvPr id="969" name="TextBox 6">
            <a:extLst>
              <a:ext uri="{FF2B5EF4-FFF2-40B4-BE49-F238E27FC236}">
                <a16:creationId xmlns:a16="http://schemas.microsoft.com/office/drawing/2014/main" id="{07C6472C-75B5-403F-6FDF-D7EECA52DDA0}"/>
              </a:ext>
            </a:extLst>
          </p:cNvPr>
          <p:cNvSpPr txBox="1"/>
          <p:nvPr/>
        </p:nvSpPr>
        <p:spPr>
          <a:xfrm>
            <a:off x="5527317" y="23774562"/>
            <a:ext cx="2687230"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l-GR" sz="2400" b="1" dirty="0">
                <a:solidFill>
                  <a:schemeClr val="accent2"/>
                </a:solidFill>
                <a:cs typeface="Arial"/>
              </a:rPr>
              <a:t>Π</a:t>
            </a:r>
            <a:r>
              <a:rPr lang="el-GR" sz="2400" b="1" baseline="-25000" dirty="0">
                <a:solidFill>
                  <a:schemeClr val="accent2"/>
                </a:solidFill>
                <a:cs typeface="Arial"/>
              </a:rPr>
              <a:t>1, 2</a:t>
            </a:r>
            <a:r>
              <a:rPr lang="el-GR" sz="2400" b="1" dirty="0">
                <a:solidFill>
                  <a:schemeClr val="accent2"/>
                </a:solidFill>
                <a:cs typeface="Arial"/>
              </a:rPr>
              <a:t>(ρ</a:t>
            </a:r>
            <a:r>
              <a:rPr lang="el-GR" sz="2400" b="1" baseline="-25000" dirty="0">
                <a:solidFill>
                  <a:schemeClr val="accent2"/>
                </a:solidFill>
                <a:cs typeface="Arial"/>
              </a:rPr>
              <a:t>0/1</a:t>
            </a:r>
            <a:r>
              <a:rPr lang="el-GR" sz="2400" b="1" dirty="0">
                <a:solidFill>
                  <a:schemeClr val="accent2"/>
                </a:solidFill>
                <a:cs typeface="Arial"/>
              </a:rPr>
              <a:t>(</a:t>
            </a:r>
            <a:r>
              <a:rPr lang="en-US" sz="2400" b="1" dirty="0">
                <a:solidFill>
                  <a:schemeClr val="accent2"/>
                </a:solidFill>
                <a:cs typeface="Arial"/>
              </a:rPr>
              <a:t>T) ⨝ G)</a:t>
            </a:r>
          </a:p>
        </p:txBody>
      </p:sp>
      <p:sp>
        <p:nvSpPr>
          <p:cNvPr id="970" name="Rectangle 969">
            <a:extLst>
              <a:ext uri="{FF2B5EF4-FFF2-40B4-BE49-F238E27FC236}">
                <a16:creationId xmlns:a16="http://schemas.microsoft.com/office/drawing/2014/main" id="{A1FD4E1F-66D2-9EE5-BAD4-457F177D2A83}"/>
              </a:ext>
            </a:extLst>
          </p:cNvPr>
          <p:cNvSpPr/>
          <p:nvPr/>
        </p:nvSpPr>
        <p:spPr>
          <a:xfrm>
            <a:off x="884441" y="20770182"/>
            <a:ext cx="4889204" cy="213737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971" name="Table 970">
            <a:extLst>
              <a:ext uri="{FF2B5EF4-FFF2-40B4-BE49-F238E27FC236}">
                <a16:creationId xmlns:a16="http://schemas.microsoft.com/office/drawing/2014/main" id="{410A27EA-7B44-D47A-A154-6F7889DFDC34}"/>
              </a:ext>
            </a:extLst>
          </p:cNvPr>
          <p:cNvGraphicFramePr>
            <a:graphicFrameLocks noGrp="1"/>
          </p:cNvGraphicFramePr>
          <p:nvPr>
            <p:extLst>
              <p:ext uri="{D42A27DB-BD31-4B8C-83A1-F6EECF244321}">
                <p14:modId xmlns:p14="http://schemas.microsoft.com/office/powerpoint/2010/main" val="927706663"/>
              </p:ext>
            </p:extLst>
          </p:nvPr>
        </p:nvGraphicFramePr>
        <p:xfrm>
          <a:off x="1060720" y="24254295"/>
          <a:ext cx="810719" cy="2286000"/>
        </p:xfrm>
        <a:graphic>
          <a:graphicData uri="http://schemas.openxmlformats.org/drawingml/2006/table">
            <a:tbl>
              <a:tblPr bandRow="1">
                <a:tableStyleId>{0E3FDE45-AF77-4B5C-9715-49D594BDF05E}</a:tableStyleId>
              </a:tblPr>
              <a:tblGrid>
                <a:gridCol w="392024">
                  <a:extLst>
                    <a:ext uri="{9D8B030D-6E8A-4147-A177-3AD203B41FA5}">
                      <a16:colId xmlns:a16="http://schemas.microsoft.com/office/drawing/2014/main" val="3584266038"/>
                    </a:ext>
                  </a:extLst>
                </a:gridCol>
                <a:gridCol w="418695">
                  <a:extLst>
                    <a:ext uri="{9D8B030D-6E8A-4147-A177-3AD203B41FA5}">
                      <a16:colId xmlns:a16="http://schemas.microsoft.com/office/drawing/2014/main" val="734442874"/>
                    </a:ext>
                  </a:extLst>
                </a:gridCol>
              </a:tblGrid>
              <a:tr h="393302">
                <a:tc>
                  <a:txBody>
                    <a:bodyPr/>
                    <a:lstStyle/>
                    <a:p>
                      <a:pPr algn="ctr"/>
                      <a:r>
                        <a:rPr lang="en-US" sz="2400" dirty="0">
                          <a:latin typeface="+mn-lt"/>
                          <a:ea typeface="Open Sans" panose="020B0606030504020204" pitchFamily="34" charset="0"/>
                          <a:cs typeface="Open Sans" panose="020B0606030504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0</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737994"/>
                  </a:ext>
                </a:extLst>
              </a:tr>
              <a:tr h="393302">
                <a:tc>
                  <a:txBody>
                    <a:bodyPr/>
                    <a:lstStyle/>
                    <a:p>
                      <a:pPr algn="ctr"/>
                      <a:r>
                        <a:rPr lang="en-US" sz="2400" dirty="0"/>
                        <a:t>2</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0</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6603232"/>
                  </a:ext>
                </a:extLst>
              </a:tr>
              <a:tr h="393302">
                <a:tc>
                  <a:txBody>
                    <a:bodyPr/>
                    <a:lstStyle/>
                    <a:p>
                      <a:pPr algn="ctr"/>
                      <a:r>
                        <a:rPr lang="en-US" sz="2400" dirty="0"/>
                        <a:t>3</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1</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529967"/>
                  </a:ext>
                </a:extLst>
              </a:tr>
              <a:tr h="393302">
                <a:tc>
                  <a:txBody>
                    <a:bodyPr/>
                    <a:lstStyle/>
                    <a:p>
                      <a:pPr algn="ctr"/>
                      <a:r>
                        <a:rPr lang="en-US" sz="2400" dirty="0">
                          <a:latin typeface="+mn-lt"/>
                          <a:ea typeface="Open Sans" panose="020B0606030504020204" pitchFamily="34" charset="0"/>
                          <a:cs typeface="Open Sans" panose="020B0606030504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n-lt"/>
                          <a:ea typeface="Open Sans" panose="020B0606030504020204" pitchFamily="34" charset="0"/>
                          <a:cs typeface="Open Sans" panose="020B0606030504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670963"/>
                  </a:ext>
                </a:extLst>
              </a:tr>
              <a:tr h="393302">
                <a:tc>
                  <a:txBody>
                    <a:bodyPr/>
                    <a:lstStyle/>
                    <a:p>
                      <a:pPr algn="ctr"/>
                      <a:r>
                        <a:rPr lang="en-US" sz="2400" dirty="0">
                          <a:latin typeface="+mn-lt"/>
                          <a:ea typeface="Open Sans" panose="020B0606030504020204" pitchFamily="34" charset="0"/>
                          <a:cs typeface="Open Sans" panose="020B0606030504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n-lt"/>
                          <a:ea typeface="Open Sans" panose="020B0606030504020204" pitchFamily="34" charset="0"/>
                          <a:cs typeface="Open Sans" panose="020B0606030504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1313656"/>
                  </a:ext>
                </a:extLst>
              </a:tr>
            </a:tbl>
          </a:graphicData>
        </a:graphic>
      </p:graphicFrame>
      <p:graphicFrame>
        <p:nvGraphicFramePr>
          <p:cNvPr id="972" name="Table 971">
            <a:extLst>
              <a:ext uri="{FF2B5EF4-FFF2-40B4-BE49-F238E27FC236}">
                <a16:creationId xmlns:a16="http://schemas.microsoft.com/office/drawing/2014/main" id="{B55BFD22-32D0-424E-7A97-4F59751431AF}"/>
              </a:ext>
            </a:extLst>
          </p:cNvPr>
          <p:cNvGraphicFramePr>
            <a:graphicFrameLocks noGrp="1"/>
          </p:cNvGraphicFramePr>
          <p:nvPr>
            <p:extLst>
              <p:ext uri="{D42A27DB-BD31-4B8C-83A1-F6EECF244321}">
                <p14:modId xmlns:p14="http://schemas.microsoft.com/office/powerpoint/2010/main" val="523436010"/>
              </p:ext>
            </p:extLst>
          </p:nvPr>
        </p:nvGraphicFramePr>
        <p:xfrm>
          <a:off x="2648621" y="24254295"/>
          <a:ext cx="810719" cy="2286000"/>
        </p:xfrm>
        <a:graphic>
          <a:graphicData uri="http://schemas.openxmlformats.org/drawingml/2006/table">
            <a:tbl>
              <a:tblPr bandRow="1">
                <a:tableStyleId>{0E3FDE45-AF77-4B5C-9715-49D594BDF05E}</a:tableStyleId>
              </a:tblPr>
              <a:tblGrid>
                <a:gridCol w="392024">
                  <a:extLst>
                    <a:ext uri="{9D8B030D-6E8A-4147-A177-3AD203B41FA5}">
                      <a16:colId xmlns:a16="http://schemas.microsoft.com/office/drawing/2014/main" val="3584266038"/>
                    </a:ext>
                  </a:extLst>
                </a:gridCol>
                <a:gridCol w="418695">
                  <a:extLst>
                    <a:ext uri="{9D8B030D-6E8A-4147-A177-3AD203B41FA5}">
                      <a16:colId xmlns:a16="http://schemas.microsoft.com/office/drawing/2014/main" val="734442874"/>
                    </a:ext>
                  </a:extLst>
                </a:gridCol>
              </a:tblGrid>
              <a:tr h="393302">
                <a:tc>
                  <a:txBody>
                    <a:bodyPr/>
                    <a:lstStyle/>
                    <a:p>
                      <a:pPr algn="ctr"/>
                      <a:r>
                        <a:rPr lang="en-US" sz="2400" dirty="0">
                          <a:latin typeface="+mn-lt"/>
                          <a:ea typeface="Open Sans" panose="020B0606030504020204" pitchFamily="34" charset="0"/>
                          <a:cs typeface="Open Sans" panose="020B0606030504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1</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737994"/>
                  </a:ext>
                </a:extLst>
              </a:tr>
              <a:tr h="393302">
                <a:tc>
                  <a:txBody>
                    <a:bodyPr/>
                    <a:lstStyle/>
                    <a:p>
                      <a:pPr algn="ctr"/>
                      <a:r>
                        <a:rPr lang="en-US" sz="2400" dirty="0"/>
                        <a:t>0</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2</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6603232"/>
                  </a:ext>
                </a:extLst>
              </a:tr>
              <a:tr h="393302">
                <a:tc>
                  <a:txBody>
                    <a:bodyPr/>
                    <a:lstStyle/>
                    <a:p>
                      <a:pPr algn="ctr"/>
                      <a:r>
                        <a:rPr lang="en-US" sz="2400" dirty="0"/>
                        <a:t>1</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3</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529967"/>
                  </a:ext>
                </a:extLst>
              </a:tr>
              <a:tr h="393302">
                <a:tc>
                  <a:txBody>
                    <a:bodyPr/>
                    <a:lstStyle/>
                    <a:p>
                      <a:pPr algn="ctr"/>
                      <a:r>
                        <a:rPr lang="en-US" sz="2400" dirty="0">
                          <a:latin typeface="+mn-lt"/>
                          <a:ea typeface="Open Sans" panose="020B0606030504020204" pitchFamily="34" charset="0"/>
                          <a:cs typeface="Open Sans" panose="020B0606030504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n-lt"/>
                          <a:ea typeface="Open Sans" panose="020B0606030504020204" pitchFamily="34" charset="0"/>
                          <a:cs typeface="Open Sans" panose="020B0606030504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670963"/>
                  </a:ext>
                </a:extLst>
              </a:tr>
              <a:tr h="393302">
                <a:tc>
                  <a:txBody>
                    <a:bodyPr/>
                    <a:lstStyle/>
                    <a:p>
                      <a:pPr algn="ctr"/>
                      <a:r>
                        <a:rPr lang="en-US" sz="2400" dirty="0">
                          <a:latin typeface="+mn-lt"/>
                          <a:ea typeface="Open Sans" panose="020B0606030504020204" pitchFamily="34" charset="0"/>
                          <a:cs typeface="Open Sans" panose="020B0606030504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n-lt"/>
                          <a:ea typeface="Open Sans" panose="020B0606030504020204" pitchFamily="34" charset="0"/>
                          <a:cs typeface="Open Sans" panose="020B0606030504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1313656"/>
                  </a:ext>
                </a:extLst>
              </a:tr>
            </a:tbl>
          </a:graphicData>
        </a:graphic>
      </p:graphicFrame>
      <p:sp>
        <p:nvSpPr>
          <p:cNvPr id="973" name="Arrow: Down 972">
            <a:extLst>
              <a:ext uri="{FF2B5EF4-FFF2-40B4-BE49-F238E27FC236}">
                <a16:creationId xmlns:a16="http://schemas.microsoft.com/office/drawing/2014/main" id="{A4E0CE64-A27D-1A05-A5B2-E8C6DB6FE666}"/>
              </a:ext>
            </a:extLst>
          </p:cNvPr>
          <p:cNvSpPr/>
          <p:nvPr/>
        </p:nvSpPr>
        <p:spPr>
          <a:xfrm>
            <a:off x="3190399" y="22939590"/>
            <a:ext cx="224589" cy="33228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76" name="Straight Arrow Connector 975">
            <a:extLst>
              <a:ext uri="{FF2B5EF4-FFF2-40B4-BE49-F238E27FC236}">
                <a16:creationId xmlns:a16="http://schemas.microsoft.com/office/drawing/2014/main" id="{EECD1A3A-5FFC-215D-1C10-49974A748A14}"/>
              </a:ext>
            </a:extLst>
          </p:cNvPr>
          <p:cNvCxnSpPr>
            <a:cxnSpLocks/>
            <a:stCxn id="1005" idx="0"/>
          </p:cNvCxnSpPr>
          <p:nvPr/>
        </p:nvCxnSpPr>
        <p:spPr>
          <a:xfrm flipV="1">
            <a:off x="3186447" y="24994005"/>
            <a:ext cx="828570" cy="183197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982" name="TextBox 981">
            <a:extLst>
              <a:ext uri="{FF2B5EF4-FFF2-40B4-BE49-F238E27FC236}">
                <a16:creationId xmlns:a16="http://schemas.microsoft.com/office/drawing/2014/main" id="{BAA61FF3-5BF3-6C53-F833-062EFF5E1877}"/>
              </a:ext>
            </a:extLst>
          </p:cNvPr>
          <p:cNvSpPr txBox="1"/>
          <p:nvPr/>
        </p:nvSpPr>
        <p:spPr>
          <a:xfrm>
            <a:off x="3459340" y="22841081"/>
            <a:ext cx="2286000" cy="461665"/>
          </a:xfrm>
          <a:prstGeom prst="rect">
            <a:avLst/>
          </a:prstGeom>
          <a:noFill/>
        </p:spPr>
        <p:txBody>
          <a:bodyPr wrap="square" rtlCol="0">
            <a:spAutoFit/>
          </a:bodyPr>
          <a:lstStyle>
            <a:defPPr>
              <a:defRPr kern="1200"/>
            </a:defPPr>
          </a:lstStyle>
          <a:p>
            <a:pPr algn="ctr"/>
            <a:r>
              <a:rPr lang="en-US" sz="2400" i="1" dirty="0">
                <a:ea typeface="Open Sans" panose="020B0606030504020204" pitchFamily="34" charset="0"/>
                <a:cs typeface="Open Sans" panose="020B0606030504020204" pitchFamily="34" charset="0"/>
              </a:rPr>
              <a:t>Iteration 1</a:t>
            </a:r>
          </a:p>
        </p:txBody>
      </p:sp>
      <p:sp>
        <p:nvSpPr>
          <p:cNvPr id="983" name="TextBox 982">
            <a:extLst>
              <a:ext uri="{FF2B5EF4-FFF2-40B4-BE49-F238E27FC236}">
                <a16:creationId xmlns:a16="http://schemas.microsoft.com/office/drawing/2014/main" id="{326F60FC-1620-F476-2D36-16E3AA16A27E}"/>
              </a:ext>
            </a:extLst>
          </p:cNvPr>
          <p:cNvSpPr txBox="1"/>
          <p:nvPr/>
        </p:nvSpPr>
        <p:spPr>
          <a:xfrm>
            <a:off x="5905823" y="22841081"/>
            <a:ext cx="2286000" cy="461665"/>
          </a:xfrm>
          <a:prstGeom prst="rect">
            <a:avLst/>
          </a:prstGeom>
          <a:noFill/>
        </p:spPr>
        <p:txBody>
          <a:bodyPr wrap="square" rtlCol="0">
            <a:spAutoFit/>
          </a:bodyPr>
          <a:lstStyle>
            <a:defPPr>
              <a:defRPr kern="1200"/>
            </a:defPPr>
          </a:lstStyle>
          <a:p>
            <a:pPr algn="ctr"/>
            <a:r>
              <a:rPr lang="en-US" sz="2400" i="1" dirty="0">
                <a:ea typeface="Open Sans" panose="020B0606030504020204" pitchFamily="34" charset="0"/>
                <a:cs typeface="Open Sans" panose="020B0606030504020204" pitchFamily="34" charset="0"/>
              </a:rPr>
              <a:t>Iteration 2</a:t>
            </a:r>
          </a:p>
        </p:txBody>
      </p:sp>
      <p:sp>
        <p:nvSpPr>
          <p:cNvPr id="984" name="TextBox 983">
            <a:extLst>
              <a:ext uri="{FF2B5EF4-FFF2-40B4-BE49-F238E27FC236}">
                <a16:creationId xmlns:a16="http://schemas.microsoft.com/office/drawing/2014/main" id="{C409D0F9-A532-DF30-DDE0-A7CD9A39B12B}"/>
              </a:ext>
            </a:extLst>
          </p:cNvPr>
          <p:cNvSpPr txBox="1"/>
          <p:nvPr/>
        </p:nvSpPr>
        <p:spPr>
          <a:xfrm>
            <a:off x="8396213" y="22841081"/>
            <a:ext cx="2259936" cy="461665"/>
          </a:xfrm>
          <a:prstGeom prst="rect">
            <a:avLst/>
          </a:prstGeom>
          <a:noFill/>
        </p:spPr>
        <p:txBody>
          <a:bodyPr wrap="square" rtlCol="0">
            <a:spAutoFit/>
          </a:bodyPr>
          <a:lstStyle>
            <a:defPPr>
              <a:defRPr kern="1200"/>
            </a:defPPr>
          </a:lstStyle>
          <a:p>
            <a:pPr algn="ctr"/>
            <a:r>
              <a:rPr lang="en-US" sz="2400" i="1" dirty="0">
                <a:ea typeface="Open Sans" panose="020B0606030504020204" pitchFamily="34" charset="0"/>
                <a:cs typeface="Open Sans" panose="020B0606030504020204" pitchFamily="34" charset="0"/>
              </a:rPr>
              <a:t>Iteration 3</a:t>
            </a:r>
          </a:p>
        </p:txBody>
      </p:sp>
      <p:grpSp>
        <p:nvGrpSpPr>
          <p:cNvPr id="997" name="Group 996">
            <a:extLst>
              <a:ext uri="{FF2B5EF4-FFF2-40B4-BE49-F238E27FC236}">
                <a16:creationId xmlns:a16="http://schemas.microsoft.com/office/drawing/2014/main" id="{F58C14B0-19D7-20CF-0134-92FBA9F382C8}"/>
              </a:ext>
            </a:extLst>
          </p:cNvPr>
          <p:cNvGrpSpPr/>
          <p:nvPr/>
        </p:nvGrpSpPr>
        <p:grpSpPr>
          <a:xfrm>
            <a:off x="5685529" y="26825983"/>
            <a:ext cx="5055945" cy="461665"/>
            <a:chOff x="5624073" y="25892533"/>
            <a:chExt cx="4832528" cy="461665"/>
          </a:xfrm>
        </p:grpSpPr>
        <p:sp>
          <p:nvSpPr>
            <p:cNvPr id="995" name="Rectangle: Rounded Corners 994">
              <a:extLst>
                <a:ext uri="{FF2B5EF4-FFF2-40B4-BE49-F238E27FC236}">
                  <a16:creationId xmlns:a16="http://schemas.microsoft.com/office/drawing/2014/main" id="{C02D3840-6224-B16B-D697-9EF7A9A16C4F}"/>
                </a:ext>
              </a:extLst>
            </p:cNvPr>
            <p:cNvSpPr/>
            <p:nvPr/>
          </p:nvSpPr>
          <p:spPr>
            <a:xfrm>
              <a:off x="5624073" y="25892533"/>
              <a:ext cx="4832528" cy="461665"/>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Storing intermediate results</a:t>
              </a:r>
            </a:p>
          </p:txBody>
        </p:sp>
        <p:sp>
          <p:nvSpPr>
            <p:cNvPr id="996" name="Oval 995">
              <a:extLst>
                <a:ext uri="{FF2B5EF4-FFF2-40B4-BE49-F238E27FC236}">
                  <a16:creationId xmlns:a16="http://schemas.microsoft.com/office/drawing/2014/main" id="{A20B65F2-6B06-0E3F-E1EB-7AE468B7233D}"/>
                </a:ext>
              </a:extLst>
            </p:cNvPr>
            <p:cNvSpPr/>
            <p:nvPr/>
          </p:nvSpPr>
          <p:spPr>
            <a:xfrm>
              <a:off x="5672448" y="25921561"/>
              <a:ext cx="516415" cy="40394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2</a:t>
              </a:r>
            </a:p>
          </p:txBody>
        </p:sp>
      </p:grpSp>
      <p:grpSp>
        <p:nvGrpSpPr>
          <p:cNvPr id="998" name="Group 997">
            <a:extLst>
              <a:ext uri="{FF2B5EF4-FFF2-40B4-BE49-F238E27FC236}">
                <a16:creationId xmlns:a16="http://schemas.microsoft.com/office/drawing/2014/main" id="{3CF15943-9DB9-5C1E-ED4F-9F4B4835E740}"/>
              </a:ext>
            </a:extLst>
          </p:cNvPr>
          <p:cNvGrpSpPr/>
          <p:nvPr/>
        </p:nvGrpSpPr>
        <p:grpSpPr>
          <a:xfrm>
            <a:off x="884442" y="27406435"/>
            <a:ext cx="4604009" cy="461665"/>
            <a:chOff x="5624073" y="25892533"/>
            <a:chExt cx="4832528" cy="461665"/>
          </a:xfrm>
        </p:grpSpPr>
        <p:sp>
          <p:nvSpPr>
            <p:cNvPr id="999" name="Rectangle: Rounded Corners 998">
              <a:extLst>
                <a:ext uri="{FF2B5EF4-FFF2-40B4-BE49-F238E27FC236}">
                  <a16:creationId xmlns:a16="http://schemas.microsoft.com/office/drawing/2014/main" id="{4F35D8BC-FEC7-C7CA-0A85-5CCA1BA35D1C}"/>
                </a:ext>
              </a:extLst>
            </p:cNvPr>
            <p:cNvSpPr/>
            <p:nvPr/>
          </p:nvSpPr>
          <p:spPr>
            <a:xfrm>
              <a:off x="5624073" y="25892533"/>
              <a:ext cx="4832528" cy="461665"/>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Fusing multiple operations</a:t>
              </a:r>
            </a:p>
          </p:txBody>
        </p:sp>
        <p:sp>
          <p:nvSpPr>
            <p:cNvPr id="1000" name="Oval 999">
              <a:extLst>
                <a:ext uri="{FF2B5EF4-FFF2-40B4-BE49-F238E27FC236}">
                  <a16:creationId xmlns:a16="http://schemas.microsoft.com/office/drawing/2014/main" id="{50C621C1-C9B5-4945-867A-729A35946FBD}"/>
                </a:ext>
              </a:extLst>
            </p:cNvPr>
            <p:cNvSpPr/>
            <p:nvPr/>
          </p:nvSpPr>
          <p:spPr>
            <a:xfrm>
              <a:off x="5672448" y="25921561"/>
              <a:ext cx="595112" cy="40394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3</a:t>
              </a:r>
            </a:p>
          </p:txBody>
        </p:sp>
      </p:grpSp>
      <p:grpSp>
        <p:nvGrpSpPr>
          <p:cNvPr id="1001" name="Group 1000">
            <a:extLst>
              <a:ext uri="{FF2B5EF4-FFF2-40B4-BE49-F238E27FC236}">
                <a16:creationId xmlns:a16="http://schemas.microsoft.com/office/drawing/2014/main" id="{0B0AB02E-EEF6-1449-52C9-3FEDADEE4EF9}"/>
              </a:ext>
            </a:extLst>
          </p:cNvPr>
          <p:cNvGrpSpPr/>
          <p:nvPr/>
        </p:nvGrpSpPr>
        <p:grpSpPr>
          <a:xfrm>
            <a:off x="5685529" y="27405790"/>
            <a:ext cx="5055945" cy="461665"/>
            <a:chOff x="5624072" y="25892533"/>
            <a:chExt cx="5144638" cy="461665"/>
          </a:xfrm>
        </p:grpSpPr>
        <p:sp>
          <p:nvSpPr>
            <p:cNvPr id="1002" name="Rectangle: Rounded Corners 1001">
              <a:extLst>
                <a:ext uri="{FF2B5EF4-FFF2-40B4-BE49-F238E27FC236}">
                  <a16:creationId xmlns:a16="http://schemas.microsoft.com/office/drawing/2014/main" id="{346E5343-F0B2-4277-DC42-5F617A85C2FB}"/>
                </a:ext>
              </a:extLst>
            </p:cNvPr>
            <p:cNvSpPr/>
            <p:nvPr/>
          </p:nvSpPr>
          <p:spPr>
            <a:xfrm>
              <a:off x="5624072" y="25892533"/>
              <a:ext cx="5144638" cy="461665"/>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Redundant computations</a:t>
              </a:r>
            </a:p>
          </p:txBody>
        </p:sp>
        <p:sp>
          <p:nvSpPr>
            <p:cNvPr id="1003" name="Oval 1002">
              <a:extLst>
                <a:ext uri="{FF2B5EF4-FFF2-40B4-BE49-F238E27FC236}">
                  <a16:creationId xmlns:a16="http://schemas.microsoft.com/office/drawing/2014/main" id="{9017878A-F720-93BD-8FCF-7C2B2D82C491}"/>
                </a:ext>
              </a:extLst>
            </p:cNvPr>
            <p:cNvSpPr/>
            <p:nvPr/>
          </p:nvSpPr>
          <p:spPr>
            <a:xfrm>
              <a:off x="5672447" y="25921561"/>
              <a:ext cx="552891" cy="40394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4</a:t>
              </a:r>
            </a:p>
          </p:txBody>
        </p:sp>
      </p:grpSp>
      <p:grpSp>
        <p:nvGrpSpPr>
          <p:cNvPr id="1004" name="Group 1003">
            <a:extLst>
              <a:ext uri="{FF2B5EF4-FFF2-40B4-BE49-F238E27FC236}">
                <a16:creationId xmlns:a16="http://schemas.microsoft.com/office/drawing/2014/main" id="{A1567EB1-6EE5-DAE1-2F09-B828AD3E5448}"/>
              </a:ext>
            </a:extLst>
          </p:cNvPr>
          <p:cNvGrpSpPr/>
          <p:nvPr/>
        </p:nvGrpSpPr>
        <p:grpSpPr>
          <a:xfrm>
            <a:off x="884442" y="26825983"/>
            <a:ext cx="4604009" cy="461665"/>
            <a:chOff x="5624073" y="25892533"/>
            <a:chExt cx="5000003" cy="461665"/>
          </a:xfrm>
        </p:grpSpPr>
        <p:sp>
          <p:nvSpPr>
            <p:cNvPr id="1005" name="Rectangle: Rounded Corners 1004">
              <a:extLst>
                <a:ext uri="{FF2B5EF4-FFF2-40B4-BE49-F238E27FC236}">
                  <a16:creationId xmlns:a16="http://schemas.microsoft.com/office/drawing/2014/main" id="{6C3124EE-886D-DEBC-C8CB-6C6A5FDB361E}"/>
                </a:ext>
              </a:extLst>
            </p:cNvPr>
            <p:cNvSpPr/>
            <p:nvPr/>
          </p:nvSpPr>
          <p:spPr>
            <a:xfrm>
              <a:off x="5624073" y="25892533"/>
              <a:ext cx="5000003" cy="461665"/>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Duplicates on join results</a:t>
              </a:r>
            </a:p>
          </p:txBody>
        </p:sp>
        <p:sp>
          <p:nvSpPr>
            <p:cNvPr id="1006" name="Oval 1005">
              <a:extLst>
                <a:ext uri="{FF2B5EF4-FFF2-40B4-BE49-F238E27FC236}">
                  <a16:creationId xmlns:a16="http://schemas.microsoft.com/office/drawing/2014/main" id="{60FFD746-58AB-FA61-3293-6700F0F1E2DA}"/>
                </a:ext>
              </a:extLst>
            </p:cNvPr>
            <p:cNvSpPr/>
            <p:nvPr/>
          </p:nvSpPr>
          <p:spPr>
            <a:xfrm>
              <a:off x="5672448" y="25921561"/>
              <a:ext cx="617412" cy="40394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1</a:t>
              </a:r>
            </a:p>
          </p:txBody>
        </p:sp>
      </p:grpSp>
      <p:sp>
        <p:nvSpPr>
          <p:cNvPr id="1009" name="TextBox 20">
            <a:extLst>
              <a:ext uri="{FF2B5EF4-FFF2-40B4-BE49-F238E27FC236}">
                <a16:creationId xmlns:a16="http://schemas.microsoft.com/office/drawing/2014/main" id="{AD89433C-96D4-93E7-7098-94450CAB17C5}"/>
              </a:ext>
            </a:extLst>
          </p:cNvPr>
          <p:cNvSpPr txBox="1"/>
          <p:nvPr/>
        </p:nvSpPr>
        <p:spPr>
          <a:xfrm>
            <a:off x="11673928" y="15881285"/>
            <a:ext cx="1764180"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Hash Table</a:t>
            </a:r>
            <a:endParaRPr lang="en-US" sz="2400" dirty="0">
              <a:solidFill>
                <a:schemeClr val="accent2"/>
              </a:solidFill>
            </a:endParaRPr>
          </a:p>
        </p:txBody>
      </p:sp>
      <p:sp>
        <p:nvSpPr>
          <p:cNvPr id="1010" name="TextBox 6">
            <a:extLst>
              <a:ext uri="{FF2B5EF4-FFF2-40B4-BE49-F238E27FC236}">
                <a16:creationId xmlns:a16="http://schemas.microsoft.com/office/drawing/2014/main" id="{BCCD9A33-F878-8541-C828-573BD85610BC}"/>
              </a:ext>
            </a:extLst>
          </p:cNvPr>
          <p:cNvSpPr txBox="1"/>
          <p:nvPr/>
        </p:nvSpPr>
        <p:spPr>
          <a:xfrm>
            <a:off x="17605893" y="15881285"/>
            <a:ext cx="3440500"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Calculate join size</a:t>
            </a:r>
          </a:p>
        </p:txBody>
      </p:sp>
      <p:sp>
        <p:nvSpPr>
          <p:cNvPr id="1012" name="TextBox 10">
            <a:extLst>
              <a:ext uri="{FF2B5EF4-FFF2-40B4-BE49-F238E27FC236}">
                <a16:creationId xmlns:a16="http://schemas.microsoft.com/office/drawing/2014/main" id="{DEBD35F4-865E-A425-1D36-881A9C638DC3}"/>
              </a:ext>
            </a:extLst>
          </p:cNvPr>
          <p:cNvSpPr txBox="1"/>
          <p:nvPr/>
        </p:nvSpPr>
        <p:spPr>
          <a:xfrm>
            <a:off x="18286075" y="16691741"/>
            <a:ext cx="300877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Join Result</a:t>
            </a:r>
            <a:endParaRPr lang="en-US" sz="2400" dirty="0">
              <a:solidFill>
                <a:schemeClr val="accent2"/>
              </a:solidFill>
            </a:endParaRPr>
          </a:p>
        </p:txBody>
      </p:sp>
      <p:sp>
        <p:nvSpPr>
          <p:cNvPr id="1014" name="Arrow: Right 1013">
            <a:extLst>
              <a:ext uri="{FF2B5EF4-FFF2-40B4-BE49-F238E27FC236}">
                <a16:creationId xmlns:a16="http://schemas.microsoft.com/office/drawing/2014/main" id="{4AB68C9A-71EA-E7E0-208A-E9B2829CBE49}"/>
              </a:ext>
            </a:extLst>
          </p:cNvPr>
          <p:cNvSpPr/>
          <p:nvPr/>
        </p:nvSpPr>
        <p:spPr>
          <a:xfrm>
            <a:off x="15830219" y="15900770"/>
            <a:ext cx="2102246" cy="425639"/>
          </a:xfrm>
          <a:prstGeom prst="rightArrow">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15" name="TextBox 7">
            <a:extLst>
              <a:ext uri="{FF2B5EF4-FFF2-40B4-BE49-F238E27FC236}">
                <a16:creationId xmlns:a16="http://schemas.microsoft.com/office/drawing/2014/main" id="{798C659F-7376-B636-22F5-577CDAD020E5}"/>
              </a:ext>
            </a:extLst>
          </p:cNvPr>
          <p:cNvSpPr txBox="1"/>
          <p:nvPr/>
        </p:nvSpPr>
        <p:spPr>
          <a:xfrm>
            <a:off x="15828071" y="16365900"/>
            <a:ext cx="1894041" cy="36933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First pass</a:t>
            </a:r>
          </a:p>
        </p:txBody>
      </p:sp>
      <p:sp>
        <p:nvSpPr>
          <p:cNvPr id="1016" name="Arrow: Right 1015">
            <a:extLst>
              <a:ext uri="{FF2B5EF4-FFF2-40B4-BE49-F238E27FC236}">
                <a16:creationId xmlns:a16="http://schemas.microsoft.com/office/drawing/2014/main" id="{8C501A70-FAF1-B7DB-0364-C8A3B48EB4CB}"/>
              </a:ext>
            </a:extLst>
          </p:cNvPr>
          <p:cNvSpPr/>
          <p:nvPr/>
        </p:nvSpPr>
        <p:spPr>
          <a:xfrm>
            <a:off x="15793496" y="17293564"/>
            <a:ext cx="2102246" cy="425639"/>
          </a:xfrm>
          <a:prstGeom prst="rightArrow">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17" name="TextBox 13">
            <a:extLst>
              <a:ext uri="{FF2B5EF4-FFF2-40B4-BE49-F238E27FC236}">
                <a16:creationId xmlns:a16="http://schemas.microsoft.com/office/drawing/2014/main" id="{0B86890D-7BAC-E8A3-1686-948EAECDDF1C}"/>
              </a:ext>
            </a:extLst>
          </p:cNvPr>
          <p:cNvSpPr txBox="1"/>
          <p:nvPr/>
        </p:nvSpPr>
        <p:spPr>
          <a:xfrm>
            <a:off x="15794806" y="17752262"/>
            <a:ext cx="1886551" cy="646331"/>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Second pass</a:t>
            </a:r>
          </a:p>
          <a:p>
            <a:pPr algn="ctr"/>
            <a:r>
              <a:rPr lang="en-US" dirty="0"/>
              <a:t>(fused projection)</a:t>
            </a:r>
          </a:p>
        </p:txBody>
      </p:sp>
      <p:sp>
        <p:nvSpPr>
          <p:cNvPr id="1018" name="TextBox 1">
            <a:extLst>
              <a:ext uri="{FF2B5EF4-FFF2-40B4-BE49-F238E27FC236}">
                <a16:creationId xmlns:a16="http://schemas.microsoft.com/office/drawing/2014/main" id="{4D4EA769-1F6C-F7ED-15C1-E2A04FDA757B}"/>
              </a:ext>
            </a:extLst>
          </p:cNvPr>
          <p:cNvSpPr txBox="1"/>
          <p:nvPr/>
        </p:nvSpPr>
        <p:spPr>
          <a:xfrm>
            <a:off x="19701338" y="16365900"/>
            <a:ext cx="1672943" cy="36933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Prefix sum</a:t>
            </a:r>
          </a:p>
        </p:txBody>
      </p:sp>
      <p:sp>
        <p:nvSpPr>
          <p:cNvPr id="1020" name="TextBox 23">
            <a:extLst>
              <a:ext uri="{FF2B5EF4-FFF2-40B4-BE49-F238E27FC236}">
                <a16:creationId xmlns:a16="http://schemas.microsoft.com/office/drawing/2014/main" id="{3959AD31-11CD-BA3A-40BC-6813B861241C}"/>
              </a:ext>
            </a:extLst>
          </p:cNvPr>
          <p:cNvSpPr txBox="1"/>
          <p:nvPr/>
        </p:nvSpPr>
        <p:spPr>
          <a:xfrm>
            <a:off x="17776394" y="19145860"/>
            <a:ext cx="3798516"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Deduplicated Join Result</a:t>
            </a:r>
            <a:endParaRPr lang="en-US" sz="2400" dirty="0">
              <a:solidFill>
                <a:schemeClr val="accent2"/>
              </a:solidFill>
            </a:endParaRPr>
          </a:p>
        </p:txBody>
      </p:sp>
      <p:sp>
        <p:nvSpPr>
          <p:cNvPr id="1022" name="TextBox 25">
            <a:extLst>
              <a:ext uri="{FF2B5EF4-FFF2-40B4-BE49-F238E27FC236}">
                <a16:creationId xmlns:a16="http://schemas.microsoft.com/office/drawing/2014/main" id="{DC64A519-203E-A9D4-8706-0DFD3606151A}"/>
              </a:ext>
            </a:extLst>
          </p:cNvPr>
          <p:cNvSpPr txBox="1"/>
          <p:nvPr/>
        </p:nvSpPr>
        <p:spPr>
          <a:xfrm>
            <a:off x="19701338" y="18757335"/>
            <a:ext cx="1715448" cy="36933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Sort and Unique</a:t>
            </a:r>
          </a:p>
        </p:txBody>
      </p:sp>
      <p:sp>
        <p:nvSpPr>
          <p:cNvPr id="1025" name="TextBox 21">
            <a:extLst>
              <a:ext uri="{FF2B5EF4-FFF2-40B4-BE49-F238E27FC236}">
                <a16:creationId xmlns:a16="http://schemas.microsoft.com/office/drawing/2014/main" id="{72B6CA85-BBE9-ADE5-0F5B-9E375A169801}"/>
              </a:ext>
            </a:extLst>
          </p:cNvPr>
          <p:cNvSpPr txBox="1"/>
          <p:nvPr/>
        </p:nvSpPr>
        <p:spPr>
          <a:xfrm>
            <a:off x="13463949" y="15881285"/>
            <a:ext cx="2712623"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Inner Relation</a:t>
            </a:r>
          </a:p>
        </p:txBody>
      </p:sp>
      <p:sp>
        <p:nvSpPr>
          <p:cNvPr id="1026" name="TextBox 27">
            <a:extLst>
              <a:ext uri="{FF2B5EF4-FFF2-40B4-BE49-F238E27FC236}">
                <a16:creationId xmlns:a16="http://schemas.microsoft.com/office/drawing/2014/main" id="{5E7D0E15-45DA-8BFF-E485-832C3903F51E}"/>
              </a:ext>
            </a:extLst>
          </p:cNvPr>
          <p:cNvSpPr txBox="1"/>
          <p:nvPr/>
        </p:nvSpPr>
        <p:spPr>
          <a:xfrm>
            <a:off x="13419419" y="16514876"/>
            <a:ext cx="507106"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t>⨝</a:t>
            </a:r>
          </a:p>
        </p:txBody>
      </p:sp>
      <p:sp>
        <p:nvSpPr>
          <p:cNvPr id="1027" name="TextBox 1026">
            <a:extLst>
              <a:ext uri="{FF2B5EF4-FFF2-40B4-BE49-F238E27FC236}">
                <a16:creationId xmlns:a16="http://schemas.microsoft.com/office/drawing/2014/main" id="{8E92C773-50B7-6EEA-2EE8-831FF6153191}"/>
              </a:ext>
            </a:extLst>
          </p:cNvPr>
          <p:cNvSpPr txBox="1"/>
          <p:nvPr/>
        </p:nvSpPr>
        <p:spPr>
          <a:xfrm>
            <a:off x="928389" y="28091061"/>
            <a:ext cx="9857035" cy="830997"/>
          </a:xfrm>
          <a:prstGeom prst="rect">
            <a:avLst/>
          </a:prstGeom>
          <a:noFill/>
        </p:spPr>
        <p:txBody>
          <a:bodyPr wrap="square" rtlCol="0">
            <a:spAutoFit/>
          </a:bodyPr>
          <a:lstStyle>
            <a:defPPr>
              <a:defRPr kern="1200"/>
            </a:defPPr>
          </a:lstStyle>
          <a:p>
            <a:r>
              <a:rPr lang="en-US" sz="2400" dirty="0">
                <a:ea typeface="Open Sans" panose="020B0606030504020204" pitchFamily="34" charset="0"/>
                <a:cs typeface="Open Sans" panose="020B0606030504020204" pitchFamily="34" charset="0"/>
              </a:rPr>
              <a:t>We present a single </a:t>
            </a:r>
            <a:r>
              <a:rPr lang="en-US" sz="2400" b="1" dirty="0">
                <a:ea typeface="Open Sans" panose="020B0606030504020204" pitchFamily="34" charset="0"/>
                <a:cs typeface="Open Sans" panose="020B0606030504020204" pitchFamily="34" charset="0"/>
              </a:rPr>
              <a:t>GPU-based open addressing hash join (</a:t>
            </a:r>
            <a:r>
              <a:rPr lang="en-US" sz="2400" b="1" dirty="0" err="1">
                <a:ea typeface="Open Sans" panose="020B0606030504020204" pitchFamily="34" charset="0"/>
                <a:cs typeface="Open Sans" panose="020B0606030504020204" pitchFamily="34" charset="0"/>
              </a:rPr>
              <a:t>GPUJoin</a:t>
            </a:r>
            <a:r>
              <a:rPr lang="en-US" sz="2400" b="1" dirty="0">
                <a:ea typeface="Open Sans" panose="020B0606030504020204" pitchFamily="34" charset="0"/>
                <a:cs typeface="Open Sans" panose="020B0606030504020204" pitchFamily="34" charset="0"/>
              </a:rPr>
              <a:t>) </a:t>
            </a:r>
            <a:r>
              <a:rPr lang="en-US" sz="2400" dirty="0">
                <a:ea typeface="Open Sans" panose="020B0606030504020204" pitchFamily="34" charset="0"/>
                <a:cs typeface="Open Sans" panose="020B0606030504020204" pitchFamily="34" charset="0"/>
              </a:rPr>
              <a:t>designed to accelerate </a:t>
            </a:r>
            <a:r>
              <a:rPr lang="en-US" sz="2400" b="1" dirty="0">
                <a:ea typeface="Open Sans" panose="020B0606030504020204" pitchFamily="34" charset="0"/>
                <a:cs typeface="Open Sans" panose="020B0606030504020204" pitchFamily="34" charset="0"/>
              </a:rPr>
              <a:t>iterative joins</a:t>
            </a:r>
            <a:r>
              <a:rPr lang="en-US" sz="2400" dirty="0">
                <a:ea typeface="Open Sans" panose="020B0606030504020204" pitchFamily="34" charset="0"/>
                <a:cs typeface="Open Sans" panose="020B0606030504020204" pitchFamily="34" charset="0"/>
              </a:rPr>
              <a:t> for </a:t>
            </a:r>
            <a:r>
              <a:rPr lang="en-US" sz="2400" dirty="0" err="1">
                <a:ea typeface="Open Sans" panose="020B0606030504020204" pitchFamily="34" charset="0"/>
                <a:cs typeface="Open Sans" panose="020B0606030504020204" pitchFamily="34" charset="0"/>
              </a:rPr>
              <a:t>Datalog</a:t>
            </a:r>
            <a:r>
              <a:rPr lang="en-US" sz="2400" dirty="0">
                <a:ea typeface="Open Sans" panose="020B0606030504020204" pitchFamily="34" charset="0"/>
                <a:cs typeface="Open Sans" panose="020B0606030504020204" pitchFamily="34" charset="0"/>
              </a:rPr>
              <a:t> evaluation:</a:t>
            </a:r>
          </a:p>
        </p:txBody>
      </p:sp>
      <p:sp>
        <p:nvSpPr>
          <p:cNvPr id="1029" name="TextBox 1028">
            <a:extLst>
              <a:ext uri="{FF2B5EF4-FFF2-40B4-BE49-F238E27FC236}">
                <a16:creationId xmlns:a16="http://schemas.microsoft.com/office/drawing/2014/main" id="{2ECA69F1-7067-1BC1-07A4-73F21620EF2D}"/>
              </a:ext>
            </a:extLst>
          </p:cNvPr>
          <p:cNvSpPr txBox="1"/>
          <p:nvPr/>
        </p:nvSpPr>
        <p:spPr>
          <a:xfrm>
            <a:off x="870738" y="19784091"/>
            <a:ext cx="9785411" cy="461665"/>
          </a:xfrm>
          <a:prstGeom prst="rect">
            <a:avLst/>
          </a:prstGeom>
          <a:noFill/>
        </p:spPr>
        <p:txBody>
          <a:bodyPr wrap="square" rtlCol="0">
            <a:spAutoFit/>
          </a:bodyPr>
          <a:lstStyle>
            <a:defPPr>
              <a:defRPr kern="1200"/>
            </a:defPPr>
          </a:lstStyle>
          <a:p>
            <a:pPr algn="ctr"/>
            <a:r>
              <a:rPr lang="en-US" sz="2400" i="1" dirty="0">
                <a:ea typeface="Open Sans" panose="020B0606030504020204" pitchFamily="34" charset="0"/>
                <a:cs typeface="Open Sans" panose="020B0606030504020204" pitchFamily="34" charset="0"/>
              </a:rPr>
              <a:t>Iterations in Transitive Closure (TC) Computation</a:t>
            </a:r>
          </a:p>
        </p:txBody>
      </p:sp>
      <p:sp>
        <p:nvSpPr>
          <p:cNvPr id="1030" name="TextBox 1029">
            <a:extLst>
              <a:ext uri="{FF2B5EF4-FFF2-40B4-BE49-F238E27FC236}">
                <a16:creationId xmlns:a16="http://schemas.microsoft.com/office/drawing/2014/main" id="{408ADD0B-5FA6-D811-4CE9-D299EDF4B76B}"/>
              </a:ext>
            </a:extLst>
          </p:cNvPr>
          <p:cNvSpPr txBox="1"/>
          <p:nvPr/>
        </p:nvSpPr>
        <p:spPr>
          <a:xfrm>
            <a:off x="884441" y="22855648"/>
            <a:ext cx="2031267" cy="461665"/>
          </a:xfrm>
          <a:prstGeom prst="rect">
            <a:avLst/>
          </a:prstGeom>
          <a:noFill/>
        </p:spPr>
        <p:txBody>
          <a:bodyPr wrap="square" rtlCol="0">
            <a:spAutoFit/>
          </a:bodyPr>
          <a:lstStyle>
            <a:defPPr>
              <a:defRPr kern="1200"/>
            </a:defPPr>
          </a:lstStyle>
          <a:p>
            <a:pPr algn="ctr"/>
            <a:r>
              <a:rPr lang="en-US" sz="2400" i="1" dirty="0">
                <a:ea typeface="Open Sans" panose="020B0606030504020204" pitchFamily="34" charset="0"/>
                <a:cs typeface="Open Sans" panose="020B0606030504020204" pitchFamily="34" charset="0"/>
              </a:rPr>
              <a:t>Input relation</a:t>
            </a:r>
          </a:p>
        </p:txBody>
      </p:sp>
      <p:graphicFrame>
        <p:nvGraphicFramePr>
          <p:cNvPr id="1035" name="Table 1034">
            <a:extLst>
              <a:ext uri="{FF2B5EF4-FFF2-40B4-BE49-F238E27FC236}">
                <a16:creationId xmlns:a16="http://schemas.microsoft.com/office/drawing/2014/main" id="{C62E016F-D4FD-4880-F550-BA5759C5F9A3}"/>
              </a:ext>
            </a:extLst>
          </p:cNvPr>
          <p:cNvGraphicFramePr>
            <a:graphicFrameLocks noGrp="1"/>
          </p:cNvGraphicFramePr>
          <p:nvPr>
            <p:extLst>
              <p:ext uri="{D42A27DB-BD31-4B8C-83A1-F6EECF244321}">
                <p14:modId xmlns:p14="http://schemas.microsoft.com/office/powerpoint/2010/main" val="247584597"/>
              </p:ext>
            </p:extLst>
          </p:nvPr>
        </p:nvGraphicFramePr>
        <p:xfrm>
          <a:off x="11826828" y="16320972"/>
          <a:ext cx="1476953" cy="2926080"/>
        </p:xfrm>
        <a:graphic>
          <a:graphicData uri="http://schemas.openxmlformats.org/drawingml/2006/table">
            <a:tbl>
              <a:tblPr firstRow="1" bandRow="1">
                <a:tableStyleId>{0E3FDE45-AF77-4B5C-9715-49D594BDF05E}</a:tableStyleId>
              </a:tblPr>
              <a:tblGrid>
                <a:gridCol w="757658">
                  <a:extLst>
                    <a:ext uri="{9D8B030D-6E8A-4147-A177-3AD203B41FA5}">
                      <a16:colId xmlns:a16="http://schemas.microsoft.com/office/drawing/2014/main" val="3584266038"/>
                    </a:ext>
                  </a:extLst>
                </a:gridCol>
                <a:gridCol w="719295">
                  <a:extLst>
                    <a:ext uri="{9D8B030D-6E8A-4147-A177-3AD203B41FA5}">
                      <a16:colId xmlns:a16="http://schemas.microsoft.com/office/drawing/2014/main" val="734442874"/>
                    </a:ext>
                  </a:extLst>
                </a:gridCol>
              </a:tblGrid>
              <a:tr h="338436">
                <a:tc>
                  <a:txBody>
                    <a:bodyPr/>
                    <a:lstStyle/>
                    <a:p>
                      <a:r>
                        <a:rPr lang="en-US" sz="1800" dirty="0"/>
                        <a:t>Key</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Value</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799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603232"/>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29967"/>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5534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04495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3883670"/>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6241213"/>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223184"/>
                  </a:ext>
                </a:extLst>
              </a:tr>
            </a:tbl>
          </a:graphicData>
        </a:graphic>
      </p:graphicFrame>
      <p:graphicFrame>
        <p:nvGraphicFramePr>
          <p:cNvPr id="1036" name="Table 1035">
            <a:extLst>
              <a:ext uri="{FF2B5EF4-FFF2-40B4-BE49-F238E27FC236}">
                <a16:creationId xmlns:a16="http://schemas.microsoft.com/office/drawing/2014/main" id="{FC269E3E-5968-9976-AD4D-FAC25D6A7484}"/>
              </a:ext>
            </a:extLst>
          </p:cNvPr>
          <p:cNvGraphicFramePr>
            <a:graphicFrameLocks noGrp="1"/>
          </p:cNvGraphicFramePr>
          <p:nvPr>
            <p:extLst>
              <p:ext uri="{D42A27DB-BD31-4B8C-83A1-F6EECF244321}">
                <p14:modId xmlns:p14="http://schemas.microsoft.com/office/powerpoint/2010/main" val="2149754019"/>
              </p:ext>
            </p:extLst>
          </p:nvPr>
        </p:nvGraphicFramePr>
        <p:xfrm>
          <a:off x="14027362" y="16320972"/>
          <a:ext cx="1476953" cy="2194560"/>
        </p:xfrm>
        <a:graphic>
          <a:graphicData uri="http://schemas.openxmlformats.org/drawingml/2006/table">
            <a:tbl>
              <a:tblPr firstRow="1" bandRow="1">
                <a:tableStyleId>{0E3FDE45-AF77-4B5C-9715-49D594BDF05E}</a:tableStyleId>
              </a:tblPr>
              <a:tblGrid>
                <a:gridCol w="757658">
                  <a:extLst>
                    <a:ext uri="{9D8B030D-6E8A-4147-A177-3AD203B41FA5}">
                      <a16:colId xmlns:a16="http://schemas.microsoft.com/office/drawing/2014/main" val="3584266038"/>
                    </a:ext>
                  </a:extLst>
                </a:gridCol>
                <a:gridCol w="719295">
                  <a:extLst>
                    <a:ext uri="{9D8B030D-6E8A-4147-A177-3AD203B41FA5}">
                      <a16:colId xmlns:a16="http://schemas.microsoft.com/office/drawing/2014/main" val="734442874"/>
                    </a:ext>
                  </a:extLst>
                </a:gridCol>
              </a:tblGrid>
              <a:tr h="338436">
                <a:tc>
                  <a:txBody>
                    <a:bodyPr/>
                    <a:lstStyle/>
                    <a:p>
                      <a:r>
                        <a:rPr lang="en-US" sz="1800" dirty="0"/>
                        <a:t>Key</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Value</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799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603232"/>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29967"/>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5534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926598"/>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59226"/>
                  </a:ext>
                </a:extLst>
              </a:tr>
            </a:tbl>
          </a:graphicData>
        </a:graphic>
      </p:graphicFrame>
      <p:graphicFrame>
        <p:nvGraphicFramePr>
          <p:cNvPr id="1037" name="Table 1036">
            <a:extLst>
              <a:ext uri="{FF2B5EF4-FFF2-40B4-BE49-F238E27FC236}">
                <a16:creationId xmlns:a16="http://schemas.microsoft.com/office/drawing/2014/main" id="{5C9DE142-B5F7-A518-D511-1C6F3E0017B1}"/>
              </a:ext>
            </a:extLst>
          </p:cNvPr>
          <p:cNvGraphicFramePr>
            <a:graphicFrameLocks noGrp="1"/>
          </p:cNvGraphicFramePr>
          <p:nvPr>
            <p:extLst>
              <p:ext uri="{D42A27DB-BD31-4B8C-83A1-F6EECF244321}">
                <p14:modId xmlns:p14="http://schemas.microsoft.com/office/powerpoint/2010/main" val="1970852590"/>
              </p:ext>
            </p:extLst>
          </p:nvPr>
        </p:nvGraphicFramePr>
        <p:xfrm>
          <a:off x="18663062" y="19636379"/>
          <a:ext cx="1476953" cy="1097280"/>
        </p:xfrm>
        <a:graphic>
          <a:graphicData uri="http://schemas.openxmlformats.org/drawingml/2006/table">
            <a:tbl>
              <a:tblPr firstRow="1" bandRow="1">
                <a:tableStyleId>{0E3FDE45-AF77-4B5C-9715-49D594BDF05E}</a:tableStyleId>
              </a:tblPr>
              <a:tblGrid>
                <a:gridCol w="757658">
                  <a:extLst>
                    <a:ext uri="{9D8B030D-6E8A-4147-A177-3AD203B41FA5}">
                      <a16:colId xmlns:a16="http://schemas.microsoft.com/office/drawing/2014/main" val="3584266038"/>
                    </a:ext>
                  </a:extLst>
                </a:gridCol>
                <a:gridCol w="719295">
                  <a:extLst>
                    <a:ext uri="{9D8B030D-6E8A-4147-A177-3AD203B41FA5}">
                      <a16:colId xmlns:a16="http://schemas.microsoft.com/office/drawing/2014/main" val="734442874"/>
                    </a:ext>
                  </a:extLst>
                </a:gridCol>
              </a:tblGrid>
              <a:tr h="338436">
                <a:tc>
                  <a:txBody>
                    <a:bodyPr/>
                    <a:lstStyle/>
                    <a:p>
                      <a:r>
                        <a:rPr lang="en-US" sz="1800" dirty="0"/>
                        <a:t>Key</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Value</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799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603232"/>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29967"/>
                  </a:ext>
                </a:extLst>
              </a:tr>
            </a:tbl>
          </a:graphicData>
        </a:graphic>
      </p:graphicFrame>
      <p:sp>
        <p:nvSpPr>
          <p:cNvPr id="1039" name="Arrow: Down 1038">
            <a:extLst>
              <a:ext uri="{FF2B5EF4-FFF2-40B4-BE49-F238E27FC236}">
                <a16:creationId xmlns:a16="http://schemas.microsoft.com/office/drawing/2014/main" id="{EE042F80-1754-F516-DB43-5B12245CFDBF}"/>
              </a:ext>
            </a:extLst>
          </p:cNvPr>
          <p:cNvSpPr/>
          <p:nvPr/>
        </p:nvSpPr>
        <p:spPr>
          <a:xfrm>
            <a:off x="19256988" y="18767190"/>
            <a:ext cx="313592" cy="394694"/>
          </a:xfrm>
          <a:prstGeom prst="downArrow">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041" name="Straight Arrow Connector 1040">
            <a:extLst>
              <a:ext uri="{FF2B5EF4-FFF2-40B4-BE49-F238E27FC236}">
                <a16:creationId xmlns:a16="http://schemas.microsoft.com/office/drawing/2014/main" id="{5D0DDF43-31C0-E9BE-66CD-20334D846FAD}"/>
              </a:ext>
            </a:extLst>
          </p:cNvPr>
          <p:cNvCxnSpPr>
            <a:cxnSpLocks/>
          </p:cNvCxnSpPr>
          <p:nvPr/>
        </p:nvCxnSpPr>
        <p:spPr>
          <a:xfrm flipV="1">
            <a:off x="4755311" y="24196559"/>
            <a:ext cx="1101595" cy="320923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044" name="Straight Arrow Connector 1043">
            <a:extLst>
              <a:ext uri="{FF2B5EF4-FFF2-40B4-BE49-F238E27FC236}">
                <a16:creationId xmlns:a16="http://schemas.microsoft.com/office/drawing/2014/main" id="{E73A377F-C2C4-5B6F-4DCB-6985AAF54CEA}"/>
              </a:ext>
            </a:extLst>
          </p:cNvPr>
          <p:cNvCxnSpPr>
            <a:cxnSpLocks/>
            <a:stCxn id="995" idx="0"/>
          </p:cNvCxnSpPr>
          <p:nvPr/>
        </p:nvCxnSpPr>
        <p:spPr>
          <a:xfrm flipH="1" flipV="1">
            <a:off x="8193133" y="23360002"/>
            <a:ext cx="20369" cy="346598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055" name="Straight Connector 1054">
            <a:extLst>
              <a:ext uri="{FF2B5EF4-FFF2-40B4-BE49-F238E27FC236}">
                <a16:creationId xmlns:a16="http://schemas.microsoft.com/office/drawing/2014/main" id="{A08735F2-E58E-7930-864A-1F822F2D94C9}"/>
              </a:ext>
            </a:extLst>
          </p:cNvPr>
          <p:cNvCxnSpPr>
            <a:cxnSpLocks/>
          </p:cNvCxnSpPr>
          <p:nvPr/>
        </p:nvCxnSpPr>
        <p:spPr>
          <a:xfrm>
            <a:off x="3838890" y="23345488"/>
            <a:ext cx="6410777" cy="29028"/>
          </a:xfrm>
          <a:prstGeom prst="line">
            <a:avLst/>
          </a:prstGeom>
          <a:ln w="28575">
            <a:prstDash val="sysDash"/>
          </a:ln>
        </p:spPr>
        <p:style>
          <a:lnRef idx="1">
            <a:schemeClr val="accent2"/>
          </a:lnRef>
          <a:fillRef idx="0">
            <a:schemeClr val="accent2"/>
          </a:fillRef>
          <a:effectRef idx="0">
            <a:schemeClr val="accent2"/>
          </a:effectRef>
          <a:fontRef idx="minor">
            <a:schemeClr val="tx1"/>
          </a:fontRef>
        </p:style>
      </p:cxnSp>
      <p:sp>
        <p:nvSpPr>
          <p:cNvPr id="1085" name="Oval 1084">
            <a:extLst>
              <a:ext uri="{FF2B5EF4-FFF2-40B4-BE49-F238E27FC236}">
                <a16:creationId xmlns:a16="http://schemas.microsoft.com/office/drawing/2014/main" id="{B8803FBE-71AD-0396-7197-66AF8643AED8}"/>
              </a:ext>
            </a:extLst>
          </p:cNvPr>
          <p:cNvSpPr/>
          <p:nvPr/>
        </p:nvSpPr>
        <p:spPr>
          <a:xfrm>
            <a:off x="5477116" y="29036555"/>
            <a:ext cx="2281810" cy="2208544"/>
          </a:xfrm>
          <a:prstGeom prst="ellipse">
            <a:avLst/>
          </a:prstGeom>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endParaRPr lang="en-US"/>
          </a:p>
        </p:txBody>
      </p:sp>
      <p:sp>
        <p:nvSpPr>
          <p:cNvPr id="1087" name="TextBox 1086">
            <a:extLst>
              <a:ext uri="{FF2B5EF4-FFF2-40B4-BE49-F238E27FC236}">
                <a16:creationId xmlns:a16="http://schemas.microsoft.com/office/drawing/2014/main" id="{F519C609-CEAF-08D8-205C-55E7BB3CBEAE}"/>
              </a:ext>
            </a:extLst>
          </p:cNvPr>
          <p:cNvSpPr txBox="1"/>
          <p:nvPr/>
        </p:nvSpPr>
        <p:spPr>
          <a:xfrm>
            <a:off x="5580042" y="29301794"/>
            <a:ext cx="207595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rPr>
              <a:t>Hash </a:t>
            </a:r>
            <a:br>
              <a:rPr lang="en-US" sz="2400" b="1" dirty="0">
                <a:solidFill>
                  <a:schemeClr val="bg1"/>
                </a:solidFill>
              </a:rPr>
            </a:br>
            <a:r>
              <a:rPr lang="en-US" sz="2400" b="1" dirty="0">
                <a:solidFill>
                  <a:schemeClr val="bg1"/>
                </a:solidFill>
              </a:rPr>
              <a:t>Join results</a:t>
            </a:r>
          </a:p>
          <a:p>
            <a:pPr algn="ctr"/>
            <a:r>
              <a:rPr lang="en-US" sz="2400" b="1" dirty="0">
                <a:solidFill>
                  <a:schemeClr val="bg1"/>
                </a:solidFill>
              </a:rPr>
              <a:t>with</a:t>
            </a:r>
          </a:p>
          <a:p>
            <a:pPr algn="ctr"/>
            <a:r>
              <a:rPr lang="en-US" sz="2400" b="1" dirty="0">
                <a:solidFill>
                  <a:schemeClr val="bg1"/>
                </a:solidFill>
              </a:rPr>
              <a:t>duplicates</a:t>
            </a:r>
          </a:p>
        </p:txBody>
      </p:sp>
      <p:sp>
        <p:nvSpPr>
          <p:cNvPr id="1088" name="Oval 1087">
            <a:extLst>
              <a:ext uri="{FF2B5EF4-FFF2-40B4-BE49-F238E27FC236}">
                <a16:creationId xmlns:a16="http://schemas.microsoft.com/office/drawing/2014/main" id="{CC9709AA-FC6E-F02E-A9D3-D49DBF2599B2}"/>
              </a:ext>
            </a:extLst>
          </p:cNvPr>
          <p:cNvSpPr/>
          <p:nvPr/>
        </p:nvSpPr>
        <p:spPr>
          <a:xfrm>
            <a:off x="3276597" y="29251200"/>
            <a:ext cx="1656862" cy="1705708"/>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89" name="TextBox 1088">
            <a:extLst>
              <a:ext uri="{FF2B5EF4-FFF2-40B4-BE49-F238E27FC236}">
                <a16:creationId xmlns:a16="http://schemas.microsoft.com/office/drawing/2014/main" id="{1F80BC5A-509B-4342-1837-4BCD11414C33}"/>
              </a:ext>
            </a:extLst>
          </p:cNvPr>
          <p:cNvSpPr txBox="1"/>
          <p:nvPr/>
        </p:nvSpPr>
        <p:spPr>
          <a:xfrm>
            <a:off x="3196490" y="29747475"/>
            <a:ext cx="181707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rPr>
              <a:t>Inner</a:t>
            </a:r>
          </a:p>
          <a:p>
            <a:pPr algn="ctr"/>
            <a:r>
              <a:rPr lang="en-US" sz="2400" b="1" dirty="0">
                <a:solidFill>
                  <a:schemeClr val="bg1"/>
                </a:solidFill>
              </a:rPr>
              <a:t>Relation</a:t>
            </a:r>
          </a:p>
        </p:txBody>
      </p:sp>
      <p:sp>
        <p:nvSpPr>
          <p:cNvPr id="1090" name="Arrow: Right 1089">
            <a:extLst>
              <a:ext uri="{FF2B5EF4-FFF2-40B4-BE49-F238E27FC236}">
                <a16:creationId xmlns:a16="http://schemas.microsoft.com/office/drawing/2014/main" id="{D8D0496B-D950-4401-6C4C-72A60C1EB668}"/>
              </a:ext>
            </a:extLst>
          </p:cNvPr>
          <p:cNvSpPr/>
          <p:nvPr/>
        </p:nvSpPr>
        <p:spPr>
          <a:xfrm>
            <a:off x="5004637" y="29923320"/>
            <a:ext cx="412962" cy="35454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1" name="TextBox 1090">
            <a:extLst>
              <a:ext uri="{FF2B5EF4-FFF2-40B4-BE49-F238E27FC236}">
                <a16:creationId xmlns:a16="http://schemas.microsoft.com/office/drawing/2014/main" id="{13943A59-D102-12C0-E7E3-52A9D322F7CA}"/>
              </a:ext>
            </a:extLst>
          </p:cNvPr>
          <p:cNvSpPr txBox="1"/>
          <p:nvPr/>
        </p:nvSpPr>
        <p:spPr>
          <a:xfrm>
            <a:off x="2595680" y="29569378"/>
            <a:ext cx="60960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dirty="0"/>
              <a:t>⨝</a:t>
            </a:r>
          </a:p>
        </p:txBody>
      </p:sp>
      <p:sp>
        <p:nvSpPr>
          <p:cNvPr id="1092" name="TextBox 1091">
            <a:extLst>
              <a:ext uri="{FF2B5EF4-FFF2-40B4-BE49-F238E27FC236}">
                <a16:creationId xmlns:a16="http://schemas.microsoft.com/office/drawing/2014/main" id="{E208C70A-EBE0-8C8C-254C-BAB8FCF09131}"/>
              </a:ext>
            </a:extLst>
          </p:cNvPr>
          <p:cNvSpPr txBox="1"/>
          <p:nvPr/>
        </p:nvSpPr>
        <p:spPr>
          <a:xfrm>
            <a:off x="20301363" y="8399659"/>
            <a:ext cx="134815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rPr>
              <a:t>Hash </a:t>
            </a:r>
            <a:br>
              <a:rPr lang="en-US" sz="2000" b="1" dirty="0">
                <a:solidFill>
                  <a:schemeClr val="bg1"/>
                </a:solidFill>
              </a:rPr>
            </a:br>
            <a:r>
              <a:rPr lang="en-US" sz="2000" b="1" dirty="0">
                <a:solidFill>
                  <a:schemeClr val="bg1"/>
                </a:solidFill>
              </a:rPr>
              <a:t>Join Relation</a:t>
            </a:r>
          </a:p>
          <a:p>
            <a:pPr algn="ctr"/>
            <a:r>
              <a:rPr lang="en-US" sz="2000" b="1" dirty="0">
                <a:solidFill>
                  <a:schemeClr val="bg1"/>
                </a:solidFill>
              </a:rPr>
              <a:t>With</a:t>
            </a:r>
          </a:p>
          <a:p>
            <a:pPr algn="ctr"/>
            <a:r>
              <a:rPr lang="en-US" sz="2000" b="1" dirty="0">
                <a:solidFill>
                  <a:schemeClr val="bg1"/>
                </a:solidFill>
              </a:rPr>
              <a:t>Duplicate records</a:t>
            </a:r>
          </a:p>
        </p:txBody>
      </p:sp>
      <p:sp>
        <p:nvSpPr>
          <p:cNvPr id="1094" name="Oval 1093">
            <a:extLst>
              <a:ext uri="{FF2B5EF4-FFF2-40B4-BE49-F238E27FC236}">
                <a16:creationId xmlns:a16="http://schemas.microsoft.com/office/drawing/2014/main" id="{5803C5FA-6806-A440-1DB3-174AAEDF8728}"/>
              </a:ext>
            </a:extLst>
          </p:cNvPr>
          <p:cNvSpPr/>
          <p:nvPr/>
        </p:nvSpPr>
        <p:spPr>
          <a:xfrm>
            <a:off x="8310335" y="28955500"/>
            <a:ext cx="2281810" cy="2208544"/>
          </a:xfrm>
          <a:prstGeom prst="ellipse">
            <a:avLst/>
          </a:prstGeom>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endParaRPr lang="en-US"/>
          </a:p>
        </p:txBody>
      </p:sp>
      <p:sp>
        <p:nvSpPr>
          <p:cNvPr id="1095" name="TextBox 1094">
            <a:extLst>
              <a:ext uri="{FF2B5EF4-FFF2-40B4-BE49-F238E27FC236}">
                <a16:creationId xmlns:a16="http://schemas.microsoft.com/office/drawing/2014/main" id="{B1B59CFE-3BB8-C50B-D1F8-88DF45760425}"/>
              </a:ext>
            </a:extLst>
          </p:cNvPr>
          <p:cNvSpPr txBox="1"/>
          <p:nvPr/>
        </p:nvSpPr>
        <p:spPr>
          <a:xfrm>
            <a:off x="8413261" y="29737653"/>
            <a:ext cx="207595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rPr>
              <a:t>Deduplicated records</a:t>
            </a:r>
          </a:p>
        </p:txBody>
      </p:sp>
      <p:sp>
        <p:nvSpPr>
          <p:cNvPr id="1101" name="Oval 1100">
            <a:extLst>
              <a:ext uri="{FF2B5EF4-FFF2-40B4-BE49-F238E27FC236}">
                <a16:creationId xmlns:a16="http://schemas.microsoft.com/office/drawing/2014/main" id="{57BFC9A2-1746-2B55-07C0-5CD29A96495D}"/>
              </a:ext>
            </a:extLst>
          </p:cNvPr>
          <p:cNvSpPr/>
          <p:nvPr/>
        </p:nvSpPr>
        <p:spPr>
          <a:xfrm>
            <a:off x="862273" y="29301794"/>
            <a:ext cx="1656862" cy="1705708"/>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02" name="TextBox 1101">
            <a:extLst>
              <a:ext uri="{FF2B5EF4-FFF2-40B4-BE49-F238E27FC236}">
                <a16:creationId xmlns:a16="http://schemas.microsoft.com/office/drawing/2014/main" id="{AFEDEC60-FD29-9760-F81D-0249A3017ADC}"/>
              </a:ext>
            </a:extLst>
          </p:cNvPr>
          <p:cNvSpPr txBox="1"/>
          <p:nvPr/>
        </p:nvSpPr>
        <p:spPr>
          <a:xfrm>
            <a:off x="782166" y="29798069"/>
            <a:ext cx="181707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rPr>
              <a:t>Static</a:t>
            </a:r>
          </a:p>
          <a:p>
            <a:pPr algn="ctr"/>
            <a:r>
              <a:rPr lang="en-US" sz="2400" b="1" dirty="0">
                <a:solidFill>
                  <a:schemeClr val="bg1"/>
                </a:solidFill>
              </a:rPr>
              <a:t>Hash Table</a:t>
            </a:r>
          </a:p>
        </p:txBody>
      </p:sp>
      <p:sp>
        <p:nvSpPr>
          <p:cNvPr id="1103" name="Arrow: Right 1102">
            <a:extLst>
              <a:ext uri="{FF2B5EF4-FFF2-40B4-BE49-F238E27FC236}">
                <a16:creationId xmlns:a16="http://schemas.microsoft.com/office/drawing/2014/main" id="{694B06BC-462D-3583-FFBA-00A6D4638701}"/>
              </a:ext>
            </a:extLst>
          </p:cNvPr>
          <p:cNvSpPr/>
          <p:nvPr/>
        </p:nvSpPr>
        <p:spPr>
          <a:xfrm>
            <a:off x="7818443" y="29923320"/>
            <a:ext cx="412962" cy="35454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4" name="TextBox 1103">
            <a:extLst>
              <a:ext uri="{FF2B5EF4-FFF2-40B4-BE49-F238E27FC236}">
                <a16:creationId xmlns:a16="http://schemas.microsoft.com/office/drawing/2014/main" id="{DE73081F-A01F-60AB-1A46-628CADBFB0CE}"/>
              </a:ext>
            </a:extLst>
          </p:cNvPr>
          <p:cNvSpPr txBox="1"/>
          <p:nvPr/>
        </p:nvSpPr>
        <p:spPr>
          <a:xfrm>
            <a:off x="6882609" y="31209625"/>
            <a:ext cx="2286000" cy="461665"/>
          </a:xfrm>
          <a:prstGeom prst="rect">
            <a:avLst/>
          </a:prstGeom>
          <a:noFill/>
        </p:spPr>
        <p:txBody>
          <a:bodyPr wrap="square" rtlCol="0">
            <a:spAutoFit/>
          </a:bodyPr>
          <a:lstStyle>
            <a:defPPr>
              <a:defRPr kern="1200"/>
            </a:defPPr>
          </a:lstStyle>
          <a:p>
            <a:pPr algn="ctr"/>
            <a:r>
              <a:rPr lang="en-US" sz="2400" i="1" dirty="0">
                <a:ea typeface="Open Sans" panose="020B0606030504020204" pitchFamily="34" charset="0"/>
                <a:cs typeface="Open Sans" panose="020B0606030504020204" pitchFamily="34" charset="0"/>
              </a:rPr>
              <a:t>Deduplication</a:t>
            </a:r>
          </a:p>
        </p:txBody>
      </p:sp>
      <p:sp>
        <p:nvSpPr>
          <p:cNvPr id="1105" name="TextBox 1104">
            <a:extLst>
              <a:ext uri="{FF2B5EF4-FFF2-40B4-BE49-F238E27FC236}">
                <a16:creationId xmlns:a16="http://schemas.microsoft.com/office/drawing/2014/main" id="{16F9BF7B-83D1-D9DC-6E7E-AEF1E875AB86}"/>
              </a:ext>
            </a:extLst>
          </p:cNvPr>
          <p:cNvSpPr txBox="1"/>
          <p:nvPr/>
        </p:nvSpPr>
        <p:spPr>
          <a:xfrm>
            <a:off x="3993128" y="31209625"/>
            <a:ext cx="2286000" cy="461665"/>
          </a:xfrm>
          <a:prstGeom prst="rect">
            <a:avLst/>
          </a:prstGeom>
          <a:noFill/>
        </p:spPr>
        <p:txBody>
          <a:bodyPr wrap="square" rtlCol="0">
            <a:spAutoFit/>
          </a:bodyPr>
          <a:lstStyle>
            <a:defPPr>
              <a:defRPr kern="1200"/>
            </a:defPPr>
          </a:lstStyle>
          <a:p>
            <a:pPr algn="ctr"/>
            <a:r>
              <a:rPr lang="en-US" sz="2400" i="1" dirty="0">
                <a:ea typeface="Open Sans" panose="020B0606030504020204" pitchFamily="34" charset="0"/>
                <a:cs typeface="Open Sans" panose="020B0606030504020204" pitchFamily="34" charset="0"/>
              </a:rPr>
              <a:t>Fuse operations</a:t>
            </a:r>
          </a:p>
        </p:txBody>
      </p:sp>
      <p:sp>
        <p:nvSpPr>
          <p:cNvPr id="1168" name="TextBox 1167">
            <a:extLst>
              <a:ext uri="{FF2B5EF4-FFF2-40B4-BE49-F238E27FC236}">
                <a16:creationId xmlns:a16="http://schemas.microsoft.com/office/drawing/2014/main" id="{B8898570-E687-E96D-B429-58B9AC83F149}"/>
              </a:ext>
            </a:extLst>
          </p:cNvPr>
          <p:cNvSpPr txBox="1"/>
          <p:nvPr/>
        </p:nvSpPr>
        <p:spPr>
          <a:xfrm>
            <a:off x="884723" y="23423020"/>
            <a:ext cx="7307100" cy="461665"/>
          </a:xfrm>
          <a:prstGeom prst="rect">
            <a:avLst/>
          </a:prstGeom>
          <a:noFill/>
        </p:spPr>
        <p:txBody>
          <a:bodyPr wrap="square" rtlCol="0">
            <a:spAutoFit/>
          </a:bodyPr>
          <a:lstStyle>
            <a:defPPr>
              <a:defRPr kern="1200"/>
            </a:defPPr>
          </a:lstStyle>
          <a:p>
            <a:pPr algn="ctr"/>
            <a:r>
              <a:rPr lang="en-US" sz="2400" i="1" dirty="0">
                <a:ea typeface="Open Sans" panose="020B0606030504020204" pitchFamily="34" charset="0"/>
                <a:cs typeface="Open Sans" panose="020B0606030504020204" pitchFamily="34" charset="0"/>
              </a:rPr>
              <a:t>Relational operations in a fixed-point setting (Iteration 1)</a:t>
            </a:r>
          </a:p>
        </p:txBody>
      </p:sp>
      <p:grpSp>
        <p:nvGrpSpPr>
          <p:cNvPr id="1186" name="Group 1185">
            <a:extLst>
              <a:ext uri="{FF2B5EF4-FFF2-40B4-BE49-F238E27FC236}">
                <a16:creationId xmlns:a16="http://schemas.microsoft.com/office/drawing/2014/main" id="{921F028F-394D-63F6-5F42-816FBE0DD519}"/>
              </a:ext>
            </a:extLst>
          </p:cNvPr>
          <p:cNvGrpSpPr/>
          <p:nvPr/>
        </p:nvGrpSpPr>
        <p:grpSpPr>
          <a:xfrm>
            <a:off x="11595167" y="9265751"/>
            <a:ext cx="10223354" cy="5311399"/>
            <a:chOff x="11595167" y="11036857"/>
            <a:chExt cx="10223354" cy="5311399"/>
          </a:xfrm>
        </p:grpSpPr>
        <p:pic>
          <p:nvPicPr>
            <p:cNvPr id="1159" name="Picture 1158">
              <a:extLst>
                <a:ext uri="{FF2B5EF4-FFF2-40B4-BE49-F238E27FC236}">
                  <a16:creationId xmlns:a16="http://schemas.microsoft.com/office/drawing/2014/main" id="{2E0F9E54-DED9-844E-D0EF-EBC97AEACFAD}"/>
                </a:ext>
              </a:extLst>
            </p:cNvPr>
            <p:cNvPicPr>
              <a:picLocks noChangeAspect="1"/>
            </p:cNvPicPr>
            <p:nvPr/>
          </p:nvPicPr>
          <p:blipFill>
            <a:blip r:embed="rId3"/>
            <a:stretch>
              <a:fillRect/>
            </a:stretch>
          </p:blipFill>
          <p:spPr>
            <a:xfrm>
              <a:off x="11595167" y="11036857"/>
              <a:ext cx="9915021" cy="4060288"/>
            </a:xfrm>
            <a:prstGeom prst="rect">
              <a:avLst/>
            </a:prstGeom>
          </p:spPr>
        </p:pic>
        <p:sp>
          <p:nvSpPr>
            <p:cNvPr id="1160" name="TextBox 20">
              <a:extLst>
                <a:ext uri="{FF2B5EF4-FFF2-40B4-BE49-F238E27FC236}">
                  <a16:creationId xmlns:a16="http://schemas.microsoft.com/office/drawing/2014/main" id="{D1F216FC-5BF3-E8F5-09B0-7C48A0D48973}"/>
                </a:ext>
              </a:extLst>
            </p:cNvPr>
            <p:cNvSpPr txBox="1"/>
            <p:nvPr/>
          </p:nvSpPr>
          <p:spPr>
            <a:xfrm>
              <a:off x="11649123" y="15517259"/>
              <a:ext cx="1229704"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CUDA</a:t>
              </a:r>
            </a:p>
            <a:p>
              <a:pPr algn="ctr"/>
              <a:r>
                <a:rPr lang="en-US" sz="2400" b="1" dirty="0">
                  <a:solidFill>
                    <a:schemeClr val="accent2"/>
                  </a:solidFill>
                </a:rPr>
                <a:t>Threads</a:t>
              </a:r>
              <a:endParaRPr lang="en-US" sz="2400" dirty="0">
                <a:solidFill>
                  <a:schemeClr val="accent2"/>
                </a:solidFill>
              </a:endParaRPr>
            </a:p>
          </p:txBody>
        </p:sp>
        <p:sp>
          <p:nvSpPr>
            <p:cNvPr id="1161" name="TextBox 20">
              <a:extLst>
                <a:ext uri="{FF2B5EF4-FFF2-40B4-BE49-F238E27FC236}">
                  <a16:creationId xmlns:a16="http://schemas.microsoft.com/office/drawing/2014/main" id="{20383D46-23A4-D033-3A63-2C92E1384E3B}"/>
                </a:ext>
              </a:extLst>
            </p:cNvPr>
            <p:cNvSpPr txBox="1"/>
            <p:nvPr/>
          </p:nvSpPr>
          <p:spPr>
            <a:xfrm>
              <a:off x="13417307" y="15517259"/>
              <a:ext cx="1686165"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Input Relation</a:t>
              </a:r>
              <a:endParaRPr lang="en-US" sz="2400" dirty="0">
                <a:solidFill>
                  <a:schemeClr val="accent2"/>
                </a:solidFill>
              </a:endParaRPr>
            </a:p>
          </p:txBody>
        </p:sp>
        <p:sp>
          <p:nvSpPr>
            <p:cNvPr id="1162" name="TextBox 20">
              <a:extLst>
                <a:ext uri="{FF2B5EF4-FFF2-40B4-BE49-F238E27FC236}">
                  <a16:creationId xmlns:a16="http://schemas.microsoft.com/office/drawing/2014/main" id="{FD28A0AF-0979-F04E-C43E-81E674B73036}"/>
                </a:ext>
              </a:extLst>
            </p:cNvPr>
            <p:cNvSpPr txBox="1"/>
            <p:nvPr/>
          </p:nvSpPr>
          <p:spPr>
            <a:xfrm>
              <a:off x="16945279" y="15517259"/>
              <a:ext cx="168616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Hash Table</a:t>
              </a:r>
              <a:endParaRPr lang="en-US" sz="2400" dirty="0">
                <a:solidFill>
                  <a:schemeClr val="accent2"/>
                </a:solidFill>
              </a:endParaRPr>
            </a:p>
          </p:txBody>
        </p:sp>
        <p:sp>
          <p:nvSpPr>
            <p:cNvPr id="1163" name="TextBox 20">
              <a:extLst>
                <a:ext uri="{FF2B5EF4-FFF2-40B4-BE49-F238E27FC236}">
                  <a16:creationId xmlns:a16="http://schemas.microsoft.com/office/drawing/2014/main" id="{F939E7A6-B48E-3FEE-7EDC-06BDA487BAB3}"/>
                </a:ext>
              </a:extLst>
            </p:cNvPr>
            <p:cNvSpPr txBox="1"/>
            <p:nvPr/>
          </p:nvSpPr>
          <p:spPr>
            <a:xfrm>
              <a:off x="20132356" y="15517259"/>
              <a:ext cx="168616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Key - value</a:t>
              </a:r>
              <a:endParaRPr lang="en-US" sz="2400" dirty="0">
                <a:solidFill>
                  <a:schemeClr val="accent2"/>
                </a:solidFill>
              </a:endParaRPr>
            </a:p>
          </p:txBody>
        </p:sp>
        <p:sp>
          <p:nvSpPr>
            <p:cNvPr id="1182" name="Rectangle: Rounded Corners 1181">
              <a:extLst>
                <a:ext uri="{FF2B5EF4-FFF2-40B4-BE49-F238E27FC236}">
                  <a16:creationId xmlns:a16="http://schemas.microsoft.com/office/drawing/2014/main" id="{43DDF0C7-7DF7-C7FE-7542-0B89B8166FE9}"/>
                </a:ext>
              </a:extLst>
            </p:cNvPr>
            <p:cNvSpPr/>
            <p:nvPr/>
          </p:nvSpPr>
          <p:spPr>
            <a:xfrm>
              <a:off x="12246429" y="11036857"/>
              <a:ext cx="2157599" cy="496659"/>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solidFill>
                    <a:schemeClr val="tx1"/>
                  </a:solidFill>
                </a:rPr>
                <a:t>Grid Stride Loop</a:t>
              </a:r>
            </a:p>
          </p:txBody>
        </p:sp>
        <p:sp>
          <p:nvSpPr>
            <p:cNvPr id="1183" name="Rectangle: Rounded Corners 1182">
              <a:extLst>
                <a:ext uri="{FF2B5EF4-FFF2-40B4-BE49-F238E27FC236}">
                  <a16:creationId xmlns:a16="http://schemas.microsoft.com/office/drawing/2014/main" id="{29591196-CC09-9D3B-E3DA-93CC4F30B931}"/>
                </a:ext>
              </a:extLst>
            </p:cNvPr>
            <p:cNvSpPr/>
            <p:nvPr/>
          </p:nvSpPr>
          <p:spPr>
            <a:xfrm>
              <a:off x="14957804" y="11036857"/>
              <a:ext cx="2528442" cy="496659"/>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solidFill>
                    <a:schemeClr val="tx1"/>
                  </a:solidFill>
                </a:rPr>
                <a:t>Murmur 3 hashing</a:t>
              </a:r>
            </a:p>
          </p:txBody>
        </p:sp>
        <p:sp>
          <p:nvSpPr>
            <p:cNvPr id="1184" name="Rectangle: Rounded Corners 1183">
              <a:extLst>
                <a:ext uri="{FF2B5EF4-FFF2-40B4-BE49-F238E27FC236}">
                  <a16:creationId xmlns:a16="http://schemas.microsoft.com/office/drawing/2014/main" id="{DE57FD30-B92A-E3B0-F15A-B92E06C3FE7D}"/>
                </a:ext>
              </a:extLst>
            </p:cNvPr>
            <p:cNvSpPr/>
            <p:nvPr/>
          </p:nvSpPr>
          <p:spPr>
            <a:xfrm>
              <a:off x="14957804" y="13251145"/>
              <a:ext cx="2528442" cy="496659"/>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err="1">
                  <a:solidFill>
                    <a:schemeClr val="tx1"/>
                  </a:solidFill>
                </a:rPr>
                <a:t>AtomicCAS</a:t>
              </a:r>
              <a:endParaRPr lang="en-US" sz="2200" dirty="0">
                <a:solidFill>
                  <a:schemeClr val="tx1"/>
                </a:solidFill>
              </a:endParaRPr>
            </a:p>
          </p:txBody>
        </p:sp>
        <p:sp>
          <p:nvSpPr>
            <p:cNvPr id="1185" name="Rectangle: Rounded Corners 1184">
              <a:extLst>
                <a:ext uri="{FF2B5EF4-FFF2-40B4-BE49-F238E27FC236}">
                  <a16:creationId xmlns:a16="http://schemas.microsoft.com/office/drawing/2014/main" id="{76BE6FF9-50C2-A7A3-4F1E-F0ED1C79724E}"/>
                </a:ext>
              </a:extLst>
            </p:cNvPr>
            <p:cNvSpPr/>
            <p:nvPr/>
          </p:nvSpPr>
          <p:spPr>
            <a:xfrm>
              <a:off x="14957804" y="14529721"/>
              <a:ext cx="2528442" cy="786782"/>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solidFill>
                    <a:schemeClr val="tx1"/>
                  </a:solidFill>
                </a:rPr>
                <a:t>Collision resolution:</a:t>
              </a:r>
              <a:br>
                <a:rPr lang="en-US" sz="2200" dirty="0">
                  <a:solidFill>
                    <a:schemeClr val="tx1"/>
                  </a:solidFill>
                </a:rPr>
              </a:br>
              <a:r>
                <a:rPr lang="en-US" sz="2200" dirty="0">
                  <a:solidFill>
                    <a:schemeClr val="tx1"/>
                  </a:solidFill>
                </a:rPr>
                <a:t>Linear probing</a:t>
              </a:r>
            </a:p>
          </p:txBody>
        </p:sp>
      </p:grpSp>
      <p:sp>
        <p:nvSpPr>
          <p:cNvPr id="1187" name="TextBox 1186">
            <a:extLst>
              <a:ext uri="{FF2B5EF4-FFF2-40B4-BE49-F238E27FC236}">
                <a16:creationId xmlns:a16="http://schemas.microsoft.com/office/drawing/2014/main" id="{D30609EB-B427-B15D-B54C-B1F971557829}"/>
              </a:ext>
            </a:extLst>
          </p:cNvPr>
          <p:cNvSpPr txBox="1"/>
          <p:nvPr/>
        </p:nvSpPr>
        <p:spPr>
          <a:xfrm>
            <a:off x="11653153" y="15279812"/>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Performing Hash Join on GPU</a:t>
            </a:r>
          </a:p>
        </p:txBody>
      </p:sp>
      <p:sp>
        <p:nvSpPr>
          <p:cNvPr id="1189" name="Arrow: Down 1188">
            <a:extLst>
              <a:ext uri="{FF2B5EF4-FFF2-40B4-BE49-F238E27FC236}">
                <a16:creationId xmlns:a16="http://schemas.microsoft.com/office/drawing/2014/main" id="{C800FB20-1848-9632-EF3C-87EC96B5AA68}"/>
              </a:ext>
            </a:extLst>
          </p:cNvPr>
          <p:cNvSpPr/>
          <p:nvPr/>
        </p:nvSpPr>
        <p:spPr>
          <a:xfrm>
            <a:off x="19256988" y="16386770"/>
            <a:ext cx="313592" cy="394694"/>
          </a:xfrm>
          <a:prstGeom prst="downArrow">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92" name="TextBox 1191">
            <a:extLst>
              <a:ext uri="{FF2B5EF4-FFF2-40B4-BE49-F238E27FC236}">
                <a16:creationId xmlns:a16="http://schemas.microsoft.com/office/drawing/2014/main" id="{B9257E5E-3B4B-0458-A935-70370252998E}"/>
              </a:ext>
            </a:extLst>
          </p:cNvPr>
          <p:cNvSpPr txBox="1"/>
          <p:nvPr/>
        </p:nvSpPr>
        <p:spPr>
          <a:xfrm>
            <a:off x="11653153" y="21384405"/>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Transitive closure computation (naïve vs semi-naïve evaluation)</a:t>
            </a:r>
          </a:p>
        </p:txBody>
      </p:sp>
      <p:sp>
        <p:nvSpPr>
          <p:cNvPr id="1220" name="TextBox 1219">
            <a:extLst>
              <a:ext uri="{FF2B5EF4-FFF2-40B4-BE49-F238E27FC236}">
                <a16:creationId xmlns:a16="http://schemas.microsoft.com/office/drawing/2014/main" id="{B17F6587-17E2-7B48-85BD-D4AE16D3346B}"/>
              </a:ext>
            </a:extLst>
          </p:cNvPr>
          <p:cNvSpPr txBox="1"/>
          <p:nvPr/>
        </p:nvSpPr>
        <p:spPr>
          <a:xfrm>
            <a:off x="11653153" y="26022595"/>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Transitive closure computation single iteration (semi-naïve evaluation)</a:t>
            </a:r>
          </a:p>
        </p:txBody>
      </p:sp>
      <p:grpSp>
        <p:nvGrpSpPr>
          <p:cNvPr id="1251" name="Group 1250">
            <a:extLst>
              <a:ext uri="{FF2B5EF4-FFF2-40B4-BE49-F238E27FC236}">
                <a16:creationId xmlns:a16="http://schemas.microsoft.com/office/drawing/2014/main" id="{FB0E6A0F-55BA-2B95-CB19-D39B44E8716B}"/>
              </a:ext>
            </a:extLst>
          </p:cNvPr>
          <p:cNvGrpSpPr/>
          <p:nvPr/>
        </p:nvGrpSpPr>
        <p:grpSpPr>
          <a:xfrm>
            <a:off x="11769020" y="22084080"/>
            <a:ext cx="9880496" cy="3293209"/>
            <a:chOff x="11745521" y="21524898"/>
            <a:chExt cx="9880496" cy="3293209"/>
          </a:xfrm>
        </p:grpSpPr>
        <p:sp>
          <p:nvSpPr>
            <p:cNvPr id="1248" name="TextBox 1247">
              <a:extLst>
                <a:ext uri="{FF2B5EF4-FFF2-40B4-BE49-F238E27FC236}">
                  <a16:creationId xmlns:a16="http://schemas.microsoft.com/office/drawing/2014/main" id="{BEC82B56-8143-47D5-A9F9-511184CAF72C}"/>
                </a:ext>
              </a:extLst>
            </p:cNvPr>
            <p:cNvSpPr txBox="1"/>
            <p:nvPr/>
          </p:nvSpPr>
          <p:spPr>
            <a:xfrm>
              <a:off x="11745521" y="21524898"/>
              <a:ext cx="5060884" cy="329320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600" dirty="0">
                  <a:latin typeface="Consolas" panose="020B0609020204030204" pitchFamily="49" charset="0"/>
                </a:rPr>
                <a:t>T=∅</a:t>
              </a:r>
            </a:p>
            <a:p>
              <a:r>
                <a:rPr lang="en-US" sz="2600" dirty="0">
                  <a:solidFill>
                    <a:schemeClr val="tx2"/>
                  </a:solidFill>
                  <a:latin typeface="Consolas" panose="020B0609020204030204" pitchFamily="49" charset="0"/>
                </a:rPr>
                <a:t>Loop</a:t>
              </a:r>
            </a:p>
            <a:p>
              <a:r>
                <a:rPr lang="en-US" sz="2600" dirty="0">
                  <a:latin typeface="Consolas" panose="020B0609020204030204" pitchFamily="49" charset="0"/>
                </a:rPr>
                <a:t>  </a:t>
              </a:r>
              <a:r>
                <a:rPr lang="en-US" sz="2600" dirty="0" err="1">
                  <a:latin typeface="Consolas" panose="020B0609020204030204" pitchFamily="49" charset="0"/>
                </a:rPr>
                <a:t>T</a:t>
              </a:r>
              <a:r>
                <a:rPr lang="en-US" sz="2600" baseline="-25000" dirty="0" err="1">
                  <a:latin typeface="Consolas" panose="020B0609020204030204" pitchFamily="49" charset="0"/>
                </a:rPr>
                <a:t>new</a:t>
              </a:r>
              <a:r>
                <a:rPr lang="en-US" sz="2600" dirty="0">
                  <a:latin typeface="Consolas" panose="020B0609020204030204" pitchFamily="49" charset="0"/>
                </a:rPr>
                <a:t>=E</a:t>
              </a:r>
              <a:r>
                <a:rPr lang="en-US" sz="2600" baseline="-25000" dirty="0">
                  <a:latin typeface="Consolas" panose="020B0609020204030204" pitchFamily="49" charset="0"/>
                </a:rPr>
                <a:t>(</a:t>
              </a:r>
              <a:r>
                <a:rPr lang="en-US" sz="2600" baseline="-25000" dirty="0" err="1">
                  <a:latin typeface="Consolas" panose="020B0609020204030204" pitchFamily="49" charset="0"/>
                </a:rPr>
                <a:t>x,y</a:t>
              </a:r>
              <a:r>
                <a:rPr lang="en-US" sz="2600" baseline="-25000" dirty="0">
                  <a:latin typeface="Consolas" panose="020B0609020204030204" pitchFamily="49" charset="0"/>
                </a:rPr>
                <a:t>)</a:t>
              </a:r>
              <a:r>
                <a:rPr lang="en-US" sz="2600" dirty="0">
                  <a:latin typeface="Consolas" panose="020B0609020204030204" pitchFamily="49" charset="0"/>
                </a:rPr>
                <a:t>∪</a:t>
              </a:r>
              <a:r>
                <a:rPr lang="el-GR" sz="2600" dirty="0">
                  <a:latin typeface="Consolas" panose="020B0609020204030204" pitchFamily="49" charset="0"/>
                </a:rPr>
                <a:t>Π</a:t>
              </a:r>
              <a:r>
                <a:rPr lang="en-US" sz="2600" baseline="-25000" dirty="0" err="1">
                  <a:latin typeface="Consolas" panose="020B0609020204030204" pitchFamily="49" charset="0"/>
                </a:rPr>
                <a:t>x,y</a:t>
              </a:r>
              <a:r>
                <a:rPr lang="en-US" sz="2600" dirty="0">
                  <a:latin typeface="Consolas" panose="020B0609020204030204" pitchFamily="49" charset="0"/>
                </a:rPr>
                <a:t>(E</a:t>
              </a:r>
              <a:r>
                <a:rPr lang="en-US" sz="2600" baseline="-25000" dirty="0">
                  <a:latin typeface="Consolas" panose="020B0609020204030204" pitchFamily="49" charset="0"/>
                </a:rPr>
                <a:t>(</a:t>
              </a:r>
              <a:r>
                <a:rPr lang="en-US" sz="2600" baseline="-25000" dirty="0" err="1">
                  <a:latin typeface="Consolas" panose="020B0609020204030204" pitchFamily="49" charset="0"/>
                </a:rPr>
                <a:t>x,z</a:t>
              </a:r>
              <a:r>
                <a:rPr lang="en-US" sz="2600" baseline="-25000" dirty="0">
                  <a:latin typeface="Consolas" panose="020B0609020204030204" pitchFamily="49" charset="0"/>
                </a:rPr>
                <a:t>)</a:t>
              </a:r>
              <a:r>
                <a:rPr lang="en-US" sz="2600" dirty="0">
                  <a:latin typeface="Consolas" panose="020B0609020204030204" pitchFamily="49" charset="0"/>
                </a:rPr>
                <a:t>⋈T</a:t>
              </a:r>
              <a:r>
                <a:rPr lang="en-US" sz="2600" baseline="-25000" dirty="0">
                  <a:latin typeface="Consolas" panose="020B0609020204030204" pitchFamily="49" charset="0"/>
                </a:rPr>
                <a:t>(</a:t>
              </a:r>
              <a:r>
                <a:rPr lang="en-US" sz="2600" baseline="-25000" dirty="0" err="1">
                  <a:latin typeface="Consolas" panose="020B0609020204030204" pitchFamily="49" charset="0"/>
                </a:rPr>
                <a:t>z,y</a:t>
              </a:r>
              <a:r>
                <a:rPr lang="en-US" sz="2600" baseline="-25000" dirty="0">
                  <a:latin typeface="Consolas" panose="020B0609020204030204" pitchFamily="49" charset="0"/>
                </a:rPr>
                <a:t>)</a:t>
              </a:r>
              <a:r>
                <a:rPr lang="en-US" sz="2600" dirty="0">
                  <a:latin typeface="Consolas" panose="020B0609020204030204" pitchFamily="49" charset="0"/>
                </a:rPr>
                <a:t>)</a:t>
              </a:r>
            </a:p>
            <a:p>
              <a:r>
                <a:rPr lang="en-US" sz="2600" dirty="0">
                  <a:latin typeface="Consolas" panose="020B0609020204030204" pitchFamily="49" charset="0"/>
                </a:rPr>
                <a:t>  </a:t>
              </a:r>
              <a:r>
                <a:rPr lang="en-US" sz="2600" dirty="0">
                  <a:solidFill>
                    <a:schemeClr val="tx2"/>
                  </a:solidFill>
                  <a:latin typeface="Consolas" panose="020B0609020204030204" pitchFamily="49" charset="0"/>
                </a:rPr>
                <a:t>If</a:t>
              </a:r>
              <a:r>
                <a:rPr lang="en-US" sz="2600" dirty="0">
                  <a:latin typeface="Consolas" panose="020B0609020204030204" pitchFamily="49" charset="0"/>
                </a:rPr>
                <a:t> </a:t>
              </a:r>
              <a:r>
                <a:rPr lang="en-US" sz="2600" dirty="0" err="1">
                  <a:latin typeface="Consolas" panose="020B0609020204030204" pitchFamily="49" charset="0"/>
                </a:rPr>
                <a:t>T</a:t>
              </a:r>
              <a:r>
                <a:rPr lang="en-US" sz="2600" baseline="-25000" dirty="0" err="1">
                  <a:latin typeface="Consolas" panose="020B0609020204030204" pitchFamily="49" charset="0"/>
                </a:rPr>
                <a:t>new</a:t>
              </a:r>
              <a:r>
                <a:rPr lang="en-US" sz="2600" dirty="0">
                  <a:latin typeface="Consolas" panose="020B0609020204030204" pitchFamily="49" charset="0"/>
                </a:rPr>
                <a:t>=T:</a:t>
              </a:r>
            </a:p>
            <a:p>
              <a:r>
                <a:rPr lang="en-US" sz="2600" dirty="0">
                  <a:solidFill>
                    <a:schemeClr val="tx2"/>
                  </a:solidFill>
                  <a:latin typeface="Consolas" panose="020B0609020204030204" pitchFamily="49" charset="0"/>
                </a:rPr>
                <a:t>    then break</a:t>
              </a:r>
            </a:p>
            <a:p>
              <a:r>
                <a:rPr lang="en-US" sz="2600" dirty="0">
                  <a:solidFill>
                    <a:schemeClr val="tx2"/>
                  </a:solidFill>
                  <a:latin typeface="Consolas" panose="020B0609020204030204" pitchFamily="49" charset="0"/>
                </a:rPr>
                <a:t>  </a:t>
              </a:r>
              <a:r>
                <a:rPr lang="en-US" sz="2600" dirty="0" err="1">
                  <a:solidFill>
                    <a:schemeClr val="tx2"/>
                  </a:solidFill>
                  <a:latin typeface="Consolas" panose="020B0609020204030204" pitchFamily="49" charset="0"/>
                </a:rPr>
                <a:t>EndIf</a:t>
              </a:r>
              <a:endParaRPr lang="en-US" sz="2600" dirty="0">
                <a:solidFill>
                  <a:schemeClr val="tx2"/>
                </a:solidFill>
                <a:latin typeface="Consolas" panose="020B0609020204030204" pitchFamily="49" charset="0"/>
              </a:endParaRPr>
            </a:p>
            <a:p>
              <a:r>
                <a:rPr lang="en-US" sz="2600" dirty="0">
                  <a:latin typeface="Consolas" panose="020B0609020204030204" pitchFamily="49" charset="0"/>
                </a:rPr>
                <a:t>  T=</a:t>
              </a:r>
              <a:r>
                <a:rPr lang="en-US" sz="2600" dirty="0" err="1">
                  <a:latin typeface="Consolas" panose="020B0609020204030204" pitchFamily="49" charset="0"/>
                </a:rPr>
                <a:t>T</a:t>
              </a:r>
              <a:r>
                <a:rPr lang="en-US" sz="2600" baseline="-25000" dirty="0" err="1">
                  <a:latin typeface="Consolas" panose="020B0609020204030204" pitchFamily="49" charset="0"/>
                </a:rPr>
                <a:t>new</a:t>
              </a:r>
              <a:endParaRPr lang="en-US" sz="2600" baseline="-25000" dirty="0">
                <a:latin typeface="Consolas" panose="020B0609020204030204" pitchFamily="49" charset="0"/>
              </a:endParaRPr>
            </a:p>
            <a:p>
              <a:r>
                <a:rPr lang="en-US" sz="2600" dirty="0" err="1">
                  <a:solidFill>
                    <a:schemeClr val="tx2"/>
                  </a:solidFill>
                  <a:latin typeface="Consolas" panose="020B0609020204030204" pitchFamily="49" charset="0"/>
                </a:rPr>
                <a:t>EndLoop</a:t>
              </a:r>
              <a:endParaRPr lang="en-US" sz="2600" dirty="0">
                <a:solidFill>
                  <a:schemeClr val="tx2"/>
                </a:solidFill>
                <a:latin typeface="Consolas" panose="020B0609020204030204" pitchFamily="49" charset="0"/>
              </a:endParaRPr>
            </a:p>
          </p:txBody>
        </p:sp>
        <p:sp>
          <p:nvSpPr>
            <p:cNvPr id="1249" name="TextBox 1248">
              <a:extLst>
                <a:ext uri="{FF2B5EF4-FFF2-40B4-BE49-F238E27FC236}">
                  <a16:creationId xmlns:a16="http://schemas.microsoft.com/office/drawing/2014/main" id="{5624B87E-6F15-7C7D-01AC-A3C9AA310427}"/>
                </a:ext>
              </a:extLst>
            </p:cNvPr>
            <p:cNvSpPr txBox="1"/>
            <p:nvPr/>
          </p:nvSpPr>
          <p:spPr>
            <a:xfrm>
              <a:off x="16867817" y="21524898"/>
              <a:ext cx="4758200" cy="329320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600" dirty="0">
                  <a:latin typeface="Consolas" panose="020B0609020204030204" pitchFamily="49" charset="0"/>
                </a:rPr>
                <a:t>T=∅, </a:t>
              </a:r>
              <a:r>
                <a:rPr lang="el-GR" sz="2600" dirty="0">
                  <a:latin typeface="Consolas" panose="020B0609020204030204" pitchFamily="49" charset="0"/>
                </a:rPr>
                <a:t>Δ</a:t>
              </a:r>
              <a:r>
                <a:rPr lang="en-US" sz="2600" dirty="0">
                  <a:latin typeface="Consolas" panose="020B0609020204030204" pitchFamily="49" charset="0"/>
                </a:rPr>
                <a:t>T=E</a:t>
              </a:r>
            </a:p>
            <a:p>
              <a:r>
                <a:rPr lang="en-US" sz="2600" dirty="0">
                  <a:solidFill>
                    <a:schemeClr val="tx2"/>
                  </a:solidFill>
                  <a:latin typeface="Consolas" panose="020B0609020204030204" pitchFamily="49" charset="0"/>
                </a:rPr>
                <a:t>Loop</a:t>
              </a:r>
            </a:p>
            <a:p>
              <a:r>
                <a:rPr lang="en-US" sz="2600" dirty="0">
                  <a:latin typeface="Consolas" panose="020B0609020204030204" pitchFamily="49" charset="0"/>
                </a:rPr>
                <a:t>  </a:t>
              </a:r>
              <a:r>
                <a:rPr lang="el-GR" sz="2600" dirty="0">
                  <a:latin typeface="Consolas" panose="020B0609020204030204" pitchFamily="49" charset="0"/>
                </a:rPr>
                <a:t>Δ</a:t>
              </a:r>
              <a:r>
                <a:rPr lang="en-US" sz="2600" dirty="0">
                  <a:latin typeface="Consolas" panose="020B0609020204030204" pitchFamily="49" charset="0"/>
                </a:rPr>
                <a:t>T</a:t>
              </a:r>
              <a:r>
                <a:rPr lang="en-US" sz="2600" baseline="-25000" dirty="0">
                  <a:latin typeface="Consolas" panose="020B0609020204030204" pitchFamily="49" charset="0"/>
                </a:rPr>
                <a:t>(</a:t>
              </a:r>
              <a:r>
                <a:rPr lang="en-US" sz="2600" baseline="-25000" dirty="0" err="1">
                  <a:latin typeface="Consolas" panose="020B0609020204030204" pitchFamily="49" charset="0"/>
                </a:rPr>
                <a:t>x,y</a:t>
              </a:r>
              <a:r>
                <a:rPr lang="en-US" sz="2600" baseline="-25000" dirty="0">
                  <a:latin typeface="Consolas" panose="020B0609020204030204" pitchFamily="49" charset="0"/>
                </a:rPr>
                <a:t>)</a:t>
              </a:r>
              <a:r>
                <a:rPr lang="en-US" sz="2600" dirty="0">
                  <a:latin typeface="Consolas" panose="020B0609020204030204" pitchFamily="49" charset="0"/>
                </a:rPr>
                <a:t>=</a:t>
              </a:r>
              <a:r>
                <a:rPr lang="el-GR" sz="2600" dirty="0">
                  <a:latin typeface="Consolas" panose="020B0609020204030204" pitchFamily="49" charset="0"/>
                </a:rPr>
                <a:t>Π</a:t>
              </a:r>
              <a:r>
                <a:rPr lang="en-US" sz="2600" baseline="-25000" dirty="0" err="1">
                  <a:latin typeface="Consolas" panose="020B0609020204030204" pitchFamily="49" charset="0"/>
                </a:rPr>
                <a:t>x,y</a:t>
              </a:r>
              <a:r>
                <a:rPr lang="en-US" sz="2600" dirty="0">
                  <a:latin typeface="Consolas" panose="020B0609020204030204" pitchFamily="49" charset="0"/>
                </a:rPr>
                <a:t>(E</a:t>
              </a:r>
              <a:r>
                <a:rPr lang="en-US" sz="2600" baseline="-25000" dirty="0">
                  <a:latin typeface="Consolas" panose="020B0609020204030204" pitchFamily="49" charset="0"/>
                </a:rPr>
                <a:t>(</a:t>
              </a:r>
              <a:r>
                <a:rPr lang="en-US" sz="2600" baseline="-25000" dirty="0" err="1">
                  <a:latin typeface="Consolas" panose="020B0609020204030204" pitchFamily="49" charset="0"/>
                </a:rPr>
                <a:t>x,z</a:t>
              </a:r>
              <a:r>
                <a:rPr lang="en-US" sz="2600" baseline="-25000" dirty="0">
                  <a:latin typeface="Consolas" panose="020B0609020204030204" pitchFamily="49" charset="0"/>
                </a:rPr>
                <a:t>)</a:t>
              </a:r>
              <a:r>
                <a:rPr lang="en-US" sz="2600" dirty="0">
                  <a:latin typeface="Consolas" panose="020B0609020204030204" pitchFamily="49" charset="0"/>
                </a:rPr>
                <a:t>⋈</a:t>
              </a:r>
              <a:r>
                <a:rPr lang="el-GR" sz="2600" dirty="0">
                  <a:latin typeface="Consolas" panose="020B0609020204030204" pitchFamily="49" charset="0"/>
                </a:rPr>
                <a:t>Δ</a:t>
              </a:r>
              <a:r>
                <a:rPr lang="en-US" sz="2600" dirty="0">
                  <a:latin typeface="Consolas" panose="020B0609020204030204" pitchFamily="49" charset="0"/>
                </a:rPr>
                <a:t>T</a:t>
              </a:r>
              <a:r>
                <a:rPr lang="en-US" sz="2600" baseline="-25000" dirty="0">
                  <a:latin typeface="Consolas" panose="020B0609020204030204" pitchFamily="49" charset="0"/>
                </a:rPr>
                <a:t>(</a:t>
              </a:r>
              <a:r>
                <a:rPr lang="en-US" sz="2600" baseline="-25000" dirty="0" err="1">
                  <a:latin typeface="Consolas" panose="020B0609020204030204" pitchFamily="49" charset="0"/>
                </a:rPr>
                <a:t>z,y</a:t>
              </a:r>
              <a:r>
                <a:rPr lang="en-US" sz="2600" baseline="-25000" dirty="0">
                  <a:latin typeface="Consolas" panose="020B0609020204030204" pitchFamily="49" charset="0"/>
                </a:rPr>
                <a:t>)</a:t>
              </a:r>
              <a:r>
                <a:rPr lang="en-US" sz="2600" dirty="0">
                  <a:latin typeface="Consolas" panose="020B0609020204030204" pitchFamily="49" charset="0"/>
                </a:rPr>
                <a:t>)</a:t>
              </a:r>
            </a:p>
            <a:p>
              <a:r>
                <a:rPr lang="en-US" sz="2600" dirty="0">
                  <a:latin typeface="Consolas" panose="020B0609020204030204" pitchFamily="49" charset="0"/>
                </a:rPr>
                <a:t>  </a:t>
              </a:r>
              <a:r>
                <a:rPr lang="en-US" sz="2600" dirty="0">
                  <a:solidFill>
                    <a:schemeClr val="tx2"/>
                  </a:solidFill>
                  <a:latin typeface="Consolas" panose="020B0609020204030204" pitchFamily="49" charset="0"/>
                </a:rPr>
                <a:t>If</a:t>
              </a:r>
              <a:r>
                <a:rPr lang="en-US" sz="2600" dirty="0">
                  <a:latin typeface="Consolas" panose="020B0609020204030204" pitchFamily="49" charset="0"/>
                </a:rPr>
                <a:t> </a:t>
              </a:r>
              <a:r>
                <a:rPr lang="el-GR" sz="2600" dirty="0">
                  <a:latin typeface="Consolas" panose="020B0609020204030204" pitchFamily="49" charset="0"/>
                </a:rPr>
                <a:t>Δ</a:t>
              </a:r>
              <a:r>
                <a:rPr lang="en-US" sz="2600" dirty="0">
                  <a:latin typeface="Consolas" panose="020B0609020204030204" pitchFamily="49" charset="0"/>
                </a:rPr>
                <a:t>T=∅:</a:t>
              </a:r>
            </a:p>
            <a:p>
              <a:r>
                <a:rPr lang="en-US" sz="2600" dirty="0">
                  <a:solidFill>
                    <a:schemeClr val="tx2"/>
                  </a:solidFill>
                  <a:latin typeface="Consolas" panose="020B0609020204030204" pitchFamily="49" charset="0"/>
                </a:rPr>
                <a:t>    then break</a:t>
              </a:r>
            </a:p>
            <a:p>
              <a:r>
                <a:rPr lang="en-US" sz="2600" dirty="0">
                  <a:solidFill>
                    <a:schemeClr val="tx2"/>
                  </a:solidFill>
                  <a:latin typeface="Consolas" panose="020B0609020204030204" pitchFamily="49" charset="0"/>
                </a:rPr>
                <a:t>  </a:t>
              </a:r>
              <a:r>
                <a:rPr lang="en-US" sz="2600" dirty="0" err="1">
                  <a:solidFill>
                    <a:schemeClr val="tx2"/>
                  </a:solidFill>
                  <a:latin typeface="Consolas" panose="020B0609020204030204" pitchFamily="49" charset="0"/>
                </a:rPr>
                <a:t>EndIf</a:t>
              </a:r>
              <a:endParaRPr lang="en-US" sz="2600" dirty="0">
                <a:solidFill>
                  <a:schemeClr val="tx2"/>
                </a:solidFill>
                <a:latin typeface="Consolas" panose="020B0609020204030204" pitchFamily="49" charset="0"/>
              </a:endParaRPr>
            </a:p>
            <a:p>
              <a:r>
                <a:rPr lang="en-US" sz="2600" dirty="0">
                  <a:latin typeface="Consolas" panose="020B0609020204030204" pitchFamily="49" charset="0"/>
                </a:rPr>
                <a:t>  T=T∪</a:t>
              </a:r>
              <a:r>
                <a:rPr lang="el-GR" sz="2600" dirty="0">
                  <a:latin typeface="Consolas" panose="020B0609020204030204" pitchFamily="49" charset="0"/>
                </a:rPr>
                <a:t>Δ</a:t>
              </a:r>
              <a:r>
                <a:rPr lang="en-US" sz="2600" dirty="0">
                  <a:latin typeface="Consolas" panose="020B0609020204030204" pitchFamily="49" charset="0"/>
                </a:rPr>
                <a:t>T</a:t>
              </a:r>
              <a:endParaRPr lang="en-US" sz="2600" baseline="-25000" dirty="0">
                <a:latin typeface="Consolas" panose="020B0609020204030204" pitchFamily="49" charset="0"/>
              </a:endParaRPr>
            </a:p>
            <a:p>
              <a:r>
                <a:rPr lang="en-US" sz="2600" dirty="0" err="1">
                  <a:solidFill>
                    <a:schemeClr val="tx2"/>
                  </a:solidFill>
                  <a:latin typeface="Consolas" panose="020B0609020204030204" pitchFamily="49" charset="0"/>
                </a:rPr>
                <a:t>EndLoop</a:t>
              </a:r>
              <a:endParaRPr lang="en-US" sz="2600" dirty="0">
                <a:solidFill>
                  <a:schemeClr val="tx2"/>
                </a:solidFill>
                <a:latin typeface="Consolas" panose="020B0609020204030204" pitchFamily="49" charset="0"/>
              </a:endParaRPr>
            </a:p>
          </p:txBody>
        </p:sp>
      </p:grpSp>
      <p:sp>
        <p:nvSpPr>
          <p:cNvPr id="1252" name="TextBox 20">
            <a:extLst>
              <a:ext uri="{FF2B5EF4-FFF2-40B4-BE49-F238E27FC236}">
                <a16:creationId xmlns:a16="http://schemas.microsoft.com/office/drawing/2014/main" id="{1FEB2951-DA44-D100-F4F1-96EE4C8D0DCF}"/>
              </a:ext>
            </a:extLst>
          </p:cNvPr>
          <p:cNvSpPr txBox="1"/>
          <p:nvPr/>
        </p:nvSpPr>
        <p:spPr>
          <a:xfrm>
            <a:off x="11596039" y="26564439"/>
            <a:ext cx="1764180"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Hash Table</a:t>
            </a:r>
            <a:endParaRPr lang="en-US" sz="2400" dirty="0">
              <a:solidFill>
                <a:schemeClr val="accent2"/>
              </a:solidFill>
            </a:endParaRPr>
          </a:p>
        </p:txBody>
      </p:sp>
      <p:sp>
        <p:nvSpPr>
          <p:cNvPr id="1253" name="TextBox 21">
            <a:extLst>
              <a:ext uri="{FF2B5EF4-FFF2-40B4-BE49-F238E27FC236}">
                <a16:creationId xmlns:a16="http://schemas.microsoft.com/office/drawing/2014/main" id="{F1614A80-B2F7-1749-19AA-43DABB976054}"/>
              </a:ext>
            </a:extLst>
          </p:cNvPr>
          <p:cNvSpPr txBox="1"/>
          <p:nvPr/>
        </p:nvSpPr>
        <p:spPr>
          <a:xfrm>
            <a:off x="14488731" y="26564439"/>
            <a:ext cx="147695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l-GR" sz="2400" b="1" dirty="0">
                <a:solidFill>
                  <a:schemeClr val="accent2"/>
                </a:solidFill>
              </a:rPr>
              <a:t>Δ</a:t>
            </a:r>
            <a:r>
              <a:rPr lang="en-US" sz="2400" b="1" dirty="0">
                <a:solidFill>
                  <a:schemeClr val="accent2"/>
                </a:solidFill>
              </a:rPr>
              <a:t>T</a:t>
            </a:r>
            <a:endParaRPr lang="en-US" sz="2400" b="1" baseline="-25000" dirty="0">
              <a:solidFill>
                <a:schemeClr val="accent2"/>
              </a:solidFill>
            </a:endParaRPr>
          </a:p>
        </p:txBody>
      </p:sp>
      <p:sp>
        <p:nvSpPr>
          <p:cNvPr id="1254" name="TextBox 27">
            <a:extLst>
              <a:ext uri="{FF2B5EF4-FFF2-40B4-BE49-F238E27FC236}">
                <a16:creationId xmlns:a16="http://schemas.microsoft.com/office/drawing/2014/main" id="{0A907828-B783-B202-51A6-91127B1B115B}"/>
              </a:ext>
            </a:extLst>
          </p:cNvPr>
          <p:cNvSpPr txBox="1"/>
          <p:nvPr/>
        </p:nvSpPr>
        <p:spPr>
          <a:xfrm>
            <a:off x="13622614" y="27197139"/>
            <a:ext cx="507106"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t>⨝</a:t>
            </a:r>
          </a:p>
        </p:txBody>
      </p:sp>
      <p:graphicFrame>
        <p:nvGraphicFramePr>
          <p:cNvPr id="1255" name="Table 1254">
            <a:extLst>
              <a:ext uri="{FF2B5EF4-FFF2-40B4-BE49-F238E27FC236}">
                <a16:creationId xmlns:a16="http://schemas.microsoft.com/office/drawing/2014/main" id="{F648B6F1-07C3-F378-EAC3-A1FE3E94AC29}"/>
              </a:ext>
            </a:extLst>
          </p:cNvPr>
          <p:cNvGraphicFramePr>
            <a:graphicFrameLocks noGrp="1"/>
          </p:cNvGraphicFramePr>
          <p:nvPr>
            <p:extLst>
              <p:ext uri="{D42A27DB-BD31-4B8C-83A1-F6EECF244321}">
                <p14:modId xmlns:p14="http://schemas.microsoft.com/office/powerpoint/2010/main" val="2984970748"/>
              </p:ext>
            </p:extLst>
          </p:nvPr>
        </p:nvGraphicFramePr>
        <p:xfrm>
          <a:off x="11748939" y="27004126"/>
          <a:ext cx="1476953" cy="2926080"/>
        </p:xfrm>
        <a:graphic>
          <a:graphicData uri="http://schemas.openxmlformats.org/drawingml/2006/table">
            <a:tbl>
              <a:tblPr firstRow="1" bandRow="1">
                <a:tableStyleId>{0E3FDE45-AF77-4B5C-9715-49D594BDF05E}</a:tableStyleId>
              </a:tblPr>
              <a:tblGrid>
                <a:gridCol w="757658">
                  <a:extLst>
                    <a:ext uri="{9D8B030D-6E8A-4147-A177-3AD203B41FA5}">
                      <a16:colId xmlns:a16="http://schemas.microsoft.com/office/drawing/2014/main" val="3584266038"/>
                    </a:ext>
                  </a:extLst>
                </a:gridCol>
                <a:gridCol w="719295">
                  <a:extLst>
                    <a:ext uri="{9D8B030D-6E8A-4147-A177-3AD203B41FA5}">
                      <a16:colId xmlns:a16="http://schemas.microsoft.com/office/drawing/2014/main" val="734442874"/>
                    </a:ext>
                  </a:extLst>
                </a:gridCol>
              </a:tblGrid>
              <a:tr h="338436">
                <a:tc>
                  <a:txBody>
                    <a:bodyPr/>
                    <a:lstStyle/>
                    <a:p>
                      <a:r>
                        <a:rPr lang="en-US" sz="1800" dirty="0"/>
                        <a:t>Key</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Value</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799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603232"/>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29967"/>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5534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04495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3883670"/>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6241213"/>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223184"/>
                  </a:ext>
                </a:extLst>
              </a:tr>
            </a:tbl>
          </a:graphicData>
        </a:graphic>
      </p:graphicFrame>
      <p:graphicFrame>
        <p:nvGraphicFramePr>
          <p:cNvPr id="1256" name="Table 1255">
            <a:extLst>
              <a:ext uri="{FF2B5EF4-FFF2-40B4-BE49-F238E27FC236}">
                <a16:creationId xmlns:a16="http://schemas.microsoft.com/office/drawing/2014/main" id="{3E421592-D5A3-75F8-8591-2DBA858CFF65}"/>
              </a:ext>
            </a:extLst>
          </p:cNvPr>
          <p:cNvGraphicFramePr>
            <a:graphicFrameLocks noGrp="1"/>
          </p:cNvGraphicFramePr>
          <p:nvPr>
            <p:extLst>
              <p:ext uri="{D42A27DB-BD31-4B8C-83A1-F6EECF244321}">
                <p14:modId xmlns:p14="http://schemas.microsoft.com/office/powerpoint/2010/main" val="1883392692"/>
              </p:ext>
            </p:extLst>
          </p:nvPr>
        </p:nvGraphicFramePr>
        <p:xfrm>
          <a:off x="14488731" y="27004126"/>
          <a:ext cx="1476953" cy="2194560"/>
        </p:xfrm>
        <a:graphic>
          <a:graphicData uri="http://schemas.openxmlformats.org/drawingml/2006/table">
            <a:tbl>
              <a:tblPr firstRow="1" bandRow="1">
                <a:tableStyleId>{0E3FDE45-AF77-4B5C-9715-49D594BDF05E}</a:tableStyleId>
              </a:tblPr>
              <a:tblGrid>
                <a:gridCol w="757658">
                  <a:extLst>
                    <a:ext uri="{9D8B030D-6E8A-4147-A177-3AD203B41FA5}">
                      <a16:colId xmlns:a16="http://schemas.microsoft.com/office/drawing/2014/main" val="3584266038"/>
                    </a:ext>
                  </a:extLst>
                </a:gridCol>
                <a:gridCol w="719295">
                  <a:extLst>
                    <a:ext uri="{9D8B030D-6E8A-4147-A177-3AD203B41FA5}">
                      <a16:colId xmlns:a16="http://schemas.microsoft.com/office/drawing/2014/main" val="734442874"/>
                    </a:ext>
                  </a:extLst>
                </a:gridCol>
              </a:tblGrid>
              <a:tr h="338436">
                <a:tc>
                  <a:txBody>
                    <a:bodyPr/>
                    <a:lstStyle/>
                    <a:p>
                      <a:r>
                        <a:rPr lang="en-US" sz="1800" dirty="0"/>
                        <a:t>Key</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Value</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799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603232"/>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29967"/>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5534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926598"/>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59226"/>
                  </a:ext>
                </a:extLst>
              </a:tr>
            </a:tbl>
          </a:graphicData>
        </a:graphic>
      </p:graphicFrame>
      <p:sp>
        <p:nvSpPr>
          <p:cNvPr id="1257" name="Arrow: Right 1256">
            <a:extLst>
              <a:ext uri="{FF2B5EF4-FFF2-40B4-BE49-F238E27FC236}">
                <a16:creationId xmlns:a16="http://schemas.microsoft.com/office/drawing/2014/main" id="{64B7FC2F-9BA1-EB83-BF3D-66E0325558C6}"/>
              </a:ext>
            </a:extLst>
          </p:cNvPr>
          <p:cNvSpPr/>
          <p:nvPr/>
        </p:nvSpPr>
        <p:spPr>
          <a:xfrm>
            <a:off x="16052509" y="27001872"/>
            <a:ext cx="1074903" cy="425639"/>
          </a:xfrm>
          <a:prstGeom prst="rightArrow">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58" name="TextBox 7">
            <a:extLst>
              <a:ext uri="{FF2B5EF4-FFF2-40B4-BE49-F238E27FC236}">
                <a16:creationId xmlns:a16="http://schemas.microsoft.com/office/drawing/2014/main" id="{CBACF890-EF86-F895-ED0E-F2D1CE2FD233}"/>
              </a:ext>
            </a:extLst>
          </p:cNvPr>
          <p:cNvSpPr txBox="1"/>
          <p:nvPr/>
        </p:nvSpPr>
        <p:spPr>
          <a:xfrm>
            <a:off x="16050361" y="27467002"/>
            <a:ext cx="1077051" cy="646331"/>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Set</a:t>
            </a:r>
          </a:p>
          <a:p>
            <a:pPr algn="ctr"/>
            <a:r>
              <a:rPr lang="en-US" dirty="0"/>
              <a:t>Union</a:t>
            </a:r>
          </a:p>
        </p:txBody>
      </p:sp>
      <p:sp>
        <p:nvSpPr>
          <p:cNvPr id="1259" name="TextBox 21">
            <a:extLst>
              <a:ext uri="{FF2B5EF4-FFF2-40B4-BE49-F238E27FC236}">
                <a16:creationId xmlns:a16="http://schemas.microsoft.com/office/drawing/2014/main" id="{F14FAC1E-5CC2-E0D3-CB7B-8C36750F1AB7}"/>
              </a:ext>
            </a:extLst>
          </p:cNvPr>
          <p:cNvSpPr txBox="1"/>
          <p:nvPr/>
        </p:nvSpPr>
        <p:spPr>
          <a:xfrm>
            <a:off x="17144570" y="26564439"/>
            <a:ext cx="154447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err="1">
                <a:solidFill>
                  <a:schemeClr val="accent2"/>
                </a:solidFill>
              </a:rPr>
              <a:t>T</a:t>
            </a:r>
            <a:r>
              <a:rPr lang="en-US" sz="2400" b="1" baseline="-25000" dirty="0" err="1">
                <a:solidFill>
                  <a:schemeClr val="accent2"/>
                </a:solidFill>
              </a:rPr>
              <a:t>new</a:t>
            </a:r>
            <a:r>
              <a:rPr lang="en-US" sz="2400" b="1" dirty="0">
                <a:solidFill>
                  <a:schemeClr val="accent2"/>
                </a:solidFill>
              </a:rPr>
              <a:t>=T∪</a:t>
            </a:r>
            <a:r>
              <a:rPr lang="el-GR" sz="2400" b="1" dirty="0">
                <a:solidFill>
                  <a:schemeClr val="accent2"/>
                </a:solidFill>
              </a:rPr>
              <a:t>Δ</a:t>
            </a:r>
            <a:r>
              <a:rPr lang="en-US" sz="2400" b="1" dirty="0">
                <a:solidFill>
                  <a:schemeClr val="accent2"/>
                </a:solidFill>
              </a:rPr>
              <a:t>T</a:t>
            </a:r>
          </a:p>
        </p:txBody>
      </p:sp>
      <p:graphicFrame>
        <p:nvGraphicFramePr>
          <p:cNvPr id="1260" name="Table 1259">
            <a:extLst>
              <a:ext uri="{FF2B5EF4-FFF2-40B4-BE49-F238E27FC236}">
                <a16:creationId xmlns:a16="http://schemas.microsoft.com/office/drawing/2014/main" id="{7441A822-98C6-29B1-635E-C111F73F7C46}"/>
              </a:ext>
            </a:extLst>
          </p:cNvPr>
          <p:cNvGraphicFramePr>
            <a:graphicFrameLocks noGrp="1"/>
          </p:cNvGraphicFramePr>
          <p:nvPr>
            <p:extLst>
              <p:ext uri="{D42A27DB-BD31-4B8C-83A1-F6EECF244321}">
                <p14:modId xmlns:p14="http://schemas.microsoft.com/office/powerpoint/2010/main" val="1831143445"/>
              </p:ext>
            </p:extLst>
          </p:nvPr>
        </p:nvGraphicFramePr>
        <p:xfrm>
          <a:off x="17212088" y="27004126"/>
          <a:ext cx="1476953" cy="2560320"/>
        </p:xfrm>
        <a:graphic>
          <a:graphicData uri="http://schemas.openxmlformats.org/drawingml/2006/table">
            <a:tbl>
              <a:tblPr firstRow="1" bandRow="1">
                <a:tableStyleId>{0E3FDE45-AF77-4B5C-9715-49D594BDF05E}</a:tableStyleId>
              </a:tblPr>
              <a:tblGrid>
                <a:gridCol w="757658">
                  <a:extLst>
                    <a:ext uri="{9D8B030D-6E8A-4147-A177-3AD203B41FA5}">
                      <a16:colId xmlns:a16="http://schemas.microsoft.com/office/drawing/2014/main" val="3584266038"/>
                    </a:ext>
                  </a:extLst>
                </a:gridCol>
                <a:gridCol w="719295">
                  <a:extLst>
                    <a:ext uri="{9D8B030D-6E8A-4147-A177-3AD203B41FA5}">
                      <a16:colId xmlns:a16="http://schemas.microsoft.com/office/drawing/2014/main" val="734442874"/>
                    </a:ext>
                  </a:extLst>
                </a:gridCol>
              </a:tblGrid>
              <a:tr h="338436">
                <a:tc>
                  <a:txBody>
                    <a:bodyPr/>
                    <a:lstStyle/>
                    <a:p>
                      <a:r>
                        <a:rPr lang="en-US" sz="1800" dirty="0"/>
                        <a:t>Key</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Value</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799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603232"/>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29967"/>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5534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926598"/>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59226"/>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8219807"/>
                  </a:ext>
                </a:extLst>
              </a:tr>
            </a:tbl>
          </a:graphicData>
        </a:graphic>
      </p:graphicFrame>
      <p:sp>
        <p:nvSpPr>
          <p:cNvPr id="1261" name="Arrow: Right 1260">
            <a:extLst>
              <a:ext uri="{FF2B5EF4-FFF2-40B4-BE49-F238E27FC236}">
                <a16:creationId xmlns:a16="http://schemas.microsoft.com/office/drawing/2014/main" id="{F1195BB3-FD44-89E8-439B-EA6720495EB2}"/>
              </a:ext>
            </a:extLst>
          </p:cNvPr>
          <p:cNvSpPr/>
          <p:nvPr/>
        </p:nvSpPr>
        <p:spPr>
          <a:xfrm>
            <a:off x="18772261" y="27001873"/>
            <a:ext cx="1175060" cy="425639"/>
          </a:xfrm>
          <a:prstGeom prst="rightArrow">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62" name="TextBox 7">
            <a:extLst>
              <a:ext uri="{FF2B5EF4-FFF2-40B4-BE49-F238E27FC236}">
                <a16:creationId xmlns:a16="http://schemas.microsoft.com/office/drawing/2014/main" id="{2F4578B1-C678-F824-1904-E0D1EE554E06}"/>
              </a:ext>
            </a:extLst>
          </p:cNvPr>
          <p:cNvSpPr txBox="1"/>
          <p:nvPr/>
        </p:nvSpPr>
        <p:spPr>
          <a:xfrm>
            <a:off x="18770113" y="27467003"/>
            <a:ext cx="1177408" cy="646331"/>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Set</a:t>
            </a:r>
          </a:p>
          <a:p>
            <a:pPr algn="ctr"/>
            <a:r>
              <a:rPr lang="en-US" dirty="0"/>
              <a:t>Difference</a:t>
            </a:r>
          </a:p>
        </p:txBody>
      </p:sp>
      <p:sp>
        <p:nvSpPr>
          <p:cNvPr id="1263" name="TextBox 21">
            <a:extLst>
              <a:ext uri="{FF2B5EF4-FFF2-40B4-BE49-F238E27FC236}">
                <a16:creationId xmlns:a16="http://schemas.microsoft.com/office/drawing/2014/main" id="{84C95615-8B0A-4FFD-DD2A-070262D1B4D5}"/>
              </a:ext>
            </a:extLst>
          </p:cNvPr>
          <p:cNvSpPr txBox="1"/>
          <p:nvPr/>
        </p:nvSpPr>
        <p:spPr>
          <a:xfrm>
            <a:off x="20037347" y="26564440"/>
            <a:ext cx="147695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l-GR" sz="2400" b="1" dirty="0">
                <a:solidFill>
                  <a:schemeClr val="accent2"/>
                </a:solidFill>
              </a:rPr>
              <a:t>Δ</a:t>
            </a:r>
            <a:r>
              <a:rPr lang="en-US" sz="2400" b="1" dirty="0">
                <a:solidFill>
                  <a:schemeClr val="accent2"/>
                </a:solidFill>
              </a:rPr>
              <a:t>T</a:t>
            </a:r>
          </a:p>
        </p:txBody>
      </p:sp>
      <p:graphicFrame>
        <p:nvGraphicFramePr>
          <p:cNvPr id="1264" name="Table 1263">
            <a:extLst>
              <a:ext uri="{FF2B5EF4-FFF2-40B4-BE49-F238E27FC236}">
                <a16:creationId xmlns:a16="http://schemas.microsoft.com/office/drawing/2014/main" id="{C2043409-7B17-4B17-5CE7-7B6A4DC3D657}"/>
              </a:ext>
            </a:extLst>
          </p:cNvPr>
          <p:cNvGraphicFramePr>
            <a:graphicFrameLocks noGrp="1"/>
          </p:cNvGraphicFramePr>
          <p:nvPr>
            <p:extLst>
              <p:ext uri="{D42A27DB-BD31-4B8C-83A1-F6EECF244321}">
                <p14:modId xmlns:p14="http://schemas.microsoft.com/office/powerpoint/2010/main" val="3608475383"/>
              </p:ext>
            </p:extLst>
          </p:nvPr>
        </p:nvGraphicFramePr>
        <p:xfrm>
          <a:off x="20037347" y="27004127"/>
          <a:ext cx="1476953" cy="1097280"/>
        </p:xfrm>
        <a:graphic>
          <a:graphicData uri="http://schemas.openxmlformats.org/drawingml/2006/table">
            <a:tbl>
              <a:tblPr firstRow="1" bandRow="1">
                <a:tableStyleId>{0E3FDE45-AF77-4B5C-9715-49D594BDF05E}</a:tableStyleId>
              </a:tblPr>
              <a:tblGrid>
                <a:gridCol w="757658">
                  <a:extLst>
                    <a:ext uri="{9D8B030D-6E8A-4147-A177-3AD203B41FA5}">
                      <a16:colId xmlns:a16="http://schemas.microsoft.com/office/drawing/2014/main" val="3584266038"/>
                    </a:ext>
                  </a:extLst>
                </a:gridCol>
                <a:gridCol w="719295">
                  <a:extLst>
                    <a:ext uri="{9D8B030D-6E8A-4147-A177-3AD203B41FA5}">
                      <a16:colId xmlns:a16="http://schemas.microsoft.com/office/drawing/2014/main" val="734442874"/>
                    </a:ext>
                  </a:extLst>
                </a:gridCol>
              </a:tblGrid>
              <a:tr h="338436">
                <a:tc>
                  <a:txBody>
                    <a:bodyPr/>
                    <a:lstStyle/>
                    <a:p>
                      <a:r>
                        <a:rPr lang="en-US" sz="1800" dirty="0"/>
                        <a:t>Key</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Value</a:t>
                      </a:r>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7994"/>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603232"/>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29967"/>
                  </a:ext>
                </a:extLst>
              </a:tr>
            </a:tbl>
          </a:graphicData>
        </a:graphic>
      </p:graphicFrame>
      <p:sp>
        <p:nvSpPr>
          <p:cNvPr id="1265" name="TextBox 7">
            <a:extLst>
              <a:ext uri="{FF2B5EF4-FFF2-40B4-BE49-F238E27FC236}">
                <a16:creationId xmlns:a16="http://schemas.microsoft.com/office/drawing/2014/main" id="{C167DE41-BDE2-2ECF-8655-B04B3FB6F3EC}"/>
              </a:ext>
            </a:extLst>
          </p:cNvPr>
          <p:cNvSpPr txBox="1"/>
          <p:nvPr/>
        </p:nvSpPr>
        <p:spPr>
          <a:xfrm>
            <a:off x="13316141" y="27950743"/>
            <a:ext cx="1077051" cy="646331"/>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Hash</a:t>
            </a:r>
            <a:br>
              <a:rPr lang="en-US" dirty="0"/>
            </a:br>
            <a:r>
              <a:rPr lang="en-US" dirty="0"/>
              <a:t>Join</a:t>
            </a:r>
          </a:p>
        </p:txBody>
      </p:sp>
      <p:sp>
        <p:nvSpPr>
          <p:cNvPr id="1266" name="Arrow: Curved Down 1265">
            <a:extLst>
              <a:ext uri="{FF2B5EF4-FFF2-40B4-BE49-F238E27FC236}">
                <a16:creationId xmlns:a16="http://schemas.microsoft.com/office/drawing/2014/main" id="{630F5FC3-B1BE-53F2-8BBC-DFFF95128AD0}"/>
              </a:ext>
            </a:extLst>
          </p:cNvPr>
          <p:cNvSpPr/>
          <p:nvPr/>
        </p:nvSpPr>
        <p:spPr>
          <a:xfrm flipH="1" flipV="1">
            <a:off x="15075681" y="29248626"/>
            <a:ext cx="5742634" cy="64829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7" name="TextBox 1266">
            <a:extLst>
              <a:ext uri="{FF2B5EF4-FFF2-40B4-BE49-F238E27FC236}">
                <a16:creationId xmlns:a16="http://schemas.microsoft.com/office/drawing/2014/main" id="{458100A6-4B99-FA4F-5B19-F013F35C3286}"/>
              </a:ext>
            </a:extLst>
          </p:cNvPr>
          <p:cNvSpPr txBox="1"/>
          <p:nvPr/>
        </p:nvSpPr>
        <p:spPr>
          <a:xfrm>
            <a:off x="11733041" y="30129169"/>
            <a:ext cx="9782023" cy="461665"/>
          </a:xfrm>
          <a:prstGeom prst="rect">
            <a:avLst/>
          </a:prstGeom>
          <a:noFill/>
        </p:spPr>
        <p:txBody>
          <a:bodyPr wrap="square" rtlCol="0">
            <a:spAutoFit/>
          </a:bodyPr>
          <a:lstStyle>
            <a:defPPr>
              <a:defRPr kern="1200"/>
            </a:defPPr>
          </a:lstStyle>
          <a:p>
            <a:pPr algn="ctr"/>
            <a:r>
              <a:rPr lang="en-US" sz="2400" i="1" dirty="0">
                <a:ea typeface="Open Sans" panose="020B0606030504020204" pitchFamily="34" charset="0"/>
                <a:cs typeface="Open Sans" panose="020B0606030504020204" pitchFamily="34" charset="0"/>
              </a:rPr>
              <a:t>Continue until </a:t>
            </a:r>
            <a:r>
              <a:rPr lang="el-GR" sz="2400" i="1" dirty="0">
                <a:ea typeface="Open Sans" panose="020B0606030504020204" pitchFamily="34" charset="0"/>
                <a:cs typeface="Open Sans" panose="020B0606030504020204" pitchFamily="34" charset="0"/>
              </a:rPr>
              <a:t>Δ</a:t>
            </a:r>
            <a:r>
              <a:rPr lang="en-US" sz="2400" i="1" dirty="0">
                <a:ea typeface="Open Sans" panose="020B0606030504020204" pitchFamily="34" charset="0"/>
                <a:cs typeface="Open Sans" panose="020B0606030504020204" pitchFamily="34" charset="0"/>
              </a:rPr>
              <a:t>T≠∅ </a:t>
            </a:r>
          </a:p>
        </p:txBody>
      </p:sp>
      <p:grpSp>
        <p:nvGrpSpPr>
          <p:cNvPr id="1269" name="Group 1268">
            <a:extLst>
              <a:ext uri="{FF2B5EF4-FFF2-40B4-BE49-F238E27FC236}">
                <a16:creationId xmlns:a16="http://schemas.microsoft.com/office/drawing/2014/main" id="{E103B71E-DAD7-9B1F-2B35-C6BF03B595AC}"/>
              </a:ext>
            </a:extLst>
          </p:cNvPr>
          <p:cNvGrpSpPr/>
          <p:nvPr/>
        </p:nvGrpSpPr>
        <p:grpSpPr>
          <a:xfrm>
            <a:off x="12779636" y="31223641"/>
            <a:ext cx="5612722" cy="461665"/>
            <a:chOff x="5624072" y="25892533"/>
            <a:chExt cx="5144638" cy="461665"/>
          </a:xfrm>
        </p:grpSpPr>
        <p:sp>
          <p:nvSpPr>
            <p:cNvPr id="1270" name="Rectangle: Rounded Corners 1269">
              <a:extLst>
                <a:ext uri="{FF2B5EF4-FFF2-40B4-BE49-F238E27FC236}">
                  <a16:creationId xmlns:a16="http://schemas.microsoft.com/office/drawing/2014/main" id="{D5F1DBA4-AD66-1175-E6BF-D6E3696A15C9}"/>
                </a:ext>
              </a:extLst>
            </p:cNvPr>
            <p:cNvSpPr/>
            <p:nvPr/>
          </p:nvSpPr>
          <p:spPr>
            <a:xfrm>
              <a:off x="5624072" y="25892533"/>
              <a:ext cx="5144638" cy="461665"/>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chemeClr val="tx1"/>
                  </a:solidFill>
                </a:rPr>
                <a:t>Avoid redundant computations</a:t>
              </a:r>
            </a:p>
          </p:txBody>
        </p:sp>
        <p:sp>
          <p:nvSpPr>
            <p:cNvPr id="1271" name="Oval 1270">
              <a:extLst>
                <a:ext uri="{FF2B5EF4-FFF2-40B4-BE49-F238E27FC236}">
                  <a16:creationId xmlns:a16="http://schemas.microsoft.com/office/drawing/2014/main" id="{64FC4EE8-D259-4234-0D44-EDB178428995}"/>
                </a:ext>
              </a:extLst>
            </p:cNvPr>
            <p:cNvSpPr/>
            <p:nvPr/>
          </p:nvSpPr>
          <p:spPr>
            <a:xfrm>
              <a:off x="5672447" y="25921561"/>
              <a:ext cx="552891" cy="40394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4</a:t>
              </a:r>
            </a:p>
          </p:txBody>
        </p:sp>
      </p:grpSp>
      <p:grpSp>
        <p:nvGrpSpPr>
          <p:cNvPr id="1272" name="Group 1271">
            <a:extLst>
              <a:ext uri="{FF2B5EF4-FFF2-40B4-BE49-F238E27FC236}">
                <a16:creationId xmlns:a16="http://schemas.microsoft.com/office/drawing/2014/main" id="{A44C2115-2585-654B-D9B7-02AB1BB7047B}"/>
              </a:ext>
            </a:extLst>
          </p:cNvPr>
          <p:cNvGrpSpPr/>
          <p:nvPr/>
        </p:nvGrpSpPr>
        <p:grpSpPr>
          <a:xfrm>
            <a:off x="13244485" y="20228483"/>
            <a:ext cx="5147872" cy="461665"/>
            <a:chOff x="5624073" y="25892533"/>
            <a:chExt cx="4832528" cy="461665"/>
          </a:xfrm>
        </p:grpSpPr>
        <p:sp>
          <p:nvSpPr>
            <p:cNvPr id="1273" name="Rectangle: Rounded Corners 1272">
              <a:extLst>
                <a:ext uri="{FF2B5EF4-FFF2-40B4-BE49-F238E27FC236}">
                  <a16:creationId xmlns:a16="http://schemas.microsoft.com/office/drawing/2014/main" id="{7BD0A747-B158-20F1-C96E-2CBBC9CD1597}"/>
                </a:ext>
              </a:extLst>
            </p:cNvPr>
            <p:cNvSpPr/>
            <p:nvPr/>
          </p:nvSpPr>
          <p:spPr>
            <a:xfrm>
              <a:off x="5624073" y="25892533"/>
              <a:ext cx="4832528" cy="461665"/>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chemeClr val="tx1"/>
                  </a:solidFill>
                </a:rPr>
                <a:t>Fused join and projection</a:t>
              </a:r>
            </a:p>
          </p:txBody>
        </p:sp>
        <p:sp>
          <p:nvSpPr>
            <p:cNvPr id="1274" name="Oval 1273">
              <a:extLst>
                <a:ext uri="{FF2B5EF4-FFF2-40B4-BE49-F238E27FC236}">
                  <a16:creationId xmlns:a16="http://schemas.microsoft.com/office/drawing/2014/main" id="{04171704-3B56-B576-34F3-576DB802B611}"/>
                </a:ext>
              </a:extLst>
            </p:cNvPr>
            <p:cNvSpPr/>
            <p:nvPr/>
          </p:nvSpPr>
          <p:spPr>
            <a:xfrm>
              <a:off x="5672448" y="25921561"/>
              <a:ext cx="595112" cy="40394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3</a:t>
              </a:r>
            </a:p>
          </p:txBody>
        </p:sp>
      </p:grpSp>
      <p:grpSp>
        <p:nvGrpSpPr>
          <p:cNvPr id="1275" name="Group 1274">
            <a:extLst>
              <a:ext uri="{FF2B5EF4-FFF2-40B4-BE49-F238E27FC236}">
                <a16:creationId xmlns:a16="http://schemas.microsoft.com/office/drawing/2014/main" id="{34A934F0-277B-198A-FB38-88A5E4846AFD}"/>
              </a:ext>
            </a:extLst>
          </p:cNvPr>
          <p:cNvGrpSpPr/>
          <p:nvPr/>
        </p:nvGrpSpPr>
        <p:grpSpPr>
          <a:xfrm>
            <a:off x="12772576" y="30698303"/>
            <a:ext cx="5619781" cy="461665"/>
            <a:chOff x="5624073" y="25892533"/>
            <a:chExt cx="5000003" cy="461665"/>
          </a:xfrm>
        </p:grpSpPr>
        <p:sp>
          <p:nvSpPr>
            <p:cNvPr id="1276" name="Rectangle: Rounded Corners 1275">
              <a:extLst>
                <a:ext uri="{FF2B5EF4-FFF2-40B4-BE49-F238E27FC236}">
                  <a16:creationId xmlns:a16="http://schemas.microsoft.com/office/drawing/2014/main" id="{2103A22C-D893-2F8C-208B-D5F9C7EC87EA}"/>
                </a:ext>
              </a:extLst>
            </p:cNvPr>
            <p:cNvSpPr/>
            <p:nvPr/>
          </p:nvSpPr>
          <p:spPr>
            <a:xfrm>
              <a:off x="5624073" y="25892533"/>
              <a:ext cx="5000003" cy="461665"/>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chemeClr val="tx1"/>
                  </a:solidFill>
                </a:rPr>
                <a:t>Efficient deduplication</a:t>
              </a:r>
            </a:p>
          </p:txBody>
        </p:sp>
        <p:sp>
          <p:nvSpPr>
            <p:cNvPr id="1277" name="Oval 1276">
              <a:extLst>
                <a:ext uri="{FF2B5EF4-FFF2-40B4-BE49-F238E27FC236}">
                  <a16:creationId xmlns:a16="http://schemas.microsoft.com/office/drawing/2014/main" id="{15A610C5-2FA2-43E0-712F-8A6A498E4E2C}"/>
                </a:ext>
              </a:extLst>
            </p:cNvPr>
            <p:cNvSpPr/>
            <p:nvPr/>
          </p:nvSpPr>
          <p:spPr>
            <a:xfrm>
              <a:off x="5672448" y="25921561"/>
              <a:ext cx="542143" cy="40394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1</a:t>
              </a:r>
            </a:p>
          </p:txBody>
        </p:sp>
      </p:grpSp>
      <p:grpSp>
        <p:nvGrpSpPr>
          <p:cNvPr id="1278" name="Group 1277">
            <a:extLst>
              <a:ext uri="{FF2B5EF4-FFF2-40B4-BE49-F238E27FC236}">
                <a16:creationId xmlns:a16="http://schemas.microsoft.com/office/drawing/2014/main" id="{AE335A29-237C-A03E-0241-7C2EC31EEC25}"/>
              </a:ext>
            </a:extLst>
          </p:cNvPr>
          <p:cNvGrpSpPr/>
          <p:nvPr/>
        </p:nvGrpSpPr>
        <p:grpSpPr>
          <a:xfrm>
            <a:off x="13244484" y="19657465"/>
            <a:ext cx="5147873" cy="461665"/>
            <a:chOff x="5624073" y="25892533"/>
            <a:chExt cx="4400563" cy="461665"/>
          </a:xfrm>
        </p:grpSpPr>
        <p:sp>
          <p:nvSpPr>
            <p:cNvPr id="1279" name="Rectangle: Rounded Corners 1278">
              <a:extLst>
                <a:ext uri="{FF2B5EF4-FFF2-40B4-BE49-F238E27FC236}">
                  <a16:creationId xmlns:a16="http://schemas.microsoft.com/office/drawing/2014/main" id="{9C4DF354-A589-D77B-5A98-AC79E97CEFE1}"/>
                </a:ext>
              </a:extLst>
            </p:cNvPr>
            <p:cNvSpPr/>
            <p:nvPr/>
          </p:nvSpPr>
          <p:spPr>
            <a:xfrm>
              <a:off x="5624073" y="25892533"/>
              <a:ext cx="4400563" cy="461665"/>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chemeClr val="tx1"/>
                  </a:solidFill>
                </a:rPr>
                <a:t>Pinned memory, clear buffers</a:t>
              </a:r>
            </a:p>
          </p:txBody>
        </p:sp>
        <p:sp>
          <p:nvSpPr>
            <p:cNvPr id="1280" name="Oval 1279">
              <a:extLst>
                <a:ext uri="{FF2B5EF4-FFF2-40B4-BE49-F238E27FC236}">
                  <a16:creationId xmlns:a16="http://schemas.microsoft.com/office/drawing/2014/main" id="{00F73A19-4F96-058A-6905-CC12315452C2}"/>
                </a:ext>
              </a:extLst>
            </p:cNvPr>
            <p:cNvSpPr/>
            <p:nvPr/>
          </p:nvSpPr>
          <p:spPr>
            <a:xfrm>
              <a:off x="5672448" y="25921561"/>
              <a:ext cx="516415" cy="40394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2</a:t>
              </a:r>
            </a:p>
          </p:txBody>
        </p:sp>
      </p:grpSp>
      <p:pic>
        <p:nvPicPr>
          <p:cNvPr id="1285" name="Graphic 1284">
            <a:extLst>
              <a:ext uri="{FF2B5EF4-FFF2-40B4-BE49-F238E27FC236}">
                <a16:creationId xmlns:a16="http://schemas.microsoft.com/office/drawing/2014/main" id="{2A47E397-D55B-161F-429F-45D82F7B98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455" y="546331"/>
            <a:ext cx="4494856" cy="4494856"/>
          </a:xfrm>
          <a:prstGeom prst="rect">
            <a:avLst/>
          </a:prstGeom>
        </p:spPr>
      </p:pic>
      <p:sp>
        <p:nvSpPr>
          <p:cNvPr id="1286" name="Rectangle: Rounded Corners 1285">
            <a:extLst>
              <a:ext uri="{FF2B5EF4-FFF2-40B4-BE49-F238E27FC236}">
                <a16:creationId xmlns:a16="http://schemas.microsoft.com/office/drawing/2014/main" id="{31FB2C4F-445A-861B-2830-FC415784EF64}"/>
              </a:ext>
            </a:extLst>
          </p:cNvPr>
          <p:cNvSpPr/>
          <p:nvPr/>
        </p:nvSpPr>
        <p:spPr>
          <a:xfrm>
            <a:off x="22679960" y="9948608"/>
            <a:ext cx="1799865" cy="105315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err="1"/>
              <a:t>Datalog</a:t>
            </a:r>
            <a:endParaRPr lang="en-US" sz="2400" dirty="0"/>
          </a:p>
        </p:txBody>
      </p:sp>
      <p:sp>
        <p:nvSpPr>
          <p:cNvPr id="1287" name="Rectangle: Rounded Corners 1286">
            <a:extLst>
              <a:ext uri="{FF2B5EF4-FFF2-40B4-BE49-F238E27FC236}">
                <a16:creationId xmlns:a16="http://schemas.microsoft.com/office/drawing/2014/main" id="{D951BF4D-C9EB-AAED-6A85-D395B9DF1742}"/>
              </a:ext>
            </a:extLst>
          </p:cNvPr>
          <p:cNvSpPr/>
          <p:nvPr/>
        </p:nvSpPr>
        <p:spPr>
          <a:xfrm>
            <a:off x="24923931" y="9948608"/>
            <a:ext cx="2754850" cy="105315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t>Iterative</a:t>
            </a:r>
          </a:p>
          <a:p>
            <a:pPr algn="ctr"/>
            <a:r>
              <a:rPr lang="en-US" sz="2400" dirty="0"/>
              <a:t>Relational</a:t>
            </a:r>
          </a:p>
          <a:p>
            <a:pPr algn="ctr"/>
            <a:r>
              <a:rPr lang="en-US" sz="2400" dirty="0"/>
              <a:t>Algebra</a:t>
            </a:r>
          </a:p>
        </p:txBody>
      </p:sp>
      <p:sp>
        <p:nvSpPr>
          <p:cNvPr id="1289" name="Rectangle: Rounded Corners 1288">
            <a:extLst>
              <a:ext uri="{FF2B5EF4-FFF2-40B4-BE49-F238E27FC236}">
                <a16:creationId xmlns:a16="http://schemas.microsoft.com/office/drawing/2014/main" id="{15EB97FF-3B72-B600-C985-25C5A31C67C2}"/>
              </a:ext>
            </a:extLst>
          </p:cNvPr>
          <p:cNvSpPr/>
          <p:nvPr/>
        </p:nvSpPr>
        <p:spPr>
          <a:xfrm>
            <a:off x="28510109" y="8818678"/>
            <a:ext cx="3708263" cy="105315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t>Thread Parallel</a:t>
            </a:r>
          </a:p>
          <a:p>
            <a:pPr algn="ctr"/>
            <a:r>
              <a:rPr lang="en-US" sz="2400" dirty="0"/>
              <a:t>(Soufflé)</a:t>
            </a:r>
          </a:p>
        </p:txBody>
      </p:sp>
      <p:sp>
        <p:nvSpPr>
          <p:cNvPr id="1290" name="Rectangle: Rounded Corners 1289">
            <a:extLst>
              <a:ext uri="{FF2B5EF4-FFF2-40B4-BE49-F238E27FC236}">
                <a16:creationId xmlns:a16="http://schemas.microsoft.com/office/drawing/2014/main" id="{9FBEC1A1-F9EF-49AC-DABF-FA191AF26B7D}"/>
              </a:ext>
            </a:extLst>
          </p:cNvPr>
          <p:cNvSpPr/>
          <p:nvPr/>
        </p:nvSpPr>
        <p:spPr>
          <a:xfrm>
            <a:off x="28510109" y="9948608"/>
            <a:ext cx="3741553" cy="105315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t>Node Parallel</a:t>
            </a:r>
          </a:p>
          <a:p>
            <a:pPr algn="ctr"/>
            <a:r>
              <a:rPr lang="en-US" sz="2400" dirty="0"/>
              <a:t>(DPRA)</a:t>
            </a:r>
          </a:p>
        </p:txBody>
      </p:sp>
      <p:sp>
        <p:nvSpPr>
          <p:cNvPr id="1291" name="Rectangle: Rounded Corners 1290">
            <a:extLst>
              <a:ext uri="{FF2B5EF4-FFF2-40B4-BE49-F238E27FC236}">
                <a16:creationId xmlns:a16="http://schemas.microsoft.com/office/drawing/2014/main" id="{46575BAF-1DBC-DA2E-954C-F59CE3A0DA08}"/>
              </a:ext>
            </a:extLst>
          </p:cNvPr>
          <p:cNvSpPr/>
          <p:nvPr/>
        </p:nvSpPr>
        <p:spPr>
          <a:xfrm>
            <a:off x="28510110" y="11094476"/>
            <a:ext cx="3741552" cy="105315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GPU Parallel</a:t>
            </a:r>
          </a:p>
          <a:p>
            <a:pPr algn="ctr"/>
            <a:r>
              <a:rPr lang="en-US" sz="2400" dirty="0"/>
              <a:t>(</a:t>
            </a:r>
            <a:r>
              <a:rPr lang="en-US" sz="2400" dirty="0" err="1"/>
              <a:t>GPUJoin</a:t>
            </a:r>
            <a:r>
              <a:rPr lang="en-US" sz="2400" dirty="0"/>
              <a:t>)</a:t>
            </a:r>
          </a:p>
        </p:txBody>
      </p:sp>
      <p:cxnSp>
        <p:nvCxnSpPr>
          <p:cNvPr id="1293" name="Straight Connector 1292">
            <a:extLst>
              <a:ext uri="{FF2B5EF4-FFF2-40B4-BE49-F238E27FC236}">
                <a16:creationId xmlns:a16="http://schemas.microsoft.com/office/drawing/2014/main" id="{496AC74D-530E-7E76-5E88-B25967D14CA5}"/>
              </a:ext>
            </a:extLst>
          </p:cNvPr>
          <p:cNvCxnSpPr>
            <a:cxnSpLocks/>
            <a:stCxn id="1286" idx="3"/>
            <a:endCxn id="1287" idx="1"/>
          </p:cNvCxnSpPr>
          <p:nvPr/>
        </p:nvCxnSpPr>
        <p:spPr>
          <a:xfrm>
            <a:off x="24479825" y="10475185"/>
            <a:ext cx="44410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94" name="Straight Connector 1293">
            <a:extLst>
              <a:ext uri="{FF2B5EF4-FFF2-40B4-BE49-F238E27FC236}">
                <a16:creationId xmlns:a16="http://schemas.microsoft.com/office/drawing/2014/main" id="{CEFBBB5A-9D48-0E04-00C2-C293BB809F3A}"/>
              </a:ext>
            </a:extLst>
          </p:cNvPr>
          <p:cNvCxnSpPr/>
          <p:nvPr/>
        </p:nvCxnSpPr>
        <p:spPr>
          <a:xfrm flipV="1">
            <a:off x="27678781" y="10468904"/>
            <a:ext cx="816223" cy="23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95" name="Straight Connector 1294">
            <a:extLst>
              <a:ext uri="{FF2B5EF4-FFF2-40B4-BE49-F238E27FC236}">
                <a16:creationId xmlns:a16="http://schemas.microsoft.com/office/drawing/2014/main" id="{64BC8DB2-FD33-BD6C-B2F9-D550DF1AF799}"/>
              </a:ext>
            </a:extLst>
          </p:cNvPr>
          <p:cNvCxnSpPr>
            <a:cxnSpLocks/>
            <a:stCxn id="1287" idx="3"/>
            <a:endCxn id="1289" idx="1"/>
          </p:cNvCxnSpPr>
          <p:nvPr/>
        </p:nvCxnSpPr>
        <p:spPr>
          <a:xfrm flipV="1">
            <a:off x="27678781" y="9345255"/>
            <a:ext cx="831328" cy="11299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98" name="Straight Connector 1297">
            <a:extLst>
              <a:ext uri="{FF2B5EF4-FFF2-40B4-BE49-F238E27FC236}">
                <a16:creationId xmlns:a16="http://schemas.microsoft.com/office/drawing/2014/main" id="{C2958B3A-5E4E-4F97-24EE-F1C3BC72D545}"/>
              </a:ext>
            </a:extLst>
          </p:cNvPr>
          <p:cNvCxnSpPr>
            <a:cxnSpLocks/>
            <a:stCxn id="1287" idx="3"/>
          </p:cNvCxnSpPr>
          <p:nvPr/>
        </p:nvCxnSpPr>
        <p:spPr>
          <a:xfrm>
            <a:off x="27678781" y="10475185"/>
            <a:ext cx="841972" cy="11706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04" name="TextBox 1303">
            <a:extLst>
              <a:ext uri="{FF2B5EF4-FFF2-40B4-BE49-F238E27FC236}">
                <a16:creationId xmlns:a16="http://schemas.microsoft.com/office/drawing/2014/main" id="{6A60CB42-0BE9-27CA-735F-45BD73B41836}"/>
              </a:ext>
            </a:extLst>
          </p:cNvPr>
          <p:cNvSpPr txBox="1"/>
          <p:nvPr/>
        </p:nvSpPr>
        <p:spPr>
          <a:xfrm>
            <a:off x="22394628" y="7749116"/>
            <a:ext cx="9857035" cy="830997"/>
          </a:xfrm>
          <a:prstGeom prst="rect">
            <a:avLst/>
          </a:prstGeom>
          <a:noFill/>
        </p:spPr>
        <p:txBody>
          <a:bodyPr wrap="square" rtlCol="0">
            <a:spAutoFit/>
          </a:bodyPr>
          <a:lstStyle>
            <a:defPPr>
              <a:defRPr kern="1200"/>
            </a:defPPr>
          </a:lstStyle>
          <a:p>
            <a:r>
              <a:rPr lang="en-US" sz="2400">
                <a:ea typeface="Open Sans" panose="020B0606030504020204" pitchFamily="34" charset="0"/>
                <a:cs typeface="Open Sans" panose="020B0606030504020204" pitchFamily="34" charset="0"/>
              </a:rPr>
              <a:t>GPUJoin lays the groundwork for a modern Datalog backend on GPU, specifically tailored to iterative relational algebra.</a:t>
            </a:r>
            <a:endParaRPr lang="en-US" sz="2400" dirty="0">
              <a:ea typeface="Open Sans" panose="020B0606030504020204" pitchFamily="34" charset="0"/>
              <a:cs typeface="Open Sans" panose="020B0606030504020204" pitchFamily="34" charset="0"/>
            </a:endParaRPr>
          </a:p>
        </p:txBody>
      </p:sp>
      <p:pic>
        <p:nvPicPr>
          <p:cNvPr id="1307" name="Picture 1306">
            <a:extLst>
              <a:ext uri="{FF2B5EF4-FFF2-40B4-BE49-F238E27FC236}">
                <a16:creationId xmlns:a16="http://schemas.microsoft.com/office/drawing/2014/main" id="{524EA4D5-B610-2CE2-CE77-C18F90FCEFBA}"/>
              </a:ext>
            </a:extLst>
          </p:cNvPr>
          <p:cNvPicPr>
            <a:picLocks noChangeAspect="1"/>
          </p:cNvPicPr>
          <p:nvPr/>
        </p:nvPicPr>
        <p:blipFill>
          <a:blip r:embed="rId6"/>
          <a:stretch>
            <a:fillRect/>
          </a:stretch>
        </p:blipFill>
        <p:spPr>
          <a:xfrm>
            <a:off x="23188432" y="12640795"/>
            <a:ext cx="3742857" cy="1161905"/>
          </a:xfrm>
          <a:prstGeom prst="rect">
            <a:avLst/>
          </a:prstGeom>
        </p:spPr>
      </p:pic>
      <p:pic>
        <p:nvPicPr>
          <p:cNvPr id="1308" name="Picture 1307">
            <a:extLst>
              <a:ext uri="{FF2B5EF4-FFF2-40B4-BE49-F238E27FC236}">
                <a16:creationId xmlns:a16="http://schemas.microsoft.com/office/drawing/2014/main" id="{76FA3026-ADB9-4DC7-DB23-2A6E053043F1}"/>
              </a:ext>
            </a:extLst>
          </p:cNvPr>
          <p:cNvPicPr>
            <a:picLocks noChangeAspect="1"/>
          </p:cNvPicPr>
          <p:nvPr/>
        </p:nvPicPr>
        <p:blipFill>
          <a:blip r:embed="rId7"/>
          <a:stretch>
            <a:fillRect/>
          </a:stretch>
        </p:blipFill>
        <p:spPr>
          <a:xfrm>
            <a:off x="28414641" y="12699295"/>
            <a:ext cx="3341479" cy="1161905"/>
          </a:xfrm>
          <a:prstGeom prst="rect">
            <a:avLst/>
          </a:prstGeom>
        </p:spPr>
      </p:pic>
      <p:graphicFrame>
        <p:nvGraphicFramePr>
          <p:cNvPr id="1310" name="Table 1309">
            <a:extLst>
              <a:ext uri="{FF2B5EF4-FFF2-40B4-BE49-F238E27FC236}">
                <a16:creationId xmlns:a16="http://schemas.microsoft.com/office/drawing/2014/main" id="{D2F1949D-3DF2-01A7-1DEE-25DD1325C6C1}"/>
              </a:ext>
            </a:extLst>
          </p:cNvPr>
          <p:cNvGraphicFramePr>
            <a:graphicFrameLocks noGrp="1"/>
          </p:cNvGraphicFramePr>
          <p:nvPr>
            <p:extLst>
              <p:ext uri="{D42A27DB-BD31-4B8C-83A1-F6EECF244321}">
                <p14:modId xmlns:p14="http://schemas.microsoft.com/office/powerpoint/2010/main" val="903130664"/>
              </p:ext>
            </p:extLst>
          </p:nvPr>
        </p:nvGraphicFramePr>
        <p:xfrm>
          <a:off x="24479825" y="14218740"/>
          <a:ext cx="5925145" cy="1097280"/>
        </p:xfrm>
        <a:graphic>
          <a:graphicData uri="http://schemas.openxmlformats.org/drawingml/2006/table">
            <a:tbl>
              <a:tblPr firstRow="1" bandRow="1">
                <a:tableStyleId>{0E3FDE45-AF77-4B5C-9715-49D594BDF05E}</a:tableStyleId>
              </a:tblPr>
              <a:tblGrid>
                <a:gridCol w="1235057">
                  <a:extLst>
                    <a:ext uri="{9D8B030D-6E8A-4147-A177-3AD203B41FA5}">
                      <a16:colId xmlns:a16="http://schemas.microsoft.com/office/drawing/2014/main" val="3584266038"/>
                    </a:ext>
                  </a:extLst>
                </a:gridCol>
                <a:gridCol w="1172522">
                  <a:extLst>
                    <a:ext uri="{9D8B030D-6E8A-4147-A177-3AD203B41FA5}">
                      <a16:colId xmlns:a16="http://schemas.microsoft.com/office/drawing/2014/main" val="734442874"/>
                    </a:ext>
                  </a:extLst>
                </a:gridCol>
                <a:gridCol w="1172522">
                  <a:extLst>
                    <a:ext uri="{9D8B030D-6E8A-4147-A177-3AD203B41FA5}">
                      <a16:colId xmlns:a16="http://schemas.microsoft.com/office/drawing/2014/main" val="4096000228"/>
                    </a:ext>
                  </a:extLst>
                </a:gridCol>
                <a:gridCol w="1172522">
                  <a:extLst>
                    <a:ext uri="{9D8B030D-6E8A-4147-A177-3AD203B41FA5}">
                      <a16:colId xmlns:a16="http://schemas.microsoft.com/office/drawing/2014/main" val="4122696760"/>
                    </a:ext>
                  </a:extLst>
                </a:gridCol>
                <a:gridCol w="1172522">
                  <a:extLst>
                    <a:ext uri="{9D8B030D-6E8A-4147-A177-3AD203B41FA5}">
                      <a16:colId xmlns:a16="http://schemas.microsoft.com/office/drawing/2014/main" val="1815467453"/>
                    </a:ext>
                  </a:extLst>
                </a:gridCol>
              </a:tblGrid>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603232"/>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29967"/>
                  </a:ext>
                </a:extLst>
              </a:tr>
              <a:tr h="338436">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55344"/>
                  </a:ext>
                </a:extLst>
              </a:tr>
            </a:tbl>
          </a:graphicData>
        </a:graphic>
      </p:graphicFrame>
      <p:sp>
        <p:nvSpPr>
          <p:cNvPr id="1311" name="TextBox 1310">
            <a:extLst>
              <a:ext uri="{FF2B5EF4-FFF2-40B4-BE49-F238E27FC236}">
                <a16:creationId xmlns:a16="http://schemas.microsoft.com/office/drawing/2014/main" id="{0D30B11D-DB50-468A-3396-0EEC75F15AC3}"/>
              </a:ext>
            </a:extLst>
          </p:cNvPr>
          <p:cNvSpPr txBox="1"/>
          <p:nvPr/>
        </p:nvSpPr>
        <p:spPr>
          <a:xfrm>
            <a:off x="24479825" y="13805622"/>
            <a:ext cx="5910119" cy="461665"/>
          </a:xfrm>
          <a:prstGeom prst="rect">
            <a:avLst/>
          </a:prstGeom>
          <a:noFill/>
        </p:spPr>
        <p:txBody>
          <a:bodyPr wrap="square" rtlCol="0">
            <a:spAutoFit/>
          </a:bodyPr>
          <a:lstStyle>
            <a:defPPr>
              <a:defRPr kern="1200"/>
            </a:defPPr>
          </a:lstStyle>
          <a:p>
            <a:pPr algn="ctr"/>
            <a:r>
              <a:rPr lang="en-US" sz="2400" i="1" dirty="0" err="1">
                <a:ea typeface="Open Sans" panose="020B0606030504020204" pitchFamily="34" charset="0"/>
                <a:cs typeface="Open Sans" panose="020B0606030504020204" pitchFamily="34" charset="0"/>
              </a:rPr>
              <a:t>Dataframe</a:t>
            </a:r>
            <a:r>
              <a:rPr lang="en-US" sz="2400" i="1" dirty="0">
                <a:ea typeface="Open Sans" panose="020B0606030504020204" pitchFamily="34" charset="0"/>
                <a:cs typeface="Open Sans" panose="020B0606030504020204" pitchFamily="34" charset="0"/>
              </a:rPr>
              <a:t>: 2D labeled tabular data structure</a:t>
            </a:r>
          </a:p>
        </p:txBody>
      </p:sp>
      <p:sp>
        <p:nvSpPr>
          <p:cNvPr id="1312" name="Rectangle: Rounded Corners 1311">
            <a:extLst>
              <a:ext uri="{FF2B5EF4-FFF2-40B4-BE49-F238E27FC236}">
                <a16:creationId xmlns:a16="http://schemas.microsoft.com/office/drawing/2014/main" id="{E7996106-3D91-BAC3-B88A-A7DA6B06337B}"/>
              </a:ext>
            </a:extLst>
          </p:cNvPr>
          <p:cNvSpPr/>
          <p:nvPr/>
        </p:nvSpPr>
        <p:spPr>
          <a:xfrm>
            <a:off x="22679960" y="14348881"/>
            <a:ext cx="1686165" cy="759185"/>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chemeClr val="tx1"/>
                </a:solidFill>
              </a:rPr>
              <a:t>CPU</a:t>
            </a:r>
          </a:p>
        </p:txBody>
      </p:sp>
      <p:sp>
        <p:nvSpPr>
          <p:cNvPr id="1313" name="Rectangle: Rounded Corners 1312">
            <a:extLst>
              <a:ext uri="{FF2B5EF4-FFF2-40B4-BE49-F238E27FC236}">
                <a16:creationId xmlns:a16="http://schemas.microsoft.com/office/drawing/2014/main" id="{60DB3B3A-F506-2F97-3400-0F61201601CE}"/>
              </a:ext>
            </a:extLst>
          </p:cNvPr>
          <p:cNvSpPr/>
          <p:nvPr/>
        </p:nvSpPr>
        <p:spPr>
          <a:xfrm>
            <a:off x="30538263" y="14348881"/>
            <a:ext cx="1686165" cy="759185"/>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chemeClr val="tx1"/>
                </a:solidFill>
              </a:rPr>
              <a:t>GPU</a:t>
            </a:r>
          </a:p>
          <a:p>
            <a:pPr algn="ctr"/>
            <a:r>
              <a:rPr lang="en-US" sz="2400" dirty="0">
                <a:solidFill>
                  <a:schemeClr val="tx1"/>
                </a:solidFill>
              </a:rPr>
              <a:t>(</a:t>
            </a:r>
            <a:r>
              <a:rPr lang="en-US" sz="2400" dirty="0" err="1">
                <a:solidFill>
                  <a:schemeClr val="tx1"/>
                </a:solidFill>
              </a:rPr>
              <a:t>cuDF</a:t>
            </a:r>
            <a:r>
              <a:rPr lang="en-US" sz="2400" dirty="0">
                <a:solidFill>
                  <a:schemeClr val="tx1"/>
                </a:solidFill>
              </a:rPr>
              <a:t>)</a:t>
            </a:r>
          </a:p>
        </p:txBody>
      </p:sp>
      <p:cxnSp>
        <p:nvCxnSpPr>
          <p:cNvPr id="1314" name="Straight Arrow Connector 1313">
            <a:extLst>
              <a:ext uri="{FF2B5EF4-FFF2-40B4-BE49-F238E27FC236}">
                <a16:creationId xmlns:a16="http://schemas.microsoft.com/office/drawing/2014/main" id="{2ED6C84C-72A6-93CB-11DB-C85D6FB00482}"/>
              </a:ext>
            </a:extLst>
          </p:cNvPr>
          <p:cNvCxnSpPr>
            <a:cxnSpLocks/>
            <a:stCxn id="1312" idx="0"/>
          </p:cNvCxnSpPr>
          <p:nvPr/>
        </p:nvCxnSpPr>
        <p:spPr>
          <a:xfrm flipH="1" flipV="1">
            <a:off x="23523042" y="13600443"/>
            <a:ext cx="1" cy="74843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317" name="Straight Arrow Connector 1316">
            <a:extLst>
              <a:ext uri="{FF2B5EF4-FFF2-40B4-BE49-F238E27FC236}">
                <a16:creationId xmlns:a16="http://schemas.microsoft.com/office/drawing/2014/main" id="{B745C0F3-8252-E042-F678-E049B76C5045}"/>
              </a:ext>
            </a:extLst>
          </p:cNvPr>
          <p:cNvCxnSpPr>
            <a:cxnSpLocks/>
            <a:stCxn id="1313" idx="0"/>
          </p:cNvCxnSpPr>
          <p:nvPr/>
        </p:nvCxnSpPr>
        <p:spPr>
          <a:xfrm flipH="1" flipV="1">
            <a:off x="31381345" y="13600443"/>
            <a:ext cx="1" cy="74843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400" name="Freeform: Shape 1399">
            <a:extLst>
              <a:ext uri="{FF2B5EF4-FFF2-40B4-BE49-F238E27FC236}">
                <a16:creationId xmlns:a16="http://schemas.microsoft.com/office/drawing/2014/main" id="{6F0BB66F-800F-1E79-BC30-8AF5F6F9CA6A}"/>
              </a:ext>
            </a:extLst>
          </p:cNvPr>
          <p:cNvSpPr/>
          <p:nvPr/>
        </p:nvSpPr>
        <p:spPr>
          <a:xfrm>
            <a:off x="22394628" y="22556145"/>
            <a:ext cx="9857035" cy="408072"/>
          </a:xfrm>
          <a:custGeom>
            <a:avLst/>
            <a:gdLst>
              <a:gd name="connsiteX0" fmla="*/ 0 w 9857035"/>
              <a:gd name="connsiteY0" fmla="*/ 68013 h 408072"/>
              <a:gd name="connsiteX1" fmla="*/ 68013 w 9857035"/>
              <a:gd name="connsiteY1" fmla="*/ 0 h 408072"/>
              <a:gd name="connsiteX2" fmla="*/ 9789022 w 9857035"/>
              <a:gd name="connsiteY2" fmla="*/ 0 h 408072"/>
              <a:gd name="connsiteX3" fmla="*/ 9857035 w 9857035"/>
              <a:gd name="connsiteY3" fmla="*/ 68013 h 408072"/>
              <a:gd name="connsiteX4" fmla="*/ 9857035 w 9857035"/>
              <a:gd name="connsiteY4" fmla="*/ 340059 h 408072"/>
              <a:gd name="connsiteX5" fmla="*/ 9789022 w 9857035"/>
              <a:gd name="connsiteY5" fmla="*/ 408072 h 408072"/>
              <a:gd name="connsiteX6" fmla="*/ 68013 w 9857035"/>
              <a:gd name="connsiteY6" fmla="*/ 408072 h 408072"/>
              <a:gd name="connsiteX7" fmla="*/ 0 w 9857035"/>
              <a:gd name="connsiteY7" fmla="*/ 340059 h 408072"/>
              <a:gd name="connsiteX8" fmla="*/ 0 w 9857035"/>
              <a:gd name="connsiteY8" fmla="*/ 68013 h 4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7035" h="408072">
                <a:moveTo>
                  <a:pt x="0" y="68013"/>
                </a:moveTo>
                <a:cubicBezTo>
                  <a:pt x="0" y="30450"/>
                  <a:pt x="30450" y="0"/>
                  <a:pt x="68013" y="0"/>
                </a:cubicBezTo>
                <a:lnTo>
                  <a:pt x="9789022" y="0"/>
                </a:lnTo>
                <a:cubicBezTo>
                  <a:pt x="9826585" y="0"/>
                  <a:pt x="9857035" y="30450"/>
                  <a:pt x="9857035" y="68013"/>
                </a:cubicBezTo>
                <a:lnTo>
                  <a:pt x="9857035" y="340059"/>
                </a:lnTo>
                <a:cubicBezTo>
                  <a:pt x="9857035" y="377622"/>
                  <a:pt x="9826585" y="408072"/>
                  <a:pt x="9789022" y="408072"/>
                </a:cubicBezTo>
                <a:lnTo>
                  <a:pt x="68013" y="408072"/>
                </a:lnTo>
                <a:cubicBezTo>
                  <a:pt x="30450" y="408072"/>
                  <a:pt x="0" y="377622"/>
                  <a:pt x="0" y="340059"/>
                </a:cubicBezTo>
                <a:lnTo>
                  <a:pt x="0" y="68013"/>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11360" tIns="111360" rIns="111360" bIns="111360" numCol="1" spcCol="1270" anchor="ctr" anchorCtr="0">
            <a:noAutofit/>
          </a:bodyPr>
          <a:lstStyle/>
          <a:p>
            <a:pPr marL="0" lvl="0" indent="0" algn="l" defTabSz="1066800">
              <a:lnSpc>
                <a:spcPct val="90000"/>
              </a:lnSpc>
              <a:spcBef>
                <a:spcPct val="0"/>
              </a:spcBef>
              <a:spcAft>
                <a:spcPct val="35000"/>
              </a:spcAft>
              <a:buNone/>
            </a:pPr>
            <a:r>
              <a:rPr lang="en-US" sz="2400" b="1" i="0" kern="1200" dirty="0" err="1"/>
              <a:t>ThetaGPU</a:t>
            </a:r>
            <a:r>
              <a:rPr lang="en-US" sz="2400" b="0" i="0" kern="1200" dirty="0"/>
              <a:t> supercomputer from </a:t>
            </a:r>
            <a:r>
              <a:rPr lang="en-US" sz="2400" b="1" i="0" kern="1200" dirty="0"/>
              <a:t>Argonne National Lab</a:t>
            </a:r>
            <a:endParaRPr lang="en-US" sz="2400" b="1" kern="1200" dirty="0"/>
          </a:p>
        </p:txBody>
      </p:sp>
      <p:sp>
        <p:nvSpPr>
          <p:cNvPr id="1401" name="Freeform: Shape 1400">
            <a:extLst>
              <a:ext uri="{FF2B5EF4-FFF2-40B4-BE49-F238E27FC236}">
                <a16:creationId xmlns:a16="http://schemas.microsoft.com/office/drawing/2014/main" id="{AB0771A3-CC84-796D-6045-5270030E5FE0}"/>
              </a:ext>
            </a:extLst>
          </p:cNvPr>
          <p:cNvSpPr/>
          <p:nvPr/>
        </p:nvSpPr>
        <p:spPr>
          <a:xfrm>
            <a:off x="22394628" y="22974263"/>
            <a:ext cx="9857035" cy="408072"/>
          </a:xfrm>
          <a:custGeom>
            <a:avLst/>
            <a:gdLst>
              <a:gd name="connsiteX0" fmla="*/ 0 w 9857035"/>
              <a:gd name="connsiteY0" fmla="*/ 68013 h 408072"/>
              <a:gd name="connsiteX1" fmla="*/ 68013 w 9857035"/>
              <a:gd name="connsiteY1" fmla="*/ 0 h 408072"/>
              <a:gd name="connsiteX2" fmla="*/ 9789022 w 9857035"/>
              <a:gd name="connsiteY2" fmla="*/ 0 h 408072"/>
              <a:gd name="connsiteX3" fmla="*/ 9857035 w 9857035"/>
              <a:gd name="connsiteY3" fmla="*/ 68013 h 408072"/>
              <a:gd name="connsiteX4" fmla="*/ 9857035 w 9857035"/>
              <a:gd name="connsiteY4" fmla="*/ 340059 h 408072"/>
              <a:gd name="connsiteX5" fmla="*/ 9789022 w 9857035"/>
              <a:gd name="connsiteY5" fmla="*/ 408072 h 408072"/>
              <a:gd name="connsiteX6" fmla="*/ 68013 w 9857035"/>
              <a:gd name="connsiteY6" fmla="*/ 408072 h 408072"/>
              <a:gd name="connsiteX7" fmla="*/ 0 w 9857035"/>
              <a:gd name="connsiteY7" fmla="*/ 340059 h 408072"/>
              <a:gd name="connsiteX8" fmla="*/ 0 w 9857035"/>
              <a:gd name="connsiteY8" fmla="*/ 68013 h 4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7035" h="408072">
                <a:moveTo>
                  <a:pt x="0" y="68013"/>
                </a:moveTo>
                <a:cubicBezTo>
                  <a:pt x="0" y="30450"/>
                  <a:pt x="30450" y="0"/>
                  <a:pt x="68013" y="0"/>
                </a:cubicBezTo>
                <a:lnTo>
                  <a:pt x="9789022" y="0"/>
                </a:lnTo>
                <a:cubicBezTo>
                  <a:pt x="9826585" y="0"/>
                  <a:pt x="9857035" y="30450"/>
                  <a:pt x="9857035" y="68013"/>
                </a:cubicBezTo>
                <a:lnTo>
                  <a:pt x="9857035" y="340059"/>
                </a:lnTo>
                <a:cubicBezTo>
                  <a:pt x="9857035" y="377622"/>
                  <a:pt x="9826585" y="408072"/>
                  <a:pt x="9789022" y="408072"/>
                </a:cubicBezTo>
                <a:lnTo>
                  <a:pt x="68013" y="408072"/>
                </a:lnTo>
                <a:cubicBezTo>
                  <a:pt x="30450" y="408072"/>
                  <a:pt x="0" y="377622"/>
                  <a:pt x="0" y="340059"/>
                </a:cubicBezTo>
                <a:lnTo>
                  <a:pt x="0" y="68013"/>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11360" tIns="111360" rIns="111360" bIns="111360" numCol="1" spcCol="1270" anchor="ctr" anchorCtr="0">
            <a:noAutofit/>
          </a:bodyPr>
          <a:lstStyle/>
          <a:p>
            <a:pPr marL="0" lvl="0" indent="0" algn="l" defTabSz="1066800">
              <a:lnSpc>
                <a:spcPct val="90000"/>
              </a:lnSpc>
              <a:spcBef>
                <a:spcPct val="0"/>
              </a:spcBef>
              <a:spcAft>
                <a:spcPct val="35000"/>
              </a:spcAft>
              <a:buNone/>
            </a:pPr>
            <a:r>
              <a:rPr lang="en-US" sz="2400" b="1" i="0" kern="1200" dirty="0"/>
              <a:t>CPU</a:t>
            </a:r>
            <a:r>
              <a:rPr lang="en-US" sz="2400" b="0" i="0" kern="1200" dirty="0"/>
              <a:t>: AMD EPYC 7742 processors with 3.31GHz clock speed, 128 cores</a:t>
            </a:r>
            <a:endParaRPr lang="en-US" sz="2400" kern="1200" dirty="0"/>
          </a:p>
        </p:txBody>
      </p:sp>
      <p:sp>
        <p:nvSpPr>
          <p:cNvPr id="1402" name="Freeform: Shape 1401">
            <a:extLst>
              <a:ext uri="{FF2B5EF4-FFF2-40B4-BE49-F238E27FC236}">
                <a16:creationId xmlns:a16="http://schemas.microsoft.com/office/drawing/2014/main" id="{84551B17-78C5-D95B-61F4-D23EEAFE9D68}"/>
              </a:ext>
            </a:extLst>
          </p:cNvPr>
          <p:cNvSpPr/>
          <p:nvPr/>
        </p:nvSpPr>
        <p:spPr>
          <a:xfrm>
            <a:off x="22394628" y="23392381"/>
            <a:ext cx="9857035" cy="408072"/>
          </a:xfrm>
          <a:custGeom>
            <a:avLst/>
            <a:gdLst>
              <a:gd name="connsiteX0" fmla="*/ 0 w 9857035"/>
              <a:gd name="connsiteY0" fmla="*/ 68013 h 408072"/>
              <a:gd name="connsiteX1" fmla="*/ 68013 w 9857035"/>
              <a:gd name="connsiteY1" fmla="*/ 0 h 408072"/>
              <a:gd name="connsiteX2" fmla="*/ 9789022 w 9857035"/>
              <a:gd name="connsiteY2" fmla="*/ 0 h 408072"/>
              <a:gd name="connsiteX3" fmla="*/ 9857035 w 9857035"/>
              <a:gd name="connsiteY3" fmla="*/ 68013 h 408072"/>
              <a:gd name="connsiteX4" fmla="*/ 9857035 w 9857035"/>
              <a:gd name="connsiteY4" fmla="*/ 340059 h 408072"/>
              <a:gd name="connsiteX5" fmla="*/ 9789022 w 9857035"/>
              <a:gd name="connsiteY5" fmla="*/ 408072 h 408072"/>
              <a:gd name="connsiteX6" fmla="*/ 68013 w 9857035"/>
              <a:gd name="connsiteY6" fmla="*/ 408072 h 408072"/>
              <a:gd name="connsiteX7" fmla="*/ 0 w 9857035"/>
              <a:gd name="connsiteY7" fmla="*/ 340059 h 408072"/>
              <a:gd name="connsiteX8" fmla="*/ 0 w 9857035"/>
              <a:gd name="connsiteY8" fmla="*/ 68013 h 4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7035" h="408072">
                <a:moveTo>
                  <a:pt x="0" y="68013"/>
                </a:moveTo>
                <a:cubicBezTo>
                  <a:pt x="0" y="30450"/>
                  <a:pt x="30450" y="0"/>
                  <a:pt x="68013" y="0"/>
                </a:cubicBezTo>
                <a:lnTo>
                  <a:pt x="9789022" y="0"/>
                </a:lnTo>
                <a:cubicBezTo>
                  <a:pt x="9826585" y="0"/>
                  <a:pt x="9857035" y="30450"/>
                  <a:pt x="9857035" y="68013"/>
                </a:cubicBezTo>
                <a:lnTo>
                  <a:pt x="9857035" y="340059"/>
                </a:lnTo>
                <a:cubicBezTo>
                  <a:pt x="9857035" y="377622"/>
                  <a:pt x="9826585" y="408072"/>
                  <a:pt x="9789022" y="408072"/>
                </a:cubicBezTo>
                <a:lnTo>
                  <a:pt x="68013" y="408072"/>
                </a:lnTo>
                <a:cubicBezTo>
                  <a:pt x="30450" y="408072"/>
                  <a:pt x="0" y="377622"/>
                  <a:pt x="0" y="340059"/>
                </a:cubicBezTo>
                <a:lnTo>
                  <a:pt x="0" y="68013"/>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11360" tIns="111360" rIns="111360" bIns="111360" numCol="1" spcCol="1270" anchor="ctr" anchorCtr="0">
            <a:noAutofit/>
          </a:bodyPr>
          <a:lstStyle/>
          <a:p>
            <a:pPr marL="0" lvl="0" indent="0" algn="l" defTabSz="1066800">
              <a:lnSpc>
                <a:spcPct val="90000"/>
              </a:lnSpc>
              <a:spcBef>
                <a:spcPct val="0"/>
              </a:spcBef>
              <a:spcAft>
                <a:spcPct val="35000"/>
              </a:spcAft>
              <a:buNone/>
            </a:pPr>
            <a:r>
              <a:rPr lang="en-US" sz="2400" b="1" i="0" kern="1200" dirty="0"/>
              <a:t>GPU</a:t>
            </a:r>
            <a:r>
              <a:rPr lang="en-US" sz="2400" b="0" i="0" kern="1200" dirty="0"/>
              <a:t>: NVIDIA A100 Tensor Core GPU with 40GB GPU memory, 108 SM </a:t>
            </a:r>
            <a:endParaRPr lang="en-US" sz="2400" kern="1200" dirty="0"/>
          </a:p>
        </p:txBody>
      </p:sp>
      <p:sp>
        <p:nvSpPr>
          <p:cNvPr id="1404" name="Freeform: Shape 1403">
            <a:extLst>
              <a:ext uri="{FF2B5EF4-FFF2-40B4-BE49-F238E27FC236}">
                <a16:creationId xmlns:a16="http://schemas.microsoft.com/office/drawing/2014/main" id="{46184ACF-51AB-3AB6-DD42-9091203A0660}"/>
              </a:ext>
            </a:extLst>
          </p:cNvPr>
          <p:cNvSpPr/>
          <p:nvPr/>
        </p:nvSpPr>
        <p:spPr>
          <a:xfrm>
            <a:off x="22394628" y="23811144"/>
            <a:ext cx="9857035" cy="408072"/>
          </a:xfrm>
          <a:custGeom>
            <a:avLst/>
            <a:gdLst>
              <a:gd name="connsiteX0" fmla="*/ 0 w 9857035"/>
              <a:gd name="connsiteY0" fmla="*/ 68013 h 408072"/>
              <a:gd name="connsiteX1" fmla="*/ 68013 w 9857035"/>
              <a:gd name="connsiteY1" fmla="*/ 0 h 408072"/>
              <a:gd name="connsiteX2" fmla="*/ 9789022 w 9857035"/>
              <a:gd name="connsiteY2" fmla="*/ 0 h 408072"/>
              <a:gd name="connsiteX3" fmla="*/ 9857035 w 9857035"/>
              <a:gd name="connsiteY3" fmla="*/ 68013 h 408072"/>
              <a:gd name="connsiteX4" fmla="*/ 9857035 w 9857035"/>
              <a:gd name="connsiteY4" fmla="*/ 340059 h 408072"/>
              <a:gd name="connsiteX5" fmla="*/ 9789022 w 9857035"/>
              <a:gd name="connsiteY5" fmla="*/ 408072 h 408072"/>
              <a:gd name="connsiteX6" fmla="*/ 68013 w 9857035"/>
              <a:gd name="connsiteY6" fmla="*/ 408072 h 408072"/>
              <a:gd name="connsiteX7" fmla="*/ 0 w 9857035"/>
              <a:gd name="connsiteY7" fmla="*/ 340059 h 408072"/>
              <a:gd name="connsiteX8" fmla="*/ 0 w 9857035"/>
              <a:gd name="connsiteY8" fmla="*/ 68013 h 4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7035" h="408072">
                <a:moveTo>
                  <a:pt x="0" y="68013"/>
                </a:moveTo>
                <a:cubicBezTo>
                  <a:pt x="0" y="30450"/>
                  <a:pt x="30450" y="0"/>
                  <a:pt x="68013" y="0"/>
                </a:cubicBezTo>
                <a:lnTo>
                  <a:pt x="9789022" y="0"/>
                </a:lnTo>
                <a:cubicBezTo>
                  <a:pt x="9826585" y="0"/>
                  <a:pt x="9857035" y="30450"/>
                  <a:pt x="9857035" y="68013"/>
                </a:cubicBezTo>
                <a:lnTo>
                  <a:pt x="9857035" y="340059"/>
                </a:lnTo>
                <a:cubicBezTo>
                  <a:pt x="9857035" y="377622"/>
                  <a:pt x="9826585" y="408072"/>
                  <a:pt x="9789022" y="408072"/>
                </a:cubicBezTo>
                <a:lnTo>
                  <a:pt x="68013" y="408072"/>
                </a:lnTo>
                <a:cubicBezTo>
                  <a:pt x="30450" y="408072"/>
                  <a:pt x="0" y="377622"/>
                  <a:pt x="0" y="340059"/>
                </a:cubicBezTo>
                <a:lnTo>
                  <a:pt x="0" y="68013"/>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11360" tIns="111360" rIns="111360" bIns="111360" numCol="1" spcCol="1270" anchor="ctr" anchorCtr="0">
            <a:noAutofit/>
          </a:bodyPr>
          <a:lstStyle/>
          <a:p>
            <a:pPr marL="0" lvl="0" indent="0" algn="l" defTabSz="1066800">
              <a:lnSpc>
                <a:spcPct val="90000"/>
              </a:lnSpc>
              <a:spcBef>
                <a:spcPct val="0"/>
              </a:spcBef>
              <a:spcAft>
                <a:spcPct val="35000"/>
              </a:spcAft>
              <a:buNone/>
            </a:pPr>
            <a:r>
              <a:rPr lang="en-US" sz="2400" b="1" i="0" kern="1200" dirty="0"/>
              <a:t>Environment</a:t>
            </a:r>
            <a:r>
              <a:rPr lang="en-US" sz="2400" b="0" i="0" kern="1200" dirty="0"/>
              <a:t>: CUDA (11.4, 3456x512), Soufflé (2.3, 128 threads), </a:t>
            </a:r>
            <a:r>
              <a:rPr lang="en-US" sz="2400" b="0" i="0" kern="1200" dirty="0" err="1"/>
              <a:t>cuDF</a:t>
            </a:r>
            <a:r>
              <a:rPr lang="en-US" sz="2400" b="0" i="0" kern="1200" dirty="0"/>
              <a:t> (22.06)</a:t>
            </a:r>
            <a:endParaRPr lang="en-US" sz="2400" kern="1200" dirty="0"/>
          </a:p>
        </p:txBody>
      </p:sp>
      <p:sp>
        <p:nvSpPr>
          <p:cNvPr id="1406" name="Freeform: Shape 1405">
            <a:extLst>
              <a:ext uri="{FF2B5EF4-FFF2-40B4-BE49-F238E27FC236}">
                <a16:creationId xmlns:a16="http://schemas.microsoft.com/office/drawing/2014/main" id="{6DD67FBF-636D-20FD-A03E-3C9C3693DA38}"/>
              </a:ext>
            </a:extLst>
          </p:cNvPr>
          <p:cNvSpPr/>
          <p:nvPr/>
        </p:nvSpPr>
        <p:spPr>
          <a:xfrm>
            <a:off x="22394628" y="24226826"/>
            <a:ext cx="9857035" cy="408072"/>
          </a:xfrm>
          <a:custGeom>
            <a:avLst/>
            <a:gdLst>
              <a:gd name="connsiteX0" fmla="*/ 0 w 9857035"/>
              <a:gd name="connsiteY0" fmla="*/ 68013 h 408072"/>
              <a:gd name="connsiteX1" fmla="*/ 68013 w 9857035"/>
              <a:gd name="connsiteY1" fmla="*/ 0 h 408072"/>
              <a:gd name="connsiteX2" fmla="*/ 9789022 w 9857035"/>
              <a:gd name="connsiteY2" fmla="*/ 0 h 408072"/>
              <a:gd name="connsiteX3" fmla="*/ 9857035 w 9857035"/>
              <a:gd name="connsiteY3" fmla="*/ 68013 h 408072"/>
              <a:gd name="connsiteX4" fmla="*/ 9857035 w 9857035"/>
              <a:gd name="connsiteY4" fmla="*/ 340059 h 408072"/>
              <a:gd name="connsiteX5" fmla="*/ 9789022 w 9857035"/>
              <a:gd name="connsiteY5" fmla="*/ 408072 h 408072"/>
              <a:gd name="connsiteX6" fmla="*/ 68013 w 9857035"/>
              <a:gd name="connsiteY6" fmla="*/ 408072 h 408072"/>
              <a:gd name="connsiteX7" fmla="*/ 0 w 9857035"/>
              <a:gd name="connsiteY7" fmla="*/ 340059 h 408072"/>
              <a:gd name="connsiteX8" fmla="*/ 0 w 9857035"/>
              <a:gd name="connsiteY8" fmla="*/ 68013 h 4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7035" h="408072">
                <a:moveTo>
                  <a:pt x="0" y="68013"/>
                </a:moveTo>
                <a:cubicBezTo>
                  <a:pt x="0" y="30450"/>
                  <a:pt x="30450" y="0"/>
                  <a:pt x="68013" y="0"/>
                </a:cubicBezTo>
                <a:lnTo>
                  <a:pt x="9789022" y="0"/>
                </a:lnTo>
                <a:cubicBezTo>
                  <a:pt x="9826585" y="0"/>
                  <a:pt x="9857035" y="30450"/>
                  <a:pt x="9857035" y="68013"/>
                </a:cubicBezTo>
                <a:lnTo>
                  <a:pt x="9857035" y="340059"/>
                </a:lnTo>
                <a:cubicBezTo>
                  <a:pt x="9857035" y="377622"/>
                  <a:pt x="9826585" y="408072"/>
                  <a:pt x="9789022" y="408072"/>
                </a:cubicBezTo>
                <a:lnTo>
                  <a:pt x="68013" y="408072"/>
                </a:lnTo>
                <a:cubicBezTo>
                  <a:pt x="30450" y="408072"/>
                  <a:pt x="0" y="377622"/>
                  <a:pt x="0" y="340059"/>
                </a:cubicBezTo>
                <a:lnTo>
                  <a:pt x="0" y="68013"/>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11360" tIns="111360" rIns="111360" bIns="111360" numCol="1" spcCol="1270" anchor="ctr" anchorCtr="0">
            <a:noAutofit/>
          </a:bodyPr>
          <a:lstStyle/>
          <a:p>
            <a:pPr marL="0" lvl="0" indent="0" algn="l" defTabSz="1066800">
              <a:lnSpc>
                <a:spcPct val="90000"/>
              </a:lnSpc>
              <a:spcBef>
                <a:spcPct val="0"/>
              </a:spcBef>
              <a:spcAft>
                <a:spcPct val="35000"/>
              </a:spcAft>
              <a:buNone/>
            </a:pPr>
            <a:r>
              <a:rPr lang="en-US" sz="2400" b="1" i="0" kern="1200" dirty="0"/>
              <a:t>Datasets</a:t>
            </a:r>
            <a:r>
              <a:rPr lang="en-US" sz="2400" b="0" i="0" kern="1200" dirty="0"/>
              <a:t>: Stanford large network, </a:t>
            </a:r>
            <a:r>
              <a:rPr lang="en-US" sz="2400" b="0" i="0" kern="1200" dirty="0" err="1"/>
              <a:t>SuiteSparse</a:t>
            </a:r>
            <a:r>
              <a:rPr lang="en-US" sz="2400" b="0" i="0" kern="1200" dirty="0"/>
              <a:t>, Road network datasets</a:t>
            </a:r>
            <a:endParaRPr lang="en-US" sz="2400" kern="1200" dirty="0"/>
          </a:p>
        </p:txBody>
      </p:sp>
      <p:sp>
        <p:nvSpPr>
          <p:cNvPr id="1410" name="TextBox 1409">
            <a:extLst>
              <a:ext uri="{FF2B5EF4-FFF2-40B4-BE49-F238E27FC236}">
                <a16:creationId xmlns:a16="http://schemas.microsoft.com/office/drawing/2014/main" id="{E10D07B5-05DA-A690-B263-E4E23F17AF4D}"/>
              </a:ext>
            </a:extLst>
          </p:cNvPr>
          <p:cNvSpPr txBox="1"/>
          <p:nvPr/>
        </p:nvSpPr>
        <p:spPr>
          <a:xfrm>
            <a:off x="22394628" y="21936334"/>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Experiment platform and datasets</a:t>
            </a:r>
          </a:p>
        </p:txBody>
      </p:sp>
      <p:sp>
        <p:nvSpPr>
          <p:cNvPr id="1411" name="TextBox 1410">
            <a:extLst>
              <a:ext uri="{FF2B5EF4-FFF2-40B4-BE49-F238E27FC236}">
                <a16:creationId xmlns:a16="http://schemas.microsoft.com/office/drawing/2014/main" id="{D0C34BA0-0E00-3ABD-916F-18DD4B2A3C6A}"/>
              </a:ext>
            </a:extLst>
          </p:cNvPr>
          <p:cNvSpPr txBox="1"/>
          <p:nvPr/>
        </p:nvSpPr>
        <p:spPr>
          <a:xfrm>
            <a:off x="22394628" y="25064212"/>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Our GPU Hash Table performance</a:t>
            </a:r>
          </a:p>
        </p:txBody>
      </p:sp>
      <p:sp>
        <p:nvSpPr>
          <p:cNvPr id="1412" name="Content Placeholder 1">
            <a:extLst>
              <a:ext uri="{FF2B5EF4-FFF2-40B4-BE49-F238E27FC236}">
                <a16:creationId xmlns:a16="http://schemas.microsoft.com/office/drawing/2014/main" id="{CE5E15B0-37BA-F06B-79B6-F816B546A077}"/>
              </a:ext>
            </a:extLst>
          </p:cNvPr>
          <p:cNvSpPr txBox="1">
            <a:spLocks/>
          </p:cNvSpPr>
          <p:nvPr/>
        </p:nvSpPr>
        <p:spPr>
          <a:xfrm>
            <a:off x="22394628" y="25598354"/>
            <a:ext cx="9857035" cy="1260507"/>
          </a:xfrm>
          <a:prstGeom prst="rect">
            <a:avLst/>
          </a:prstGeom>
          <a:ln/>
        </p:spPr>
        <p:style>
          <a:lnRef idx="1">
            <a:schemeClr val="accent3"/>
          </a:lnRef>
          <a:fillRef idx="2">
            <a:schemeClr val="accent3"/>
          </a:fillRef>
          <a:effectRef idx="1">
            <a:schemeClr val="accent3"/>
          </a:effectRef>
          <a:fontRef idx="minor">
            <a:schemeClr val="dk1"/>
          </a:fontRef>
        </p:style>
        <p:txBody>
          <a:bodyPr vert="horz" lIns="0" tIns="0" rIns="0" bIns="0" rtlCol="0" anchor="t">
            <a:normAutofit/>
          </a:bodyPr>
          <a:lstStyle>
            <a:defPPr>
              <a:defRPr kern="1200"/>
            </a:defPPr>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marL="0" indent="0">
              <a:buNone/>
            </a:pPr>
            <a:r>
              <a:rPr lang="en-US" sz="2400" dirty="0"/>
              <a:t> Build rate:</a:t>
            </a:r>
          </a:p>
          <a:p>
            <a:pPr marL="800100" lvl="1" indent="-342900">
              <a:buFont typeface="Wingdings" panose="05000000000000000000" pitchFamily="2" charset="2"/>
              <a:buChar char="ü"/>
            </a:pPr>
            <a:r>
              <a:rPr lang="en-US" sz="2400" dirty="0"/>
              <a:t>Random synthetic graph</a:t>
            </a:r>
            <a:r>
              <a:rPr lang="en-US" sz="2400" b="1" dirty="0"/>
              <a:t>: 400 million keys/second</a:t>
            </a:r>
          </a:p>
          <a:p>
            <a:pPr marL="800100" lvl="1" indent="-342900">
              <a:buFont typeface="Wingdings" panose="05000000000000000000" pitchFamily="2" charset="2"/>
              <a:buChar char="ü"/>
            </a:pPr>
            <a:r>
              <a:rPr lang="en-US" sz="2400" dirty="0"/>
              <a:t>String graph: </a:t>
            </a:r>
            <a:r>
              <a:rPr lang="en-US" sz="2400" b="1" dirty="0"/>
              <a:t>4 billion keys/second</a:t>
            </a:r>
          </a:p>
        </p:txBody>
      </p:sp>
      <p:graphicFrame>
        <p:nvGraphicFramePr>
          <p:cNvPr id="1414" name="Content Placeholder 1">
            <a:extLst>
              <a:ext uri="{FF2B5EF4-FFF2-40B4-BE49-F238E27FC236}">
                <a16:creationId xmlns:a16="http://schemas.microsoft.com/office/drawing/2014/main" id="{3255990F-EF19-4C0C-C40F-DD5B9961D6BE}"/>
              </a:ext>
            </a:extLst>
          </p:cNvPr>
          <p:cNvGraphicFramePr>
            <a:graphicFrameLocks/>
          </p:cNvGraphicFramePr>
          <p:nvPr>
            <p:extLst>
              <p:ext uri="{D42A27DB-BD31-4B8C-83A1-F6EECF244321}">
                <p14:modId xmlns:p14="http://schemas.microsoft.com/office/powerpoint/2010/main" val="3216498702"/>
              </p:ext>
            </p:extLst>
          </p:nvPr>
        </p:nvGraphicFramePr>
        <p:xfrm>
          <a:off x="22394628" y="20028928"/>
          <a:ext cx="9829800" cy="18271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15" name="TextBox 1414">
            <a:extLst>
              <a:ext uri="{FF2B5EF4-FFF2-40B4-BE49-F238E27FC236}">
                <a16:creationId xmlns:a16="http://schemas.microsoft.com/office/drawing/2014/main" id="{6FB39481-DEBE-1E6F-E9CB-0FEF0DC39655}"/>
              </a:ext>
            </a:extLst>
          </p:cNvPr>
          <p:cNvSpPr txBox="1"/>
          <p:nvPr/>
        </p:nvSpPr>
        <p:spPr>
          <a:xfrm>
            <a:off x="22394628" y="19651821"/>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CUDA advantages over </a:t>
            </a:r>
            <a:r>
              <a:rPr lang="en-US" sz="2400" b="1" dirty="0" err="1">
                <a:ea typeface="Open Sans" panose="020B0606030504020204" pitchFamily="34" charset="0"/>
                <a:cs typeface="Open Sans" panose="020B0606030504020204" pitchFamily="34" charset="0"/>
              </a:rPr>
              <a:t>DataFrame</a:t>
            </a:r>
            <a:endParaRPr lang="en-US" sz="2400" b="1" dirty="0">
              <a:ea typeface="Open Sans" panose="020B0606030504020204" pitchFamily="34" charset="0"/>
              <a:cs typeface="Open Sans" panose="020B0606030504020204" pitchFamily="34" charset="0"/>
            </a:endParaRPr>
          </a:p>
        </p:txBody>
      </p:sp>
      <p:sp>
        <p:nvSpPr>
          <p:cNvPr id="1417" name="TextBox 1416">
            <a:extLst>
              <a:ext uri="{FF2B5EF4-FFF2-40B4-BE49-F238E27FC236}">
                <a16:creationId xmlns:a16="http://schemas.microsoft.com/office/drawing/2014/main" id="{F37E620A-26FF-3BFB-5C73-5DB0E88C4E12}"/>
              </a:ext>
            </a:extLst>
          </p:cNvPr>
          <p:cNvSpPr txBox="1"/>
          <p:nvPr/>
        </p:nvSpPr>
        <p:spPr>
          <a:xfrm>
            <a:off x="22394628" y="12289929"/>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Off-the-shelf </a:t>
            </a:r>
            <a:r>
              <a:rPr lang="en-US" sz="2400" b="1" dirty="0" err="1">
                <a:ea typeface="Open Sans" panose="020B0606030504020204" pitchFamily="34" charset="0"/>
                <a:cs typeface="Open Sans" panose="020B0606030504020204" pitchFamily="34" charset="0"/>
              </a:rPr>
              <a:t>DataFrame</a:t>
            </a:r>
            <a:r>
              <a:rPr lang="en-US" sz="2400" b="1" dirty="0">
                <a:ea typeface="Open Sans" panose="020B0606030504020204" pitchFamily="34" charset="0"/>
                <a:cs typeface="Open Sans" panose="020B0606030504020204" pitchFamily="34" charset="0"/>
              </a:rPr>
              <a:t> data structure for Iterative Relational Algebra</a:t>
            </a:r>
          </a:p>
        </p:txBody>
      </p:sp>
      <p:sp>
        <p:nvSpPr>
          <p:cNvPr id="1424" name="TextBox 1423">
            <a:extLst>
              <a:ext uri="{FF2B5EF4-FFF2-40B4-BE49-F238E27FC236}">
                <a16:creationId xmlns:a16="http://schemas.microsoft.com/office/drawing/2014/main" id="{4A596753-6600-383C-6B05-3C41FA7B58B2}"/>
              </a:ext>
            </a:extLst>
          </p:cNvPr>
          <p:cNvSpPr txBox="1"/>
          <p:nvPr/>
        </p:nvSpPr>
        <p:spPr>
          <a:xfrm>
            <a:off x="33144794" y="8522047"/>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Transitive closure performance comparison (</a:t>
            </a:r>
            <a:r>
              <a:rPr lang="en-US" sz="2400" b="1" dirty="0" err="1">
                <a:ea typeface="Open Sans" panose="020B0606030504020204" pitchFamily="34" charset="0"/>
                <a:cs typeface="Open Sans" panose="020B0606030504020204" pitchFamily="34" charset="0"/>
              </a:rPr>
              <a:t>GPUJoin</a:t>
            </a:r>
            <a:r>
              <a:rPr lang="en-US" sz="2400" b="1" dirty="0">
                <a:ea typeface="Open Sans" panose="020B0606030504020204" pitchFamily="34" charset="0"/>
                <a:cs typeface="Open Sans" panose="020B0606030504020204" pitchFamily="34" charset="0"/>
              </a:rPr>
              <a:t> vs Soufflé vs </a:t>
            </a:r>
            <a:r>
              <a:rPr lang="en-US" sz="2400" b="1" dirty="0" err="1">
                <a:ea typeface="Open Sans" panose="020B0606030504020204" pitchFamily="34" charset="0"/>
                <a:cs typeface="Open Sans" panose="020B0606030504020204" pitchFamily="34" charset="0"/>
              </a:rPr>
              <a:t>cuDF</a:t>
            </a:r>
            <a:r>
              <a:rPr lang="en-US" sz="2400" b="1" dirty="0">
                <a:ea typeface="Open Sans" panose="020B0606030504020204" pitchFamily="34" charset="0"/>
                <a:cs typeface="Open Sans" panose="020B0606030504020204" pitchFamily="34" charset="0"/>
              </a:rPr>
              <a:t>)</a:t>
            </a:r>
          </a:p>
        </p:txBody>
      </p:sp>
      <p:pic>
        <p:nvPicPr>
          <p:cNvPr id="1434" name="Picture 6" descr="A graph of numbers and bars&#10;&#10;Description automatically generated">
            <a:extLst>
              <a:ext uri="{FF2B5EF4-FFF2-40B4-BE49-F238E27FC236}">
                <a16:creationId xmlns:a16="http://schemas.microsoft.com/office/drawing/2014/main" id="{7EABE1B4-63CF-1907-99F4-B260FEE60634}"/>
              </a:ext>
            </a:extLst>
          </p:cNvPr>
          <p:cNvPicPr>
            <a:picLocks noChangeAspect="1"/>
          </p:cNvPicPr>
          <p:nvPr/>
        </p:nvPicPr>
        <p:blipFill>
          <a:blip r:embed="rId13"/>
          <a:stretch>
            <a:fillRect/>
          </a:stretch>
        </p:blipFill>
        <p:spPr>
          <a:xfrm>
            <a:off x="33149722" y="14490243"/>
            <a:ext cx="8656821" cy="5160350"/>
          </a:xfrm>
          <a:prstGeom prst="rect">
            <a:avLst/>
          </a:prstGeom>
        </p:spPr>
      </p:pic>
      <p:sp>
        <p:nvSpPr>
          <p:cNvPr id="1435" name="TextBox 1434">
            <a:extLst>
              <a:ext uri="{FF2B5EF4-FFF2-40B4-BE49-F238E27FC236}">
                <a16:creationId xmlns:a16="http://schemas.microsoft.com/office/drawing/2014/main" id="{1A58AC0F-9113-9101-362E-0D836A96ABFA}"/>
              </a:ext>
            </a:extLst>
          </p:cNvPr>
          <p:cNvSpPr txBox="1"/>
          <p:nvPr/>
        </p:nvSpPr>
        <p:spPr>
          <a:xfrm>
            <a:off x="33149722" y="13924556"/>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Single join performance comparison (</a:t>
            </a:r>
            <a:r>
              <a:rPr lang="en-US" sz="2400" b="1" dirty="0" err="1">
                <a:ea typeface="Open Sans" panose="020B0606030504020204" pitchFamily="34" charset="0"/>
                <a:cs typeface="Open Sans" panose="020B0606030504020204" pitchFamily="34" charset="0"/>
              </a:rPr>
              <a:t>GPUJoin</a:t>
            </a:r>
            <a:r>
              <a:rPr lang="en-US" sz="2400" b="1" dirty="0">
                <a:ea typeface="Open Sans" panose="020B0606030504020204" pitchFamily="34" charset="0"/>
                <a:cs typeface="Open Sans" panose="020B0606030504020204" pitchFamily="34" charset="0"/>
              </a:rPr>
              <a:t> vs </a:t>
            </a:r>
            <a:r>
              <a:rPr lang="en-US" sz="2400" b="1" dirty="0" err="1">
                <a:ea typeface="Open Sans" panose="020B0606030504020204" pitchFamily="34" charset="0"/>
                <a:cs typeface="Open Sans" panose="020B0606030504020204" pitchFamily="34" charset="0"/>
              </a:rPr>
              <a:t>cuDF</a:t>
            </a:r>
            <a:r>
              <a:rPr lang="en-US" sz="2400" b="1" dirty="0">
                <a:ea typeface="Open Sans" panose="020B0606030504020204" pitchFamily="34" charset="0"/>
                <a:cs typeface="Open Sans" panose="020B0606030504020204" pitchFamily="34" charset="0"/>
              </a:rPr>
              <a:t>)</a:t>
            </a:r>
          </a:p>
        </p:txBody>
      </p:sp>
      <p:pic>
        <p:nvPicPr>
          <p:cNvPr id="1438" name="Picture 4">
            <a:extLst>
              <a:ext uri="{FF2B5EF4-FFF2-40B4-BE49-F238E27FC236}">
                <a16:creationId xmlns:a16="http://schemas.microsoft.com/office/drawing/2014/main" id="{46D961EE-90C4-08FD-F4CC-A3F851D7AED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49641" y="27599798"/>
            <a:ext cx="8702460" cy="4313138"/>
          </a:xfrm>
          <a:prstGeom prst="rect">
            <a:avLst/>
          </a:prstGeom>
          <a:noFill/>
          <a:extLst>
            <a:ext uri="{909E8E84-426E-40DD-AFC4-6F175D3DCCD1}">
              <a14:hiddenFill xmlns:a14="http://schemas.microsoft.com/office/drawing/2010/main">
                <a:solidFill>
                  <a:srgbClr val="FFFFFF"/>
                </a:solidFill>
              </a14:hiddenFill>
            </a:ext>
          </a:extLst>
        </p:spPr>
      </p:pic>
      <p:sp>
        <p:nvSpPr>
          <p:cNvPr id="1439" name="TextBox 1438">
            <a:extLst>
              <a:ext uri="{FF2B5EF4-FFF2-40B4-BE49-F238E27FC236}">
                <a16:creationId xmlns:a16="http://schemas.microsoft.com/office/drawing/2014/main" id="{79A96B07-FFCF-1551-18D3-251CA3984F81}"/>
              </a:ext>
            </a:extLst>
          </p:cNvPr>
          <p:cNvSpPr txBox="1"/>
          <p:nvPr/>
        </p:nvSpPr>
        <p:spPr>
          <a:xfrm>
            <a:off x="22394629" y="27062947"/>
            <a:ext cx="9857034"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Pinned vs unified memory performance comparison for iterative joins (TC)</a:t>
            </a:r>
          </a:p>
        </p:txBody>
      </p:sp>
      <p:graphicFrame>
        <p:nvGraphicFramePr>
          <p:cNvPr id="1449" name="Table 1448">
            <a:extLst>
              <a:ext uri="{FF2B5EF4-FFF2-40B4-BE49-F238E27FC236}">
                <a16:creationId xmlns:a16="http://schemas.microsoft.com/office/drawing/2014/main" id="{92945CD5-2F19-5ECA-48AB-41485982A562}"/>
              </a:ext>
            </a:extLst>
          </p:cNvPr>
          <p:cNvGraphicFramePr>
            <a:graphicFrameLocks noGrp="1"/>
          </p:cNvGraphicFramePr>
          <p:nvPr>
            <p:extLst>
              <p:ext uri="{D42A27DB-BD31-4B8C-83A1-F6EECF244321}">
                <p14:modId xmlns:p14="http://schemas.microsoft.com/office/powerpoint/2010/main" val="1953148134"/>
              </p:ext>
            </p:extLst>
          </p:nvPr>
        </p:nvGraphicFramePr>
        <p:xfrm>
          <a:off x="33282106" y="8989762"/>
          <a:ext cx="9697414" cy="4772955"/>
        </p:xfrm>
        <a:graphic>
          <a:graphicData uri="http://schemas.openxmlformats.org/drawingml/2006/table">
            <a:tbl>
              <a:tblPr firstRow="1" bandRow="1">
                <a:tableStyleId>{0E3FDE45-AF77-4B5C-9715-49D594BDF05E}</a:tableStyleId>
              </a:tblPr>
              <a:tblGrid>
                <a:gridCol w="1797979">
                  <a:extLst>
                    <a:ext uri="{9D8B030D-6E8A-4147-A177-3AD203B41FA5}">
                      <a16:colId xmlns:a16="http://schemas.microsoft.com/office/drawing/2014/main" val="1406479"/>
                    </a:ext>
                  </a:extLst>
                </a:gridCol>
                <a:gridCol w="510235">
                  <a:extLst>
                    <a:ext uri="{9D8B030D-6E8A-4147-A177-3AD203B41FA5}">
                      <a16:colId xmlns:a16="http://schemas.microsoft.com/office/drawing/2014/main" val="2874857982"/>
                    </a:ext>
                  </a:extLst>
                </a:gridCol>
                <a:gridCol w="877632">
                  <a:extLst>
                    <a:ext uri="{9D8B030D-6E8A-4147-A177-3AD203B41FA5}">
                      <a16:colId xmlns:a16="http://schemas.microsoft.com/office/drawing/2014/main" val="2298673016"/>
                    </a:ext>
                  </a:extLst>
                </a:gridCol>
                <a:gridCol w="1592929">
                  <a:extLst>
                    <a:ext uri="{9D8B030D-6E8A-4147-A177-3AD203B41FA5}">
                      <a16:colId xmlns:a16="http://schemas.microsoft.com/office/drawing/2014/main" val="980943613"/>
                    </a:ext>
                  </a:extLst>
                </a:gridCol>
                <a:gridCol w="1282105">
                  <a:extLst>
                    <a:ext uri="{9D8B030D-6E8A-4147-A177-3AD203B41FA5}">
                      <a16:colId xmlns:a16="http://schemas.microsoft.com/office/drawing/2014/main" val="4294692490"/>
                    </a:ext>
                  </a:extLst>
                </a:gridCol>
                <a:gridCol w="1212178">
                  <a:extLst>
                    <a:ext uri="{9D8B030D-6E8A-4147-A177-3AD203B41FA5}">
                      <a16:colId xmlns:a16="http://schemas.microsoft.com/office/drawing/2014/main" val="979453884"/>
                    </a:ext>
                  </a:extLst>
                </a:gridCol>
                <a:gridCol w="1212178">
                  <a:extLst>
                    <a:ext uri="{9D8B030D-6E8A-4147-A177-3AD203B41FA5}">
                      <a16:colId xmlns:a16="http://schemas.microsoft.com/office/drawing/2014/main" val="3387922885"/>
                    </a:ext>
                  </a:extLst>
                </a:gridCol>
                <a:gridCol w="1212178">
                  <a:extLst>
                    <a:ext uri="{9D8B030D-6E8A-4147-A177-3AD203B41FA5}">
                      <a16:colId xmlns:a16="http://schemas.microsoft.com/office/drawing/2014/main" val="3358984047"/>
                    </a:ext>
                  </a:extLst>
                </a:gridCol>
              </a:tblGrid>
              <a:tr h="326435">
                <a:tc>
                  <a:txBody>
                    <a:bodyPr/>
                    <a:lstStyle/>
                    <a:p>
                      <a:pPr algn="ctr" rtl="0" fontAlgn="b"/>
                      <a:r>
                        <a:rPr lang="en-US" sz="1400" dirty="0">
                          <a:effectLst/>
                        </a:rPr>
                        <a:t>Dataset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Type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Rows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TC size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dirty="0">
                          <a:effectLst/>
                        </a:rPr>
                        <a:t>Iterations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dirty="0" err="1">
                          <a:effectLst/>
                        </a:rPr>
                        <a:t>GPUJoin</a:t>
                      </a:r>
                      <a:r>
                        <a:rPr lang="en-US" sz="1400" dirty="0">
                          <a:effectLst/>
                        </a:rPr>
                        <a:t>(s)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400" b="1" u="none" strike="noStrike" noProof="0" dirty="0">
                          <a:effectLst/>
                        </a:rPr>
                        <a:t>Soufflé</a:t>
                      </a:r>
                      <a:r>
                        <a:rPr lang="en-US" sz="1400" dirty="0">
                          <a:effectLst/>
                        </a:rPr>
                        <a:t>(s)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dirty="0" err="1">
                          <a:effectLst/>
                        </a:rPr>
                        <a:t>cuDF</a:t>
                      </a:r>
                      <a:r>
                        <a:rPr lang="en-US" sz="1400" dirty="0">
                          <a:effectLst/>
                        </a:rPr>
                        <a:t>(s)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4171673"/>
                  </a:ext>
                </a:extLst>
              </a:tr>
              <a:tr h="262445">
                <a:tc>
                  <a:txBody>
                    <a:bodyPr/>
                    <a:lstStyle/>
                    <a:p>
                      <a:pPr algn="ctr" rtl="0" fontAlgn="b"/>
                      <a:r>
                        <a:rPr lang="en-US" sz="1400" err="1">
                          <a:effectLst/>
                        </a:rPr>
                        <a:t>fe_ocean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409,593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1,669,750,513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138.237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536.233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Out of Memory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489701"/>
                  </a:ext>
                </a:extLst>
              </a:tr>
              <a:tr h="262445">
                <a:tc>
                  <a:txBody>
                    <a:bodyPr/>
                    <a:lstStyle/>
                    <a:p>
                      <a:pPr algn="ctr" rtl="0" fontAlgn="b"/>
                      <a:r>
                        <a:rPr lang="en-US" sz="1400">
                          <a:solidFill>
                            <a:srgbClr val="FF0000"/>
                          </a:solidFill>
                          <a:effectLst/>
                        </a:rPr>
                        <a:t>p2p-Gnutella31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147,892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884,179,859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Out of Memory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128.917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Out of memory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353109"/>
                  </a:ext>
                </a:extLst>
              </a:tr>
              <a:tr h="262445">
                <a:tc>
                  <a:txBody>
                    <a:bodyPr/>
                    <a:lstStyle/>
                    <a:p>
                      <a:pPr algn="ctr" rtl="0" fontAlgn="b"/>
                      <a:r>
                        <a:rPr lang="en-US" sz="1400" dirty="0" err="1">
                          <a:solidFill>
                            <a:srgbClr val="FF0000"/>
                          </a:solidFill>
                          <a:effectLst/>
                        </a:rPr>
                        <a:t>usroads</a:t>
                      </a:r>
                      <a:endParaRPr lang="en-US" sz="1400" dirty="0">
                        <a:solidFill>
                          <a:srgbClr val="FF0000"/>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165,435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871,365,688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606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364.554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222.761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Out of Memory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35761"/>
                  </a:ext>
                </a:extLst>
              </a:tr>
              <a:tr h="262445">
                <a:tc>
                  <a:txBody>
                    <a:bodyPr/>
                    <a:lstStyle/>
                    <a:p>
                      <a:pPr algn="ctr" rtl="0" fontAlgn="b"/>
                      <a:r>
                        <a:rPr lang="en-US" sz="1400" err="1">
                          <a:solidFill>
                            <a:srgbClr val="FF0000"/>
                          </a:solidFill>
                          <a:effectLst/>
                        </a:rPr>
                        <a:t>fe_body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163,734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156,120,489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188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47.758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29.07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Out of Memory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841503"/>
                  </a:ext>
                </a:extLst>
              </a:tr>
              <a:tr h="262445">
                <a:tc>
                  <a:txBody>
                    <a:bodyPr/>
                    <a:lstStyle/>
                    <a:p>
                      <a:pPr algn="ctr" rtl="0" fontAlgn="b"/>
                      <a:r>
                        <a:rPr lang="en-US" sz="1400">
                          <a:effectLst/>
                        </a:rPr>
                        <a:t>loc-</a:t>
                      </a:r>
                      <a:r>
                        <a:rPr lang="en-US" sz="1400" err="1">
                          <a:effectLst/>
                        </a:rPr>
                        <a:t>Brightkite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214,078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138,269,412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15.88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29.184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Out of Memory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1230162"/>
                  </a:ext>
                </a:extLst>
              </a:tr>
              <a:tr h="211452">
                <a:tc>
                  <a:txBody>
                    <a:bodyPr/>
                    <a:lstStyle/>
                    <a:p>
                      <a:pPr algn="ctr" rtl="0" fontAlgn="b"/>
                      <a:r>
                        <a:rPr lang="en-US" sz="1400" err="1">
                          <a:effectLst/>
                        </a:rPr>
                        <a:t>SF.cedge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223,001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80,498,014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11.274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17.073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64.417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6688969"/>
                  </a:ext>
                </a:extLst>
              </a:tr>
              <a:tr h="211452">
                <a:tc>
                  <a:txBody>
                    <a:bodyPr/>
                    <a:lstStyle/>
                    <a:p>
                      <a:pPr algn="ctr" rtl="0" fontAlgn="b"/>
                      <a:r>
                        <a:rPr lang="en-US" sz="1400" err="1">
                          <a:effectLst/>
                        </a:rPr>
                        <a:t>fe_sphere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49,152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78,557,912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13.159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20.008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80.077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4584549"/>
                  </a:ext>
                </a:extLst>
              </a:tr>
              <a:tr h="211452">
                <a:tc>
                  <a:txBody>
                    <a:bodyPr/>
                    <a:lstStyle/>
                    <a:p>
                      <a:pPr algn="ctr" rtl="0" fontAlgn="b"/>
                      <a:r>
                        <a:rPr lang="en-US" sz="1400">
                          <a:effectLst/>
                        </a:rPr>
                        <a:t>CA-</a:t>
                      </a:r>
                      <a:r>
                        <a:rPr lang="en-US" sz="1400" err="1">
                          <a:effectLst/>
                        </a:rPr>
                        <a:t>HepTh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51,971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74,619,885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4.318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15.206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26.115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0012936"/>
                  </a:ext>
                </a:extLst>
              </a:tr>
              <a:tr h="262445">
                <a:tc>
                  <a:txBody>
                    <a:bodyPr/>
                    <a:lstStyle/>
                    <a:p>
                      <a:pPr algn="ctr" rtl="0" fontAlgn="b"/>
                      <a:r>
                        <a:rPr lang="en-US" sz="1400">
                          <a:effectLst/>
                        </a:rPr>
                        <a:t>p2p-Gnutella04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39,994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47,059,527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2.092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7.537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14.005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8216026"/>
                  </a:ext>
                </a:extLst>
              </a:tr>
              <a:tr h="262445">
                <a:tc>
                  <a:txBody>
                    <a:bodyPr/>
                    <a:lstStyle/>
                    <a:p>
                      <a:pPr algn="ctr" rtl="0" fontAlgn="b"/>
                      <a:r>
                        <a:rPr lang="en-US" sz="1400">
                          <a:effectLst/>
                        </a:rPr>
                        <a:t>p2p-Gnutella09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26,013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21,402,960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0.72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3.094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3.906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9071618"/>
                  </a:ext>
                </a:extLst>
              </a:tr>
              <a:tr h="211452">
                <a:tc>
                  <a:txBody>
                    <a:bodyPr/>
                    <a:lstStyle/>
                    <a:p>
                      <a:pPr algn="ctr" rtl="0" fontAlgn="b"/>
                      <a:r>
                        <a:rPr lang="en-US" sz="1400">
                          <a:effectLst/>
                        </a:rPr>
                        <a:t>wiki-Vote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103,689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11,947,132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1.137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3.172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6.841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739152"/>
                  </a:ext>
                </a:extLst>
              </a:tr>
              <a:tr h="211452">
                <a:tc>
                  <a:txBody>
                    <a:bodyPr/>
                    <a:lstStyle/>
                    <a:p>
                      <a:pPr algn="ctr" rtl="0" fontAlgn="b"/>
                      <a:r>
                        <a:rPr lang="en-US" sz="1400" err="1">
                          <a:effectLst/>
                        </a:rPr>
                        <a:t>cti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48,232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6,859,653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0.295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1.496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3.181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6724213"/>
                  </a:ext>
                </a:extLst>
              </a:tr>
              <a:tr h="211452">
                <a:tc>
                  <a:txBody>
                    <a:bodyPr/>
                    <a:lstStyle/>
                    <a:p>
                      <a:pPr algn="ctr" rtl="0" fontAlgn="b"/>
                      <a:r>
                        <a:rPr lang="en-US" sz="1400">
                          <a:effectLst/>
                        </a:rPr>
                        <a:t>delaunay_n16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196,575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6,137,959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1.137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1.612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5.596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441615"/>
                  </a:ext>
                </a:extLst>
              </a:tr>
              <a:tr h="262445">
                <a:tc>
                  <a:txBody>
                    <a:bodyPr/>
                    <a:lstStyle/>
                    <a:p>
                      <a:pPr algn="ctr" rtl="0" fontAlgn="b"/>
                      <a:r>
                        <a:rPr lang="en-US" sz="1400" err="1">
                          <a:effectLst/>
                        </a:rPr>
                        <a:t>luxembourg_osm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119,666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5,022,084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426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1.322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2.548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8.194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5150471"/>
                  </a:ext>
                </a:extLst>
              </a:tr>
              <a:tr h="211452">
                <a:tc>
                  <a:txBody>
                    <a:bodyPr/>
                    <a:lstStyle/>
                    <a:p>
                      <a:pPr algn="ctr" rtl="0" fontAlgn="b"/>
                      <a:r>
                        <a:rPr lang="en-US" sz="1400">
                          <a:effectLst/>
                        </a:rPr>
                        <a:t>ego-Facebook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88,234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2,508,102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0.544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0.606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3.719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715430"/>
                  </a:ext>
                </a:extLst>
              </a:tr>
              <a:tr h="211452">
                <a:tc>
                  <a:txBody>
                    <a:bodyPr/>
                    <a:lstStyle/>
                    <a:p>
                      <a:pPr algn="ctr" rtl="0" fontAlgn="b"/>
                      <a:r>
                        <a:rPr lang="en-US" sz="1400" err="1">
                          <a:solidFill>
                            <a:srgbClr val="FF0000"/>
                          </a:solidFill>
                          <a:effectLst/>
                        </a:rPr>
                        <a:t>cal.cedge</a:t>
                      </a:r>
                      <a:endParaRPr lang="en-US" sz="1400">
                        <a:solidFill>
                          <a:srgbClr val="FF0000"/>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21,693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501,755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0.489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0.455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solidFill>
                            <a:srgbClr val="FF0000"/>
                          </a:solidFill>
                          <a:effectLst/>
                        </a:rPr>
                        <a:t>2.756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0053583"/>
                  </a:ext>
                </a:extLst>
              </a:tr>
              <a:tr h="211452">
                <a:tc>
                  <a:txBody>
                    <a:bodyPr/>
                    <a:lstStyle/>
                    <a:p>
                      <a:pPr algn="ctr" rtl="0" fontAlgn="b"/>
                      <a:r>
                        <a:rPr lang="en-US" sz="1400" err="1">
                          <a:effectLst/>
                        </a:rPr>
                        <a:t>TG.cedge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23,874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481,121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0.198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0.219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0.857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8648637"/>
                  </a:ext>
                </a:extLst>
              </a:tr>
              <a:tr h="211452">
                <a:tc>
                  <a:txBody>
                    <a:bodyPr/>
                    <a:lstStyle/>
                    <a:p>
                      <a:pPr algn="ctr" rtl="0" fontAlgn="b"/>
                      <a:r>
                        <a:rPr lang="en-US" sz="1400">
                          <a:effectLst/>
                        </a:rPr>
                        <a:t>wing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121,544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329,438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0.085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0.193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0.905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2524250"/>
                  </a:ext>
                </a:extLst>
              </a:tr>
              <a:tr h="211452">
                <a:tc>
                  <a:txBody>
                    <a:bodyPr/>
                    <a:lstStyle/>
                    <a:p>
                      <a:pPr algn="ctr" rtl="0" fontAlgn="b"/>
                      <a:r>
                        <a:rPr lang="en-US" sz="1400" dirty="0" err="1">
                          <a:effectLst/>
                        </a:rPr>
                        <a:t>OL.cedge</a:t>
                      </a:r>
                      <a:endParaRPr lang="en-US" sz="1400" dirty="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dirty="0">
                          <a:effectLst/>
                        </a:rPr>
                        <a:t>7,035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dirty="0">
                          <a:effectLst/>
                        </a:rPr>
                        <a:t>146,120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a:effectLst/>
                        </a:rPr>
                        <a:t>0.148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dirty="0">
                          <a:effectLst/>
                        </a:rPr>
                        <a:t>0.181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400" dirty="0">
                          <a:effectLst/>
                        </a:rPr>
                        <a:t>0.523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04324"/>
                  </a:ext>
                </a:extLst>
              </a:tr>
            </a:tbl>
          </a:graphicData>
        </a:graphic>
      </p:graphicFrame>
      <p:sp>
        <p:nvSpPr>
          <p:cNvPr id="1450" name="TextBox 1449">
            <a:extLst>
              <a:ext uri="{FF2B5EF4-FFF2-40B4-BE49-F238E27FC236}">
                <a16:creationId xmlns:a16="http://schemas.microsoft.com/office/drawing/2014/main" id="{91C76D90-783A-3563-486F-A6BF3D633B8C}"/>
              </a:ext>
            </a:extLst>
          </p:cNvPr>
          <p:cNvSpPr txBox="1"/>
          <p:nvPr/>
        </p:nvSpPr>
        <p:spPr>
          <a:xfrm>
            <a:off x="33144794" y="19716455"/>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Naïve vs semi-naïve evaluation of TC computation in </a:t>
            </a:r>
            <a:r>
              <a:rPr lang="en-US" sz="2400" b="1" dirty="0" err="1">
                <a:ea typeface="Open Sans" panose="020B0606030504020204" pitchFamily="34" charset="0"/>
                <a:cs typeface="Open Sans" panose="020B0606030504020204" pitchFamily="34" charset="0"/>
              </a:rPr>
              <a:t>GPUJoin</a:t>
            </a:r>
            <a:endParaRPr lang="en-US" sz="2400" b="1" dirty="0">
              <a:ea typeface="Open Sans" panose="020B0606030504020204" pitchFamily="34" charset="0"/>
              <a:cs typeface="Open Sans" panose="020B0606030504020204" pitchFamily="34" charset="0"/>
            </a:endParaRPr>
          </a:p>
        </p:txBody>
      </p:sp>
      <p:pic>
        <p:nvPicPr>
          <p:cNvPr id="1452" name="Picture 1451" descr="A graph of blue and orange bars&#10;&#10;Description automatically generated">
            <a:extLst>
              <a:ext uri="{FF2B5EF4-FFF2-40B4-BE49-F238E27FC236}">
                <a16:creationId xmlns:a16="http://schemas.microsoft.com/office/drawing/2014/main" id="{517B1791-B3E4-5B84-66EE-67073A5DB48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462549" y="20288819"/>
            <a:ext cx="9732536" cy="4143786"/>
          </a:xfrm>
          <a:prstGeom prst="rect">
            <a:avLst/>
          </a:prstGeom>
        </p:spPr>
      </p:pic>
      <p:sp>
        <p:nvSpPr>
          <p:cNvPr id="1453" name="TextBox 1452">
            <a:extLst>
              <a:ext uri="{FF2B5EF4-FFF2-40B4-BE49-F238E27FC236}">
                <a16:creationId xmlns:a16="http://schemas.microsoft.com/office/drawing/2014/main" id="{F668A1F2-D277-E852-FB98-E4D739F1ACFC}"/>
              </a:ext>
            </a:extLst>
          </p:cNvPr>
          <p:cNvSpPr txBox="1"/>
          <p:nvPr/>
        </p:nvSpPr>
        <p:spPr>
          <a:xfrm>
            <a:off x="33612404" y="24306785"/>
            <a:ext cx="9703069" cy="461665"/>
          </a:xfrm>
          <a:prstGeom prst="rect">
            <a:avLst/>
          </a:prstGeom>
          <a:noFill/>
        </p:spPr>
        <p:txBody>
          <a:bodyPr wrap="square" rtlCol="0">
            <a:spAutoFit/>
          </a:bodyPr>
          <a:lstStyle>
            <a:defPPr>
              <a:defRPr kern="1200"/>
            </a:defPPr>
          </a:lstStyle>
          <a:p>
            <a:pPr algn="ctr"/>
            <a:r>
              <a:rPr lang="en-US" sz="2400" i="1" dirty="0">
                <a:ea typeface="Open Sans" panose="020B0606030504020204" pitchFamily="34" charset="0"/>
                <a:cs typeface="Open Sans" panose="020B0606030504020204" pitchFamily="34" charset="0"/>
              </a:rPr>
              <a:t>Empty bars in naïve evaluation presents out of memory error</a:t>
            </a:r>
          </a:p>
        </p:txBody>
      </p:sp>
      <p:sp>
        <p:nvSpPr>
          <p:cNvPr id="1454" name="TextBox 1453">
            <a:extLst>
              <a:ext uri="{FF2B5EF4-FFF2-40B4-BE49-F238E27FC236}">
                <a16:creationId xmlns:a16="http://schemas.microsoft.com/office/drawing/2014/main" id="{568767EB-F3CF-8C6F-62A2-E2B690B0B56A}"/>
              </a:ext>
            </a:extLst>
          </p:cNvPr>
          <p:cNvSpPr txBox="1"/>
          <p:nvPr/>
        </p:nvSpPr>
        <p:spPr>
          <a:xfrm>
            <a:off x="33149722" y="29153038"/>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Acknowledgement</a:t>
            </a:r>
          </a:p>
        </p:txBody>
      </p:sp>
      <p:sp>
        <p:nvSpPr>
          <p:cNvPr id="1455" name="TextBox 1454">
            <a:extLst>
              <a:ext uri="{FF2B5EF4-FFF2-40B4-BE49-F238E27FC236}">
                <a16:creationId xmlns:a16="http://schemas.microsoft.com/office/drawing/2014/main" id="{15C651D1-7906-9264-4B45-69C387DE3BCE}"/>
              </a:ext>
            </a:extLst>
          </p:cNvPr>
          <p:cNvSpPr txBox="1"/>
          <p:nvPr/>
        </p:nvSpPr>
        <p:spPr>
          <a:xfrm>
            <a:off x="33136105" y="30087866"/>
            <a:ext cx="9857035" cy="1938992"/>
          </a:xfrm>
          <a:prstGeom prst="rect">
            <a:avLst/>
          </a:prstGeom>
          <a:noFill/>
        </p:spPr>
        <p:txBody>
          <a:bodyPr wrap="square" rtlCol="0">
            <a:spAutoFit/>
          </a:bodyPr>
          <a:lstStyle>
            <a:defPPr>
              <a:defRPr kern="1200"/>
            </a:defPPr>
          </a:lstStyle>
          <a:p>
            <a:r>
              <a:rPr lang="en-US" sz="2400" dirty="0">
                <a:ea typeface="Open Sans" panose="020B0606030504020204" pitchFamily="34" charset="0"/>
                <a:cs typeface="Open Sans" panose="020B0606030504020204" pitchFamily="34" charset="0"/>
              </a:rPr>
              <a:t>This work was funded in part by NSF RII Track-4 award 2132013, NSF collaborative research award 2217036, and NSF collaborative research award 2221811. We are thankful to the ALCF’s Director’s Discretionary (DD) program for providing us with compute hours to run our experiments on the </a:t>
            </a:r>
            <a:r>
              <a:rPr lang="en-US" sz="2400" dirty="0" err="1">
                <a:ea typeface="Open Sans" panose="020B0606030504020204" pitchFamily="34" charset="0"/>
                <a:cs typeface="Open Sans" panose="020B0606030504020204" pitchFamily="34" charset="0"/>
              </a:rPr>
              <a:t>ThetaGPU</a:t>
            </a:r>
            <a:r>
              <a:rPr lang="en-US" sz="2400" dirty="0">
                <a:ea typeface="Open Sans" panose="020B0606030504020204" pitchFamily="34" charset="0"/>
                <a:cs typeface="Open Sans" panose="020B0606030504020204" pitchFamily="34" charset="0"/>
              </a:rPr>
              <a:t> supercomputer located at the Argonne National Laboratory.</a:t>
            </a:r>
          </a:p>
        </p:txBody>
      </p:sp>
      <p:sp>
        <p:nvSpPr>
          <p:cNvPr id="1456" name="Text Placeholder 14">
            <a:extLst>
              <a:ext uri="{FF2B5EF4-FFF2-40B4-BE49-F238E27FC236}">
                <a16:creationId xmlns:a16="http://schemas.microsoft.com/office/drawing/2014/main" id="{C990C892-F8B2-CEC5-ED00-E3A27FE99B68}"/>
              </a:ext>
            </a:extLst>
          </p:cNvPr>
          <p:cNvSpPr txBox="1">
            <a:spLocks/>
          </p:cNvSpPr>
          <p:nvPr/>
        </p:nvSpPr>
        <p:spPr>
          <a:xfrm>
            <a:off x="22737921" y="17030445"/>
            <a:ext cx="4629595" cy="2433546"/>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Clr>
                <a:srgbClr val="006241"/>
              </a:buClr>
              <a:buFont typeface="Arial" panose="020B0604020202020204" pitchFamily="34" charset="0"/>
              <a:buChar char="•"/>
              <a:defRPr sz="2400" kern="1200">
                <a:solidFill>
                  <a:schemeClr val="tx1"/>
                </a:solidFill>
                <a:latin typeface="Proxima Nova Rg" panose="02000506030000020004" pitchFamily="50" charset="0"/>
                <a:ea typeface="+mn-ea"/>
                <a:cs typeface="+mn-cs"/>
              </a:defRPr>
            </a:lvl1pPr>
            <a:lvl2pPr marL="685800" indent="-228600" algn="l" defTabSz="914400" rtl="0" eaLnBrk="1" latinLnBrk="0" hangingPunct="1">
              <a:lnSpc>
                <a:spcPct val="90000"/>
              </a:lnSpc>
              <a:spcBef>
                <a:spcPts val="500"/>
              </a:spcBef>
              <a:buClr>
                <a:srgbClr val="006241"/>
              </a:buClr>
              <a:buFont typeface="Arial" panose="020B0604020202020204" pitchFamily="34" charset="0"/>
              <a:buChar char="•"/>
              <a:defRPr sz="2000" kern="1200">
                <a:solidFill>
                  <a:schemeClr val="tx1"/>
                </a:solidFill>
                <a:latin typeface="Proxima Nova Rg" panose="02000506030000020004" pitchFamily="50" charset="0"/>
                <a:ea typeface="+mn-ea"/>
                <a:cs typeface="+mn-cs"/>
              </a:defRPr>
            </a:lvl2pPr>
            <a:lvl3pPr marL="1143000" indent="-228600" algn="l" defTabSz="914400" rtl="0" eaLnBrk="1" latinLnBrk="0" hangingPunct="1">
              <a:lnSpc>
                <a:spcPct val="90000"/>
              </a:lnSpc>
              <a:spcBef>
                <a:spcPts val="500"/>
              </a:spcBef>
              <a:buClr>
                <a:srgbClr val="006241"/>
              </a:buClr>
              <a:buFont typeface="Arial" panose="020B0604020202020204" pitchFamily="34" charset="0"/>
              <a:buChar char="•"/>
              <a:defRPr sz="1800" kern="1200">
                <a:solidFill>
                  <a:schemeClr val="tx1"/>
                </a:solidFill>
                <a:latin typeface="Proxima Nova Rg" panose="02000506030000020004" pitchFamily="50" charset="0"/>
                <a:ea typeface="+mn-ea"/>
                <a:cs typeface="+mn-cs"/>
              </a:defRPr>
            </a:lvl3pPr>
            <a:lvl4pPr marL="1600200" indent="-228600" algn="l" defTabSz="914400" rtl="0" eaLnBrk="1" latinLnBrk="0" hangingPunct="1">
              <a:lnSpc>
                <a:spcPct val="90000"/>
              </a:lnSpc>
              <a:spcBef>
                <a:spcPts val="500"/>
              </a:spcBef>
              <a:buClr>
                <a:srgbClr val="006241"/>
              </a:buClr>
              <a:buFont typeface="Arial" panose="020B0604020202020204" pitchFamily="34" charset="0"/>
              <a:buChar char="•"/>
              <a:defRPr sz="1600" kern="1200">
                <a:solidFill>
                  <a:schemeClr val="tx1"/>
                </a:solidFill>
                <a:latin typeface="Proxima Nova Rg" panose="02000506030000020004" pitchFamily="50" charset="0"/>
                <a:ea typeface="+mn-ea"/>
                <a:cs typeface="+mn-cs"/>
              </a:defRPr>
            </a:lvl4pPr>
            <a:lvl5pPr marL="2057400" indent="-228600" algn="l" defTabSz="914400" rtl="0" eaLnBrk="1" latinLnBrk="0" hangingPunct="1">
              <a:lnSpc>
                <a:spcPct val="90000"/>
              </a:lnSpc>
              <a:spcBef>
                <a:spcPts val="500"/>
              </a:spcBef>
              <a:buClr>
                <a:srgbClr val="006241"/>
              </a:buClr>
              <a:buFont typeface="Arial" panose="020B0604020202020204" pitchFamily="34" charset="0"/>
              <a:buChar char="•"/>
              <a:defRPr sz="1600" kern="1200">
                <a:solidFill>
                  <a:schemeClr val="tx1"/>
                </a:solidFill>
                <a:latin typeface="Proxima Nova Rg"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mn-lt"/>
              </a:rPr>
              <a:t>Abstract memory management</a:t>
            </a:r>
          </a:p>
          <a:p>
            <a:pPr marL="0" indent="0">
              <a:lnSpc>
                <a:spcPct val="150000"/>
              </a:lnSpc>
              <a:buNone/>
            </a:pPr>
            <a:r>
              <a:rPr lang="en-GB" dirty="0">
                <a:latin typeface="+mn-lt"/>
              </a:rPr>
              <a:t>Abstract thread block configuration</a:t>
            </a:r>
          </a:p>
          <a:p>
            <a:pPr marL="0" indent="0">
              <a:lnSpc>
                <a:spcPct val="150000"/>
              </a:lnSpc>
              <a:buNone/>
            </a:pPr>
            <a:r>
              <a:rPr lang="en-GB" dirty="0">
                <a:latin typeface="+mn-lt"/>
              </a:rPr>
              <a:t>Same API signatures for CPU, GPU</a:t>
            </a:r>
          </a:p>
          <a:p>
            <a:pPr marL="0" indent="0">
              <a:lnSpc>
                <a:spcPct val="150000"/>
              </a:lnSpc>
              <a:buNone/>
            </a:pPr>
            <a:r>
              <a:rPr lang="en-GB" dirty="0">
                <a:latin typeface="+mn-lt"/>
              </a:rPr>
              <a:t>Easy-to-code interface</a:t>
            </a:r>
          </a:p>
        </p:txBody>
      </p:sp>
      <p:sp>
        <p:nvSpPr>
          <p:cNvPr id="1457" name="Text Placeholder 15">
            <a:extLst>
              <a:ext uri="{FF2B5EF4-FFF2-40B4-BE49-F238E27FC236}">
                <a16:creationId xmlns:a16="http://schemas.microsoft.com/office/drawing/2014/main" id="{9753DE30-06DF-E9E4-D1A6-531A041431F1}"/>
              </a:ext>
            </a:extLst>
          </p:cNvPr>
          <p:cNvSpPr txBox="1">
            <a:spLocks/>
          </p:cNvSpPr>
          <p:nvPr/>
        </p:nvSpPr>
        <p:spPr>
          <a:xfrm>
            <a:off x="22394628" y="15958983"/>
            <a:ext cx="4783727" cy="671565"/>
          </a:xfrm>
          <a:prstGeom prst="rect">
            <a:avLst/>
          </a:prstGeom>
        </p:spPr>
        <p:style>
          <a:lnRef idx="1">
            <a:schemeClr val="accent1"/>
          </a:lnRef>
          <a:fillRef idx="3">
            <a:schemeClr val="accent1"/>
          </a:fillRef>
          <a:effectRef idx="2">
            <a:schemeClr val="accent1"/>
          </a:effectRef>
          <a:fontRef idx="minor">
            <a:schemeClr val="lt1"/>
          </a:fontRef>
        </p:style>
        <p:txBody>
          <a:bodyPr lIns="503999" tIns="45720" rIns="91440" bIns="45720" anchor="ctr"/>
          <a:lstStyle>
            <a:lvl1pPr marL="228600" indent="-228600" algn="l" defTabSz="914400" rtl="0" eaLnBrk="1" latinLnBrk="0" hangingPunct="1">
              <a:lnSpc>
                <a:spcPct val="90000"/>
              </a:lnSpc>
              <a:spcBef>
                <a:spcPts val="1000"/>
              </a:spcBef>
              <a:buClr>
                <a:srgbClr val="006241"/>
              </a:buClr>
              <a:buFont typeface="Arial" panose="020B0604020202020204" pitchFamily="34" charset="0"/>
              <a:buChar char="•"/>
              <a:defRPr sz="2400" kern="1200">
                <a:solidFill>
                  <a:schemeClr val="tx1"/>
                </a:solidFill>
                <a:latin typeface="Proxima Nova Rg" panose="02000506030000020004" pitchFamily="50" charset="0"/>
                <a:ea typeface="+mn-ea"/>
                <a:cs typeface="+mn-cs"/>
              </a:defRPr>
            </a:lvl1pPr>
            <a:lvl2pPr marL="685800" indent="-228600" algn="l" defTabSz="914400" rtl="0" eaLnBrk="1" latinLnBrk="0" hangingPunct="1">
              <a:lnSpc>
                <a:spcPct val="90000"/>
              </a:lnSpc>
              <a:spcBef>
                <a:spcPts val="500"/>
              </a:spcBef>
              <a:buClr>
                <a:srgbClr val="006241"/>
              </a:buClr>
              <a:buFont typeface="Arial" panose="020B0604020202020204" pitchFamily="34" charset="0"/>
              <a:buChar char="•"/>
              <a:defRPr sz="2000" kern="1200">
                <a:solidFill>
                  <a:schemeClr val="tx1"/>
                </a:solidFill>
                <a:latin typeface="Proxima Nova Rg" panose="02000506030000020004" pitchFamily="50" charset="0"/>
                <a:ea typeface="+mn-ea"/>
                <a:cs typeface="+mn-cs"/>
              </a:defRPr>
            </a:lvl2pPr>
            <a:lvl3pPr marL="1143000" indent="-228600" algn="l" defTabSz="914400" rtl="0" eaLnBrk="1" latinLnBrk="0" hangingPunct="1">
              <a:lnSpc>
                <a:spcPct val="90000"/>
              </a:lnSpc>
              <a:spcBef>
                <a:spcPts val="500"/>
              </a:spcBef>
              <a:buClr>
                <a:srgbClr val="006241"/>
              </a:buClr>
              <a:buFont typeface="Arial" panose="020B0604020202020204" pitchFamily="34" charset="0"/>
              <a:buChar char="•"/>
              <a:defRPr sz="1800" kern="1200">
                <a:solidFill>
                  <a:schemeClr val="tx1"/>
                </a:solidFill>
                <a:latin typeface="Proxima Nova Rg" panose="02000506030000020004" pitchFamily="50" charset="0"/>
                <a:ea typeface="+mn-ea"/>
                <a:cs typeface="+mn-cs"/>
              </a:defRPr>
            </a:lvl3pPr>
            <a:lvl4pPr marL="1600200" indent="-228600" algn="l" defTabSz="914400" rtl="0" eaLnBrk="1" latinLnBrk="0" hangingPunct="1">
              <a:lnSpc>
                <a:spcPct val="90000"/>
              </a:lnSpc>
              <a:spcBef>
                <a:spcPts val="500"/>
              </a:spcBef>
              <a:buClr>
                <a:srgbClr val="006241"/>
              </a:buClr>
              <a:buFont typeface="Arial" panose="020B0604020202020204" pitchFamily="34" charset="0"/>
              <a:buChar char="•"/>
              <a:defRPr sz="1600" kern="1200">
                <a:solidFill>
                  <a:schemeClr val="tx1"/>
                </a:solidFill>
                <a:latin typeface="Proxima Nova Rg" panose="02000506030000020004" pitchFamily="50" charset="0"/>
                <a:ea typeface="+mn-ea"/>
                <a:cs typeface="+mn-cs"/>
              </a:defRPr>
            </a:lvl4pPr>
            <a:lvl5pPr marL="2057400" indent="-228600" algn="l" defTabSz="914400" rtl="0" eaLnBrk="1" latinLnBrk="0" hangingPunct="1">
              <a:lnSpc>
                <a:spcPct val="90000"/>
              </a:lnSpc>
              <a:spcBef>
                <a:spcPts val="500"/>
              </a:spcBef>
              <a:buClr>
                <a:srgbClr val="006241"/>
              </a:buClr>
              <a:buFont typeface="Arial" panose="020B0604020202020204" pitchFamily="34" charset="0"/>
              <a:buChar char="•"/>
              <a:defRPr sz="1600" kern="1200">
                <a:solidFill>
                  <a:schemeClr val="tx1"/>
                </a:solidFill>
                <a:latin typeface="Proxima Nova Rg"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chemeClr val="bg1"/>
                </a:solidFill>
                <a:latin typeface="+mn-lt"/>
              </a:rPr>
              <a:t>Advantages</a:t>
            </a:r>
          </a:p>
        </p:txBody>
      </p:sp>
      <p:sp>
        <p:nvSpPr>
          <p:cNvPr id="1458" name="Google Shape;1037;p98">
            <a:extLst>
              <a:ext uri="{FF2B5EF4-FFF2-40B4-BE49-F238E27FC236}">
                <a16:creationId xmlns:a16="http://schemas.microsoft.com/office/drawing/2014/main" id="{C61B699B-92BB-35DA-20D0-CFEC524BA787}"/>
              </a:ext>
            </a:extLst>
          </p:cNvPr>
          <p:cNvSpPr>
            <a:spLocks noChangeAspect="1"/>
          </p:cNvSpPr>
          <p:nvPr/>
        </p:nvSpPr>
        <p:spPr>
          <a:xfrm>
            <a:off x="22474181" y="17131327"/>
            <a:ext cx="250755" cy="180000"/>
          </a:xfrm>
          <a:custGeom>
            <a:avLst/>
            <a:gdLst/>
            <a:ahLst/>
            <a:cxnLst/>
            <a:rect l="l" t="t" r="r" b="b"/>
            <a:pathLst>
              <a:path w="377" h="268" extrusionOk="0">
                <a:moveTo>
                  <a:pt x="133" y="262"/>
                </a:moveTo>
                <a:lnTo>
                  <a:pt x="5" y="133"/>
                </a:lnTo>
                <a:cubicBezTo>
                  <a:pt x="0" y="128"/>
                  <a:pt x="0" y="120"/>
                  <a:pt x="5" y="116"/>
                </a:cubicBezTo>
                <a:lnTo>
                  <a:pt x="22" y="98"/>
                </a:lnTo>
                <a:cubicBezTo>
                  <a:pt x="27" y="94"/>
                  <a:pt x="35" y="94"/>
                  <a:pt x="39" y="98"/>
                </a:cubicBezTo>
                <a:lnTo>
                  <a:pt x="136" y="196"/>
                </a:lnTo>
                <a:cubicBezTo>
                  <a:pt x="139" y="199"/>
                  <a:pt x="144" y="199"/>
                  <a:pt x="148" y="196"/>
                </a:cubicBezTo>
                <a:lnTo>
                  <a:pt x="337" y="5"/>
                </a:lnTo>
                <a:cubicBezTo>
                  <a:pt x="341" y="0"/>
                  <a:pt x="349" y="0"/>
                  <a:pt x="354" y="5"/>
                </a:cubicBezTo>
                <a:lnTo>
                  <a:pt x="371" y="22"/>
                </a:lnTo>
                <a:cubicBezTo>
                  <a:pt x="376" y="27"/>
                  <a:pt x="376" y="35"/>
                  <a:pt x="371" y="39"/>
                </a:cubicBezTo>
                <a:lnTo>
                  <a:pt x="151" y="262"/>
                </a:lnTo>
                <a:cubicBezTo>
                  <a:pt x="146" y="267"/>
                  <a:pt x="138" y="267"/>
                  <a:pt x="133" y="262"/>
                </a:cubicBezTo>
              </a:path>
            </a:pathLst>
          </a:custGeom>
          <a:solidFill>
            <a:srgbClr val="006241"/>
          </a:solidFill>
          <a:ln>
            <a:noFill/>
          </a:ln>
        </p:spPr>
        <p:txBody>
          <a:bodyPr spcFirstLastPara="1" wrap="square" lIns="91425" tIns="45700" rIns="91425" bIns="45700" anchor="ctr" anchorCtr="0">
            <a:noAutofit/>
          </a:bodyPr>
          <a:lstStyle/>
          <a:p>
            <a:endParaRPr sz="2400">
              <a:solidFill>
                <a:srgbClr val="000000"/>
              </a:solidFill>
              <a:ea typeface="Calibri"/>
              <a:cs typeface="Calibri"/>
              <a:sym typeface="Calibri"/>
            </a:endParaRPr>
          </a:p>
        </p:txBody>
      </p:sp>
      <p:sp>
        <p:nvSpPr>
          <p:cNvPr id="1459" name="Google Shape;1037;p98">
            <a:extLst>
              <a:ext uri="{FF2B5EF4-FFF2-40B4-BE49-F238E27FC236}">
                <a16:creationId xmlns:a16="http://schemas.microsoft.com/office/drawing/2014/main" id="{9E48EE2B-CD4B-4917-6078-58193A42692F}"/>
              </a:ext>
            </a:extLst>
          </p:cNvPr>
          <p:cNvSpPr>
            <a:spLocks noChangeAspect="1"/>
          </p:cNvSpPr>
          <p:nvPr/>
        </p:nvSpPr>
        <p:spPr>
          <a:xfrm>
            <a:off x="22474181" y="17778060"/>
            <a:ext cx="250755" cy="180000"/>
          </a:xfrm>
          <a:custGeom>
            <a:avLst/>
            <a:gdLst/>
            <a:ahLst/>
            <a:cxnLst/>
            <a:rect l="l" t="t" r="r" b="b"/>
            <a:pathLst>
              <a:path w="377" h="268" extrusionOk="0">
                <a:moveTo>
                  <a:pt x="133" y="262"/>
                </a:moveTo>
                <a:lnTo>
                  <a:pt x="5" y="133"/>
                </a:lnTo>
                <a:cubicBezTo>
                  <a:pt x="0" y="128"/>
                  <a:pt x="0" y="120"/>
                  <a:pt x="5" y="116"/>
                </a:cubicBezTo>
                <a:lnTo>
                  <a:pt x="22" y="98"/>
                </a:lnTo>
                <a:cubicBezTo>
                  <a:pt x="27" y="94"/>
                  <a:pt x="35" y="94"/>
                  <a:pt x="39" y="98"/>
                </a:cubicBezTo>
                <a:lnTo>
                  <a:pt x="136" y="196"/>
                </a:lnTo>
                <a:cubicBezTo>
                  <a:pt x="139" y="199"/>
                  <a:pt x="144" y="199"/>
                  <a:pt x="148" y="196"/>
                </a:cubicBezTo>
                <a:lnTo>
                  <a:pt x="337" y="5"/>
                </a:lnTo>
                <a:cubicBezTo>
                  <a:pt x="341" y="0"/>
                  <a:pt x="349" y="0"/>
                  <a:pt x="354" y="5"/>
                </a:cubicBezTo>
                <a:lnTo>
                  <a:pt x="371" y="22"/>
                </a:lnTo>
                <a:cubicBezTo>
                  <a:pt x="376" y="27"/>
                  <a:pt x="376" y="35"/>
                  <a:pt x="371" y="39"/>
                </a:cubicBezTo>
                <a:lnTo>
                  <a:pt x="151" y="262"/>
                </a:lnTo>
                <a:cubicBezTo>
                  <a:pt x="146" y="267"/>
                  <a:pt x="138" y="267"/>
                  <a:pt x="133" y="262"/>
                </a:cubicBezTo>
              </a:path>
            </a:pathLst>
          </a:custGeom>
          <a:solidFill>
            <a:srgbClr val="006241"/>
          </a:solidFill>
          <a:ln>
            <a:noFill/>
          </a:ln>
        </p:spPr>
        <p:txBody>
          <a:bodyPr spcFirstLastPara="1" wrap="square" lIns="91425" tIns="45700" rIns="91425" bIns="45700" anchor="ctr" anchorCtr="0">
            <a:noAutofit/>
          </a:bodyPr>
          <a:lstStyle/>
          <a:p>
            <a:endParaRPr sz="2400">
              <a:solidFill>
                <a:srgbClr val="000000"/>
              </a:solidFill>
              <a:ea typeface="Calibri"/>
              <a:cs typeface="Calibri"/>
              <a:sym typeface="Calibri"/>
            </a:endParaRPr>
          </a:p>
        </p:txBody>
      </p:sp>
      <p:sp>
        <p:nvSpPr>
          <p:cNvPr id="1460" name="Google Shape;1037;p98">
            <a:extLst>
              <a:ext uri="{FF2B5EF4-FFF2-40B4-BE49-F238E27FC236}">
                <a16:creationId xmlns:a16="http://schemas.microsoft.com/office/drawing/2014/main" id="{9C8EFB13-50E6-2567-8983-72884F711C57}"/>
              </a:ext>
            </a:extLst>
          </p:cNvPr>
          <p:cNvSpPr>
            <a:spLocks noChangeAspect="1"/>
          </p:cNvSpPr>
          <p:nvPr/>
        </p:nvSpPr>
        <p:spPr>
          <a:xfrm>
            <a:off x="22474181" y="18478163"/>
            <a:ext cx="250755" cy="180000"/>
          </a:xfrm>
          <a:custGeom>
            <a:avLst/>
            <a:gdLst/>
            <a:ahLst/>
            <a:cxnLst/>
            <a:rect l="l" t="t" r="r" b="b"/>
            <a:pathLst>
              <a:path w="377" h="268" extrusionOk="0">
                <a:moveTo>
                  <a:pt x="133" y="262"/>
                </a:moveTo>
                <a:lnTo>
                  <a:pt x="5" y="133"/>
                </a:lnTo>
                <a:cubicBezTo>
                  <a:pt x="0" y="128"/>
                  <a:pt x="0" y="120"/>
                  <a:pt x="5" y="116"/>
                </a:cubicBezTo>
                <a:lnTo>
                  <a:pt x="22" y="98"/>
                </a:lnTo>
                <a:cubicBezTo>
                  <a:pt x="27" y="94"/>
                  <a:pt x="35" y="94"/>
                  <a:pt x="39" y="98"/>
                </a:cubicBezTo>
                <a:lnTo>
                  <a:pt x="136" y="196"/>
                </a:lnTo>
                <a:cubicBezTo>
                  <a:pt x="139" y="199"/>
                  <a:pt x="144" y="199"/>
                  <a:pt x="148" y="196"/>
                </a:cubicBezTo>
                <a:lnTo>
                  <a:pt x="337" y="5"/>
                </a:lnTo>
                <a:cubicBezTo>
                  <a:pt x="341" y="0"/>
                  <a:pt x="349" y="0"/>
                  <a:pt x="354" y="5"/>
                </a:cubicBezTo>
                <a:lnTo>
                  <a:pt x="371" y="22"/>
                </a:lnTo>
                <a:cubicBezTo>
                  <a:pt x="376" y="27"/>
                  <a:pt x="376" y="35"/>
                  <a:pt x="371" y="39"/>
                </a:cubicBezTo>
                <a:lnTo>
                  <a:pt x="151" y="262"/>
                </a:lnTo>
                <a:cubicBezTo>
                  <a:pt x="146" y="267"/>
                  <a:pt x="138" y="267"/>
                  <a:pt x="133" y="262"/>
                </a:cubicBezTo>
              </a:path>
            </a:pathLst>
          </a:custGeom>
          <a:solidFill>
            <a:srgbClr val="006241"/>
          </a:solidFill>
          <a:ln>
            <a:noFill/>
          </a:ln>
        </p:spPr>
        <p:txBody>
          <a:bodyPr spcFirstLastPara="1" wrap="square" lIns="91425" tIns="45700" rIns="91425" bIns="45700" anchor="ctr" anchorCtr="0">
            <a:noAutofit/>
          </a:bodyPr>
          <a:lstStyle/>
          <a:p>
            <a:endParaRPr sz="2400">
              <a:solidFill>
                <a:srgbClr val="000000"/>
              </a:solidFill>
              <a:ea typeface="Calibri"/>
              <a:cs typeface="Calibri"/>
              <a:sym typeface="Calibri"/>
            </a:endParaRPr>
          </a:p>
        </p:txBody>
      </p:sp>
      <p:sp>
        <p:nvSpPr>
          <p:cNvPr id="1461" name="Google Shape;1037;p98">
            <a:extLst>
              <a:ext uri="{FF2B5EF4-FFF2-40B4-BE49-F238E27FC236}">
                <a16:creationId xmlns:a16="http://schemas.microsoft.com/office/drawing/2014/main" id="{B5C32BBF-5420-0DEB-A018-60B9BA72458C}"/>
              </a:ext>
            </a:extLst>
          </p:cNvPr>
          <p:cNvSpPr>
            <a:spLocks noChangeAspect="1"/>
          </p:cNvSpPr>
          <p:nvPr/>
        </p:nvSpPr>
        <p:spPr>
          <a:xfrm>
            <a:off x="22474181" y="19118101"/>
            <a:ext cx="250755" cy="180000"/>
          </a:xfrm>
          <a:custGeom>
            <a:avLst/>
            <a:gdLst/>
            <a:ahLst/>
            <a:cxnLst/>
            <a:rect l="l" t="t" r="r" b="b"/>
            <a:pathLst>
              <a:path w="377" h="268" extrusionOk="0">
                <a:moveTo>
                  <a:pt x="133" y="262"/>
                </a:moveTo>
                <a:lnTo>
                  <a:pt x="5" y="133"/>
                </a:lnTo>
                <a:cubicBezTo>
                  <a:pt x="0" y="128"/>
                  <a:pt x="0" y="120"/>
                  <a:pt x="5" y="116"/>
                </a:cubicBezTo>
                <a:lnTo>
                  <a:pt x="22" y="98"/>
                </a:lnTo>
                <a:cubicBezTo>
                  <a:pt x="27" y="94"/>
                  <a:pt x="35" y="94"/>
                  <a:pt x="39" y="98"/>
                </a:cubicBezTo>
                <a:lnTo>
                  <a:pt x="136" y="196"/>
                </a:lnTo>
                <a:cubicBezTo>
                  <a:pt x="139" y="199"/>
                  <a:pt x="144" y="199"/>
                  <a:pt x="148" y="196"/>
                </a:cubicBezTo>
                <a:lnTo>
                  <a:pt x="337" y="5"/>
                </a:lnTo>
                <a:cubicBezTo>
                  <a:pt x="341" y="0"/>
                  <a:pt x="349" y="0"/>
                  <a:pt x="354" y="5"/>
                </a:cubicBezTo>
                <a:lnTo>
                  <a:pt x="371" y="22"/>
                </a:lnTo>
                <a:cubicBezTo>
                  <a:pt x="376" y="27"/>
                  <a:pt x="376" y="35"/>
                  <a:pt x="371" y="39"/>
                </a:cubicBezTo>
                <a:lnTo>
                  <a:pt x="151" y="262"/>
                </a:lnTo>
                <a:cubicBezTo>
                  <a:pt x="146" y="267"/>
                  <a:pt x="138" y="267"/>
                  <a:pt x="133" y="262"/>
                </a:cubicBezTo>
              </a:path>
            </a:pathLst>
          </a:custGeom>
          <a:solidFill>
            <a:srgbClr val="006241"/>
          </a:solidFill>
          <a:ln>
            <a:noFill/>
          </a:ln>
        </p:spPr>
        <p:txBody>
          <a:bodyPr spcFirstLastPara="1" wrap="square" lIns="91425" tIns="45700" rIns="91425" bIns="45700" anchor="ctr" anchorCtr="0">
            <a:noAutofit/>
          </a:bodyPr>
          <a:lstStyle/>
          <a:p>
            <a:endParaRPr sz="2400">
              <a:solidFill>
                <a:srgbClr val="000000"/>
              </a:solidFill>
              <a:ea typeface="Calibri"/>
              <a:cs typeface="Calibri"/>
              <a:sym typeface="Calibri"/>
            </a:endParaRPr>
          </a:p>
        </p:txBody>
      </p:sp>
      <p:sp>
        <p:nvSpPr>
          <p:cNvPr id="1462" name="Google Shape;1037;p98">
            <a:extLst>
              <a:ext uri="{FF2B5EF4-FFF2-40B4-BE49-F238E27FC236}">
                <a16:creationId xmlns:a16="http://schemas.microsoft.com/office/drawing/2014/main" id="{D09A50F1-E62A-5B4D-BEFB-53A13295B696}"/>
              </a:ext>
            </a:extLst>
          </p:cNvPr>
          <p:cNvSpPr>
            <a:spLocks noChangeAspect="1"/>
          </p:cNvSpPr>
          <p:nvPr/>
        </p:nvSpPr>
        <p:spPr>
          <a:xfrm>
            <a:off x="22474181" y="16204763"/>
            <a:ext cx="250755" cy="180000"/>
          </a:xfrm>
          <a:custGeom>
            <a:avLst/>
            <a:gdLst/>
            <a:ahLst/>
            <a:cxnLst/>
            <a:rect l="l" t="t" r="r" b="b"/>
            <a:pathLst>
              <a:path w="377" h="268" extrusionOk="0">
                <a:moveTo>
                  <a:pt x="133" y="262"/>
                </a:moveTo>
                <a:lnTo>
                  <a:pt x="5" y="133"/>
                </a:lnTo>
                <a:cubicBezTo>
                  <a:pt x="0" y="128"/>
                  <a:pt x="0" y="120"/>
                  <a:pt x="5" y="116"/>
                </a:cubicBezTo>
                <a:lnTo>
                  <a:pt x="22" y="98"/>
                </a:lnTo>
                <a:cubicBezTo>
                  <a:pt x="27" y="94"/>
                  <a:pt x="35" y="94"/>
                  <a:pt x="39" y="98"/>
                </a:cubicBezTo>
                <a:lnTo>
                  <a:pt x="136" y="196"/>
                </a:lnTo>
                <a:cubicBezTo>
                  <a:pt x="139" y="199"/>
                  <a:pt x="144" y="199"/>
                  <a:pt x="148" y="196"/>
                </a:cubicBezTo>
                <a:lnTo>
                  <a:pt x="337" y="5"/>
                </a:lnTo>
                <a:cubicBezTo>
                  <a:pt x="341" y="0"/>
                  <a:pt x="349" y="0"/>
                  <a:pt x="354" y="5"/>
                </a:cubicBezTo>
                <a:lnTo>
                  <a:pt x="371" y="22"/>
                </a:lnTo>
                <a:cubicBezTo>
                  <a:pt x="376" y="27"/>
                  <a:pt x="376" y="35"/>
                  <a:pt x="371" y="39"/>
                </a:cubicBezTo>
                <a:lnTo>
                  <a:pt x="151" y="262"/>
                </a:lnTo>
                <a:cubicBezTo>
                  <a:pt x="146" y="267"/>
                  <a:pt x="138" y="267"/>
                  <a:pt x="133" y="262"/>
                </a:cubicBezTo>
              </a:path>
            </a:pathLst>
          </a:custGeom>
          <a:solidFill>
            <a:schemeClr val="bg1"/>
          </a:solidFill>
          <a:ln>
            <a:noFill/>
          </a:ln>
        </p:spPr>
        <p:txBody>
          <a:bodyPr spcFirstLastPara="1" wrap="square" lIns="91425" tIns="45700" rIns="91425" bIns="45700" anchor="ctr" anchorCtr="0">
            <a:noAutofit/>
          </a:bodyPr>
          <a:lstStyle/>
          <a:p>
            <a:endParaRPr sz="2400">
              <a:solidFill>
                <a:srgbClr val="000000"/>
              </a:solidFill>
              <a:ea typeface="Calibri"/>
              <a:cs typeface="Calibri"/>
              <a:sym typeface="Calibri"/>
            </a:endParaRPr>
          </a:p>
        </p:txBody>
      </p:sp>
      <p:sp>
        <p:nvSpPr>
          <p:cNvPr id="1463" name="Text Placeholder 14">
            <a:extLst>
              <a:ext uri="{FF2B5EF4-FFF2-40B4-BE49-F238E27FC236}">
                <a16:creationId xmlns:a16="http://schemas.microsoft.com/office/drawing/2014/main" id="{1BA68E85-46F0-F1E1-0680-9E4C10B0EED4}"/>
              </a:ext>
            </a:extLst>
          </p:cNvPr>
          <p:cNvSpPr txBox="1">
            <a:spLocks/>
          </p:cNvSpPr>
          <p:nvPr/>
        </p:nvSpPr>
        <p:spPr>
          <a:xfrm>
            <a:off x="27783995" y="17030446"/>
            <a:ext cx="4434377" cy="247870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Clr>
                <a:srgbClr val="006241"/>
              </a:buClr>
              <a:buFont typeface="Arial" panose="020B0604020202020204" pitchFamily="34" charset="0"/>
              <a:buChar char="•"/>
              <a:defRPr sz="2400" kern="1200">
                <a:solidFill>
                  <a:schemeClr val="tx1"/>
                </a:solidFill>
                <a:latin typeface="Proxima Nova Rg" panose="02000506030000020004" pitchFamily="50" charset="0"/>
                <a:ea typeface="+mn-ea"/>
                <a:cs typeface="+mn-cs"/>
              </a:defRPr>
            </a:lvl1pPr>
            <a:lvl2pPr marL="685800" indent="-228600" algn="l" defTabSz="914400" rtl="0" eaLnBrk="1" latinLnBrk="0" hangingPunct="1">
              <a:lnSpc>
                <a:spcPct val="90000"/>
              </a:lnSpc>
              <a:spcBef>
                <a:spcPts val="500"/>
              </a:spcBef>
              <a:buClr>
                <a:srgbClr val="006241"/>
              </a:buClr>
              <a:buFont typeface="Arial" panose="020B0604020202020204" pitchFamily="34" charset="0"/>
              <a:buChar char="•"/>
              <a:defRPr sz="2000" kern="1200">
                <a:solidFill>
                  <a:schemeClr val="tx1"/>
                </a:solidFill>
                <a:latin typeface="Proxima Nova Rg" panose="02000506030000020004" pitchFamily="50" charset="0"/>
                <a:ea typeface="+mn-ea"/>
                <a:cs typeface="+mn-cs"/>
              </a:defRPr>
            </a:lvl2pPr>
            <a:lvl3pPr marL="1143000" indent="-228600" algn="l" defTabSz="914400" rtl="0" eaLnBrk="1" latinLnBrk="0" hangingPunct="1">
              <a:lnSpc>
                <a:spcPct val="90000"/>
              </a:lnSpc>
              <a:spcBef>
                <a:spcPts val="500"/>
              </a:spcBef>
              <a:buClr>
                <a:srgbClr val="006241"/>
              </a:buClr>
              <a:buFont typeface="Arial" panose="020B0604020202020204" pitchFamily="34" charset="0"/>
              <a:buChar char="•"/>
              <a:defRPr sz="1800" kern="1200">
                <a:solidFill>
                  <a:schemeClr val="tx1"/>
                </a:solidFill>
                <a:latin typeface="Proxima Nova Rg" panose="02000506030000020004" pitchFamily="50" charset="0"/>
                <a:ea typeface="+mn-ea"/>
                <a:cs typeface="+mn-cs"/>
              </a:defRPr>
            </a:lvl3pPr>
            <a:lvl4pPr marL="1600200" indent="-228600" algn="l" defTabSz="914400" rtl="0" eaLnBrk="1" latinLnBrk="0" hangingPunct="1">
              <a:lnSpc>
                <a:spcPct val="90000"/>
              </a:lnSpc>
              <a:spcBef>
                <a:spcPts val="500"/>
              </a:spcBef>
              <a:buClr>
                <a:srgbClr val="006241"/>
              </a:buClr>
              <a:buFont typeface="Arial" panose="020B0604020202020204" pitchFamily="34" charset="0"/>
              <a:buChar char="•"/>
              <a:defRPr sz="1600" kern="1200">
                <a:solidFill>
                  <a:schemeClr val="tx1"/>
                </a:solidFill>
                <a:latin typeface="Proxima Nova Rg" panose="02000506030000020004" pitchFamily="50" charset="0"/>
                <a:ea typeface="+mn-ea"/>
                <a:cs typeface="+mn-cs"/>
              </a:defRPr>
            </a:lvl4pPr>
            <a:lvl5pPr marL="2057400" indent="-228600" algn="l" defTabSz="914400" rtl="0" eaLnBrk="1" latinLnBrk="0" hangingPunct="1">
              <a:lnSpc>
                <a:spcPct val="90000"/>
              </a:lnSpc>
              <a:spcBef>
                <a:spcPts val="500"/>
              </a:spcBef>
              <a:buClr>
                <a:srgbClr val="006241"/>
              </a:buClr>
              <a:buFont typeface="Arial" panose="020B0604020202020204" pitchFamily="34" charset="0"/>
              <a:buChar char="•"/>
              <a:defRPr sz="1600" kern="1200">
                <a:solidFill>
                  <a:schemeClr val="tx1"/>
                </a:solidFill>
                <a:latin typeface="Proxima Nova Rg"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mn-lt"/>
              </a:rPr>
              <a:t>No fusing</a:t>
            </a:r>
          </a:p>
          <a:p>
            <a:pPr marL="0" indent="0">
              <a:lnSpc>
                <a:spcPct val="150000"/>
              </a:lnSpc>
              <a:buNone/>
            </a:pPr>
            <a:r>
              <a:rPr lang="en-GB" dirty="0">
                <a:latin typeface="+mn-lt"/>
              </a:rPr>
              <a:t>Memory + computation overhead</a:t>
            </a:r>
          </a:p>
          <a:p>
            <a:pPr marL="0" indent="0">
              <a:lnSpc>
                <a:spcPct val="150000"/>
              </a:lnSpc>
              <a:buNone/>
            </a:pPr>
            <a:r>
              <a:rPr lang="en-GB" dirty="0">
                <a:latin typeface="+mn-lt"/>
              </a:rPr>
              <a:t>No consecutive operation</a:t>
            </a:r>
          </a:p>
          <a:p>
            <a:pPr marL="0" indent="0">
              <a:lnSpc>
                <a:spcPct val="150000"/>
              </a:lnSpc>
              <a:buNone/>
            </a:pPr>
            <a:r>
              <a:rPr lang="en-GB" dirty="0">
                <a:latin typeface="+mn-lt"/>
              </a:rPr>
              <a:t>Memory limitation</a:t>
            </a:r>
          </a:p>
        </p:txBody>
      </p:sp>
      <p:sp>
        <p:nvSpPr>
          <p:cNvPr id="1464" name="Text Placeholder 15">
            <a:extLst>
              <a:ext uri="{FF2B5EF4-FFF2-40B4-BE49-F238E27FC236}">
                <a16:creationId xmlns:a16="http://schemas.microsoft.com/office/drawing/2014/main" id="{8C430610-01D5-FA60-3C19-21FC6A3D80EF}"/>
              </a:ext>
            </a:extLst>
          </p:cNvPr>
          <p:cNvSpPr txBox="1">
            <a:spLocks/>
          </p:cNvSpPr>
          <p:nvPr/>
        </p:nvSpPr>
        <p:spPr>
          <a:xfrm>
            <a:off x="27287427" y="15958983"/>
            <a:ext cx="4937001" cy="671565"/>
          </a:xfrm>
          <a:prstGeom prst="rect">
            <a:avLst/>
          </a:prstGeom>
        </p:spPr>
        <p:style>
          <a:lnRef idx="1">
            <a:schemeClr val="accent2"/>
          </a:lnRef>
          <a:fillRef idx="3">
            <a:schemeClr val="accent2"/>
          </a:fillRef>
          <a:effectRef idx="2">
            <a:schemeClr val="accent2"/>
          </a:effectRef>
          <a:fontRef idx="minor">
            <a:schemeClr val="lt1"/>
          </a:fontRef>
        </p:style>
        <p:txBody>
          <a:bodyPr lIns="503999" tIns="45720" rIns="91440" bIns="45720" anchor="ctr"/>
          <a:lstStyle>
            <a:lvl1pPr marL="228600" indent="-228600" algn="l" defTabSz="914400" rtl="0" eaLnBrk="1" latinLnBrk="0" hangingPunct="1">
              <a:lnSpc>
                <a:spcPct val="90000"/>
              </a:lnSpc>
              <a:spcBef>
                <a:spcPts val="1000"/>
              </a:spcBef>
              <a:buClr>
                <a:srgbClr val="006241"/>
              </a:buClr>
              <a:buFont typeface="Arial" panose="020B0604020202020204" pitchFamily="34" charset="0"/>
              <a:buChar char="•"/>
              <a:defRPr sz="2400" kern="1200">
                <a:solidFill>
                  <a:schemeClr val="tx1"/>
                </a:solidFill>
                <a:latin typeface="Proxima Nova Rg" panose="02000506030000020004" pitchFamily="50" charset="0"/>
                <a:ea typeface="+mn-ea"/>
                <a:cs typeface="+mn-cs"/>
              </a:defRPr>
            </a:lvl1pPr>
            <a:lvl2pPr marL="685800" indent="-228600" algn="l" defTabSz="914400" rtl="0" eaLnBrk="1" latinLnBrk="0" hangingPunct="1">
              <a:lnSpc>
                <a:spcPct val="90000"/>
              </a:lnSpc>
              <a:spcBef>
                <a:spcPts val="500"/>
              </a:spcBef>
              <a:buClr>
                <a:srgbClr val="006241"/>
              </a:buClr>
              <a:buFont typeface="Arial" panose="020B0604020202020204" pitchFamily="34" charset="0"/>
              <a:buChar char="•"/>
              <a:defRPr sz="2000" kern="1200">
                <a:solidFill>
                  <a:schemeClr val="tx1"/>
                </a:solidFill>
                <a:latin typeface="Proxima Nova Rg" panose="02000506030000020004" pitchFamily="50" charset="0"/>
                <a:ea typeface="+mn-ea"/>
                <a:cs typeface="+mn-cs"/>
              </a:defRPr>
            </a:lvl2pPr>
            <a:lvl3pPr marL="1143000" indent="-228600" algn="l" defTabSz="914400" rtl="0" eaLnBrk="1" latinLnBrk="0" hangingPunct="1">
              <a:lnSpc>
                <a:spcPct val="90000"/>
              </a:lnSpc>
              <a:spcBef>
                <a:spcPts val="500"/>
              </a:spcBef>
              <a:buClr>
                <a:srgbClr val="006241"/>
              </a:buClr>
              <a:buFont typeface="Arial" panose="020B0604020202020204" pitchFamily="34" charset="0"/>
              <a:buChar char="•"/>
              <a:defRPr sz="1800" kern="1200">
                <a:solidFill>
                  <a:schemeClr val="tx1"/>
                </a:solidFill>
                <a:latin typeface="Proxima Nova Rg" panose="02000506030000020004" pitchFamily="50" charset="0"/>
                <a:ea typeface="+mn-ea"/>
                <a:cs typeface="+mn-cs"/>
              </a:defRPr>
            </a:lvl3pPr>
            <a:lvl4pPr marL="1600200" indent="-228600" algn="l" defTabSz="914400" rtl="0" eaLnBrk="1" latinLnBrk="0" hangingPunct="1">
              <a:lnSpc>
                <a:spcPct val="90000"/>
              </a:lnSpc>
              <a:spcBef>
                <a:spcPts val="500"/>
              </a:spcBef>
              <a:buClr>
                <a:srgbClr val="006241"/>
              </a:buClr>
              <a:buFont typeface="Arial" panose="020B0604020202020204" pitchFamily="34" charset="0"/>
              <a:buChar char="•"/>
              <a:defRPr sz="1600" kern="1200">
                <a:solidFill>
                  <a:schemeClr val="tx1"/>
                </a:solidFill>
                <a:latin typeface="Proxima Nova Rg" panose="02000506030000020004" pitchFamily="50" charset="0"/>
                <a:ea typeface="+mn-ea"/>
                <a:cs typeface="+mn-cs"/>
              </a:defRPr>
            </a:lvl4pPr>
            <a:lvl5pPr marL="2057400" indent="-228600" algn="l" defTabSz="914400" rtl="0" eaLnBrk="1" latinLnBrk="0" hangingPunct="1">
              <a:lnSpc>
                <a:spcPct val="90000"/>
              </a:lnSpc>
              <a:spcBef>
                <a:spcPts val="500"/>
              </a:spcBef>
              <a:buClr>
                <a:srgbClr val="006241"/>
              </a:buClr>
              <a:buFont typeface="Arial" panose="020B0604020202020204" pitchFamily="34" charset="0"/>
              <a:buChar char="•"/>
              <a:defRPr sz="1600" kern="1200">
                <a:solidFill>
                  <a:schemeClr val="tx1"/>
                </a:solidFill>
                <a:latin typeface="Proxima Nova Rg"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chemeClr val="bg1"/>
                </a:solidFill>
                <a:latin typeface="+mn-lt"/>
              </a:rPr>
              <a:t>Limitations</a:t>
            </a:r>
          </a:p>
        </p:txBody>
      </p:sp>
      <p:grpSp>
        <p:nvGrpSpPr>
          <p:cNvPr id="1465" name="Group 70">
            <a:extLst>
              <a:ext uri="{FF2B5EF4-FFF2-40B4-BE49-F238E27FC236}">
                <a16:creationId xmlns:a16="http://schemas.microsoft.com/office/drawing/2014/main" id="{D8CF22C3-D00D-34F8-23ED-EB33F0364878}"/>
              </a:ext>
            </a:extLst>
          </p:cNvPr>
          <p:cNvGrpSpPr>
            <a:grpSpLocks noChangeAspect="1"/>
          </p:cNvGrpSpPr>
          <p:nvPr/>
        </p:nvGrpSpPr>
        <p:grpSpPr>
          <a:xfrm>
            <a:off x="27439815" y="16204763"/>
            <a:ext cx="180000" cy="180000"/>
            <a:chOff x="6739003" y="570003"/>
            <a:chExt cx="914400" cy="914400"/>
          </a:xfrm>
        </p:grpSpPr>
        <p:cxnSp>
          <p:nvCxnSpPr>
            <p:cNvPr id="1466" name="Straight Connector 71">
              <a:extLst>
                <a:ext uri="{FF2B5EF4-FFF2-40B4-BE49-F238E27FC236}">
                  <a16:creationId xmlns:a16="http://schemas.microsoft.com/office/drawing/2014/main" id="{69774FE5-E464-ACA9-3CD7-CC6FE67F5327}"/>
                </a:ext>
              </a:extLst>
            </p:cNvPr>
            <p:cNvCxnSpPr/>
            <p:nvPr/>
          </p:nvCxnSpPr>
          <p:spPr>
            <a:xfrm>
              <a:off x="6739003" y="570003"/>
              <a:ext cx="914400" cy="91440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7" name="Straight Connector 72">
              <a:extLst>
                <a:ext uri="{FF2B5EF4-FFF2-40B4-BE49-F238E27FC236}">
                  <a16:creationId xmlns:a16="http://schemas.microsoft.com/office/drawing/2014/main" id="{7A076476-8B7A-36E7-1BDA-2802B10EAD1F}"/>
                </a:ext>
              </a:extLst>
            </p:cNvPr>
            <p:cNvCxnSpPr/>
            <p:nvPr/>
          </p:nvCxnSpPr>
          <p:spPr>
            <a:xfrm flipV="1">
              <a:off x="6739003" y="570003"/>
              <a:ext cx="914400" cy="91440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68" name="Group 77">
            <a:extLst>
              <a:ext uri="{FF2B5EF4-FFF2-40B4-BE49-F238E27FC236}">
                <a16:creationId xmlns:a16="http://schemas.microsoft.com/office/drawing/2014/main" id="{FF7916F6-098B-B3E9-0217-729F3705BA69}"/>
              </a:ext>
            </a:extLst>
          </p:cNvPr>
          <p:cNvGrpSpPr>
            <a:grpSpLocks noChangeAspect="1"/>
          </p:cNvGrpSpPr>
          <p:nvPr/>
        </p:nvGrpSpPr>
        <p:grpSpPr>
          <a:xfrm>
            <a:off x="27439815" y="17131327"/>
            <a:ext cx="180000" cy="180000"/>
            <a:chOff x="6739003" y="570003"/>
            <a:chExt cx="914400" cy="914400"/>
          </a:xfrm>
        </p:grpSpPr>
        <p:cxnSp>
          <p:nvCxnSpPr>
            <p:cNvPr id="1469" name="Straight Connector 78">
              <a:extLst>
                <a:ext uri="{FF2B5EF4-FFF2-40B4-BE49-F238E27FC236}">
                  <a16:creationId xmlns:a16="http://schemas.microsoft.com/office/drawing/2014/main" id="{661A24AA-1ED5-E550-ADB5-6CF5C32A3906}"/>
                </a:ext>
              </a:extLst>
            </p:cNvPr>
            <p:cNvCxnSpPr/>
            <p:nvPr/>
          </p:nvCxnSpPr>
          <p:spPr>
            <a:xfrm>
              <a:off x="6739003" y="570003"/>
              <a:ext cx="914400" cy="914400"/>
            </a:xfrm>
            <a:prstGeom prst="line">
              <a:avLst/>
            </a:prstGeom>
            <a:solidFill>
              <a:schemeClr val="tx2"/>
            </a:solidFill>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70" name="Straight Connector 79">
              <a:extLst>
                <a:ext uri="{FF2B5EF4-FFF2-40B4-BE49-F238E27FC236}">
                  <a16:creationId xmlns:a16="http://schemas.microsoft.com/office/drawing/2014/main" id="{E3563195-DA64-56B7-BD3C-A007EFD82639}"/>
                </a:ext>
              </a:extLst>
            </p:cNvPr>
            <p:cNvCxnSpPr/>
            <p:nvPr/>
          </p:nvCxnSpPr>
          <p:spPr>
            <a:xfrm flipV="1">
              <a:off x="6739003" y="570003"/>
              <a:ext cx="914400" cy="914400"/>
            </a:xfrm>
            <a:prstGeom prst="line">
              <a:avLst/>
            </a:prstGeom>
            <a:solidFill>
              <a:schemeClr val="tx2"/>
            </a:solidFill>
            <a:ln w="317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71" name="Group 81">
            <a:extLst>
              <a:ext uri="{FF2B5EF4-FFF2-40B4-BE49-F238E27FC236}">
                <a16:creationId xmlns:a16="http://schemas.microsoft.com/office/drawing/2014/main" id="{2D4B5E27-1E87-A576-8F91-BD6FDCF0752F}"/>
              </a:ext>
            </a:extLst>
          </p:cNvPr>
          <p:cNvGrpSpPr>
            <a:grpSpLocks noChangeAspect="1"/>
          </p:cNvGrpSpPr>
          <p:nvPr/>
        </p:nvGrpSpPr>
        <p:grpSpPr>
          <a:xfrm>
            <a:off x="27439815" y="19100649"/>
            <a:ext cx="180000" cy="180000"/>
            <a:chOff x="6739003" y="570003"/>
            <a:chExt cx="914400" cy="914400"/>
          </a:xfrm>
        </p:grpSpPr>
        <p:cxnSp>
          <p:nvCxnSpPr>
            <p:cNvPr id="1472" name="Straight Connector 82">
              <a:extLst>
                <a:ext uri="{FF2B5EF4-FFF2-40B4-BE49-F238E27FC236}">
                  <a16:creationId xmlns:a16="http://schemas.microsoft.com/office/drawing/2014/main" id="{942E3D80-2042-CF86-2E65-46E3F502A9B7}"/>
                </a:ext>
              </a:extLst>
            </p:cNvPr>
            <p:cNvCxnSpPr/>
            <p:nvPr/>
          </p:nvCxnSpPr>
          <p:spPr>
            <a:xfrm>
              <a:off x="6739003" y="570003"/>
              <a:ext cx="914400" cy="91440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73" name="Straight Connector 83">
              <a:extLst>
                <a:ext uri="{FF2B5EF4-FFF2-40B4-BE49-F238E27FC236}">
                  <a16:creationId xmlns:a16="http://schemas.microsoft.com/office/drawing/2014/main" id="{92B36AA9-3141-B073-EA39-CD60F94CED17}"/>
                </a:ext>
              </a:extLst>
            </p:cNvPr>
            <p:cNvCxnSpPr/>
            <p:nvPr/>
          </p:nvCxnSpPr>
          <p:spPr>
            <a:xfrm flipV="1">
              <a:off x="6739003" y="570003"/>
              <a:ext cx="914400" cy="91440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74" name="Group 84">
            <a:extLst>
              <a:ext uri="{FF2B5EF4-FFF2-40B4-BE49-F238E27FC236}">
                <a16:creationId xmlns:a16="http://schemas.microsoft.com/office/drawing/2014/main" id="{C0AF7D9A-00A8-5406-E94A-3D520973E85A}"/>
              </a:ext>
            </a:extLst>
          </p:cNvPr>
          <p:cNvGrpSpPr>
            <a:grpSpLocks noChangeAspect="1"/>
          </p:cNvGrpSpPr>
          <p:nvPr/>
        </p:nvGrpSpPr>
        <p:grpSpPr>
          <a:xfrm>
            <a:off x="27439815" y="18439129"/>
            <a:ext cx="180000" cy="180000"/>
            <a:chOff x="6739003" y="570003"/>
            <a:chExt cx="914400" cy="914400"/>
          </a:xfrm>
        </p:grpSpPr>
        <p:cxnSp>
          <p:nvCxnSpPr>
            <p:cNvPr id="1475" name="Straight Connector 85">
              <a:extLst>
                <a:ext uri="{FF2B5EF4-FFF2-40B4-BE49-F238E27FC236}">
                  <a16:creationId xmlns:a16="http://schemas.microsoft.com/office/drawing/2014/main" id="{688F771B-DA87-6A39-0B41-4D5E8B53F8F0}"/>
                </a:ext>
              </a:extLst>
            </p:cNvPr>
            <p:cNvCxnSpPr/>
            <p:nvPr/>
          </p:nvCxnSpPr>
          <p:spPr>
            <a:xfrm>
              <a:off x="6739003" y="570003"/>
              <a:ext cx="914400" cy="914400"/>
            </a:xfrm>
            <a:prstGeom prst="line">
              <a:avLst/>
            </a:prstGeom>
            <a:solidFill>
              <a:schemeClr val="tx2"/>
            </a:solidFill>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76" name="Straight Connector 86">
              <a:extLst>
                <a:ext uri="{FF2B5EF4-FFF2-40B4-BE49-F238E27FC236}">
                  <a16:creationId xmlns:a16="http://schemas.microsoft.com/office/drawing/2014/main" id="{E7395253-EAAA-18F0-70FF-B1A9F60E9FBB}"/>
                </a:ext>
              </a:extLst>
            </p:cNvPr>
            <p:cNvCxnSpPr/>
            <p:nvPr/>
          </p:nvCxnSpPr>
          <p:spPr>
            <a:xfrm flipV="1">
              <a:off x="6739003" y="570003"/>
              <a:ext cx="914400" cy="914400"/>
            </a:xfrm>
            <a:prstGeom prst="line">
              <a:avLst/>
            </a:prstGeom>
            <a:solidFill>
              <a:schemeClr val="tx2"/>
            </a:solidFill>
            <a:ln w="317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77" name="Group 87">
            <a:extLst>
              <a:ext uri="{FF2B5EF4-FFF2-40B4-BE49-F238E27FC236}">
                <a16:creationId xmlns:a16="http://schemas.microsoft.com/office/drawing/2014/main" id="{821DCAB0-20B9-EE67-A313-BB0016A5AC92}"/>
              </a:ext>
            </a:extLst>
          </p:cNvPr>
          <p:cNvGrpSpPr>
            <a:grpSpLocks noChangeAspect="1"/>
          </p:cNvGrpSpPr>
          <p:nvPr/>
        </p:nvGrpSpPr>
        <p:grpSpPr>
          <a:xfrm>
            <a:off x="27439815" y="17754748"/>
            <a:ext cx="180000" cy="180000"/>
            <a:chOff x="6739003" y="570003"/>
            <a:chExt cx="914400" cy="914400"/>
          </a:xfrm>
        </p:grpSpPr>
        <p:cxnSp>
          <p:nvCxnSpPr>
            <p:cNvPr id="1478" name="Straight Connector 88">
              <a:extLst>
                <a:ext uri="{FF2B5EF4-FFF2-40B4-BE49-F238E27FC236}">
                  <a16:creationId xmlns:a16="http://schemas.microsoft.com/office/drawing/2014/main" id="{26B329F9-7F84-66E4-B472-74A29E29BF70}"/>
                </a:ext>
              </a:extLst>
            </p:cNvPr>
            <p:cNvCxnSpPr/>
            <p:nvPr/>
          </p:nvCxnSpPr>
          <p:spPr>
            <a:xfrm>
              <a:off x="6739003" y="570003"/>
              <a:ext cx="914400" cy="914400"/>
            </a:xfrm>
            <a:prstGeom prst="line">
              <a:avLst/>
            </a:prstGeom>
            <a:solidFill>
              <a:schemeClr val="tx2"/>
            </a:solidFill>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79" name="Straight Connector 89">
              <a:extLst>
                <a:ext uri="{FF2B5EF4-FFF2-40B4-BE49-F238E27FC236}">
                  <a16:creationId xmlns:a16="http://schemas.microsoft.com/office/drawing/2014/main" id="{838BD73B-08BA-6D5D-56C6-07D0700CC7BF}"/>
                </a:ext>
              </a:extLst>
            </p:cNvPr>
            <p:cNvCxnSpPr/>
            <p:nvPr/>
          </p:nvCxnSpPr>
          <p:spPr>
            <a:xfrm flipV="1">
              <a:off x="6739003" y="570003"/>
              <a:ext cx="914400" cy="914400"/>
            </a:xfrm>
            <a:prstGeom prst="line">
              <a:avLst/>
            </a:prstGeom>
            <a:solidFill>
              <a:schemeClr val="tx2"/>
            </a:solidFill>
            <a:ln w="317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480" name="TextBox 1479">
            <a:extLst>
              <a:ext uri="{FF2B5EF4-FFF2-40B4-BE49-F238E27FC236}">
                <a16:creationId xmlns:a16="http://schemas.microsoft.com/office/drawing/2014/main" id="{9A87EC5C-33AA-FDB7-EF44-34713D17DF5D}"/>
              </a:ext>
            </a:extLst>
          </p:cNvPr>
          <p:cNvSpPr txBox="1"/>
          <p:nvPr/>
        </p:nvSpPr>
        <p:spPr>
          <a:xfrm>
            <a:off x="22258664" y="15404628"/>
            <a:ext cx="9857035" cy="461665"/>
          </a:xfrm>
          <a:prstGeom prst="rect">
            <a:avLst/>
          </a:prstGeom>
          <a:noFill/>
        </p:spPr>
        <p:txBody>
          <a:bodyPr wrap="square" rtlCol="0">
            <a:spAutoFit/>
          </a:bodyPr>
          <a:lstStyle>
            <a:defPPr>
              <a:defRPr kern="1200"/>
            </a:defPPr>
          </a:lstStyle>
          <a:p>
            <a:r>
              <a:rPr lang="en-US" sz="2400" b="1" dirty="0" err="1">
                <a:ea typeface="Open Sans" panose="020B0606030504020204" pitchFamily="34" charset="0"/>
                <a:cs typeface="Open Sans" panose="020B0606030504020204" pitchFamily="34" charset="0"/>
              </a:rPr>
              <a:t>DataFrame</a:t>
            </a:r>
            <a:r>
              <a:rPr lang="en-US" sz="2400" b="1" dirty="0">
                <a:ea typeface="Open Sans" panose="020B0606030504020204" pitchFamily="34" charset="0"/>
                <a:cs typeface="Open Sans" panose="020B0606030504020204" pitchFamily="34" charset="0"/>
              </a:rPr>
              <a:t> based </a:t>
            </a:r>
            <a:r>
              <a:rPr lang="en-US" sz="2400" b="1" dirty="0" err="1">
                <a:ea typeface="Open Sans" panose="020B0606030504020204" pitchFamily="34" charset="0"/>
                <a:cs typeface="Open Sans" panose="020B0606030504020204" pitchFamily="34" charset="0"/>
              </a:rPr>
              <a:t>Datalog</a:t>
            </a:r>
            <a:r>
              <a:rPr lang="en-US" sz="2400" b="1" dirty="0">
                <a:ea typeface="Open Sans" panose="020B0606030504020204" pitchFamily="34" charset="0"/>
                <a:cs typeface="Open Sans" panose="020B0606030504020204" pitchFamily="34" charset="0"/>
              </a:rPr>
              <a:t> applications</a:t>
            </a:r>
          </a:p>
        </p:txBody>
      </p:sp>
      <p:pic>
        <p:nvPicPr>
          <p:cNvPr id="1482" name="Picture 1481">
            <a:extLst>
              <a:ext uri="{FF2B5EF4-FFF2-40B4-BE49-F238E27FC236}">
                <a16:creationId xmlns:a16="http://schemas.microsoft.com/office/drawing/2014/main" id="{F9356625-23ED-E25D-51AF-7ACCA117F5D3}"/>
              </a:ext>
            </a:extLst>
          </p:cNvPr>
          <p:cNvPicPr>
            <a:picLocks noChangeAspect="1"/>
          </p:cNvPicPr>
          <p:nvPr/>
        </p:nvPicPr>
        <p:blipFill>
          <a:blip r:embed="rId16"/>
          <a:stretch>
            <a:fillRect/>
          </a:stretch>
        </p:blipFill>
        <p:spPr>
          <a:xfrm>
            <a:off x="39139419" y="485600"/>
            <a:ext cx="4495336" cy="4495336"/>
          </a:xfrm>
          <a:prstGeom prst="rect">
            <a:avLst/>
          </a:prstGeom>
        </p:spPr>
      </p:pic>
      <p:sp>
        <p:nvSpPr>
          <p:cNvPr id="1483" name="TextBox 1482">
            <a:extLst>
              <a:ext uri="{FF2B5EF4-FFF2-40B4-BE49-F238E27FC236}">
                <a16:creationId xmlns:a16="http://schemas.microsoft.com/office/drawing/2014/main" id="{D14E5827-067A-70A5-6549-83CEA6FBFECA}"/>
              </a:ext>
            </a:extLst>
          </p:cNvPr>
          <p:cNvSpPr txBox="1"/>
          <p:nvPr/>
        </p:nvSpPr>
        <p:spPr>
          <a:xfrm>
            <a:off x="11653153" y="8802624"/>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GPU Hash Table (Open addressing, linear probing)</a:t>
            </a:r>
          </a:p>
        </p:txBody>
      </p:sp>
    </p:spTree>
    <p:extLst>
      <p:ext uri="{BB962C8B-B14F-4D97-AF65-F5344CB8AC3E}">
        <p14:creationId xmlns:p14="http://schemas.microsoft.com/office/powerpoint/2010/main" val="215091641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contemplativecloud|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5375</TotalTime>
  <Words>1247</Words>
  <Application>Microsoft Office PowerPoint</Application>
  <PresentationFormat>Custom</PresentationFormat>
  <Paragraphs>430</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Consolas</vt:lpstr>
      <vt:lpstr>Roboto Mono</vt:lpstr>
      <vt:lpstr>Arial</vt:lpstr>
      <vt:lpstr>Calibri</vt:lpstr>
      <vt:lpstr>Bree Serif</vt:lpstr>
      <vt:lpstr>Open Sans</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Shovon, Ahmedur Rahman</cp:lastModifiedBy>
  <cp:revision>131</cp:revision>
  <dcterms:modified xsi:type="dcterms:W3CDTF">2024-05-01T02:10:20Z</dcterms:modified>
  <cp:category>research posters template</cp:category>
</cp:coreProperties>
</file>