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60" r:id="rId2"/>
  </p:sldIdLst>
  <p:sldSz cx="32918400" cy="43891200"/>
  <p:notesSz cx="6858000" cy="9144000"/>
  <p:embeddedFontLst>
    <p:embeddedFont>
      <p:font typeface="Bree Serif" panose="020B0604020202020204" charset="0"/>
      <p:regular r:id="rId4"/>
    </p:embeddedFont>
    <p:embeddedFont>
      <p:font typeface="Consolas" panose="020B0609020204030204" pitchFamily="49"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custDataLst>
    <p:tags r:id="rId13"/>
  </p:custDataLst>
  <p:defaultText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8C040-9094-FAFE-81FB-5F4EC7CD17AA}" v="271" dt="2025-04-18T01:22:11.829"/>
    <p1510:client id="{7E217FD1-C8C7-ECBF-BBF2-D114D0279DAE}" v="664" dt="2025-04-18T04:11:33.534"/>
    <p1510:client id="{E916194B-D35F-92E6-E7DB-094AC8E33A55}" v="890" dt="2025-04-18T00:26:52.868"/>
    <p1510:client id="{F4CDAE04-B61E-1D5F-76A4-400E872D44AF}" v="2931" dt="2025-04-18T03:50:43.8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519" autoAdjust="0"/>
  </p:normalViewPr>
  <p:slideViewPr>
    <p:cSldViewPr snapToGrid="0">
      <p:cViewPr>
        <p:scale>
          <a:sx n="87" d="100"/>
          <a:sy n="87" d="100"/>
        </p:scale>
        <p:origin x="-15000" y="-3726"/>
      </p:cViewPr>
      <p:guideLst>
        <p:guide orient="horz" pos="13824"/>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9028" rtl="0" eaLnBrk="1" latinLnBrk="0" hangingPunct="1">
      <a:defRPr sz="5700" kern="1200">
        <a:solidFill>
          <a:schemeClr val="tx1"/>
        </a:solidFill>
        <a:latin typeface="+mn-lt"/>
        <a:ea typeface="+mn-ea"/>
        <a:cs typeface="+mn-cs"/>
      </a:defRPr>
    </a:lvl1pPr>
    <a:lvl2pPr marL="2194514" algn="l" defTabSz="4389028" rtl="0" eaLnBrk="1" latinLnBrk="0" hangingPunct="1">
      <a:defRPr sz="5700" kern="1200">
        <a:solidFill>
          <a:schemeClr val="tx1"/>
        </a:solidFill>
        <a:latin typeface="+mn-lt"/>
        <a:ea typeface="+mn-ea"/>
        <a:cs typeface="+mn-cs"/>
      </a:defRPr>
    </a:lvl2pPr>
    <a:lvl3pPr marL="4389028" algn="l" defTabSz="4389028" rtl="0" eaLnBrk="1" latinLnBrk="0" hangingPunct="1">
      <a:defRPr sz="5700" kern="1200">
        <a:solidFill>
          <a:schemeClr val="tx1"/>
        </a:solidFill>
        <a:latin typeface="+mn-lt"/>
        <a:ea typeface="+mn-ea"/>
        <a:cs typeface="+mn-cs"/>
      </a:defRPr>
    </a:lvl3pPr>
    <a:lvl4pPr marL="6583543" algn="l" defTabSz="4389028" rtl="0" eaLnBrk="1" latinLnBrk="0" hangingPunct="1">
      <a:defRPr sz="5700" kern="1200">
        <a:solidFill>
          <a:schemeClr val="tx1"/>
        </a:solidFill>
        <a:latin typeface="+mn-lt"/>
        <a:ea typeface="+mn-ea"/>
        <a:cs typeface="+mn-cs"/>
      </a:defRPr>
    </a:lvl4pPr>
    <a:lvl5pPr marL="8778057" algn="l" defTabSz="4389028" rtl="0" eaLnBrk="1" latinLnBrk="0" hangingPunct="1">
      <a:defRPr sz="5700" kern="1200">
        <a:solidFill>
          <a:schemeClr val="tx1"/>
        </a:solidFill>
        <a:latin typeface="+mn-lt"/>
        <a:ea typeface="+mn-ea"/>
        <a:cs typeface="+mn-cs"/>
      </a:defRPr>
    </a:lvl5pPr>
    <a:lvl6pPr marL="10972571" algn="l" defTabSz="4389028" rtl="0" eaLnBrk="1" latinLnBrk="0" hangingPunct="1">
      <a:defRPr sz="5700" kern="1200">
        <a:solidFill>
          <a:schemeClr val="tx1"/>
        </a:solidFill>
        <a:latin typeface="+mn-lt"/>
        <a:ea typeface="+mn-ea"/>
        <a:cs typeface="+mn-cs"/>
      </a:defRPr>
    </a:lvl6pPr>
    <a:lvl7pPr marL="13167085" algn="l" defTabSz="4389028" rtl="0" eaLnBrk="1" latinLnBrk="0" hangingPunct="1">
      <a:defRPr sz="5700" kern="1200">
        <a:solidFill>
          <a:schemeClr val="tx1"/>
        </a:solidFill>
        <a:latin typeface="+mn-lt"/>
        <a:ea typeface="+mn-ea"/>
        <a:cs typeface="+mn-cs"/>
      </a:defRPr>
    </a:lvl7pPr>
    <a:lvl8pPr marL="15361599" algn="l" defTabSz="4389028" rtl="0" eaLnBrk="1" latinLnBrk="0" hangingPunct="1">
      <a:defRPr sz="5700" kern="1200">
        <a:solidFill>
          <a:schemeClr val="tx1"/>
        </a:solidFill>
        <a:latin typeface="+mn-lt"/>
        <a:ea typeface="+mn-ea"/>
        <a:cs typeface="+mn-cs"/>
      </a:defRPr>
    </a:lvl8pPr>
    <a:lvl9pPr marL="17556114" algn="l" defTabSz="4389028"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2589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1245764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4" y="5628643"/>
            <a:ext cx="26660477" cy="1198372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5926460" y="5628643"/>
            <a:ext cx="79444211" cy="1198372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69728983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10389816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8" y="28204164"/>
            <a:ext cx="27980641" cy="8717280"/>
          </a:xfrm>
        </p:spPr>
        <p:txBody>
          <a:bodyPr anchor="t"/>
          <a:lstStyle>
            <a:defPPr>
              <a:defRPr kern="1200"/>
            </a:defPPr>
            <a:lvl1pPr algn="l">
              <a:defRPr sz="19200" b="1" cap="all"/>
            </a:lvl1pPr>
          </a:lstStyle>
          <a:p>
            <a:r>
              <a:rPr lang="en-US"/>
              <a:t>Click to edit Master title style</a:t>
            </a:r>
          </a:p>
        </p:txBody>
      </p:sp>
      <p:sp>
        <p:nvSpPr>
          <p:cNvPr id="3" name="Text Placeholder 2"/>
          <p:cNvSpPr>
            <a:spLocks noGrp="1"/>
          </p:cNvSpPr>
          <p:nvPr>
            <p:ph type="body" idx="1"/>
          </p:nvPr>
        </p:nvSpPr>
        <p:spPr>
          <a:xfrm>
            <a:off x="2600328" y="18602966"/>
            <a:ext cx="27980641" cy="9601196"/>
          </a:xfrm>
        </p:spPr>
        <p:txBody>
          <a:bodyPr anchor="b"/>
          <a:lstStyle>
            <a:defPPr>
              <a:defRPr kern="1200"/>
            </a:defPPr>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4"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2765487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5926457" y="32776162"/>
            <a:ext cx="53052344" cy="92689685"/>
          </a:xfrm>
        </p:spPr>
        <p:txBody>
          <a:bodyPr/>
          <a:lstStyle>
            <a:defPPr>
              <a:defRPr kern="1200"/>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1" y="32776162"/>
            <a:ext cx="53052348" cy="92689685"/>
          </a:xfrm>
        </p:spPr>
        <p:txBody>
          <a:bodyPr/>
          <a:lstStyle>
            <a:defPPr>
              <a:defRPr kern="1200"/>
            </a:defPPr>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876660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1" y="1757684"/>
            <a:ext cx="29626559"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921" y="9824725"/>
            <a:ext cx="14544677" cy="4094476"/>
          </a:xfrm>
        </p:spPr>
        <p:txBody>
          <a:bodyPr anchor="b"/>
          <a:lstStyle>
            <a:defPPr>
              <a:defRPr kern="1200"/>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1" y="13919201"/>
            <a:ext cx="14544677" cy="25288244"/>
          </a:xfrm>
        </p:spPr>
        <p:txBody>
          <a:bodyPr/>
          <a:lstStyle>
            <a:defPPr>
              <a:defRPr kern="1200"/>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5"/>
            <a:ext cx="14550390" cy="4094476"/>
          </a:xfrm>
        </p:spPr>
        <p:txBody>
          <a:bodyPr anchor="b"/>
          <a:lstStyle>
            <a:defPPr>
              <a:defRPr kern="1200"/>
            </a:defPPr>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4"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2" y="13919201"/>
            <a:ext cx="14550390" cy="25288244"/>
          </a:xfrm>
        </p:spPr>
        <p:txBody>
          <a:bodyPr/>
          <a:lstStyle>
            <a:defPPr>
              <a:defRPr kern="1200"/>
            </a:defPPr>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77414171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26884266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30469849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defPPr>
              <a:defRPr kern="1200"/>
            </a:defPPr>
            <a:lvl1pPr algn="l">
              <a:defRPr sz="9700" b="1"/>
            </a:lvl1pPr>
          </a:lstStyle>
          <a:p>
            <a:r>
              <a:rPr lang="en-US"/>
              <a:t>Click to edit Master title style</a:t>
            </a:r>
          </a:p>
        </p:txBody>
      </p:sp>
      <p:sp>
        <p:nvSpPr>
          <p:cNvPr id="3" name="Content Placeholder 2"/>
          <p:cNvSpPr>
            <a:spLocks noGrp="1"/>
          </p:cNvSpPr>
          <p:nvPr>
            <p:ph idx="1"/>
          </p:nvPr>
        </p:nvSpPr>
        <p:spPr>
          <a:xfrm>
            <a:off x="12870179" y="1747521"/>
            <a:ext cx="18402300" cy="37459923"/>
          </a:xfrm>
        </p:spPr>
        <p:txBody>
          <a:bodyPr/>
          <a:lstStyle>
            <a:defPPr>
              <a:defRPr kern="1200"/>
            </a:defPPr>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2"/>
            <a:ext cx="10829927" cy="30022804"/>
          </a:xfrm>
        </p:spPr>
        <p:txBody>
          <a:bodyPr/>
          <a:lstStyle>
            <a:defPPr>
              <a:defRPr kern="1200"/>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15812620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8" y="30723841"/>
            <a:ext cx="19751041" cy="3627124"/>
          </a:xfrm>
        </p:spPr>
        <p:txBody>
          <a:bodyPr anchor="b"/>
          <a:lstStyle>
            <a:defPPr>
              <a:defRPr kern="1200"/>
            </a:defPPr>
            <a:lvl1pPr algn="l">
              <a:defRPr sz="9700" b="1"/>
            </a:lvl1pPr>
          </a:lstStyle>
          <a:p>
            <a:r>
              <a:rPr lang="en-US"/>
              <a:t>Click to edit Master title style</a:t>
            </a:r>
          </a:p>
        </p:txBody>
      </p:sp>
      <p:sp>
        <p:nvSpPr>
          <p:cNvPr id="3" name="Picture Placeholder 2"/>
          <p:cNvSpPr>
            <a:spLocks noGrp="1"/>
          </p:cNvSpPr>
          <p:nvPr>
            <p:ph type="pic" idx="1"/>
          </p:nvPr>
        </p:nvSpPr>
        <p:spPr>
          <a:xfrm>
            <a:off x="6452238" y="3921761"/>
            <a:ext cx="19751041" cy="26334719"/>
          </a:xfrm>
        </p:spPr>
        <p:txBody>
          <a:bodyPr/>
          <a:lstStyle>
            <a:defPPr>
              <a:defRPr kern="1200"/>
            </a:defPPr>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4" indent="0">
              <a:buNone/>
              <a:defRPr sz="9700"/>
            </a:lvl9pPr>
          </a:lstStyle>
          <a:p>
            <a:endParaRPr lang="en-US"/>
          </a:p>
        </p:txBody>
      </p:sp>
      <p:sp>
        <p:nvSpPr>
          <p:cNvPr id="4" name="Text Placeholder 3"/>
          <p:cNvSpPr>
            <a:spLocks noGrp="1"/>
          </p:cNvSpPr>
          <p:nvPr>
            <p:ph type="body" sz="half" idx="2"/>
          </p:nvPr>
        </p:nvSpPr>
        <p:spPr>
          <a:xfrm>
            <a:off x="6452238" y="34350965"/>
            <a:ext cx="19751041" cy="5151116"/>
          </a:xfrm>
        </p:spPr>
        <p:txBody>
          <a:bodyPr/>
          <a:lstStyle>
            <a:defPPr>
              <a:defRPr kern="1200"/>
            </a:defPPr>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4"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A1C7F76D-A730-4432-85DE-CA47D32BB251}" type="datetimeFigureOut">
              <a:rPr lang="en-US" smtClean="0"/>
              <a:t>4/17/2025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09D57CD0-55F5-4017-8E2F-F1A5FF8435B8}" type="slidenum">
              <a:rPr lang="en-US" smtClean="0"/>
              <a:t>‹#›</a:t>
            </a:fld>
            <a:endParaRPr lang="en-US"/>
          </a:p>
        </p:txBody>
      </p:sp>
    </p:spTree>
    <p:extLst>
      <p:ext uri="{BB962C8B-B14F-4D97-AF65-F5344CB8AC3E}">
        <p14:creationId xmlns:p14="http://schemas.microsoft.com/office/powerpoint/2010/main" val="111441711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1757684"/>
            <a:ext cx="29626559" cy="7315200"/>
          </a:xfrm>
          <a:prstGeom prst="rect">
            <a:avLst/>
          </a:prstGeom>
        </p:spPr>
        <p:txBody>
          <a:bodyPr vert="horz" lIns="438903" tIns="219451" rIns="438903" bIns="21945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1645921" y="10241283"/>
            <a:ext cx="29626559" cy="28966164"/>
          </a:xfrm>
          <a:prstGeom prst="rect">
            <a:avLst/>
          </a:prstGeom>
        </p:spPr>
        <p:txBody>
          <a:bodyPr vert="horz" lIns="438903" tIns="219451" rIns="438903" bIns="21945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03" tIns="219451" rIns="438903" bIns="219451" rtlCol="0" anchor="ctr"/>
          <a:lstStyle>
            <a:defPPr>
              <a:defRPr kern="1200"/>
            </a:defPPr>
            <a:lvl1pPr algn="l">
              <a:defRPr sz="5700">
                <a:solidFill>
                  <a:schemeClr val="tx1">
                    <a:tint val="75000"/>
                  </a:schemeClr>
                </a:solidFill>
              </a:defRPr>
            </a:lvl1pPr>
          </a:lstStyle>
          <a:p>
            <a:fld id="{A1C7F76D-A730-4432-85DE-CA47D32BB251}" type="datetimeFigureOut">
              <a:rPr lang="en-US" smtClean="0"/>
              <a:t>4/17/2025</a:t>
            </a:fld>
            <a:endParaRPr lang="en-US"/>
          </a:p>
        </p:txBody>
      </p:sp>
      <p:sp>
        <p:nvSpPr>
          <p:cNvPr id="5" name="Footer Placeholder 4"/>
          <p:cNvSpPr>
            <a:spLocks noGrp="1"/>
          </p:cNvSpPr>
          <p:nvPr>
            <p:ph type="ftr" sz="quarter" idx="3"/>
          </p:nvPr>
        </p:nvSpPr>
        <p:spPr>
          <a:xfrm>
            <a:off x="11247121" y="40680643"/>
            <a:ext cx="10424160" cy="2336800"/>
          </a:xfrm>
          <a:prstGeom prst="rect">
            <a:avLst/>
          </a:prstGeom>
        </p:spPr>
        <p:txBody>
          <a:bodyPr vert="horz" lIns="438903" tIns="219451" rIns="438903" bIns="219451" rtlCol="0" anchor="ctr"/>
          <a:lstStyle>
            <a:defPPr>
              <a:defRPr kern="1200"/>
            </a:defPPr>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1" y="40680643"/>
            <a:ext cx="7680960" cy="2336800"/>
          </a:xfrm>
          <a:prstGeom prst="rect">
            <a:avLst/>
          </a:prstGeom>
        </p:spPr>
        <p:txBody>
          <a:bodyPr vert="horz" lIns="438903" tIns="219451" rIns="438903" bIns="219451" rtlCol="0" anchor="ctr"/>
          <a:lstStyle>
            <a:defPPr>
              <a:defRPr kern="1200"/>
            </a:defPPr>
            <a:lvl1pPr algn="r">
              <a:defRPr sz="5700">
                <a:solidFill>
                  <a:schemeClr val="tx1">
                    <a:tint val="75000"/>
                  </a:schemeClr>
                </a:solidFill>
              </a:defRPr>
            </a:lvl1pPr>
          </a:lstStyle>
          <a:p>
            <a:fld id="{09D57CD0-55F5-4017-8E2F-F1A5FF8435B8}" type="slidenum">
              <a:rPr lang="en-US" smtClean="0"/>
              <a:t>‹#›</a:t>
            </a:fld>
            <a:endParaRPr lang="en-US"/>
          </a:p>
        </p:txBody>
      </p:sp>
      <p:pic>
        <p:nvPicPr>
          <p:cNvPr id="7" name="New picture"/>
          <p:cNvPicPr/>
          <p:nvPr/>
        </p:nvPicPr>
        <p:blipFill>
          <a:blip r:embed="rId13"/>
          <a:stretch>
            <a:fillRect/>
          </a:stretch>
        </p:blipFill>
        <p:spPr>
          <a:xfrm rot="16200000">
            <a:off x="-12469284" y="23093892"/>
            <a:ext cx="19033067" cy="2952750"/>
          </a:xfrm>
          <a:prstGeom prst="rect">
            <a:avLst/>
          </a:prstGeom>
        </p:spPr>
      </p:pic>
      <p:pic>
        <p:nvPicPr>
          <p:cNvPr id="8" name="New picture"/>
          <p:cNvPicPr/>
          <p:nvPr/>
        </p:nvPicPr>
        <p:blipFill>
          <a:blip r:embed="rId13"/>
          <a:stretch>
            <a:fillRect/>
          </a:stretch>
        </p:blipFill>
        <p:spPr>
          <a:xfrm rot="5400000">
            <a:off x="26354617" y="23093892"/>
            <a:ext cx="19033067" cy="2952750"/>
          </a:xfrm>
          <a:prstGeom prst="rect">
            <a:avLst/>
          </a:prstGeom>
        </p:spPr>
      </p:pic>
      <p:pic>
        <p:nvPicPr>
          <p:cNvPr id="9" name="New picture"/>
          <p:cNvPicPr/>
          <p:nvPr/>
        </p:nvPicPr>
        <p:blipFill>
          <a:blip r:embed="rId14"/>
          <a:stretch>
            <a:fillRect/>
          </a:stretch>
        </p:blipFill>
        <p:spPr>
          <a:xfrm>
            <a:off x="5210175" y="44568533"/>
            <a:ext cx="22498050" cy="1930400"/>
          </a:xfrm>
          <a:prstGeom prst="rect">
            <a:avLst/>
          </a:prstGeom>
        </p:spPr>
      </p:pic>
      <p:sp>
        <p:nvSpPr>
          <p:cNvPr id="10" name="New shape"/>
          <p:cNvSpPr/>
          <p:nvPr/>
        </p:nvSpPr>
        <p:spPr>
          <a:xfrm>
            <a:off x="5210175" y="45330534"/>
            <a:ext cx="16459200" cy="16933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contemplativecloud  Size: 48x36</a:t>
            </a:r>
          </a:p>
        </p:txBody>
      </p:sp>
    </p:spTree>
    <p:extLst>
      <p:ext uri="{BB962C8B-B14F-4D97-AF65-F5344CB8AC3E}">
        <p14:creationId xmlns:p14="http://schemas.microsoft.com/office/powerpoint/2010/main" val="1191322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389028" rtl="0" eaLnBrk="1" latinLnBrk="0" hangingPunct="1">
        <a:spcBef>
          <a:spcPct val="0"/>
        </a:spcBef>
        <a:buNone/>
        <a:defRPr sz="21100" kern="1200">
          <a:solidFill>
            <a:schemeClr val="tx1"/>
          </a:solidFill>
          <a:latin typeface="+mj-lt"/>
          <a:ea typeface="+mj-ea"/>
          <a:cs typeface="+mj-cs"/>
        </a:defRPr>
      </a:lvl1pPr>
    </p:titleStyle>
    <p:bodyStyle>
      <a:defPPr>
        <a:defRPr kern="1200"/>
      </a:defPPr>
      <a:lvl1pPr marL="1645886" indent="-1645886" algn="l" defTabSz="438902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E51AE-5457-9F04-A574-4F4BDAE92482}"/>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9216DF34-B061-FE83-D261-A8B20DF275B8}"/>
              </a:ext>
            </a:extLst>
          </p:cNvPr>
          <p:cNvSpPr/>
          <p:nvPr/>
        </p:nvSpPr>
        <p:spPr>
          <a:xfrm>
            <a:off x="-1" y="-57753"/>
            <a:ext cx="32918403" cy="5888230"/>
          </a:xfrm>
          <a:prstGeom prst="rect">
            <a:avLst/>
          </a:prstGeom>
          <a:gradFill flip="none" rotWithShape="1">
            <a:gsLst>
              <a:gs pos="0">
                <a:srgbClr val="8CB1BE"/>
              </a:gs>
              <a:gs pos="9000">
                <a:srgbClr val="E1EBEF"/>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7" name="Rectangle 46">
            <a:extLst>
              <a:ext uri="{FF2B5EF4-FFF2-40B4-BE49-F238E27FC236}">
                <a16:creationId xmlns:a16="http://schemas.microsoft.com/office/drawing/2014/main" id="{E992B0B3-4FCA-DFB7-728A-A3CCB5891F80}"/>
              </a:ext>
            </a:extLst>
          </p:cNvPr>
          <p:cNvSpPr/>
          <p:nvPr/>
        </p:nvSpPr>
        <p:spPr>
          <a:xfrm>
            <a:off x="-2" y="5651574"/>
            <a:ext cx="32918403" cy="469126"/>
          </a:xfrm>
          <a:prstGeom prst="rect">
            <a:avLst/>
          </a:prstGeom>
          <a:solidFill>
            <a:srgbClr val="2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8" name="Rectangle 47">
            <a:extLst>
              <a:ext uri="{FF2B5EF4-FFF2-40B4-BE49-F238E27FC236}">
                <a16:creationId xmlns:a16="http://schemas.microsoft.com/office/drawing/2014/main" id="{89BD44C1-563B-D5AE-CF4A-6F77338FE38E}"/>
              </a:ext>
            </a:extLst>
          </p:cNvPr>
          <p:cNvSpPr/>
          <p:nvPr/>
        </p:nvSpPr>
        <p:spPr>
          <a:xfrm>
            <a:off x="-1" y="43036679"/>
            <a:ext cx="32918403" cy="854521"/>
          </a:xfrm>
          <a:prstGeom prst="rect">
            <a:avLst/>
          </a:prstGeom>
          <a:solidFill>
            <a:srgbClr val="233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36" name="Text Placeholder 9">
            <a:extLst>
              <a:ext uri="{FF2B5EF4-FFF2-40B4-BE49-F238E27FC236}">
                <a16:creationId xmlns:a16="http://schemas.microsoft.com/office/drawing/2014/main" id="{6FDDD792-3AB7-5078-B780-A3F20A2399F9}"/>
              </a:ext>
            </a:extLst>
          </p:cNvPr>
          <p:cNvSpPr txBox="1"/>
          <p:nvPr/>
        </p:nvSpPr>
        <p:spPr>
          <a:xfrm>
            <a:off x="5528583" y="491319"/>
            <a:ext cx="27187782" cy="2826405"/>
          </a:xfrm>
          <a:prstGeom prst="rect">
            <a:avLst/>
          </a:prstGeom>
        </p:spPr>
        <p:txBody>
          <a:bodyPr lIns="91440" tIns="45720" rIns="91440" bIns="45720" anchor="t"/>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7200" b="1" err="1">
                <a:solidFill>
                  <a:srgbClr val="C00000"/>
                </a:solidFill>
                <a:latin typeface="Bree Serif"/>
                <a:ea typeface="+mn-lt"/>
                <a:cs typeface="+mn-lt"/>
              </a:rPr>
              <a:t>MNMGDatalog</a:t>
            </a:r>
            <a:r>
              <a:rPr lang="en-US" sz="7200" b="1" dirty="0">
                <a:solidFill>
                  <a:srgbClr val="C00000"/>
                </a:solidFill>
                <a:latin typeface="Bree Serif"/>
                <a:ea typeface="+mn-lt"/>
                <a:cs typeface="+mn-lt"/>
              </a:rPr>
              <a:t>: A Scalable Multi-Node Multi-GPU </a:t>
            </a:r>
            <a:r>
              <a:rPr lang="en-US" sz="7200" b="1" dirty="0">
                <a:solidFill>
                  <a:srgbClr val="C00000"/>
                </a:solidFill>
                <a:effectLst/>
                <a:latin typeface="Bree Serif"/>
                <a:ea typeface="+mn-lt"/>
                <a:cs typeface="+mn-lt"/>
              </a:rPr>
              <a:t>Datalog </a:t>
            </a:r>
            <a:r>
              <a:rPr lang="en-US" sz="7200" b="1" dirty="0">
                <a:solidFill>
                  <a:srgbClr val="C00000"/>
                </a:solidFill>
                <a:latin typeface="Bree Serif"/>
                <a:ea typeface="+mn-lt"/>
                <a:cs typeface="+mn-lt"/>
              </a:rPr>
              <a:t>Engine</a:t>
            </a:r>
            <a:endParaRPr lang="en-US" sz="7200"/>
          </a:p>
        </p:txBody>
      </p:sp>
      <p:sp>
        <p:nvSpPr>
          <p:cNvPr id="37" name="Text Placeholder 11">
            <a:extLst>
              <a:ext uri="{FF2B5EF4-FFF2-40B4-BE49-F238E27FC236}">
                <a16:creationId xmlns:a16="http://schemas.microsoft.com/office/drawing/2014/main" id="{5743B9FD-F556-FFBC-CCA0-F469043221FE}"/>
              </a:ext>
            </a:extLst>
          </p:cNvPr>
          <p:cNvSpPr txBox="1"/>
          <p:nvPr/>
        </p:nvSpPr>
        <p:spPr>
          <a:xfrm>
            <a:off x="5069817" y="3322548"/>
            <a:ext cx="27213340" cy="1920526"/>
          </a:xfrm>
          <a:prstGeom prst="rect">
            <a:avLst/>
          </a:prstGeom>
        </p:spPr>
        <p:txBody>
          <a:bodyPr wrap="square" lIns="91440" tIns="45720" rIns="91440" bIns="45720" anchor="t">
            <a:spAutoFit/>
          </a:bodyPr>
          <a:lstStyle>
            <a:defPPr>
              <a:defRPr kern="1200"/>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400" dirty="0">
                <a:latin typeface="Open Sans"/>
                <a:ea typeface="Open Sans"/>
                <a:cs typeface="Open Sans"/>
              </a:rPr>
              <a:t>Ahmedur Rahman Shovon (ashov@uic.edu), Sidharth Kumar (sidharth@uic.edu)</a:t>
            </a:r>
          </a:p>
          <a:p>
            <a:pPr algn="ctr"/>
            <a:r>
              <a:rPr lang="en-US" sz="5400" dirty="0">
                <a:latin typeface="Open Sans"/>
                <a:ea typeface="Open Sans"/>
                <a:cs typeface="Open Sans"/>
              </a:rPr>
              <a:t>University of Illinois Chicago</a:t>
            </a:r>
          </a:p>
        </p:txBody>
      </p:sp>
      <p:sp>
        <p:nvSpPr>
          <p:cNvPr id="40" name="TextBox 39">
            <a:extLst>
              <a:ext uri="{FF2B5EF4-FFF2-40B4-BE49-F238E27FC236}">
                <a16:creationId xmlns:a16="http://schemas.microsoft.com/office/drawing/2014/main" id="{8A977A5C-CCAE-8D54-BB5A-8044592E2B05}"/>
              </a:ext>
            </a:extLst>
          </p:cNvPr>
          <p:cNvSpPr txBox="1"/>
          <p:nvPr/>
        </p:nvSpPr>
        <p:spPr>
          <a:xfrm>
            <a:off x="11653154" y="7674201"/>
            <a:ext cx="9857035" cy="830997"/>
          </a:xfrm>
          <a:prstGeom prst="rect">
            <a:avLst/>
          </a:prstGeom>
          <a:noFill/>
        </p:spPr>
        <p:txBody>
          <a:bodyPr wrap="square" lIns="91440" tIns="45720" rIns="91440" bIns="45720" rtlCol="0" anchor="t">
            <a:spAutoFit/>
          </a:bodyPr>
          <a:lstStyle>
            <a:defPPr>
              <a:defRPr kern="1200"/>
            </a:defPPr>
          </a:lstStyle>
          <a:p>
            <a:r>
              <a:rPr lang="en-US" sz="2400" b="1" dirty="0" err="1">
                <a:ea typeface="+mn-lt"/>
                <a:cs typeface="+mn-lt"/>
              </a:rPr>
              <a:t>MNMGDatalog</a:t>
            </a:r>
            <a:r>
              <a:rPr lang="en-US" sz="2400" b="1" dirty="0">
                <a:ea typeface="+mn-lt"/>
                <a:cs typeface="+mn-lt"/>
              </a:rPr>
              <a:t> </a:t>
            </a:r>
            <a:r>
              <a:rPr lang="en-US" sz="2400" dirty="0">
                <a:ea typeface="+mn-lt"/>
                <a:cs typeface="+mn-lt"/>
              </a:rPr>
              <a:t>uses radix-hash partitioning and non-uniform all-to-all communication with GPU-aware hash tables for efficient tuple materialization </a:t>
            </a:r>
            <a:endParaRPr lang="en-US" dirty="0"/>
          </a:p>
        </p:txBody>
      </p:sp>
      <p:sp>
        <p:nvSpPr>
          <p:cNvPr id="31" name="TextBox 30">
            <a:extLst>
              <a:ext uri="{FF2B5EF4-FFF2-40B4-BE49-F238E27FC236}">
                <a16:creationId xmlns:a16="http://schemas.microsoft.com/office/drawing/2014/main" id="{5DA32F1C-3453-D79E-8C1A-589633E59480}"/>
              </a:ext>
            </a:extLst>
          </p:cNvPr>
          <p:cNvSpPr txBox="1"/>
          <p:nvPr/>
        </p:nvSpPr>
        <p:spPr>
          <a:xfrm>
            <a:off x="11653153" y="6749290"/>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defTabSz="4702588">
              <a:defRPr/>
            </a:pPr>
            <a:r>
              <a:rPr lang="en-US" sz="3600" dirty="0">
                <a:latin typeface="Bree Serif"/>
              </a:rPr>
              <a:t>Implementation of </a:t>
            </a:r>
            <a:r>
              <a:rPr lang="en-US" sz="3600" dirty="0" err="1">
                <a:latin typeface="Bree Serif"/>
              </a:rPr>
              <a:t>MNMGDatalog</a:t>
            </a:r>
            <a:r>
              <a:rPr lang="en-US" sz="3600" dirty="0">
                <a:latin typeface="Bree Serif"/>
              </a:rPr>
              <a:t> Engine</a:t>
            </a:r>
            <a:endParaRPr lang="en-US" sz="3600" dirty="0" err="1">
              <a:latin typeface="Bree Serif" panose="02000503040000020004" pitchFamily="2" charset="0"/>
            </a:endParaRPr>
          </a:p>
        </p:txBody>
      </p:sp>
      <p:sp>
        <p:nvSpPr>
          <p:cNvPr id="33" name="TextBox 32">
            <a:extLst>
              <a:ext uri="{FF2B5EF4-FFF2-40B4-BE49-F238E27FC236}">
                <a16:creationId xmlns:a16="http://schemas.microsoft.com/office/drawing/2014/main" id="{5D7F5A15-EA7A-A5AA-466E-604A9A33A53C}"/>
              </a:ext>
            </a:extLst>
          </p:cNvPr>
          <p:cNvSpPr txBox="1"/>
          <p:nvPr/>
        </p:nvSpPr>
        <p:spPr>
          <a:xfrm>
            <a:off x="22394628" y="6749290"/>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Experiments</a:t>
            </a:r>
          </a:p>
        </p:txBody>
      </p:sp>
      <p:sp>
        <p:nvSpPr>
          <p:cNvPr id="28" name="TextBox 27">
            <a:extLst>
              <a:ext uri="{FF2B5EF4-FFF2-40B4-BE49-F238E27FC236}">
                <a16:creationId xmlns:a16="http://schemas.microsoft.com/office/drawing/2014/main" id="{214B8254-9B49-E2B2-C902-3BB8F20FCDD4}"/>
              </a:ext>
            </a:extLst>
          </p:cNvPr>
          <p:cNvSpPr txBox="1"/>
          <p:nvPr/>
        </p:nvSpPr>
        <p:spPr>
          <a:xfrm>
            <a:off x="911677" y="24112780"/>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Challenges</a:t>
            </a:r>
          </a:p>
        </p:txBody>
      </p:sp>
      <p:sp>
        <p:nvSpPr>
          <p:cNvPr id="29" name="TextBox 28">
            <a:extLst>
              <a:ext uri="{FF2B5EF4-FFF2-40B4-BE49-F238E27FC236}">
                <a16:creationId xmlns:a16="http://schemas.microsoft.com/office/drawing/2014/main" id="{894579E1-264F-B7BE-0193-D43A6C642E9B}"/>
              </a:ext>
            </a:extLst>
          </p:cNvPr>
          <p:cNvSpPr txBox="1"/>
          <p:nvPr/>
        </p:nvSpPr>
        <p:spPr>
          <a:xfrm>
            <a:off x="911677" y="6749290"/>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defTabSz="4702588">
              <a:defRPr/>
            </a:pPr>
            <a:r>
              <a:rPr lang="en-US" sz="3600" dirty="0">
                <a:latin typeface="Bree Serif"/>
              </a:rPr>
              <a:t>Introduction</a:t>
            </a:r>
            <a:endParaRPr lang="en-US" sz="3600" dirty="0">
              <a:latin typeface="Bree Serif" panose="02000503040000020004" pitchFamily="2" charset="0"/>
            </a:endParaRPr>
          </a:p>
        </p:txBody>
      </p:sp>
      <p:sp>
        <p:nvSpPr>
          <p:cNvPr id="940" name="TextBox 939">
            <a:extLst>
              <a:ext uri="{FF2B5EF4-FFF2-40B4-BE49-F238E27FC236}">
                <a16:creationId xmlns:a16="http://schemas.microsoft.com/office/drawing/2014/main" id="{7FAF6A13-43D2-FC6B-4469-E67AFDCC3F11}"/>
              </a:ext>
            </a:extLst>
          </p:cNvPr>
          <p:cNvSpPr txBox="1"/>
          <p:nvPr/>
        </p:nvSpPr>
        <p:spPr>
          <a:xfrm>
            <a:off x="911677" y="7674201"/>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Declarative programming </a:t>
            </a:r>
            <a:r>
              <a:rPr lang="en-US" sz="2400" dirty="0">
                <a:ea typeface="Open Sans"/>
                <a:cs typeface="Open Sans"/>
              </a:rPr>
              <a:t>focuses on “WHAT” to achieve rather than “HOW”</a:t>
            </a:r>
          </a:p>
        </p:txBody>
      </p:sp>
      <p:sp>
        <p:nvSpPr>
          <p:cNvPr id="941" name="TextBox 940">
            <a:extLst>
              <a:ext uri="{FF2B5EF4-FFF2-40B4-BE49-F238E27FC236}">
                <a16:creationId xmlns:a16="http://schemas.microsoft.com/office/drawing/2014/main" id="{525F9FCA-6E93-44C3-761E-BF53BEB4CB52}"/>
              </a:ext>
            </a:extLst>
          </p:cNvPr>
          <p:cNvSpPr txBox="1"/>
          <p:nvPr/>
        </p:nvSpPr>
        <p:spPr>
          <a:xfrm>
            <a:off x="884441" y="25047609"/>
            <a:ext cx="9857035" cy="830997"/>
          </a:xfrm>
          <a:prstGeom prst="rect">
            <a:avLst/>
          </a:prstGeom>
          <a:noFill/>
        </p:spPr>
        <p:txBody>
          <a:bodyPr wrap="square" lIns="91440" tIns="45720" rIns="91440" bIns="45720" rtlCol="0" anchor="t">
            <a:spAutoFit/>
          </a:bodyPr>
          <a:lstStyle>
            <a:defPPr>
              <a:defRPr kern="1200"/>
            </a:defPPr>
          </a:lstStyle>
          <a:p>
            <a:r>
              <a:rPr lang="en-US" sz="2400" b="1" dirty="0">
                <a:ea typeface="+mn-lt"/>
                <a:cs typeface="+mn-lt"/>
              </a:rPr>
              <a:t>Iterative relational algebra</a:t>
            </a:r>
            <a:r>
              <a:rPr lang="en-US" sz="2400" dirty="0">
                <a:ea typeface="+mn-lt"/>
                <a:cs typeface="+mn-lt"/>
              </a:rPr>
              <a:t> on MNMG systems is challenging due to high communication overhead, synchronization cost, and repeated materialization.</a:t>
            </a:r>
            <a:endParaRPr lang="en-US" dirty="0">
              <a:ea typeface="+mn-lt"/>
              <a:cs typeface="+mn-lt"/>
            </a:endParaRPr>
          </a:p>
        </p:txBody>
      </p:sp>
      <p:sp>
        <p:nvSpPr>
          <p:cNvPr id="53" name="TextBox 52">
            <a:extLst>
              <a:ext uri="{FF2B5EF4-FFF2-40B4-BE49-F238E27FC236}">
                <a16:creationId xmlns:a16="http://schemas.microsoft.com/office/drawing/2014/main" id="{93307279-FB59-7680-4C89-12D4977F48B2}"/>
              </a:ext>
            </a:extLst>
          </p:cNvPr>
          <p:cNvSpPr txBox="1"/>
          <p:nvPr/>
        </p:nvSpPr>
        <p:spPr>
          <a:xfrm>
            <a:off x="22418700" y="35770588"/>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Conclusion</a:t>
            </a:r>
          </a:p>
        </p:txBody>
      </p:sp>
      <p:sp>
        <p:nvSpPr>
          <p:cNvPr id="948" name="TextBox 947">
            <a:extLst>
              <a:ext uri="{FF2B5EF4-FFF2-40B4-BE49-F238E27FC236}">
                <a16:creationId xmlns:a16="http://schemas.microsoft.com/office/drawing/2014/main" id="{C924644E-6F0C-B143-1419-E521B9B34046}"/>
              </a:ext>
            </a:extLst>
          </p:cNvPr>
          <p:cNvSpPr txBox="1"/>
          <p:nvPr/>
        </p:nvSpPr>
        <p:spPr>
          <a:xfrm>
            <a:off x="22405084" y="36705415"/>
            <a:ext cx="9857035" cy="3416320"/>
          </a:xfrm>
          <a:prstGeom prst="rect">
            <a:avLst/>
          </a:prstGeom>
          <a:noFill/>
        </p:spPr>
        <p:txBody>
          <a:bodyPr wrap="square" lIns="91440" tIns="45720" rIns="91440" bIns="45720" rtlCol="0" anchor="t">
            <a:spAutoFit/>
          </a:bodyPr>
          <a:lstStyle>
            <a:defPPr>
              <a:defRPr kern="1200"/>
            </a:defPPr>
          </a:lstStyle>
          <a:p>
            <a:r>
              <a:rPr lang="en-US" sz="2400" dirty="0">
                <a:ea typeface="Open Sans" panose="020B0606030504020204" pitchFamily="34" charset="0"/>
                <a:cs typeface="Open Sans" panose="020B0606030504020204" pitchFamily="34" charset="0"/>
              </a:rPr>
              <a:t>Our contributions:</a:t>
            </a:r>
          </a:p>
          <a:p>
            <a:pPr marL="342900" indent="-342900">
              <a:buFont typeface="Arial" panose="020B0604020202020204" pitchFamily="34" charset="0"/>
              <a:buChar char="•"/>
            </a:pPr>
            <a:r>
              <a:rPr lang="en-US" sz="2400" dirty="0">
                <a:ea typeface="Open Sans"/>
                <a:cs typeface="Open Sans"/>
              </a:rPr>
              <a:t>First ever Datalog engine designed for multi-node multi-GPU HPC systems, outperforming state-of-the-art shared-memory, distributed-memory, and </a:t>
            </a:r>
            <a:r>
              <a:rPr lang="en-US" sz="2400">
                <a:ea typeface="Open Sans"/>
                <a:cs typeface="Open Sans"/>
              </a:rPr>
              <a:t>GPU-based engines</a:t>
            </a:r>
            <a:endParaRPr lang="en-US">
              <a:ea typeface="Open Sans"/>
              <a:cs typeface="Arial"/>
            </a:endParaRPr>
          </a:p>
          <a:p>
            <a:pPr marL="342900" indent="-342900">
              <a:buFont typeface="Arial" panose="020B0604020202020204" pitchFamily="34" charset="0"/>
              <a:buChar char="•"/>
            </a:pPr>
            <a:r>
              <a:rPr lang="en-US" sz="2400" dirty="0">
                <a:ea typeface="Open Sans"/>
                <a:cs typeface="Open Sans"/>
              </a:rPr>
              <a:t>Introduces novel GPU-Aware communication and buffer preparation strategies for scalable recursive query evaluation</a:t>
            </a:r>
            <a:endParaRPr lang="en-US" dirty="0">
              <a:ea typeface="Open Sans"/>
              <a:cs typeface="Arial"/>
            </a:endParaRPr>
          </a:p>
          <a:p>
            <a:pPr marL="342900" indent="-342900">
              <a:buFont typeface="Arial" panose="020B0604020202020204" pitchFamily="34" charset="0"/>
              <a:buChar char="•"/>
            </a:pPr>
            <a:r>
              <a:rPr lang="en-US" sz="2400" dirty="0">
                <a:ea typeface="Open Sans"/>
                <a:cs typeface="Open Sans"/>
              </a:rPr>
              <a:t>Supports recursive aggregation for Datalog rules using high-throughput GPU kernels</a:t>
            </a:r>
            <a:br>
              <a:rPr lang="en-US" sz="2400" dirty="0">
                <a:ea typeface="Open Sans" panose="020B0606030504020204" pitchFamily="34" charset="0"/>
                <a:cs typeface="Open Sans" panose="020B0606030504020204" pitchFamily="34" charset="0"/>
              </a:rPr>
            </a:br>
            <a:r>
              <a:rPr lang="en-US" sz="2400" dirty="0">
                <a:ea typeface="Open Sans"/>
                <a:cs typeface="Open Sans"/>
              </a:rPr>
              <a:t>(Accepted for publication at ICS 2025) </a:t>
            </a:r>
            <a:endParaRPr lang="en-US" dirty="0">
              <a:ea typeface="Open Sans"/>
              <a:cs typeface="Arial"/>
            </a:endParaRPr>
          </a:p>
        </p:txBody>
      </p:sp>
      <p:graphicFrame>
        <p:nvGraphicFramePr>
          <p:cNvPr id="4" name="Table 3">
            <a:extLst>
              <a:ext uri="{FF2B5EF4-FFF2-40B4-BE49-F238E27FC236}">
                <a16:creationId xmlns:a16="http://schemas.microsoft.com/office/drawing/2014/main" id="{1CF39947-86F0-E7AD-ED63-4ECEDC6C107A}"/>
              </a:ext>
            </a:extLst>
          </p:cNvPr>
          <p:cNvGraphicFramePr>
            <a:graphicFrameLocks noGrp="1"/>
          </p:cNvGraphicFramePr>
          <p:nvPr>
            <p:extLst>
              <p:ext uri="{D42A27DB-BD31-4B8C-83A1-F6EECF244321}">
                <p14:modId xmlns:p14="http://schemas.microsoft.com/office/powerpoint/2010/main" val="3249901750"/>
              </p:ext>
            </p:extLst>
          </p:nvPr>
        </p:nvGraphicFramePr>
        <p:xfrm>
          <a:off x="2132707" y="8580265"/>
          <a:ext cx="7460471" cy="1918004"/>
        </p:xfrm>
        <a:graphic>
          <a:graphicData uri="http://schemas.openxmlformats.org/drawingml/2006/table">
            <a:tbl>
              <a:tblPr firstRow="1" bandRow="1">
                <a:tableStyleId>{0E3FDE45-AF77-4B5C-9715-49D594BDF05E}</a:tableStyleId>
              </a:tblPr>
              <a:tblGrid>
                <a:gridCol w="1161441">
                  <a:extLst>
                    <a:ext uri="{9D8B030D-6E8A-4147-A177-3AD203B41FA5}">
                      <a16:colId xmlns:a16="http://schemas.microsoft.com/office/drawing/2014/main" val="3584266038"/>
                    </a:ext>
                  </a:extLst>
                </a:gridCol>
                <a:gridCol w="1558893">
                  <a:extLst>
                    <a:ext uri="{9D8B030D-6E8A-4147-A177-3AD203B41FA5}">
                      <a16:colId xmlns:a16="http://schemas.microsoft.com/office/drawing/2014/main" val="734442874"/>
                    </a:ext>
                  </a:extLst>
                </a:gridCol>
                <a:gridCol w="2832230">
                  <a:extLst>
                    <a:ext uri="{9D8B030D-6E8A-4147-A177-3AD203B41FA5}">
                      <a16:colId xmlns:a16="http://schemas.microsoft.com/office/drawing/2014/main" val="3728792630"/>
                    </a:ext>
                  </a:extLst>
                </a:gridCol>
                <a:gridCol w="1907907">
                  <a:extLst>
                    <a:ext uri="{9D8B030D-6E8A-4147-A177-3AD203B41FA5}">
                      <a16:colId xmlns:a16="http://schemas.microsoft.com/office/drawing/2014/main" val="3249319582"/>
                    </a:ext>
                  </a:extLst>
                </a:gridCol>
              </a:tblGrid>
              <a:tr h="479501">
                <a:tc>
                  <a:txBody>
                    <a:bodyPr/>
                    <a:lstStyle/>
                    <a:p>
                      <a:r>
                        <a:rPr lang="en-US" sz="2400" dirty="0" err="1"/>
                        <a:t>UserID</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UserName</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UserEmail</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Country</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37994"/>
                  </a:ext>
                </a:extLst>
              </a:tr>
              <a:tr h="479501">
                <a:tc>
                  <a:txBody>
                    <a:bodyPr/>
                    <a:lstStyle/>
                    <a:p>
                      <a:r>
                        <a:rPr lang="en-US" sz="2400" dirty="0"/>
                        <a:t>101</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Alice</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alice@example.com</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USA</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603232"/>
                  </a:ext>
                </a:extLst>
              </a:tr>
              <a:tr h="479501">
                <a:tc>
                  <a:txBody>
                    <a:bodyPr/>
                    <a:lstStyle/>
                    <a:p>
                      <a:r>
                        <a:rPr lang="en-US" sz="2400" dirty="0"/>
                        <a:t>102</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Bob</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err="1"/>
                        <a:t>bob@</a:t>
                      </a:r>
                      <a:r>
                        <a:rPr lang="en-US" sz="2400" err="1"/>
                        <a:t>example</a:t>
                      </a:r>
                      <a:r>
                        <a:rPr lang="en-US" sz="2400"/>
                        <a:t>.com</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USA</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529967"/>
                  </a:ext>
                </a:extLst>
              </a:tr>
              <a:tr h="479501">
                <a:tc>
                  <a:txBody>
                    <a:bodyPr/>
                    <a:lstStyle/>
                    <a:p>
                      <a:r>
                        <a:rPr lang="en-US" sz="2400" dirty="0"/>
                        <a:t>103</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Eve</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eve@example.com</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t>Canada</a:t>
                      </a:r>
                      <a:endParaRPr lang="en-US" sz="2400" dirty="0">
                        <a:latin typeface="+mn-lt"/>
                        <a:ea typeface="Open Sans" panose="020B0606030504020204" pitchFamily="34" charset="0"/>
                        <a:cs typeface="Open Sans" panose="020B06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55344"/>
                  </a:ext>
                </a:extLst>
              </a:tr>
            </a:tbl>
          </a:graphicData>
        </a:graphic>
      </p:graphicFrame>
      <p:sp>
        <p:nvSpPr>
          <p:cNvPr id="5" name="TextBox 4">
            <a:extLst>
              <a:ext uri="{FF2B5EF4-FFF2-40B4-BE49-F238E27FC236}">
                <a16:creationId xmlns:a16="http://schemas.microsoft.com/office/drawing/2014/main" id="{7D942558-A4A3-514B-5230-37D4471BECD5}"/>
              </a:ext>
            </a:extLst>
          </p:cNvPr>
          <p:cNvSpPr txBox="1"/>
          <p:nvPr/>
        </p:nvSpPr>
        <p:spPr>
          <a:xfrm>
            <a:off x="2132707" y="8118600"/>
            <a:ext cx="7460471" cy="461665"/>
          </a:xfrm>
          <a:prstGeom prst="rect">
            <a:avLst/>
          </a:prstGeom>
          <a:noFill/>
        </p:spPr>
        <p:txBody>
          <a:bodyPr wrap="square" rtlCol="0">
            <a:spAutoFit/>
          </a:bodyPr>
          <a:lstStyle/>
          <a:p>
            <a:pPr algn="ctr"/>
            <a:r>
              <a:rPr lang="en-US" sz="2400" b="1" dirty="0">
                <a:ea typeface="Open Sans" panose="020B0606030504020204" pitchFamily="34" charset="0"/>
                <a:cs typeface="Open Sans" panose="020B0606030504020204" pitchFamily="34" charset="0"/>
              </a:rPr>
              <a:t>Users</a:t>
            </a:r>
          </a:p>
        </p:txBody>
      </p:sp>
      <p:sp>
        <p:nvSpPr>
          <p:cNvPr id="6" name="Arrow: Down 5">
            <a:extLst>
              <a:ext uri="{FF2B5EF4-FFF2-40B4-BE49-F238E27FC236}">
                <a16:creationId xmlns:a16="http://schemas.microsoft.com/office/drawing/2014/main" id="{6939D9FF-2FD8-213A-1C11-8D2886E21278}"/>
              </a:ext>
            </a:extLst>
          </p:cNvPr>
          <p:cNvSpPr/>
          <p:nvPr/>
        </p:nvSpPr>
        <p:spPr>
          <a:xfrm>
            <a:off x="5685531" y="10552128"/>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8700"/>
          </a:p>
        </p:txBody>
      </p:sp>
      <p:sp>
        <p:nvSpPr>
          <p:cNvPr id="7" name="Rectangle: Rounded Corners 6">
            <a:extLst>
              <a:ext uri="{FF2B5EF4-FFF2-40B4-BE49-F238E27FC236}">
                <a16:creationId xmlns:a16="http://schemas.microsoft.com/office/drawing/2014/main" id="{729747AF-E25C-C82D-544C-280FFAD11F71}"/>
              </a:ext>
            </a:extLst>
          </p:cNvPr>
          <p:cNvSpPr/>
          <p:nvPr/>
        </p:nvSpPr>
        <p:spPr>
          <a:xfrm>
            <a:off x="911677" y="10937707"/>
            <a:ext cx="9829799" cy="461665"/>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SELECT</a:t>
            </a:r>
            <a:r>
              <a:rPr lang="en-US" sz="2400" dirty="0">
                <a:solidFill>
                  <a:schemeClr val="tx1"/>
                </a:solidFill>
              </a:rPr>
              <a:t> </a:t>
            </a:r>
            <a:r>
              <a:rPr lang="en-US" sz="2400" dirty="0" err="1">
                <a:solidFill>
                  <a:schemeClr val="tx1"/>
                </a:solidFill>
              </a:rPr>
              <a:t>UserID</a:t>
            </a:r>
            <a:r>
              <a:rPr lang="en-US" sz="2400" dirty="0">
                <a:solidFill>
                  <a:schemeClr val="tx1"/>
                </a:solidFill>
              </a:rPr>
              <a:t> </a:t>
            </a:r>
            <a:r>
              <a:rPr lang="en-US" sz="2400" b="1" dirty="0">
                <a:solidFill>
                  <a:schemeClr val="tx1"/>
                </a:solidFill>
              </a:rPr>
              <a:t>FROM</a:t>
            </a:r>
            <a:r>
              <a:rPr lang="en-US" sz="2400" dirty="0">
                <a:solidFill>
                  <a:schemeClr val="tx1"/>
                </a:solidFill>
              </a:rPr>
              <a:t> Users </a:t>
            </a:r>
            <a:r>
              <a:rPr lang="en-US" sz="2400" b="1" dirty="0">
                <a:solidFill>
                  <a:schemeClr val="tx1"/>
                </a:solidFill>
              </a:rPr>
              <a:t>WHERE</a:t>
            </a:r>
            <a:r>
              <a:rPr lang="en-US" sz="2400" dirty="0">
                <a:solidFill>
                  <a:schemeClr val="tx1"/>
                </a:solidFill>
              </a:rPr>
              <a:t> Country=‘USA’;</a:t>
            </a:r>
          </a:p>
        </p:txBody>
      </p:sp>
      <p:sp>
        <p:nvSpPr>
          <p:cNvPr id="8" name="Oval 7">
            <a:extLst>
              <a:ext uri="{FF2B5EF4-FFF2-40B4-BE49-F238E27FC236}">
                <a16:creationId xmlns:a16="http://schemas.microsoft.com/office/drawing/2014/main" id="{90A8BA78-3FAF-97E8-6F8A-DDED9AB2395B}"/>
              </a:ext>
            </a:extLst>
          </p:cNvPr>
          <p:cNvSpPr/>
          <p:nvPr/>
        </p:nvSpPr>
        <p:spPr>
          <a:xfrm>
            <a:off x="1012793" y="10711606"/>
            <a:ext cx="1526052" cy="964145"/>
          </a:xfrm>
          <a:prstGeom prst="ellipse">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tx1"/>
                </a:solidFill>
              </a:rPr>
              <a:t>WHAT</a:t>
            </a:r>
          </a:p>
        </p:txBody>
      </p:sp>
      <p:sp>
        <p:nvSpPr>
          <p:cNvPr id="9" name="Flowchart: Summing Junction 8">
            <a:extLst>
              <a:ext uri="{FF2B5EF4-FFF2-40B4-BE49-F238E27FC236}">
                <a16:creationId xmlns:a16="http://schemas.microsoft.com/office/drawing/2014/main" id="{3719C2C8-3C8A-437B-F27E-1868AFAD4BE6}"/>
              </a:ext>
            </a:extLst>
          </p:cNvPr>
          <p:cNvSpPr/>
          <p:nvPr/>
        </p:nvSpPr>
        <p:spPr>
          <a:xfrm>
            <a:off x="9130099" y="10689518"/>
            <a:ext cx="1526051" cy="964145"/>
          </a:xfrm>
          <a:prstGeom prst="flowChartSummingJunction">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solidFill>
                  <a:schemeClr val="tx1"/>
                </a:solidFill>
              </a:rPr>
              <a:t>HOW</a:t>
            </a:r>
          </a:p>
        </p:txBody>
      </p:sp>
      <p:sp>
        <p:nvSpPr>
          <p:cNvPr id="10" name="Arrow: Down 9">
            <a:extLst>
              <a:ext uri="{FF2B5EF4-FFF2-40B4-BE49-F238E27FC236}">
                <a16:creationId xmlns:a16="http://schemas.microsoft.com/office/drawing/2014/main" id="{05B73061-78BB-70E0-61FF-5A92869FDCE1}"/>
              </a:ext>
            </a:extLst>
          </p:cNvPr>
          <p:cNvSpPr/>
          <p:nvPr/>
        </p:nvSpPr>
        <p:spPr>
          <a:xfrm>
            <a:off x="5685531" y="11460204"/>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8700"/>
          </a:p>
        </p:txBody>
      </p:sp>
      <p:sp>
        <p:nvSpPr>
          <p:cNvPr id="12" name="Rectangle: Rounded Corners 11">
            <a:extLst>
              <a:ext uri="{FF2B5EF4-FFF2-40B4-BE49-F238E27FC236}">
                <a16:creationId xmlns:a16="http://schemas.microsoft.com/office/drawing/2014/main" id="{F34605DB-8E06-6F4F-F1F4-A70BB2AF089F}"/>
              </a:ext>
            </a:extLst>
          </p:cNvPr>
          <p:cNvSpPr/>
          <p:nvPr/>
        </p:nvSpPr>
        <p:spPr>
          <a:xfrm>
            <a:off x="903657" y="11892213"/>
            <a:ext cx="9829799"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Advanced approach: Logic programming (</a:t>
            </a:r>
            <a:r>
              <a:rPr lang="en-US" sz="2400" b="1" dirty="0" err="1">
                <a:solidFill>
                  <a:schemeClr val="tx1"/>
                </a:solidFill>
              </a:rPr>
              <a:t>Datalog</a:t>
            </a:r>
            <a:r>
              <a:rPr lang="en-US" sz="2400" b="1" dirty="0">
                <a:solidFill>
                  <a:schemeClr val="tx1"/>
                </a:solidFill>
              </a:rPr>
              <a:t>)</a:t>
            </a:r>
          </a:p>
        </p:txBody>
      </p:sp>
      <p:sp>
        <p:nvSpPr>
          <p:cNvPr id="19" name="Arrow: Down 18">
            <a:extLst>
              <a:ext uri="{FF2B5EF4-FFF2-40B4-BE49-F238E27FC236}">
                <a16:creationId xmlns:a16="http://schemas.microsoft.com/office/drawing/2014/main" id="{40A6EC14-D255-DC83-1479-E034A184C420}"/>
              </a:ext>
            </a:extLst>
          </p:cNvPr>
          <p:cNvSpPr/>
          <p:nvPr/>
        </p:nvSpPr>
        <p:spPr>
          <a:xfrm>
            <a:off x="5691276" y="12448726"/>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8700"/>
          </a:p>
        </p:txBody>
      </p:sp>
      <p:sp>
        <p:nvSpPr>
          <p:cNvPr id="24" name="Rectangle: Diagonal Corners Rounded 23">
            <a:extLst>
              <a:ext uri="{FF2B5EF4-FFF2-40B4-BE49-F238E27FC236}">
                <a16:creationId xmlns:a16="http://schemas.microsoft.com/office/drawing/2014/main" id="{5B5B3367-428F-44A3-B460-C55350CB5945}"/>
              </a:ext>
            </a:extLst>
          </p:cNvPr>
          <p:cNvSpPr/>
          <p:nvPr/>
        </p:nvSpPr>
        <p:spPr>
          <a:xfrm>
            <a:off x="903656" y="12846719"/>
            <a:ext cx="9829800" cy="453391"/>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err="1"/>
              <a:t>Datalog</a:t>
            </a:r>
            <a:r>
              <a:rPr lang="en-US" sz="2400" dirty="0"/>
              <a:t> rules to compute Transitive Closure (TC) of a relation</a:t>
            </a:r>
          </a:p>
        </p:txBody>
      </p:sp>
      <p:pic>
        <p:nvPicPr>
          <p:cNvPr id="26" name="Picture 25">
            <a:extLst>
              <a:ext uri="{FF2B5EF4-FFF2-40B4-BE49-F238E27FC236}">
                <a16:creationId xmlns:a16="http://schemas.microsoft.com/office/drawing/2014/main" id="{9C3A49FD-17C0-63DF-9E26-A39A7E047E06}"/>
              </a:ext>
            </a:extLst>
          </p:cNvPr>
          <p:cNvPicPr>
            <a:picLocks noChangeAspect="1"/>
          </p:cNvPicPr>
          <p:nvPr/>
        </p:nvPicPr>
        <p:blipFill>
          <a:blip r:embed="rId2"/>
          <a:stretch>
            <a:fillRect/>
          </a:stretch>
        </p:blipFill>
        <p:spPr>
          <a:xfrm>
            <a:off x="2137350" y="15258751"/>
            <a:ext cx="7545535" cy="954786"/>
          </a:xfrm>
          <a:prstGeom prst="rect">
            <a:avLst/>
          </a:prstGeom>
        </p:spPr>
      </p:pic>
      <p:sp>
        <p:nvSpPr>
          <p:cNvPr id="27" name="Arrow: Down 26">
            <a:extLst>
              <a:ext uri="{FF2B5EF4-FFF2-40B4-BE49-F238E27FC236}">
                <a16:creationId xmlns:a16="http://schemas.microsoft.com/office/drawing/2014/main" id="{74C7B310-0FCE-8EEC-3F47-A3DFB361A1D6}"/>
              </a:ext>
            </a:extLst>
          </p:cNvPr>
          <p:cNvSpPr/>
          <p:nvPr/>
        </p:nvSpPr>
        <p:spPr>
          <a:xfrm>
            <a:off x="5685530" y="14335255"/>
            <a:ext cx="224589" cy="33228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8700"/>
          </a:p>
        </p:txBody>
      </p:sp>
      <p:sp>
        <p:nvSpPr>
          <p:cNvPr id="34" name="Rectangle: Rounded Corners 33">
            <a:extLst>
              <a:ext uri="{FF2B5EF4-FFF2-40B4-BE49-F238E27FC236}">
                <a16:creationId xmlns:a16="http://schemas.microsoft.com/office/drawing/2014/main" id="{836944CA-AE27-2414-1177-5B7B0C4BE826}"/>
              </a:ext>
            </a:extLst>
          </p:cNvPr>
          <p:cNvSpPr/>
          <p:nvPr/>
        </p:nvSpPr>
        <p:spPr>
          <a:xfrm>
            <a:off x="828398" y="20853531"/>
            <a:ext cx="9837157" cy="108658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2400" dirty="0" err="1">
                <a:ea typeface="Calibri"/>
                <a:cs typeface="Calibri"/>
              </a:rPr>
              <a:t>MNMGDatalog</a:t>
            </a:r>
            <a:r>
              <a:rPr lang="en-US" sz="2400" dirty="0">
                <a:ea typeface="Calibri"/>
                <a:cs typeface="Calibri"/>
              </a:rPr>
              <a:t> is the first </a:t>
            </a:r>
            <a:r>
              <a:rPr lang="en-US" sz="2400" dirty="0">
                <a:ea typeface="+mn-lt"/>
                <a:cs typeface="+mn-lt"/>
              </a:rPr>
              <a:t>multi-node, multi-GPU (MNMG) Datalog engine </a:t>
            </a:r>
            <a:endParaRPr lang="en-US" sz="2400" dirty="0">
              <a:ea typeface="Calibri"/>
              <a:cs typeface="Calibri"/>
            </a:endParaRPr>
          </a:p>
        </p:txBody>
      </p:sp>
      <p:sp>
        <p:nvSpPr>
          <p:cNvPr id="38" name="Rectangle: Diagonal Corners Rounded 37">
            <a:extLst>
              <a:ext uri="{FF2B5EF4-FFF2-40B4-BE49-F238E27FC236}">
                <a16:creationId xmlns:a16="http://schemas.microsoft.com/office/drawing/2014/main" id="{21EFE955-1BA5-8FD2-A97F-9CF2E85C6D3D}"/>
              </a:ext>
            </a:extLst>
          </p:cNvPr>
          <p:cNvSpPr/>
          <p:nvPr/>
        </p:nvSpPr>
        <p:spPr>
          <a:xfrm>
            <a:off x="911676" y="14716547"/>
            <a:ext cx="9829800" cy="453391"/>
          </a:xfrm>
          <a:prstGeom prst="round2Diag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Operationalized as a </a:t>
            </a:r>
            <a:r>
              <a:rPr lang="en-US" sz="2400" b="1" dirty="0"/>
              <a:t>fixed-point iteration </a:t>
            </a:r>
            <a:r>
              <a:rPr lang="en-US" sz="2400" dirty="0"/>
              <a:t>using </a:t>
            </a:r>
            <a:r>
              <a:rPr lang="en-US" sz="2400" i="1" dirty="0"/>
              <a:t>F</a:t>
            </a:r>
            <a:r>
              <a:rPr lang="en-US" sz="2400" i="1" baseline="-25000" dirty="0"/>
              <a:t>G</a:t>
            </a:r>
          </a:p>
        </p:txBody>
      </p:sp>
      <p:sp>
        <p:nvSpPr>
          <p:cNvPr id="39" name="Rectangle: Diagonal Corners Rounded 38">
            <a:extLst>
              <a:ext uri="{FF2B5EF4-FFF2-40B4-BE49-F238E27FC236}">
                <a16:creationId xmlns:a16="http://schemas.microsoft.com/office/drawing/2014/main" id="{08D325BB-43F2-5237-5DEF-B3778D83DF16}"/>
              </a:ext>
            </a:extLst>
          </p:cNvPr>
          <p:cNvSpPr/>
          <p:nvPr/>
        </p:nvSpPr>
        <p:spPr>
          <a:xfrm>
            <a:off x="903656" y="16273775"/>
            <a:ext cx="9809922" cy="458422"/>
          </a:xfrm>
          <a:prstGeom prst="round2Diag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dirty="0"/>
              <a:t>Datalog rules compiled down to </a:t>
            </a:r>
            <a:r>
              <a:rPr lang="en-US" sz="2400" b="1" dirty="0"/>
              <a:t>iterative relational algebra</a:t>
            </a:r>
            <a:r>
              <a:rPr lang="en-US" sz="2400" dirty="0"/>
              <a:t> operators </a:t>
            </a:r>
          </a:p>
        </p:txBody>
      </p:sp>
      <p:cxnSp>
        <p:nvCxnSpPr>
          <p:cNvPr id="42" name="Straight Arrow Connector 41">
            <a:extLst>
              <a:ext uri="{FF2B5EF4-FFF2-40B4-BE49-F238E27FC236}">
                <a16:creationId xmlns:a16="http://schemas.microsoft.com/office/drawing/2014/main" id="{4504DC8B-843C-93F9-A957-1BAC64DB6C76}"/>
              </a:ext>
            </a:extLst>
          </p:cNvPr>
          <p:cNvCxnSpPr>
            <a:cxnSpLocks/>
          </p:cNvCxnSpPr>
          <p:nvPr/>
        </p:nvCxnSpPr>
        <p:spPr>
          <a:xfrm flipV="1">
            <a:off x="5053263" y="15944252"/>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6" name="Straight Arrow Connector 45">
            <a:extLst>
              <a:ext uri="{FF2B5EF4-FFF2-40B4-BE49-F238E27FC236}">
                <a16:creationId xmlns:a16="http://schemas.microsoft.com/office/drawing/2014/main" id="{A59AD013-98C4-48A5-9F1D-13C256465374}"/>
              </a:ext>
            </a:extLst>
          </p:cNvPr>
          <p:cNvCxnSpPr>
            <a:cxnSpLocks/>
          </p:cNvCxnSpPr>
          <p:nvPr/>
        </p:nvCxnSpPr>
        <p:spPr>
          <a:xfrm flipV="1">
            <a:off x="5510462" y="15944252"/>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82288BF9-ADEB-7014-5F8D-5A1CBA3146C7}"/>
              </a:ext>
            </a:extLst>
          </p:cNvPr>
          <p:cNvCxnSpPr>
            <a:cxnSpLocks/>
          </p:cNvCxnSpPr>
          <p:nvPr/>
        </p:nvCxnSpPr>
        <p:spPr>
          <a:xfrm flipV="1">
            <a:off x="6633410" y="15944252"/>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5144E88F-1CBD-C0CD-4CE7-400E529813ED}"/>
              </a:ext>
            </a:extLst>
          </p:cNvPr>
          <p:cNvCxnSpPr>
            <a:cxnSpLocks/>
          </p:cNvCxnSpPr>
          <p:nvPr/>
        </p:nvCxnSpPr>
        <p:spPr>
          <a:xfrm flipV="1">
            <a:off x="8430126" y="15944252"/>
            <a:ext cx="0" cy="337545"/>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54" name="TextBox 53">
            <a:extLst>
              <a:ext uri="{FF2B5EF4-FFF2-40B4-BE49-F238E27FC236}">
                <a16:creationId xmlns:a16="http://schemas.microsoft.com/office/drawing/2014/main" id="{1703159E-BB94-D45F-1FAC-48F9E2D08275}"/>
              </a:ext>
            </a:extLst>
          </p:cNvPr>
          <p:cNvSpPr txBox="1"/>
          <p:nvPr/>
        </p:nvSpPr>
        <p:spPr>
          <a:xfrm>
            <a:off x="3014132" y="13363960"/>
            <a:ext cx="6691255" cy="954107"/>
          </a:xfrm>
          <a:prstGeom prst="rect">
            <a:avLst/>
          </a:prstGeom>
          <a:noFill/>
        </p:spPr>
        <p:txBody>
          <a:bodyPr wrap="square" rtlCol="0">
            <a:spAutoFit/>
          </a:bodyPr>
          <a:lstStyle/>
          <a:p>
            <a:r>
              <a:rPr lang="en-US" sz="2800" dirty="0">
                <a:latin typeface="Consolas" panose="020B0609020204030204" pitchFamily="49" charset="0"/>
              </a:rPr>
              <a:t>TC(x, y) :- Edge(x, y).</a:t>
            </a:r>
          </a:p>
          <a:p>
            <a:r>
              <a:rPr lang="en-US" sz="2800" dirty="0">
                <a:latin typeface="Consolas" panose="020B0609020204030204" pitchFamily="49" charset="0"/>
              </a:rPr>
              <a:t>TC(x, z) :- TC(x, y), Edge(y, z).</a:t>
            </a:r>
          </a:p>
        </p:txBody>
      </p:sp>
      <p:grpSp>
        <p:nvGrpSpPr>
          <p:cNvPr id="997" name="Group 996">
            <a:extLst>
              <a:ext uri="{FF2B5EF4-FFF2-40B4-BE49-F238E27FC236}">
                <a16:creationId xmlns:a16="http://schemas.microsoft.com/office/drawing/2014/main" id="{5A2EC65D-AD93-34CC-1F19-EF469EEA70A2}"/>
              </a:ext>
            </a:extLst>
          </p:cNvPr>
          <p:cNvGrpSpPr/>
          <p:nvPr/>
        </p:nvGrpSpPr>
        <p:grpSpPr>
          <a:xfrm>
            <a:off x="5685530" y="41726384"/>
            <a:ext cx="5055945" cy="478917"/>
            <a:chOff x="5624073" y="25892533"/>
            <a:chExt cx="4832528" cy="461665"/>
          </a:xfrm>
        </p:grpSpPr>
        <p:sp>
          <p:nvSpPr>
            <p:cNvPr id="995" name="Rectangle: Rounded Corners 994">
              <a:extLst>
                <a:ext uri="{FF2B5EF4-FFF2-40B4-BE49-F238E27FC236}">
                  <a16:creationId xmlns:a16="http://schemas.microsoft.com/office/drawing/2014/main" id="{30EA4292-76D3-EE70-91DC-8F70A7FA08AC}"/>
                </a:ext>
              </a:extLst>
            </p:cNvPr>
            <p:cNvSpPr/>
            <p:nvPr/>
          </p:nvSpPr>
          <p:spPr>
            <a:xfrm>
              <a:off x="5624073" y="25892533"/>
              <a:ext cx="4832528"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rPr>
                <a:t>Data representation</a:t>
              </a:r>
              <a:endParaRPr lang="en-US" sz="8700">
                <a:solidFill>
                  <a:schemeClr val="tx1"/>
                </a:solidFill>
              </a:endParaRPr>
            </a:p>
          </p:txBody>
        </p:sp>
        <p:sp>
          <p:nvSpPr>
            <p:cNvPr id="996" name="Oval 995">
              <a:extLst>
                <a:ext uri="{FF2B5EF4-FFF2-40B4-BE49-F238E27FC236}">
                  <a16:creationId xmlns:a16="http://schemas.microsoft.com/office/drawing/2014/main" id="{9CC61B2F-E882-A259-3A70-9B1513E50466}"/>
                </a:ext>
              </a:extLst>
            </p:cNvPr>
            <p:cNvSpPr/>
            <p:nvPr/>
          </p:nvSpPr>
          <p:spPr>
            <a:xfrm>
              <a:off x="5672448" y="25921561"/>
              <a:ext cx="516415"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2</a:t>
              </a:r>
            </a:p>
          </p:txBody>
        </p:sp>
      </p:grpSp>
      <p:grpSp>
        <p:nvGrpSpPr>
          <p:cNvPr id="998" name="Group 997">
            <a:extLst>
              <a:ext uri="{FF2B5EF4-FFF2-40B4-BE49-F238E27FC236}">
                <a16:creationId xmlns:a16="http://schemas.microsoft.com/office/drawing/2014/main" id="{039D352F-E23B-C49B-AE18-A7F8A5753D13}"/>
              </a:ext>
            </a:extLst>
          </p:cNvPr>
          <p:cNvGrpSpPr/>
          <p:nvPr/>
        </p:nvGrpSpPr>
        <p:grpSpPr>
          <a:xfrm>
            <a:off x="884442" y="42306836"/>
            <a:ext cx="4604009" cy="461665"/>
            <a:chOff x="5624073" y="25892533"/>
            <a:chExt cx="4832528" cy="461665"/>
          </a:xfrm>
        </p:grpSpPr>
        <p:sp>
          <p:nvSpPr>
            <p:cNvPr id="999" name="Rectangle: Rounded Corners 998">
              <a:extLst>
                <a:ext uri="{FF2B5EF4-FFF2-40B4-BE49-F238E27FC236}">
                  <a16:creationId xmlns:a16="http://schemas.microsoft.com/office/drawing/2014/main" id="{2B9A2924-2DD0-380B-3458-BCF1D012F28A}"/>
                </a:ext>
              </a:extLst>
            </p:cNvPr>
            <p:cNvSpPr/>
            <p:nvPr/>
          </p:nvSpPr>
          <p:spPr>
            <a:xfrm>
              <a:off x="5624073" y="25892533"/>
              <a:ext cx="4832528"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rPr>
                <a:t>Efficient communication</a:t>
              </a:r>
              <a:endParaRPr lang="en-US" sz="8700" dirty="0">
                <a:solidFill>
                  <a:schemeClr val="tx1"/>
                </a:solidFill>
              </a:endParaRPr>
            </a:p>
          </p:txBody>
        </p:sp>
        <p:sp>
          <p:nvSpPr>
            <p:cNvPr id="1000" name="Oval 999">
              <a:extLst>
                <a:ext uri="{FF2B5EF4-FFF2-40B4-BE49-F238E27FC236}">
                  <a16:creationId xmlns:a16="http://schemas.microsoft.com/office/drawing/2014/main" id="{83867D75-98A1-5DA0-6511-898BD5E6271B}"/>
                </a:ext>
              </a:extLst>
            </p:cNvPr>
            <p:cNvSpPr/>
            <p:nvPr/>
          </p:nvSpPr>
          <p:spPr>
            <a:xfrm>
              <a:off x="5672448" y="25921561"/>
              <a:ext cx="595112"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3</a:t>
              </a:r>
            </a:p>
          </p:txBody>
        </p:sp>
      </p:grpSp>
      <p:grpSp>
        <p:nvGrpSpPr>
          <p:cNvPr id="1001" name="Group 1000">
            <a:extLst>
              <a:ext uri="{FF2B5EF4-FFF2-40B4-BE49-F238E27FC236}">
                <a16:creationId xmlns:a16="http://schemas.microsoft.com/office/drawing/2014/main" id="{879E4B37-50FD-F9CA-B150-5E482F088045}"/>
              </a:ext>
            </a:extLst>
          </p:cNvPr>
          <p:cNvGrpSpPr/>
          <p:nvPr/>
        </p:nvGrpSpPr>
        <p:grpSpPr>
          <a:xfrm>
            <a:off x="5685530" y="42306190"/>
            <a:ext cx="5055945" cy="461665"/>
            <a:chOff x="5624072" y="25892533"/>
            <a:chExt cx="5144638" cy="461665"/>
          </a:xfrm>
        </p:grpSpPr>
        <p:sp>
          <p:nvSpPr>
            <p:cNvPr id="1002" name="Rectangle: Rounded Corners 1001">
              <a:extLst>
                <a:ext uri="{FF2B5EF4-FFF2-40B4-BE49-F238E27FC236}">
                  <a16:creationId xmlns:a16="http://schemas.microsoft.com/office/drawing/2014/main" id="{3CFD9401-1E2B-AA23-25B8-327D262F31E0}"/>
                </a:ext>
              </a:extLst>
            </p:cNvPr>
            <p:cNvSpPr/>
            <p:nvPr/>
          </p:nvSpPr>
          <p:spPr>
            <a:xfrm>
              <a:off x="5624072" y="25892533"/>
              <a:ext cx="5144638"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rPr>
                <a:t>Tuple materialization</a:t>
              </a:r>
              <a:endParaRPr lang="en-US" sz="8700" dirty="0">
                <a:solidFill>
                  <a:schemeClr val="tx1"/>
                </a:solidFill>
              </a:endParaRPr>
            </a:p>
          </p:txBody>
        </p:sp>
        <p:sp>
          <p:nvSpPr>
            <p:cNvPr id="1003" name="Oval 1002">
              <a:extLst>
                <a:ext uri="{FF2B5EF4-FFF2-40B4-BE49-F238E27FC236}">
                  <a16:creationId xmlns:a16="http://schemas.microsoft.com/office/drawing/2014/main" id="{77481FF3-24D1-759C-E740-C14BA5B7633A}"/>
                </a:ext>
              </a:extLst>
            </p:cNvPr>
            <p:cNvSpPr/>
            <p:nvPr/>
          </p:nvSpPr>
          <p:spPr>
            <a:xfrm>
              <a:off x="5672447" y="25921561"/>
              <a:ext cx="552891"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4</a:t>
              </a:r>
            </a:p>
          </p:txBody>
        </p:sp>
      </p:grpSp>
      <p:grpSp>
        <p:nvGrpSpPr>
          <p:cNvPr id="1004" name="Group 1003">
            <a:extLst>
              <a:ext uri="{FF2B5EF4-FFF2-40B4-BE49-F238E27FC236}">
                <a16:creationId xmlns:a16="http://schemas.microsoft.com/office/drawing/2014/main" id="{0450403C-53D2-F14F-43DE-7D3C7D12FA21}"/>
              </a:ext>
            </a:extLst>
          </p:cNvPr>
          <p:cNvGrpSpPr/>
          <p:nvPr/>
        </p:nvGrpSpPr>
        <p:grpSpPr>
          <a:xfrm>
            <a:off x="884442" y="41726384"/>
            <a:ext cx="4604009" cy="478917"/>
            <a:chOff x="5624073" y="25892533"/>
            <a:chExt cx="5000003" cy="461665"/>
          </a:xfrm>
        </p:grpSpPr>
        <p:sp>
          <p:nvSpPr>
            <p:cNvPr id="1005" name="Rectangle: Rounded Corners 1004">
              <a:extLst>
                <a:ext uri="{FF2B5EF4-FFF2-40B4-BE49-F238E27FC236}">
                  <a16:creationId xmlns:a16="http://schemas.microsoft.com/office/drawing/2014/main" id="{ECF598D3-B2C1-8D66-AC1A-17547A35DDA4}"/>
                </a:ext>
              </a:extLst>
            </p:cNvPr>
            <p:cNvSpPr/>
            <p:nvPr/>
          </p:nvSpPr>
          <p:spPr>
            <a:xfrm>
              <a:off x="5624073" y="25892533"/>
              <a:ext cx="5000003" cy="461665"/>
            </a:xfrm>
            <a:prstGeom prst="round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rPr>
                <a:t>Workload partitioning</a:t>
              </a:r>
              <a:endParaRPr lang="en-US" sz="8700" dirty="0">
                <a:solidFill>
                  <a:schemeClr val="tx1"/>
                </a:solidFill>
              </a:endParaRPr>
            </a:p>
          </p:txBody>
        </p:sp>
        <p:sp>
          <p:nvSpPr>
            <p:cNvPr id="1006" name="Oval 1005">
              <a:extLst>
                <a:ext uri="{FF2B5EF4-FFF2-40B4-BE49-F238E27FC236}">
                  <a16:creationId xmlns:a16="http://schemas.microsoft.com/office/drawing/2014/main" id="{4ADC32F9-8407-0E1F-0038-7361934FF742}"/>
                </a:ext>
              </a:extLst>
            </p:cNvPr>
            <p:cNvSpPr/>
            <p:nvPr/>
          </p:nvSpPr>
          <p:spPr>
            <a:xfrm>
              <a:off x="5672448" y="25921561"/>
              <a:ext cx="617412" cy="40394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a:t>1</a:t>
              </a:r>
            </a:p>
          </p:txBody>
        </p:sp>
      </p:grpSp>
      <p:sp>
        <p:nvSpPr>
          <p:cNvPr id="1029" name="TextBox 1028">
            <a:extLst>
              <a:ext uri="{FF2B5EF4-FFF2-40B4-BE49-F238E27FC236}">
                <a16:creationId xmlns:a16="http://schemas.microsoft.com/office/drawing/2014/main" id="{E790CB3C-20EB-C53C-282B-80ADC4EA562A}"/>
              </a:ext>
            </a:extLst>
          </p:cNvPr>
          <p:cNvSpPr txBox="1"/>
          <p:nvPr/>
        </p:nvSpPr>
        <p:spPr>
          <a:xfrm>
            <a:off x="771347" y="25999540"/>
            <a:ext cx="9785411" cy="461665"/>
          </a:xfrm>
          <a:prstGeom prst="rect">
            <a:avLst/>
          </a:prstGeom>
          <a:noFill/>
        </p:spPr>
        <p:txBody>
          <a:bodyPr wrap="square" rtlCol="0">
            <a:spAutoFit/>
          </a:bodyPr>
          <a:lstStyle>
            <a:defPPr>
              <a:defRPr kern="1200"/>
            </a:defPPr>
          </a:lstStyle>
          <a:p>
            <a:pPr algn="ctr"/>
            <a:r>
              <a:rPr lang="en-US" sz="2400" i="1" dirty="0">
                <a:ea typeface="Open Sans" panose="020B0606030504020204" pitchFamily="34" charset="0"/>
                <a:cs typeface="Open Sans" panose="020B0606030504020204" pitchFamily="34" charset="0"/>
              </a:rPr>
              <a:t>Iterations in Transitive Closure (TC) Computation</a:t>
            </a:r>
          </a:p>
        </p:txBody>
      </p:sp>
      <p:sp>
        <p:nvSpPr>
          <p:cNvPr id="1092" name="TextBox 1091">
            <a:extLst>
              <a:ext uri="{FF2B5EF4-FFF2-40B4-BE49-F238E27FC236}">
                <a16:creationId xmlns:a16="http://schemas.microsoft.com/office/drawing/2014/main" id="{5235C24C-4D87-9AF8-2130-6C0DE9153D3E}"/>
              </a:ext>
            </a:extLst>
          </p:cNvPr>
          <p:cNvSpPr txBox="1"/>
          <p:nvPr/>
        </p:nvSpPr>
        <p:spPr>
          <a:xfrm>
            <a:off x="20301364" y="8341907"/>
            <a:ext cx="134815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chemeClr val="bg1"/>
                </a:solidFill>
              </a:rPr>
              <a:t>Hash </a:t>
            </a:r>
            <a:br>
              <a:rPr lang="en-US" sz="2000" b="1" dirty="0">
                <a:solidFill>
                  <a:schemeClr val="bg1"/>
                </a:solidFill>
              </a:rPr>
            </a:br>
            <a:r>
              <a:rPr lang="en-US" sz="2000" b="1" dirty="0">
                <a:solidFill>
                  <a:schemeClr val="bg1"/>
                </a:solidFill>
              </a:rPr>
              <a:t>Join Relation</a:t>
            </a:r>
          </a:p>
          <a:p>
            <a:pPr algn="ctr"/>
            <a:r>
              <a:rPr lang="en-US" sz="2000" b="1" dirty="0">
                <a:solidFill>
                  <a:schemeClr val="bg1"/>
                </a:solidFill>
              </a:rPr>
              <a:t>With</a:t>
            </a:r>
          </a:p>
          <a:p>
            <a:pPr algn="ctr"/>
            <a:r>
              <a:rPr lang="en-US" sz="2000" b="1" dirty="0">
                <a:solidFill>
                  <a:schemeClr val="bg1"/>
                </a:solidFill>
              </a:rPr>
              <a:t>Duplicate records</a:t>
            </a:r>
          </a:p>
        </p:txBody>
      </p:sp>
      <p:grpSp>
        <p:nvGrpSpPr>
          <p:cNvPr id="1186" name="Group 1185">
            <a:extLst>
              <a:ext uri="{FF2B5EF4-FFF2-40B4-BE49-F238E27FC236}">
                <a16:creationId xmlns:a16="http://schemas.microsoft.com/office/drawing/2014/main" id="{4735E9D6-4B1B-C367-1969-FA87C65192CB}"/>
              </a:ext>
            </a:extLst>
          </p:cNvPr>
          <p:cNvGrpSpPr/>
          <p:nvPr/>
        </p:nvGrpSpPr>
        <p:grpSpPr>
          <a:xfrm>
            <a:off x="11595167" y="9208001"/>
            <a:ext cx="10223354" cy="5311399"/>
            <a:chOff x="11595167" y="11036857"/>
            <a:chExt cx="10223354" cy="5311399"/>
          </a:xfrm>
        </p:grpSpPr>
        <p:pic>
          <p:nvPicPr>
            <p:cNvPr id="1159" name="Picture 1158">
              <a:extLst>
                <a:ext uri="{FF2B5EF4-FFF2-40B4-BE49-F238E27FC236}">
                  <a16:creationId xmlns:a16="http://schemas.microsoft.com/office/drawing/2014/main" id="{4C7F980D-D7EB-A5A6-6A21-A21ACE540996}"/>
                </a:ext>
              </a:extLst>
            </p:cNvPr>
            <p:cNvPicPr>
              <a:picLocks noChangeAspect="1"/>
            </p:cNvPicPr>
            <p:nvPr/>
          </p:nvPicPr>
          <p:blipFill>
            <a:blip r:embed="rId3"/>
            <a:stretch>
              <a:fillRect/>
            </a:stretch>
          </p:blipFill>
          <p:spPr>
            <a:xfrm>
              <a:off x="11595167" y="11036857"/>
              <a:ext cx="9915021" cy="4060288"/>
            </a:xfrm>
            <a:prstGeom prst="rect">
              <a:avLst/>
            </a:prstGeom>
          </p:spPr>
        </p:pic>
        <p:sp>
          <p:nvSpPr>
            <p:cNvPr id="1160" name="TextBox 20">
              <a:extLst>
                <a:ext uri="{FF2B5EF4-FFF2-40B4-BE49-F238E27FC236}">
                  <a16:creationId xmlns:a16="http://schemas.microsoft.com/office/drawing/2014/main" id="{B6860FCC-04A2-72CF-B5A4-1507BB8B0E14}"/>
                </a:ext>
              </a:extLst>
            </p:cNvPr>
            <p:cNvSpPr txBox="1"/>
            <p:nvPr/>
          </p:nvSpPr>
          <p:spPr>
            <a:xfrm>
              <a:off x="11649123" y="15517259"/>
              <a:ext cx="122970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CUDA</a:t>
              </a:r>
            </a:p>
            <a:p>
              <a:pPr algn="ctr"/>
              <a:r>
                <a:rPr lang="en-US" sz="2400" b="1" dirty="0">
                  <a:solidFill>
                    <a:schemeClr val="accent2"/>
                  </a:solidFill>
                </a:rPr>
                <a:t>Threads</a:t>
              </a:r>
              <a:endParaRPr lang="en-US" sz="2400" dirty="0">
                <a:solidFill>
                  <a:schemeClr val="accent2"/>
                </a:solidFill>
              </a:endParaRPr>
            </a:p>
          </p:txBody>
        </p:sp>
        <p:sp>
          <p:nvSpPr>
            <p:cNvPr id="1161" name="TextBox 20">
              <a:extLst>
                <a:ext uri="{FF2B5EF4-FFF2-40B4-BE49-F238E27FC236}">
                  <a16:creationId xmlns:a16="http://schemas.microsoft.com/office/drawing/2014/main" id="{8D8C4A6C-73CD-4011-9C82-4EE9DA006E92}"/>
                </a:ext>
              </a:extLst>
            </p:cNvPr>
            <p:cNvSpPr txBox="1"/>
            <p:nvPr/>
          </p:nvSpPr>
          <p:spPr>
            <a:xfrm>
              <a:off x="13417307" y="15517259"/>
              <a:ext cx="1686165"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Input Relation</a:t>
              </a:r>
              <a:endParaRPr lang="en-US" sz="2400" dirty="0">
                <a:solidFill>
                  <a:schemeClr val="accent2"/>
                </a:solidFill>
              </a:endParaRPr>
            </a:p>
          </p:txBody>
        </p:sp>
        <p:sp>
          <p:nvSpPr>
            <p:cNvPr id="1162" name="TextBox 20">
              <a:extLst>
                <a:ext uri="{FF2B5EF4-FFF2-40B4-BE49-F238E27FC236}">
                  <a16:creationId xmlns:a16="http://schemas.microsoft.com/office/drawing/2014/main" id="{5088A86F-605F-E30B-482E-E20E8BEC6644}"/>
                </a:ext>
              </a:extLst>
            </p:cNvPr>
            <p:cNvSpPr txBox="1"/>
            <p:nvPr/>
          </p:nvSpPr>
          <p:spPr>
            <a:xfrm>
              <a:off x="16945279" y="15517259"/>
              <a:ext cx="168616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Hash Table</a:t>
              </a:r>
              <a:endParaRPr lang="en-US" sz="2400" dirty="0">
                <a:solidFill>
                  <a:schemeClr val="accent2"/>
                </a:solidFill>
              </a:endParaRPr>
            </a:p>
          </p:txBody>
        </p:sp>
        <p:sp>
          <p:nvSpPr>
            <p:cNvPr id="1163" name="TextBox 20">
              <a:extLst>
                <a:ext uri="{FF2B5EF4-FFF2-40B4-BE49-F238E27FC236}">
                  <a16:creationId xmlns:a16="http://schemas.microsoft.com/office/drawing/2014/main" id="{FDBB3B9E-1FA3-02CC-2F66-597466D128E7}"/>
                </a:ext>
              </a:extLst>
            </p:cNvPr>
            <p:cNvSpPr txBox="1"/>
            <p:nvPr/>
          </p:nvSpPr>
          <p:spPr>
            <a:xfrm>
              <a:off x="20132356" y="15517259"/>
              <a:ext cx="168616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solidFill>
                </a:rPr>
                <a:t>Key - value</a:t>
              </a:r>
              <a:endParaRPr lang="en-US" sz="2400" dirty="0">
                <a:solidFill>
                  <a:schemeClr val="accent2"/>
                </a:solidFill>
              </a:endParaRPr>
            </a:p>
          </p:txBody>
        </p:sp>
        <p:sp>
          <p:nvSpPr>
            <p:cNvPr id="1182" name="Rectangle: Rounded Corners 1181">
              <a:extLst>
                <a:ext uri="{FF2B5EF4-FFF2-40B4-BE49-F238E27FC236}">
                  <a16:creationId xmlns:a16="http://schemas.microsoft.com/office/drawing/2014/main" id="{2B3952A0-702D-D5E2-8E85-FFF3EA2BB573}"/>
                </a:ext>
              </a:extLst>
            </p:cNvPr>
            <p:cNvSpPr/>
            <p:nvPr/>
          </p:nvSpPr>
          <p:spPr>
            <a:xfrm>
              <a:off x="12246429" y="11036857"/>
              <a:ext cx="2157599" cy="496659"/>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solidFill>
                    <a:schemeClr val="tx1"/>
                  </a:solidFill>
                </a:rPr>
                <a:t>Grid Stride Loop</a:t>
              </a:r>
            </a:p>
          </p:txBody>
        </p:sp>
        <p:sp>
          <p:nvSpPr>
            <p:cNvPr id="1183" name="Rectangle: Rounded Corners 1182">
              <a:extLst>
                <a:ext uri="{FF2B5EF4-FFF2-40B4-BE49-F238E27FC236}">
                  <a16:creationId xmlns:a16="http://schemas.microsoft.com/office/drawing/2014/main" id="{7C53CB9A-2385-E574-D53B-466F4D96D04E}"/>
                </a:ext>
              </a:extLst>
            </p:cNvPr>
            <p:cNvSpPr/>
            <p:nvPr/>
          </p:nvSpPr>
          <p:spPr>
            <a:xfrm>
              <a:off x="14957804" y="11036857"/>
              <a:ext cx="2528442" cy="496659"/>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solidFill>
                    <a:schemeClr val="tx1"/>
                  </a:solidFill>
                </a:rPr>
                <a:t>Murmur 3 hashing</a:t>
              </a:r>
            </a:p>
          </p:txBody>
        </p:sp>
        <p:sp>
          <p:nvSpPr>
            <p:cNvPr id="1184" name="Rectangle: Rounded Corners 1183">
              <a:extLst>
                <a:ext uri="{FF2B5EF4-FFF2-40B4-BE49-F238E27FC236}">
                  <a16:creationId xmlns:a16="http://schemas.microsoft.com/office/drawing/2014/main" id="{1A2D87BB-5696-C9DD-F09A-932FD0D541F1}"/>
                </a:ext>
              </a:extLst>
            </p:cNvPr>
            <p:cNvSpPr/>
            <p:nvPr/>
          </p:nvSpPr>
          <p:spPr>
            <a:xfrm>
              <a:off x="14957804" y="13251145"/>
              <a:ext cx="2528442" cy="496659"/>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err="1">
                  <a:solidFill>
                    <a:schemeClr val="tx1"/>
                  </a:solidFill>
                </a:rPr>
                <a:t>AtomicCAS</a:t>
              </a:r>
              <a:endParaRPr lang="en-US" sz="2200" dirty="0">
                <a:solidFill>
                  <a:schemeClr val="tx1"/>
                </a:solidFill>
              </a:endParaRPr>
            </a:p>
          </p:txBody>
        </p:sp>
        <p:sp>
          <p:nvSpPr>
            <p:cNvPr id="1185" name="Rectangle: Rounded Corners 1184">
              <a:extLst>
                <a:ext uri="{FF2B5EF4-FFF2-40B4-BE49-F238E27FC236}">
                  <a16:creationId xmlns:a16="http://schemas.microsoft.com/office/drawing/2014/main" id="{8B3A3D2A-4278-0309-1AD7-3C0474575660}"/>
                </a:ext>
              </a:extLst>
            </p:cNvPr>
            <p:cNvSpPr/>
            <p:nvPr/>
          </p:nvSpPr>
          <p:spPr>
            <a:xfrm>
              <a:off x="14957804" y="14529721"/>
              <a:ext cx="2528442" cy="786782"/>
            </a:xfrm>
            <a:prstGeom prst="roundRect">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solidFill>
                    <a:schemeClr val="tx1"/>
                  </a:solidFill>
                </a:rPr>
                <a:t>Collision resolution:</a:t>
              </a:r>
              <a:br>
                <a:rPr lang="en-US" sz="2200" dirty="0">
                  <a:solidFill>
                    <a:schemeClr val="tx1"/>
                  </a:solidFill>
                </a:rPr>
              </a:br>
              <a:r>
                <a:rPr lang="en-US" sz="2200" dirty="0">
                  <a:solidFill>
                    <a:schemeClr val="tx1"/>
                  </a:solidFill>
                </a:rPr>
                <a:t>Linear probing</a:t>
              </a:r>
            </a:p>
          </p:txBody>
        </p:sp>
      </p:grpSp>
      <p:sp>
        <p:nvSpPr>
          <p:cNvPr id="1187" name="TextBox 1186">
            <a:extLst>
              <a:ext uri="{FF2B5EF4-FFF2-40B4-BE49-F238E27FC236}">
                <a16:creationId xmlns:a16="http://schemas.microsoft.com/office/drawing/2014/main" id="{C9D08015-9381-4E4F-B1B8-03AC23AACCA6}"/>
              </a:ext>
            </a:extLst>
          </p:cNvPr>
          <p:cNvSpPr txBox="1"/>
          <p:nvPr/>
        </p:nvSpPr>
        <p:spPr>
          <a:xfrm>
            <a:off x="11589544" y="14808593"/>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Local aggregation and tuple materialization in fixed point iteration</a:t>
            </a:r>
            <a:endParaRPr lang="en-US" dirty="0"/>
          </a:p>
        </p:txBody>
      </p:sp>
      <p:sp>
        <p:nvSpPr>
          <p:cNvPr id="1192" name="TextBox 1191">
            <a:extLst>
              <a:ext uri="{FF2B5EF4-FFF2-40B4-BE49-F238E27FC236}">
                <a16:creationId xmlns:a16="http://schemas.microsoft.com/office/drawing/2014/main" id="{E307D231-9E7F-3B95-A0BE-819D12A4D6BE}"/>
              </a:ext>
            </a:extLst>
          </p:cNvPr>
          <p:cNvSpPr txBox="1"/>
          <p:nvPr/>
        </p:nvSpPr>
        <p:spPr>
          <a:xfrm>
            <a:off x="11344121" y="22349644"/>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Radix-hash-based data partitioning</a:t>
            </a:r>
            <a:endParaRPr lang="en-US" dirty="0"/>
          </a:p>
        </p:txBody>
      </p:sp>
      <p:pic>
        <p:nvPicPr>
          <p:cNvPr id="1285" name="Graphic 1284">
            <a:extLst>
              <a:ext uri="{FF2B5EF4-FFF2-40B4-BE49-F238E27FC236}">
                <a16:creationId xmlns:a16="http://schemas.microsoft.com/office/drawing/2014/main" id="{42F82842-47C6-82C1-76DB-91E68FC7E4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455" y="488580"/>
            <a:ext cx="4494856" cy="4494856"/>
          </a:xfrm>
          <a:prstGeom prst="rect">
            <a:avLst/>
          </a:prstGeom>
        </p:spPr>
      </p:pic>
      <p:sp>
        <p:nvSpPr>
          <p:cNvPr id="1304" name="TextBox 1303">
            <a:extLst>
              <a:ext uri="{FF2B5EF4-FFF2-40B4-BE49-F238E27FC236}">
                <a16:creationId xmlns:a16="http://schemas.microsoft.com/office/drawing/2014/main" id="{4B5B31BE-6711-873C-B253-D8DE2A1186B8}"/>
              </a:ext>
            </a:extLst>
          </p:cNvPr>
          <p:cNvSpPr txBox="1"/>
          <p:nvPr/>
        </p:nvSpPr>
        <p:spPr>
          <a:xfrm>
            <a:off x="22394629" y="7691366"/>
            <a:ext cx="9857035" cy="830997"/>
          </a:xfrm>
          <a:prstGeom prst="rect">
            <a:avLst/>
          </a:prstGeom>
          <a:noFill/>
        </p:spPr>
        <p:txBody>
          <a:bodyPr wrap="square" lIns="91440" tIns="45720" rIns="91440" bIns="45720" rtlCol="0" anchor="t">
            <a:spAutoFit/>
          </a:bodyPr>
          <a:lstStyle>
            <a:defPPr>
              <a:defRPr kern="1200"/>
            </a:defPPr>
          </a:lstStyle>
          <a:p>
            <a:r>
              <a:rPr lang="en-US" sz="2400" dirty="0">
                <a:ea typeface="+mn-lt"/>
                <a:cs typeface="+mn-lt"/>
              </a:rPr>
              <a:t>We evaluate </a:t>
            </a:r>
            <a:r>
              <a:rPr lang="en-US" sz="2400" b="1" dirty="0" err="1">
                <a:ea typeface="+mn-lt"/>
                <a:cs typeface="+mn-lt"/>
              </a:rPr>
              <a:t>MNMGDatalog</a:t>
            </a:r>
            <a:r>
              <a:rPr lang="en-US" sz="2400" dirty="0">
                <a:ea typeface="+mn-lt"/>
                <a:cs typeface="+mn-lt"/>
              </a:rPr>
              <a:t> against state-of-the-art single-GPU, shared-memory, and distributed multi-node Datalog engines up to 32 A100 GPUs</a:t>
            </a:r>
            <a:endParaRPr lang="en-US" dirty="0">
              <a:ea typeface="+mn-lt"/>
              <a:cs typeface="+mn-lt"/>
            </a:endParaRPr>
          </a:p>
        </p:txBody>
      </p:sp>
      <p:sp>
        <p:nvSpPr>
          <p:cNvPr id="1400" name="Freeform: Shape 1399">
            <a:extLst>
              <a:ext uri="{FF2B5EF4-FFF2-40B4-BE49-F238E27FC236}">
                <a16:creationId xmlns:a16="http://schemas.microsoft.com/office/drawing/2014/main" id="{042B9B09-FEE4-A2F6-0E50-6EE8074556BF}"/>
              </a:ext>
            </a:extLst>
          </p:cNvPr>
          <p:cNvSpPr/>
          <p:nvPr/>
        </p:nvSpPr>
        <p:spPr>
          <a:xfrm>
            <a:off x="22394629" y="9183087"/>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dirty="0"/>
              <a:t>Polaris</a:t>
            </a:r>
            <a:r>
              <a:rPr lang="en-US" sz="2400" b="1" i="0" kern="1200" dirty="0"/>
              <a:t> </a:t>
            </a:r>
            <a:r>
              <a:rPr lang="en-US" sz="2400" b="0" i="0" kern="1200" dirty="0"/>
              <a:t>supercomputer from </a:t>
            </a:r>
            <a:r>
              <a:rPr lang="en-US" sz="2400" b="1" i="0" kern="1200" dirty="0"/>
              <a:t>Argonne National Lab</a:t>
            </a:r>
            <a:endParaRPr lang="en-US" sz="2400" b="1" kern="1200" dirty="0"/>
          </a:p>
        </p:txBody>
      </p:sp>
      <p:sp>
        <p:nvSpPr>
          <p:cNvPr id="1401" name="Freeform: Shape 1400">
            <a:extLst>
              <a:ext uri="{FF2B5EF4-FFF2-40B4-BE49-F238E27FC236}">
                <a16:creationId xmlns:a16="http://schemas.microsoft.com/office/drawing/2014/main" id="{DDB64BB9-2E80-D724-9658-349BC09FB5C2}"/>
              </a:ext>
            </a:extLst>
          </p:cNvPr>
          <p:cNvSpPr/>
          <p:nvPr/>
        </p:nvSpPr>
        <p:spPr>
          <a:xfrm>
            <a:off x="22394629" y="9601203"/>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defTabSz="1066800">
              <a:lnSpc>
                <a:spcPct val="90000"/>
              </a:lnSpc>
              <a:spcBef>
                <a:spcPct val="0"/>
              </a:spcBef>
              <a:spcAft>
                <a:spcPct val="35000"/>
              </a:spcAft>
            </a:pPr>
            <a:r>
              <a:rPr lang="en-US" sz="2400" b="1" i="0" kern="1200" dirty="0"/>
              <a:t>CPU</a:t>
            </a:r>
            <a:r>
              <a:rPr lang="en-US" sz="2400" b="0" i="0" kern="1200" dirty="0"/>
              <a:t>: AMD EPYC </a:t>
            </a:r>
            <a:r>
              <a:rPr lang="en-US" sz="2400" dirty="0"/>
              <a:t>7543P processors</a:t>
            </a:r>
            <a:r>
              <a:rPr lang="en-US" sz="2400" b="0" i="0" kern="1200" dirty="0"/>
              <a:t> with </a:t>
            </a:r>
            <a:r>
              <a:rPr lang="en-US" sz="2400" dirty="0"/>
              <a:t>32</a:t>
            </a:r>
            <a:r>
              <a:rPr lang="en-US" sz="2400" b="0" i="0" kern="1200" dirty="0"/>
              <a:t> cores</a:t>
            </a:r>
            <a:r>
              <a:rPr lang="en-US" sz="2400" dirty="0"/>
              <a:t> </a:t>
            </a:r>
            <a:endParaRPr lang="en-US" sz="2400" kern="1200" dirty="0"/>
          </a:p>
        </p:txBody>
      </p:sp>
      <p:sp>
        <p:nvSpPr>
          <p:cNvPr id="1402" name="Freeform: Shape 1401">
            <a:extLst>
              <a:ext uri="{FF2B5EF4-FFF2-40B4-BE49-F238E27FC236}">
                <a16:creationId xmlns:a16="http://schemas.microsoft.com/office/drawing/2014/main" id="{976D745C-C33E-2B61-99B3-B3B886E10811}"/>
              </a:ext>
            </a:extLst>
          </p:cNvPr>
          <p:cNvSpPr/>
          <p:nvPr/>
        </p:nvSpPr>
        <p:spPr>
          <a:xfrm>
            <a:off x="22394629" y="10045079"/>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defTabSz="1066800">
              <a:lnSpc>
                <a:spcPct val="90000"/>
              </a:lnSpc>
              <a:spcBef>
                <a:spcPct val="0"/>
              </a:spcBef>
              <a:spcAft>
                <a:spcPct val="35000"/>
              </a:spcAft>
            </a:pPr>
            <a:r>
              <a:rPr lang="en-US" sz="2400" b="1" i="0" kern="1200" dirty="0"/>
              <a:t>GPU</a:t>
            </a:r>
            <a:r>
              <a:rPr lang="en-US" sz="2400" b="0" i="0" kern="1200" dirty="0"/>
              <a:t>: </a:t>
            </a:r>
            <a:r>
              <a:rPr lang="en-US" sz="2400" dirty="0"/>
              <a:t>4 NVIDIA</a:t>
            </a:r>
            <a:r>
              <a:rPr lang="en-US" sz="2400" b="0" i="0" kern="1200" dirty="0"/>
              <a:t> A100 </a:t>
            </a:r>
            <a:r>
              <a:rPr lang="en-US" sz="2400" dirty="0"/>
              <a:t>GPUs per</a:t>
            </a:r>
            <a:r>
              <a:rPr lang="en-US" sz="2400" b="0" i="0" kern="1200" dirty="0"/>
              <a:t> </a:t>
            </a:r>
            <a:r>
              <a:rPr lang="en-US" sz="2400" dirty="0"/>
              <a:t>node interconnected by </a:t>
            </a:r>
            <a:r>
              <a:rPr lang="en-US" sz="2400" dirty="0" err="1"/>
              <a:t>NVLink</a:t>
            </a:r>
            <a:endParaRPr lang="en-US" sz="2400" kern="1200" dirty="0" err="1"/>
          </a:p>
        </p:txBody>
      </p:sp>
      <p:sp>
        <p:nvSpPr>
          <p:cNvPr id="1404" name="Freeform: Shape 1403">
            <a:extLst>
              <a:ext uri="{FF2B5EF4-FFF2-40B4-BE49-F238E27FC236}">
                <a16:creationId xmlns:a16="http://schemas.microsoft.com/office/drawing/2014/main" id="{1A0ADE01-3AC0-78AE-DB98-286629942ACC}"/>
              </a:ext>
            </a:extLst>
          </p:cNvPr>
          <p:cNvSpPr/>
          <p:nvPr/>
        </p:nvSpPr>
        <p:spPr>
          <a:xfrm>
            <a:off x="22394629" y="10515359"/>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defTabSz="1066800">
              <a:lnSpc>
                <a:spcPct val="90000"/>
              </a:lnSpc>
              <a:spcBef>
                <a:spcPct val="0"/>
              </a:spcBef>
              <a:spcAft>
                <a:spcPct val="35000"/>
              </a:spcAft>
            </a:pPr>
            <a:r>
              <a:rPr lang="en-US" sz="2400" b="1" i="0" kern="1200" dirty="0"/>
              <a:t>Environment</a:t>
            </a:r>
            <a:r>
              <a:rPr lang="en-US" sz="2400" b="0" i="0" kern="1200" dirty="0"/>
              <a:t>: CUDA (</a:t>
            </a:r>
            <a:r>
              <a:rPr lang="en-US" sz="2400" dirty="0"/>
              <a:t>12</a:t>
            </a:r>
            <a:r>
              <a:rPr lang="en-US" sz="2400" b="0" i="0" kern="1200" dirty="0"/>
              <a:t>), </a:t>
            </a:r>
            <a:r>
              <a:rPr lang="en-US" sz="2400" dirty="0"/>
              <a:t>SLOG(32 threads), </a:t>
            </a:r>
            <a:r>
              <a:rPr lang="en-US" sz="2400" b="0" i="0" kern="1200" dirty="0"/>
              <a:t>Soufflé (128 threads</a:t>
            </a:r>
            <a:r>
              <a:rPr lang="en-US" sz="2400" dirty="0"/>
              <a:t>)</a:t>
            </a:r>
            <a:endParaRPr lang="en-US" sz="2400" kern="1200" dirty="0"/>
          </a:p>
        </p:txBody>
      </p:sp>
      <p:sp>
        <p:nvSpPr>
          <p:cNvPr id="1410" name="TextBox 1409">
            <a:extLst>
              <a:ext uri="{FF2B5EF4-FFF2-40B4-BE49-F238E27FC236}">
                <a16:creationId xmlns:a16="http://schemas.microsoft.com/office/drawing/2014/main" id="{16A52559-B387-96F3-D73F-0F50BC4FCD69}"/>
              </a:ext>
            </a:extLst>
          </p:cNvPr>
          <p:cNvSpPr txBox="1"/>
          <p:nvPr/>
        </p:nvSpPr>
        <p:spPr>
          <a:xfrm>
            <a:off x="22394629" y="8563275"/>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Experiment platform and datasets</a:t>
            </a:r>
          </a:p>
        </p:txBody>
      </p:sp>
      <p:sp>
        <p:nvSpPr>
          <p:cNvPr id="1435" name="TextBox 1434">
            <a:extLst>
              <a:ext uri="{FF2B5EF4-FFF2-40B4-BE49-F238E27FC236}">
                <a16:creationId xmlns:a16="http://schemas.microsoft.com/office/drawing/2014/main" id="{4C91AA6D-AB9B-A610-3A94-257E0C67E676}"/>
              </a:ext>
            </a:extLst>
          </p:cNvPr>
          <p:cNvSpPr txBox="1"/>
          <p:nvPr/>
        </p:nvSpPr>
        <p:spPr>
          <a:xfrm>
            <a:off x="22505696" y="22584829"/>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Strong scaling for single iterative join up to 32 GPUs – total 10M tuples)</a:t>
            </a:r>
            <a:endParaRPr lang="en-US" sz="2400" b="1" dirty="0">
              <a:ea typeface="Open Sans" panose="020B0606030504020204" pitchFamily="34" charset="0"/>
              <a:cs typeface="Open Sans" panose="020B0606030504020204" pitchFamily="34" charset="0"/>
            </a:endParaRPr>
          </a:p>
        </p:txBody>
      </p:sp>
      <p:sp>
        <p:nvSpPr>
          <p:cNvPr id="1439" name="TextBox 1438">
            <a:extLst>
              <a:ext uri="{FF2B5EF4-FFF2-40B4-BE49-F238E27FC236}">
                <a16:creationId xmlns:a16="http://schemas.microsoft.com/office/drawing/2014/main" id="{744F8DBA-E18C-D0E0-E942-80AC3E39AA46}"/>
              </a:ext>
            </a:extLst>
          </p:cNvPr>
          <p:cNvSpPr txBox="1"/>
          <p:nvPr/>
        </p:nvSpPr>
        <p:spPr>
          <a:xfrm>
            <a:off x="22394629" y="13976135"/>
            <a:ext cx="9857034"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Single-GPU evaluation for Transitive Closure (TC)</a:t>
            </a:r>
          </a:p>
        </p:txBody>
      </p:sp>
      <p:sp>
        <p:nvSpPr>
          <p:cNvPr id="1450" name="TextBox 1449">
            <a:extLst>
              <a:ext uri="{FF2B5EF4-FFF2-40B4-BE49-F238E27FC236}">
                <a16:creationId xmlns:a16="http://schemas.microsoft.com/office/drawing/2014/main" id="{4C81E0E0-E587-F628-8332-FE118CCEFAF3}"/>
              </a:ext>
            </a:extLst>
          </p:cNvPr>
          <p:cNvSpPr txBox="1"/>
          <p:nvPr/>
        </p:nvSpPr>
        <p:spPr>
          <a:xfrm>
            <a:off x="22482186" y="29196160"/>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Multi-node evaluation for TC, SG, and CC up to 32 GPUs</a:t>
            </a:r>
            <a:endParaRPr lang="en-US" dirty="0"/>
          </a:p>
        </p:txBody>
      </p:sp>
      <p:sp>
        <p:nvSpPr>
          <p:cNvPr id="1454" name="TextBox 1453">
            <a:extLst>
              <a:ext uri="{FF2B5EF4-FFF2-40B4-BE49-F238E27FC236}">
                <a16:creationId xmlns:a16="http://schemas.microsoft.com/office/drawing/2014/main" id="{3BC49C7E-7C25-167F-F26B-CC0145F9304E}"/>
              </a:ext>
            </a:extLst>
          </p:cNvPr>
          <p:cNvSpPr txBox="1"/>
          <p:nvPr/>
        </p:nvSpPr>
        <p:spPr>
          <a:xfrm>
            <a:off x="22418700" y="40029880"/>
            <a:ext cx="9829800" cy="646331"/>
          </a:xfrm>
          <a:prstGeom prst="rect">
            <a:avLst/>
          </a:prstGeom>
          <a:ln>
            <a:noFill/>
          </a:ln>
          <a:effectLst>
            <a:outerShdw dist="114300" dir="5400000" algn="t" rotWithShape="0">
              <a:srgbClr val="EF5B5B"/>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defTabSz="4702588">
              <a:defRPr/>
            </a:pPr>
            <a:r>
              <a:rPr lang="en-US" sz="3600" dirty="0">
                <a:latin typeface="Bree Serif" panose="02000503040000020004" pitchFamily="2" charset="0"/>
              </a:rPr>
              <a:t>Acknowledgement</a:t>
            </a:r>
          </a:p>
        </p:txBody>
      </p:sp>
      <p:sp>
        <p:nvSpPr>
          <p:cNvPr id="1455" name="TextBox 1454">
            <a:extLst>
              <a:ext uri="{FF2B5EF4-FFF2-40B4-BE49-F238E27FC236}">
                <a16:creationId xmlns:a16="http://schemas.microsoft.com/office/drawing/2014/main" id="{3954DB01-D6A5-E2DC-ECE3-9B1AC80219A8}"/>
              </a:ext>
            </a:extLst>
          </p:cNvPr>
          <p:cNvSpPr txBox="1"/>
          <p:nvPr/>
        </p:nvSpPr>
        <p:spPr>
          <a:xfrm>
            <a:off x="22405084" y="40964707"/>
            <a:ext cx="9857035" cy="1938992"/>
          </a:xfrm>
          <a:prstGeom prst="rect">
            <a:avLst/>
          </a:prstGeom>
          <a:noFill/>
        </p:spPr>
        <p:txBody>
          <a:bodyPr wrap="square" lIns="91440" tIns="45720" rIns="91440" bIns="45720" rtlCol="0" anchor="t">
            <a:spAutoFit/>
          </a:bodyPr>
          <a:lstStyle>
            <a:defPPr>
              <a:defRPr kern="1200"/>
            </a:defPPr>
          </a:lstStyle>
          <a:p>
            <a:r>
              <a:rPr lang="en-US" sz="2400" dirty="0">
                <a:ea typeface="Open Sans"/>
                <a:cs typeface="Open Sans"/>
              </a:rPr>
              <a:t>This work was funded in part by NSF RII Track-4 award 2132013, NSF collaborative research award 2217036, and NSF collaborative research award 2221811. We are thankful to the ALCF’s Director’s Discretionary (DD) program for providing us with compute hours to run our experiments on the </a:t>
            </a:r>
            <a:r>
              <a:rPr lang="en-US" sz="2400">
                <a:ea typeface="Open Sans"/>
                <a:cs typeface="Open Sans"/>
              </a:rPr>
              <a:t>Polaris  </a:t>
            </a:r>
            <a:r>
              <a:rPr lang="en-US" sz="2400" dirty="0">
                <a:ea typeface="Open Sans"/>
                <a:cs typeface="Open Sans"/>
              </a:rPr>
              <a:t>supercomputer located at the Argonne National Laboratory.</a:t>
            </a:r>
          </a:p>
        </p:txBody>
      </p:sp>
      <p:sp>
        <p:nvSpPr>
          <p:cNvPr id="1483" name="TextBox 1482">
            <a:extLst>
              <a:ext uri="{FF2B5EF4-FFF2-40B4-BE49-F238E27FC236}">
                <a16:creationId xmlns:a16="http://schemas.microsoft.com/office/drawing/2014/main" id="{F68D0E8D-AB68-3F98-6C6B-9715A06536FF}"/>
              </a:ext>
            </a:extLst>
          </p:cNvPr>
          <p:cNvSpPr txBox="1"/>
          <p:nvPr/>
        </p:nvSpPr>
        <p:spPr>
          <a:xfrm>
            <a:off x="11653154" y="8744873"/>
            <a:ext cx="9857035" cy="461665"/>
          </a:xfrm>
          <a:prstGeom prst="rect">
            <a:avLst/>
          </a:prstGeom>
          <a:noFill/>
        </p:spPr>
        <p:txBody>
          <a:bodyPr wrap="square" rtlCol="0">
            <a:spAutoFit/>
          </a:bodyPr>
          <a:lstStyle>
            <a:defPPr>
              <a:defRPr kern="1200"/>
            </a:defPPr>
          </a:lstStyle>
          <a:p>
            <a:r>
              <a:rPr lang="en-US" sz="2400" b="1" dirty="0">
                <a:ea typeface="Open Sans" panose="020B0606030504020204" pitchFamily="34" charset="0"/>
                <a:cs typeface="Open Sans" panose="020B0606030504020204" pitchFamily="34" charset="0"/>
              </a:rPr>
              <a:t>GPU Hash Table (Open addressing, linear probing)</a:t>
            </a:r>
          </a:p>
        </p:txBody>
      </p:sp>
      <p:sp>
        <p:nvSpPr>
          <p:cNvPr id="980" name="Rectangle 979">
            <a:extLst>
              <a:ext uri="{FF2B5EF4-FFF2-40B4-BE49-F238E27FC236}">
                <a16:creationId xmlns:a16="http://schemas.microsoft.com/office/drawing/2014/main" id="{38C0C790-8AD4-A57D-6C58-2075FF079FBD}"/>
              </a:ext>
            </a:extLst>
          </p:cNvPr>
          <p:cNvSpPr/>
          <p:nvPr/>
        </p:nvSpPr>
        <p:spPr>
          <a:xfrm>
            <a:off x="950828" y="18181933"/>
            <a:ext cx="1793565" cy="811005"/>
          </a:xfrm>
          <a:prstGeom prst="rect">
            <a:avLst/>
          </a:prstGeom>
          <a:noFill/>
          <a:ln w="28575">
            <a:solidFill>
              <a:srgbClr val="001E6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Multi-threaded</a:t>
            </a:r>
            <a:endParaRPr lang="en-US" sz="1800">
              <a:cs typeface="Arial"/>
            </a:endParaRPr>
          </a:p>
        </p:txBody>
      </p:sp>
      <p:sp>
        <p:nvSpPr>
          <p:cNvPr id="981" name="Rectangle 980">
            <a:extLst>
              <a:ext uri="{FF2B5EF4-FFF2-40B4-BE49-F238E27FC236}">
                <a16:creationId xmlns:a16="http://schemas.microsoft.com/office/drawing/2014/main" id="{7040F2E4-7BA1-5A48-CA03-F6C300929B6A}"/>
              </a:ext>
            </a:extLst>
          </p:cNvPr>
          <p:cNvSpPr/>
          <p:nvPr/>
        </p:nvSpPr>
        <p:spPr>
          <a:xfrm>
            <a:off x="2898235" y="18181933"/>
            <a:ext cx="1793565" cy="811005"/>
          </a:xfrm>
          <a:prstGeom prst="rect">
            <a:avLst/>
          </a:prstGeom>
          <a:noFill/>
          <a:ln w="28575">
            <a:solidFill>
              <a:srgbClr val="001E62"/>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Distributed</a:t>
            </a:r>
          </a:p>
          <a:p>
            <a:pPr algn="ctr"/>
            <a:r>
              <a:rPr lang="en-US" sz="1800"/>
              <a:t>(Apache Spark)</a:t>
            </a:r>
          </a:p>
        </p:txBody>
      </p:sp>
      <p:sp>
        <p:nvSpPr>
          <p:cNvPr id="985" name="Rectangle 984">
            <a:extLst>
              <a:ext uri="{FF2B5EF4-FFF2-40B4-BE49-F238E27FC236}">
                <a16:creationId xmlns:a16="http://schemas.microsoft.com/office/drawing/2014/main" id="{3E153CF6-7E7C-2650-E7EF-D20092AB5782}"/>
              </a:ext>
            </a:extLst>
          </p:cNvPr>
          <p:cNvSpPr/>
          <p:nvPr/>
        </p:nvSpPr>
        <p:spPr>
          <a:xfrm>
            <a:off x="4866978" y="18181933"/>
            <a:ext cx="1793565" cy="811005"/>
          </a:xfrm>
          <a:prstGeom prst="rect">
            <a:avLst/>
          </a:prstGeom>
          <a:noFill/>
          <a:ln w="28575">
            <a:solidFill>
              <a:srgbClr val="001E6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Multi-node</a:t>
            </a:r>
          </a:p>
          <a:p>
            <a:pPr algn="ctr"/>
            <a:r>
              <a:rPr lang="en-US" sz="1800"/>
              <a:t>Multi-threaded</a:t>
            </a:r>
          </a:p>
        </p:txBody>
      </p:sp>
      <p:sp>
        <p:nvSpPr>
          <p:cNvPr id="986" name="Rectangle 985">
            <a:extLst>
              <a:ext uri="{FF2B5EF4-FFF2-40B4-BE49-F238E27FC236}">
                <a16:creationId xmlns:a16="http://schemas.microsoft.com/office/drawing/2014/main" id="{C3F6EB08-BA04-5CB7-43A1-D1E98790B632}"/>
              </a:ext>
            </a:extLst>
          </p:cNvPr>
          <p:cNvSpPr/>
          <p:nvPr/>
        </p:nvSpPr>
        <p:spPr>
          <a:xfrm>
            <a:off x="6812796" y="18181933"/>
            <a:ext cx="1793565" cy="811005"/>
          </a:xfrm>
          <a:prstGeom prst="rect">
            <a:avLst/>
          </a:prstGeom>
          <a:noFill/>
          <a:ln w="28575">
            <a:solidFill>
              <a:srgbClr val="001E6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Single-GPU</a:t>
            </a:r>
          </a:p>
        </p:txBody>
      </p:sp>
      <p:sp>
        <p:nvSpPr>
          <p:cNvPr id="987" name="Rectangle 986">
            <a:extLst>
              <a:ext uri="{FF2B5EF4-FFF2-40B4-BE49-F238E27FC236}">
                <a16:creationId xmlns:a16="http://schemas.microsoft.com/office/drawing/2014/main" id="{D9902DC2-5A11-6984-BE3B-46DA76E58BF8}"/>
              </a:ext>
            </a:extLst>
          </p:cNvPr>
          <p:cNvSpPr/>
          <p:nvPr/>
        </p:nvSpPr>
        <p:spPr>
          <a:xfrm>
            <a:off x="8735321" y="18181933"/>
            <a:ext cx="1793565" cy="811005"/>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Multi-node </a:t>
            </a:r>
          </a:p>
          <a:p>
            <a:pPr algn="ctr"/>
            <a:r>
              <a:rPr lang="en-US" sz="1800"/>
              <a:t>Multi-GPUs</a:t>
            </a:r>
          </a:p>
        </p:txBody>
      </p:sp>
      <p:sp>
        <p:nvSpPr>
          <p:cNvPr id="988" name="Rectangle: Single Corner Snipped 987">
            <a:extLst>
              <a:ext uri="{FF2B5EF4-FFF2-40B4-BE49-F238E27FC236}">
                <a16:creationId xmlns:a16="http://schemas.microsoft.com/office/drawing/2014/main" id="{60AD52E9-4BEB-B620-D0FE-E128C33F1716}"/>
              </a:ext>
            </a:extLst>
          </p:cNvPr>
          <p:cNvSpPr/>
          <p:nvPr/>
        </p:nvSpPr>
        <p:spPr>
          <a:xfrm>
            <a:off x="2893232" y="19085742"/>
            <a:ext cx="1793564" cy="490198"/>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err="1"/>
              <a:t>RDFox</a:t>
            </a:r>
            <a:endParaRPr lang="en-US" sz="1800"/>
          </a:p>
        </p:txBody>
      </p:sp>
      <p:sp>
        <p:nvSpPr>
          <p:cNvPr id="989" name="Rectangle: Single Corner Snipped 988">
            <a:extLst>
              <a:ext uri="{FF2B5EF4-FFF2-40B4-BE49-F238E27FC236}">
                <a16:creationId xmlns:a16="http://schemas.microsoft.com/office/drawing/2014/main" id="{4FF644E0-0E15-3643-2F70-F8B8F9E27D4D}"/>
              </a:ext>
            </a:extLst>
          </p:cNvPr>
          <p:cNvSpPr/>
          <p:nvPr/>
        </p:nvSpPr>
        <p:spPr>
          <a:xfrm>
            <a:off x="4847100" y="19085744"/>
            <a:ext cx="1813442" cy="470321"/>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SLOG</a:t>
            </a:r>
          </a:p>
        </p:txBody>
      </p:sp>
      <p:sp>
        <p:nvSpPr>
          <p:cNvPr id="990" name="Rectangle: Single Corner Snipped 989">
            <a:extLst>
              <a:ext uri="{FF2B5EF4-FFF2-40B4-BE49-F238E27FC236}">
                <a16:creationId xmlns:a16="http://schemas.microsoft.com/office/drawing/2014/main" id="{E828DC5D-52A4-179A-2551-F8CA1E30D2EA}"/>
              </a:ext>
            </a:extLst>
          </p:cNvPr>
          <p:cNvSpPr/>
          <p:nvPr/>
        </p:nvSpPr>
        <p:spPr>
          <a:xfrm>
            <a:off x="6820116" y="19085742"/>
            <a:ext cx="1793564" cy="490198"/>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dirty="0" err="1"/>
              <a:t>GPUJoin</a:t>
            </a:r>
          </a:p>
        </p:txBody>
      </p:sp>
      <p:sp>
        <p:nvSpPr>
          <p:cNvPr id="991" name="Rectangle: Single Corner Snipped 990">
            <a:extLst>
              <a:ext uri="{FF2B5EF4-FFF2-40B4-BE49-F238E27FC236}">
                <a16:creationId xmlns:a16="http://schemas.microsoft.com/office/drawing/2014/main" id="{9168D624-3291-8F3F-221B-78195BF7644C}"/>
              </a:ext>
            </a:extLst>
          </p:cNvPr>
          <p:cNvSpPr/>
          <p:nvPr/>
        </p:nvSpPr>
        <p:spPr>
          <a:xfrm>
            <a:off x="6820116" y="19626535"/>
            <a:ext cx="1793564" cy="450442"/>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err="1"/>
              <a:t>GPULog</a:t>
            </a:r>
            <a:endParaRPr lang="en-US" sz="1800"/>
          </a:p>
        </p:txBody>
      </p:sp>
      <p:sp>
        <p:nvSpPr>
          <p:cNvPr id="992" name="Rectangle: Single Corner Snipped 991">
            <a:extLst>
              <a:ext uri="{FF2B5EF4-FFF2-40B4-BE49-F238E27FC236}">
                <a16:creationId xmlns:a16="http://schemas.microsoft.com/office/drawing/2014/main" id="{52BB63C2-94E9-77A5-D0AF-E4624B7C8F2D}"/>
              </a:ext>
            </a:extLst>
          </p:cNvPr>
          <p:cNvSpPr/>
          <p:nvPr/>
        </p:nvSpPr>
        <p:spPr>
          <a:xfrm>
            <a:off x="970706" y="19085742"/>
            <a:ext cx="1813442" cy="470320"/>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Soufflé</a:t>
            </a:r>
          </a:p>
        </p:txBody>
      </p:sp>
      <p:sp>
        <p:nvSpPr>
          <p:cNvPr id="993" name="Rectangle: Single Corner Snipped 992">
            <a:extLst>
              <a:ext uri="{FF2B5EF4-FFF2-40B4-BE49-F238E27FC236}">
                <a16:creationId xmlns:a16="http://schemas.microsoft.com/office/drawing/2014/main" id="{2DC429BC-261A-7638-B5F6-B9B0BB33291C}"/>
              </a:ext>
            </a:extLst>
          </p:cNvPr>
          <p:cNvSpPr/>
          <p:nvPr/>
        </p:nvSpPr>
        <p:spPr>
          <a:xfrm>
            <a:off x="2937991" y="19626535"/>
            <a:ext cx="1753808" cy="450442"/>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err="1"/>
              <a:t>Radlog</a:t>
            </a:r>
            <a:endParaRPr lang="en-US" sz="1800"/>
          </a:p>
        </p:txBody>
      </p:sp>
      <p:sp>
        <p:nvSpPr>
          <p:cNvPr id="1007" name="Rectangle: Single Corner Snipped 1006">
            <a:extLst>
              <a:ext uri="{FF2B5EF4-FFF2-40B4-BE49-F238E27FC236}">
                <a16:creationId xmlns:a16="http://schemas.microsoft.com/office/drawing/2014/main" id="{6017BA1E-9B9C-3329-214C-F74F2D750C53}"/>
              </a:ext>
            </a:extLst>
          </p:cNvPr>
          <p:cNvSpPr/>
          <p:nvPr/>
        </p:nvSpPr>
        <p:spPr>
          <a:xfrm>
            <a:off x="940095" y="19626535"/>
            <a:ext cx="1813442" cy="430564"/>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err="1"/>
              <a:t>LogicBlox</a:t>
            </a:r>
            <a:endParaRPr lang="en-US" sz="1800"/>
          </a:p>
        </p:txBody>
      </p:sp>
      <p:sp>
        <p:nvSpPr>
          <p:cNvPr id="1008" name="Rectangle: Single Corner Snipped 1007">
            <a:extLst>
              <a:ext uri="{FF2B5EF4-FFF2-40B4-BE49-F238E27FC236}">
                <a16:creationId xmlns:a16="http://schemas.microsoft.com/office/drawing/2014/main" id="{ECD36E80-E017-C825-541C-5DFD4A58DF89}"/>
              </a:ext>
            </a:extLst>
          </p:cNvPr>
          <p:cNvSpPr/>
          <p:nvPr/>
        </p:nvSpPr>
        <p:spPr>
          <a:xfrm>
            <a:off x="4847101" y="19626535"/>
            <a:ext cx="1793564" cy="450442"/>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800"/>
              <a:t>PRAM</a:t>
            </a:r>
          </a:p>
        </p:txBody>
      </p:sp>
      <p:sp>
        <p:nvSpPr>
          <p:cNvPr id="1432" name="Rectangle: Diagonal Corners Rounded 1431">
            <a:extLst>
              <a:ext uri="{FF2B5EF4-FFF2-40B4-BE49-F238E27FC236}">
                <a16:creationId xmlns:a16="http://schemas.microsoft.com/office/drawing/2014/main" id="{3CA2FC6A-1764-FFEC-B41C-0E1C78B53C5A}"/>
              </a:ext>
            </a:extLst>
          </p:cNvPr>
          <p:cNvSpPr/>
          <p:nvPr/>
        </p:nvSpPr>
        <p:spPr>
          <a:xfrm>
            <a:off x="911676" y="17117841"/>
            <a:ext cx="9809922" cy="811199"/>
          </a:xfrm>
          <a:prstGeom prst="round2Diag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dirty="0">
                <a:ea typeface="+mn-lt"/>
                <a:cs typeface="+mn-lt"/>
              </a:rPr>
              <a:t>HPC paved the way for parallelizing iterative relational algebra where current Datalog engines target only multi-core CPUs and single-GPU systems</a:t>
            </a:r>
            <a:endParaRPr lang="en-US" sz="8700" dirty="0" err="1"/>
          </a:p>
        </p:txBody>
      </p:sp>
      <p:pic>
        <p:nvPicPr>
          <p:cNvPr id="1382" name="Picture 1381" descr="A white paper with black numbers and black text&#10;&#10;AI-generated content may be incorrect.">
            <a:extLst>
              <a:ext uri="{FF2B5EF4-FFF2-40B4-BE49-F238E27FC236}">
                <a16:creationId xmlns:a16="http://schemas.microsoft.com/office/drawing/2014/main" id="{0B427AB6-5941-DB59-1DDE-F1CE17D8F1BD}"/>
              </a:ext>
            </a:extLst>
          </p:cNvPr>
          <p:cNvPicPr>
            <a:picLocks noChangeAspect="1"/>
          </p:cNvPicPr>
          <p:nvPr/>
        </p:nvPicPr>
        <p:blipFill>
          <a:blip r:embed="rId6"/>
          <a:stretch>
            <a:fillRect/>
          </a:stretch>
        </p:blipFill>
        <p:spPr>
          <a:xfrm>
            <a:off x="22394123" y="14616134"/>
            <a:ext cx="9925476" cy="3300768"/>
          </a:xfrm>
          <a:prstGeom prst="rect">
            <a:avLst/>
          </a:prstGeom>
        </p:spPr>
      </p:pic>
      <p:pic>
        <p:nvPicPr>
          <p:cNvPr id="1383" name="Picture 1382" descr="A graph of a number of gpus&#10;&#10;AI-generated content may be incorrect.">
            <a:extLst>
              <a:ext uri="{FF2B5EF4-FFF2-40B4-BE49-F238E27FC236}">
                <a16:creationId xmlns:a16="http://schemas.microsoft.com/office/drawing/2014/main" id="{BC3FA14A-7723-D43D-9637-C5E19E9F3CDD}"/>
              </a:ext>
            </a:extLst>
          </p:cNvPr>
          <p:cNvPicPr>
            <a:picLocks noChangeAspect="1"/>
          </p:cNvPicPr>
          <p:nvPr/>
        </p:nvPicPr>
        <p:blipFill>
          <a:blip r:embed="rId7"/>
          <a:stretch>
            <a:fillRect/>
          </a:stretch>
        </p:blipFill>
        <p:spPr>
          <a:xfrm>
            <a:off x="22489795" y="23106365"/>
            <a:ext cx="9823111" cy="2690303"/>
          </a:xfrm>
          <a:prstGeom prst="rect">
            <a:avLst/>
          </a:prstGeom>
        </p:spPr>
      </p:pic>
      <p:pic>
        <p:nvPicPr>
          <p:cNvPr id="2" name="Picture 1">
            <a:extLst>
              <a:ext uri="{FF2B5EF4-FFF2-40B4-BE49-F238E27FC236}">
                <a16:creationId xmlns:a16="http://schemas.microsoft.com/office/drawing/2014/main" id="{00B60055-7F63-FC34-6E8F-2E9F84EDCAB1}"/>
              </a:ext>
            </a:extLst>
          </p:cNvPr>
          <p:cNvPicPr>
            <a:picLocks noChangeAspect="1"/>
          </p:cNvPicPr>
          <p:nvPr/>
        </p:nvPicPr>
        <p:blipFill>
          <a:blip r:embed="rId8"/>
          <a:stretch>
            <a:fillRect/>
          </a:stretch>
        </p:blipFill>
        <p:spPr>
          <a:xfrm>
            <a:off x="22390596" y="29893290"/>
            <a:ext cx="9830877" cy="5761460"/>
          </a:xfrm>
          <a:prstGeom prst="rect">
            <a:avLst/>
          </a:prstGeom>
        </p:spPr>
      </p:pic>
      <p:pic>
        <p:nvPicPr>
          <p:cNvPr id="3" name="Picture 2">
            <a:extLst>
              <a:ext uri="{FF2B5EF4-FFF2-40B4-BE49-F238E27FC236}">
                <a16:creationId xmlns:a16="http://schemas.microsoft.com/office/drawing/2014/main" id="{196022AE-9BA4-01F2-B36C-6D897D82A0DB}"/>
              </a:ext>
            </a:extLst>
          </p:cNvPr>
          <p:cNvPicPr>
            <a:picLocks noChangeAspect="1"/>
          </p:cNvPicPr>
          <p:nvPr/>
        </p:nvPicPr>
        <p:blipFill>
          <a:blip r:embed="rId9"/>
          <a:stretch>
            <a:fillRect/>
          </a:stretch>
        </p:blipFill>
        <p:spPr>
          <a:xfrm>
            <a:off x="916016" y="26554237"/>
            <a:ext cx="9808679" cy="14479407"/>
          </a:xfrm>
          <a:prstGeom prst="rect">
            <a:avLst/>
          </a:prstGeom>
        </p:spPr>
      </p:pic>
      <p:pic>
        <p:nvPicPr>
          <p:cNvPr id="11" name="Picture 10">
            <a:extLst>
              <a:ext uri="{FF2B5EF4-FFF2-40B4-BE49-F238E27FC236}">
                <a16:creationId xmlns:a16="http://schemas.microsoft.com/office/drawing/2014/main" id="{5DA9C3EE-0E4F-F8A9-E792-901D93E6D0AB}"/>
              </a:ext>
            </a:extLst>
          </p:cNvPr>
          <p:cNvPicPr>
            <a:picLocks noChangeAspect="1"/>
          </p:cNvPicPr>
          <p:nvPr/>
        </p:nvPicPr>
        <p:blipFill>
          <a:blip r:embed="rId10"/>
          <a:stretch>
            <a:fillRect/>
          </a:stretch>
        </p:blipFill>
        <p:spPr>
          <a:xfrm>
            <a:off x="11584058" y="15608493"/>
            <a:ext cx="9941117" cy="6058728"/>
          </a:xfrm>
          <a:prstGeom prst="rect">
            <a:avLst/>
          </a:prstGeom>
        </p:spPr>
      </p:pic>
      <p:pic>
        <p:nvPicPr>
          <p:cNvPr id="13" name="Picture 12">
            <a:extLst>
              <a:ext uri="{FF2B5EF4-FFF2-40B4-BE49-F238E27FC236}">
                <a16:creationId xmlns:a16="http://schemas.microsoft.com/office/drawing/2014/main" id="{59CCC9AC-A7CD-7EF0-FBB5-70CA9F80355C}"/>
              </a:ext>
            </a:extLst>
          </p:cNvPr>
          <p:cNvPicPr>
            <a:picLocks noChangeAspect="1"/>
          </p:cNvPicPr>
          <p:nvPr/>
        </p:nvPicPr>
        <p:blipFill>
          <a:blip r:embed="rId11"/>
          <a:stretch>
            <a:fillRect/>
          </a:stretch>
        </p:blipFill>
        <p:spPr>
          <a:xfrm>
            <a:off x="11850498" y="22982379"/>
            <a:ext cx="9136995" cy="6689225"/>
          </a:xfrm>
          <a:prstGeom prst="rect">
            <a:avLst/>
          </a:prstGeom>
        </p:spPr>
      </p:pic>
      <p:pic>
        <p:nvPicPr>
          <p:cNvPr id="14" name="Picture 13">
            <a:extLst>
              <a:ext uri="{FF2B5EF4-FFF2-40B4-BE49-F238E27FC236}">
                <a16:creationId xmlns:a16="http://schemas.microsoft.com/office/drawing/2014/main" id="{4CD3A33C-4C77-78B9-5946-B353CB330E58}"/>
              </a:ext>
            </a:extLst>
          </p:cNvPr>
          <p:cNvPicPr>
            <a:picLocks noChangeAspect="1"/>
          </p:cNvPicPr>
          <p:nvPr/>
        </p:nvPicPr>
        <p:blipFill>
          <a:blip r:embed="rId12"/>
          <a:stretch>
            <a:fillRect/>
          </a:stretch>
        </p:blipFill>
        <p:spPr>
          <a:xfrm>
            <a:off x="11586848" y="31088707"/>
            <a:ext cx="9409858" cy="11834672"/>
          </a:xfrm>
          <a:prstGeom prst="rect">
            <a:avLst/>
          </a:prstGeom>
        </p:spPr>
      </p:pic>
      <p:sp>
        <p:nvSpPr>
          <p:cNvPr id="15" name="TextBox 14">
            <a:extLst>
              <a:ext uri="{FF2B5EF4-FFF2-40B4-BE49-F238E27FC236}">
                <a16:creationId xmlns:a16="http://schemas.microsoft.com/office/drawing/2014/main" id="{54E28E6E-84AC-007E-43E8-8746D45B3617}"/>
              </a:ext>
            </a:extLst>
          </p:cNvPr>
          <p:cNvSpPr txBox="1"/>
          <p:nvPr/>
        </p:nvSpPr>
        <p:spPr>
          <a:xfrm>
            <a:off x="11344121" y="30191645"/>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Configurable buffer preparation and all-to-all communication strategy</a:t>
            </a:r>
            <a:endParaRPr lang="en-US" sz="2400" b="1" dirty="0">
              <a:ea typeface="Open Sans" panose="020B0606030504020204" pitchFamily="34" charset="0"/>
              <a:cs typeface="Open Sans" panose="020B0606030504020204" pitchFamily="34" charset="0"/>
            </a:endParaRPr>
          </a:p>
        </p:txBody>
      </p:sp>
      <p:sp>
        <p:nvSpPr>
          <p:cNvPr id="16" name="Rectangle: Single Corner Snipped 15">
            <a:extLst>
              <a:ext uri="{FF2B5EF4-FFF2-40B4-BE49-F238E27FC236}">
                <a16:creationId xmlns:a16="http://schemas.microsoft.com/office/drawing/2014/main" id="{3E6C7569-D34F-0A88-D8DE-36997432C216}"/>
              </a:ext>
            </a:extLst>
          </p:cNvPr>
          <p:cNvSpPr/>
          <p:nvPr/>
        </p:nvSpPr>
        <p:spPr>
          <a:xfrm>
            <a:off x="6820116" y="20167224"/>
            <a:ext cx="1793564" cy="450442"/>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err="1"/>
              <a:t>GPUDatalog</a:t>
            </a:r>
            <a:endParaRPr lang="en-US" sz="1800" dirty="0" err="1"/>
          </a:p>
        </p:txBody>
      </p:sp>
      <p:sp>
        <p:nvSpPr>
          <p:cNvPr id="17" name="Rectangle: Single Corner Snipped 16">
            <a:extLst>
              <a:ext uri="{FF2B5EF4-FFF2-40B4-BE49-F238E27FC236}">
                <a16:creationId xmlns:a16="http://schemas.microsoft.com/office/drawing/2014/main" id="{63143422-D3D7-53E6-5CD0-7AB40253EBDF}"/>
              </a:ext>
            </a:extLst>
          </p:cNvPr>
          <p:cNvSpPr/>
          <p:nvPr/>
        </p:nvSpPr>
        <p:spPr>
          <a:xfrm>
            <a:off x="2937991" y="20167224"/>
            <a:ext cx="1753808" cy="450442"/>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err="1"/>
              <a:t>BigDatalog</a:t>
            </a:r>
            <a:endParaRPr lang="en-US" sz="1800" dirty="0" err="1"/>
          </a:p>
        </p:txBody>
      </p:sp>
      <p:sp>
        <p:nvSpPr>
          <p:cNvPr id="18" name="Rectangle: Single Corner Snipped 17">
            <a:extLst>
              <a:ext uri="{FF2B5EF4-FFF2-40B4-BE49-F238E27FC236}">
                <a16:creationId xmlns:a16="http://schemas.microsoft.com/office/drawing/2014/main" id="{00A8BECC-1E30-D2C0-A772-FE1FFA1DE0E0}"/>
              </a:ext>
            </a:extLst>
          </p:cNvPr>
          <p:cNvSpPr/>
          <p:nvPr/>
        </p:nvSpPr>
        <p:spPr>
          <a:xfrm>
            <a:off x="940095" y="20167224"/>
            <a:ext cx="1813442" cy="430564"/>
          </a:xfrm>
          <a:prstGeom prst="snip1Rect">
            <a:avLst/>
          </a:prstGeom>
          <a:noFill/>
          <a:ln>
            <a:prstDash val="sysDash"/>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Nemo</a:t>
            </a:r>
            <a:endParaRPr lang="en-US" sz="1800" dirty="0"/>
          </a:p>
        </p:txBody>
      </p:sp>
      <p:sp>
        <p:nvSpPr>
          <p:cNvPr id="23" name="TextBox 22">
            <a:extLst>
              <a:ext uri="{FF2B5EF4-FFF2-40B4-BE49-F238E27FC236}">
                <a16:creationId xmlns:a16="http://schemas.microsoft.com/office/drawing/2014/main" id="{4F84A3B5-D671-A339-2F5F-A8B839EF45E8}"/>
              </a:ext>
            </a:extLst>
          </p:cNvPr>
          <p:cNvSpPr txBox="1"/>
          <p:nvPr/>
        </p:nvSpPr>
        <p:spPr>
          <a:xfrm>
            <a:off x="22442085" y="26051597"/>
            <a:ext cx="9857035" cy="461665"/>
          </a:xfrm>
          <a:prstGeom prst="rect">
            <a:avLst/>
          </a:prstGeom>
          <a:noFill/>
        </p:spPr>
        <p:txBody>
          <a:bodyPr wrap="square" lIns="91440" tIns="45720" rIns="91440" bIns="45720" rtlCol="0" anchor="t">
            <a:spAutoFit/>
          </a:bodyPr>
          <a:lstStyle>
            <a:defPPr>
              <a:defRPr kern="1200"/>
            </a:defPPr>
          </a:lstStyle>
          <a:p>
            <a:r>
              <a:rPr lang="en-US" sz="2400" b="1" dirty="0">
                <a:ea typeface="+mn-lt"/>
                <a:cs typeface="+mn-lt"/>
              </a:rPr>
              <a:t>Weak scaling for single iterative join up to 32 GPUs – 10M tuples per GPU) </a:t>
            </a:r>
            <a:endParaRPr lang="en-US" dirty="0"/>
          </a:p>
        </p:txBody>
      </p:sp>
      <p:pic>
        <p:nvPicPr>
          <p:cNvPr id="30" name="Picture 29">
            <a:extLst>
              <a:ext uri="{FF2B5EF4-FFF2-40B4-BE49-F238E27FC236}">
                <a16:creationId xmlns:a16="http://schemas.microsoft.com/office/drawing/2014/main" id="{678186DF-F230-47C3-1262-1385536D4C0E}"/>
              </a:ext>
            </a:extLst>
          </p:cNvPr>
          <p:cNvPicPr>
            <a:picLocks noChangeAspect="1"/>
          </p:cNvPicPr>
          <p:nvPr/>
        </p:nvPicPr>
        <p:blipFill>
          <a:blip r:embed="rId13"/>
          <a:stretch>
            <a:fillRect/>
          </a:stretch>
        </p:blipFill>
        <p:spPr>
          <a:xfrm>
            <a:off x="22295457" y="26545429"/>
            <a:ext cx="9923229" cy="2504661"/>
          </a:xfrm>
          <a:prstGeom prst="rect">
            <a:avLst/>
          </a:prstGeom>
        </p:spPr>
      </p:pic>
      <p:sp>
        <p:nvSpPr>
          <p:cNvPr id="41" name="TextBox 40">
            <a:extLst>
              <a:ext uri="{FF2B5EF4-FFF2-40B4-BE49-F238E27FC236}">
                <a16:creationId xmlns:a16="http://schemas.microsoft.com/office/drawing/2014/main" id="{9005CD5E-6F3D-C859-2F82-1748B6C97C0D}"/>
              </a:ext>
            </a:extLst>
          </p:cNvPr>
          <p:cNvSpPr txBox="1"/>
          <p:nvPr/>
        </p:nvSpPr>
        <p:spPr>
          <a:xfrm>
            <a:off x="22490044" y="18333449"/>
            <a:ext cx="9857034" cy="461665"/>
          </a:xfrm>
          <a:prstGeom prst="rect">
            <a:avLst/>
          </a:prstGeom>
          <a:noFill/>
        </p:spPr>
        <p:txBody>
          <a:bodyPr wrap="square" lIns="91440" tIns="45720" rIns="91440" bIns="45720" rtlCol="0" anchor="t">
            <a:spAutoFit/>
          </a:bodyPr>
          <a:lstStyle>
            <a:defPPr>
              <a:defRPr kern="1200"/>
            </a:defPPr>
          </a:lstStyle>
          <a:p>
            <a:r>
              <a:rPr lang="en-US" sz="2400" b="1" dirty="0">
                <a:ea typeface="Open Sans"/>
                <a:cs typeface="Open Sans"/>
              </a:rPr>
              <a:t>Single-GPU evaluation for Same Generation (SG)</a:t>
            </a:r>
            <a:endParaRPr lang="en-US" dirty="0"/>
          </a:p>
        </p:txBody>
      </p:sp>
      <p:sp>
        <p:nvSpPr>
          <p:cNvPr id="44" name="Rectangle: Rounded Corners 43">
            <a:extLst>
              <a:ext uri="{FF2B5EF4-FFF2-40B4-BE49-F238E27FC236}">
                <a16:creationId xmlns:a16="http://schemas.microsoft.com/office/drawing/2014/main" id="{86CF4B72-3902-BD87-C506-F048B99AF055}"/>
              </a:ext>
            </a:extLst>
          </p:cNvPr>
          <p:cNvSpPr/>
          <p:nvPr/>
        </p:nvSpPr>
        <p:spPr>
          <a:xfrm>
            <a:off x="879913" y="22181735"/>
            <a:ext cx="9811400" cy="1601734"/>
          </a:xfrm>
          <a:prstGeom prst="roundRect">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r>
              <a:rPr lang="en-US" sz="2400" b="1" dirty="0">
                <a:ea typeface="Calibri"/>
                <a:cs typeface="Calibri"/>
              </a:rPr>
              <a:t>Highest performant Datalog engine</a:t>
            </a:r>
          </a:p>
          <a:p>
            <a:r>
              <a:rPr lang="en-US" sz="2400" b="1" dirty="0">
                <a:ea typeface="Calibri"/>
                <a:cs typeface="Calibri"/>
              </a:rPr>
              <a:t>Single-GPU</a:t>
            </a:r>
            <a:r>
              <a:rPr lang="en-US" sz="2400" dirty="0">
                <a:ea typeface="Calibri"/>
                <a:cs typeface="Calibri"/>
              </a:rPr>
              <a:t>: </a:t>
            </a:r>
            <a:r>
              <a:rPr lang="en-US" sz="2400" dirty="0">
                <a:ea typeface="+mn-lt"/>
                <a:cs typeface="+mn-lt"/>
              </a:rPr>
              <a:t>Up to 7× speedup over </a:t>
            </a:r>
            <a:r>
              <a:rPr lang="en-US" sz="2400" dirty="0" err="1">
                <a:ea typeface="+mn-lt"/>
                <a:cs typeface="+mn-lt"/>
              </a:rPr>
              <a:t>GPULog</a:t>
            </a:r>
            <a:endParaRPr lang="en-US" sz="2400" dirty="0" err="1">
              <a:ea typeface="+mn-lt"/>
              <a:cs typeface="Calibri"/>
            </a:endParaRPr>
          </a:p>
          <a:p>
            <a:r>
              <a:rPr lang="en-US" sz="2400" b="1" dirty="0">
                <a:ea typeface="+mn-lt"/>
                <a:cs typeface="+mn-lt"/>
              </a:rPr>
              <a:t>Multi-threaded</a:t>
            </a:r>
            <a:r>
              <a:rPr lang="en-US" sz="2400" dirty="0">
                <a:ea typeface="+mn-lt"/>
                <a:cs typeface="+mn-lt"/>
              </a:rPr>
              <a:t>: Up to 33× over Soufflé</a:t>
            </a:r>
            <a:endParaRPr lang="en-US" dirty="0"/>
          </a:p>
          <a:p>
            <a:r>
              <a:rPr lang="en-US" sz="2400" b="1" dirty="0">
                <a:ea typeface="Calibri"/>
                <a:cs typeface="Calibri"/>
              </a:rPr>
              <a:t>Distributed</a:t>
            </a:r>
            <a:r>
              <a:rPr lang="en-US" sz="2400" dirty="0">
                <a:ea typeface="Calibri"/>
                <a:cs typeface="Calibri"/>
              </a:rPr>
              <a:t>: Up to 31.9× speedup over SLOG spanning 32 GPUs</a:t>
            </a:r>
          </a:p>
        </p:txBody>
      </p:sp>
      <p:sp>
        <p:nvSpPr>
          <p:cNvPr id="45" name="TextBox 44">
            <a:extLst>
              <a:ext uri="{FF2B5EF4-FFF2-40B4-BE49-F238E27FC236}">
                <a16:creationId xmlns:a16="http://schemas.microsoft.com/office/drawing/2014/main" id="{DCC79B4C-E6C3-94BD-5AB1-1946372F3153}"/>
              </a:ext>
            </a:extLst>
          </p:cNvPr>
          <p:cNvSpPr txBox="1"/>
          <p:nvPr/>
        </p:nvSpPr>
        <p:spPr>
          <a:xfrm>
            <a:off x="745589" y="41145094"/>
            <a:ext cx="9785411" cy="461665"/>
          </a:xfrm>
          <a:prstGeom prst="rect">
            <a:avLst/>
          </a:prstGeom>
          <a:noFill/>
        </p:spPr>
        <p:txBody>
          <a:bodyPr wrap="square" lIns="91440" tIns="45720" rIns="91440" bIns="45720" rtlCol="0" anchor="t">
            <a:spAutoFit/>
          </a:bodyPr>
          <a:lstStyle>
            <a:defPPr>
              <a:defRPr kern="1200"/>
            </a:defPPr>
          </a:lstStyle>
          <a:p>
            <a:pPr algn="ctr"/>
            <a:r>
              <a:rPr lang="en-US" sz="2400" i="1" dirty="0">
                <a:ea typeface="Open Sans"/>
                <a:cs typeface="Open Sans"/>
              </a:rPr>
              <a:t>Requirements for </a:t>
            </a:r>
            <a:r>
              <a:rPr lang="en-US" sz="2400" i="1" dirty="0" err="1">
                <a:ea typeface="Open Sans"/>
                <a:cs typeface="Open Sans"/>
              </a:rPr>
              <a:t>MNMGDatalog</a:t>
            </a:r>
            <a:r>
              <a:rPr lang="en-US" sz="2400" i="1" dirty="0">
                <a:ea typeface="Open Sans"/>
                <a:cs typeface="Open Sans"/>
              </a:rPr>
              <a:t> Engine</a:t>
            </a:r>
            <a:endParaRPr lang="en-US" dirty="0"/>
          </a:p>
        </p:txBody>
      </p:sp>
      <p:pic>
        <p:nvPicPr>
          <p:cNvPr id="50" name="Picture 49">
            <a:extLst>
              <a:ext uri="{FF2B5EF4-FFF2-40B4-BE49-F238E27FC236}">
                <a16:creationId xmlns:a16="http://schemas.microsoft.com/office/drawing/2014/main" id="{22A275A6-C5EA-4079-7F5F-AF535701BA06}"/>
              </a:ext>
            </a:extLst>
          </p:cNvPr>
          <p:cNvPicPr>
            <a:picLocks noChangeAspect="1"/>
          </p:cNvPicPr>
          <p:nvPr/>
        </p:nvPicPr>
        <p:blipFill>
          <a:blip r:embed="rId14"/>
          <a:stretch>
            <a:fillRect/>
          </a:stretch>
        </p:blipFill>
        <p:spPr>
          <a:xfrm>
            <a:off x="22499660" y="18882602"/>
            <a:ext cx="9890438" cy="2963617"/>
          </a:xfrm>
          <a:prstGeom prst="rect">
            <a:avLst/>
          </a:prstGeom>
        </p:spPr>
      </p:pic>
      <p:sp>
        <p:nvSpPr>
          <p:cNvPr id="52" name="Freeform: Shape 51">
            <a:extLst>
              <a:ext uri="{FF2B5EF4-FFF2-40B4-BE49-F238E27FC236}">
                <a16:creationId xmlns:a16="http://schemas.microsoft.com/office/drawing/2014/main" id="{EF02A020-454E-9E3F-1658-2071451817AD}"/>
              </a:ext>
            </a:extLst>
          </p:cNvPr>
          <p:cNvSpPr/>
          <p:nvPr/>
        </p:nvSpPr>
        <p:spPr>
          <a:xfrm>
            <a:off x="22394629" y="11446193"/>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marL="0" lvl="0" indent="0" algn="l" defTabSz="1066800">
              <a:lnSpc>
                <a:spcPct val="90000"/>
              </a:lnSpc>
              <a:spcBef>
                <a:spcPct val="0"/>
              </a:spcBef>
              <a:spcAft>
                <a:spcPct val="35000"/>
              </a:spcAft>
              <a:buNone/>
            </a:pPr>
            <a:r>
              <a:rPr lang="en-US" sz="2400" b="1" i="0" kern="1200" dirty="0"/>
              <a:t>Datasets</a:t>
            </a:r>
            <a:r>
              <a:rPr lang="en-US" sz="2400" b="0" i="0" kern="1200" dirty="0"/>
              <a:t>: Stanford large network, </a:t>
            </a:r>
            <a:r>
              <a:rPr lang="en-US" sz="2400" b="0" i="0" kern="1200" dirty="0" err="1"/>
              <a:t>SuiteSparse</a:t>
            </a:r>
            <a:r>
              <a:rPr lang="en-US" sz="2400" b="0" i="0" kern="1200" dirty="0"/>
              <a:t>, Road network datasets</a:t>
            </a:r>
            <a:endParaRPr lang="en-US" sz="2400" kern="1200" dirty="0"/>
          </a:p>
        </p:txBody>
      </p:sp>
      <p:sp>
        <p:nvSpPr>
          <p:cNvPr id="57" name="Freeform: Shape 56">
            <a:extLst>
              <a:ext uri="{FF2B5EF4-FFF2-40B4-BE49-F238E27FC236}">
                <a16:creationId xmlns:a16="http://schemas.microsoft.com/office/drawing/2014/main" id="{A66F80AF-0C4F-2F3F-0EC0-E03807491884}"/>
              </a:ext>
            </a:extLst>
          </p:cNvPr>
          <p:cNvSpPr/>
          <p:nvPr/>
        </p:nvSpPr>
        <p:spPr>
          <a:xfrm>
            <a:off x="22394629" y="10982553"/>
            <a:ext cx="9857035" cy="408072"/>
          </a:xfrm>
          <a:custGeom>
            <a:avLst/>
            <a:gdLst>
              <a:gd name="connsiteX0" fmla="*/ 0 w 9857035"/>
              <a:gd name="connsiteY0" fmla="*/ 68013 h 408072"/>
              <a:gd name="connsiteX1" fmla="*/ 68013 w 9857035"/>
              <a:gd name="connsiteY1" fmla="*/ 0 h 408072"/>
              <a:gd name="connsiteX2" fmla="*/ 9789022 w 9857035"/>
              <a:gd name="connsiteY2" fmla="*/ 0 h 408072"/>
              <a:gd name="connsiteX3" fmla="*/ 9857035 w 9857035"/>
              <a:gd name="connsiteY3" fmla="*/ 68013 h 408072"/>
              <a:gd name="connsiteX4" fmla="*/ 9857035 w 9857035"/>
              <a:gd name="connsiteY4" fmla="*/ 340059 h 408072"/>
              <a:gd name="connsiteX5" fmla="*/ 9789022 w 9857035"/>
              <a:gd name="connsiteY5" fmla="*/ 408072 h 408072"/>
              <a:gd name="connsiteX6" fmla="*/ 68013 w 9857035"/>
              <a:gd name="connsiteY6" fmla="*/ 408072 h 408072"/>
              <a:gd name="connsiteX7" fmla="*/ 0 w 9857035"/>
              <a:gd name="connsiteY7" fmla="*/ 340059 h 408072"/>
              <a:gd name="connsiteX8" fmla="*/ 0 w 9857035"/>
              <a:gd name="connsiteY8" fmla="*/ 68013 h 40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7035" h="408072">
                <a:moveTo>
                  <a:pt x="0" y="68013"/>
                </a:moveTo>
                <a:cubicBezTo>
                  <a:pt x="0" y="30450"/>
                  <a:pt x="30450" y="0"/>
                  <a:pt x="68013" y="0"/>
                </a:cubicBezTo>
                <a:lnTo>
                  <a:pt x="9789022" y="0"/>
                </a:lnTo>
                <a:cubicBezTo>
                  <a:pt x="9826585" y="0"/>
                  <a:pt x="9857035" y="30450"/>
                  <a:pt x="9857035" y="68013"/>
                </a:cubicBezTo>
                <a:lnTo>
                  <a:pt x="9857035" y="340059"/>
                </a:lnTo>
                <a:cubicBezTo>
                  <a:pt x="9857035" y="377622"/>
                  <a:pt x="9826585" y="408072"/>
                  <a:pt x="9789022" y="408072"/>
                </a:cubicBezTo>
                <a:lnTo>
                  <a:pt x="68013" y="408072"/>
                </a:lnTo>
                <a:cubicBezTo>
                  <a:pt x="30450" y="408072"/>
                  <a:pt x="0" y="377622"/>
                  <a:pt x="0" y="340059"/>
                </a:cubicBezTo>
                <a:lnTo>
                  <a:pt x="0" y="68013"/>
                </a:lnTo>
                <a:close/>
              </a:path>
            </a:pathLst>
          </a:custGeom>
        </p:spPr>
        <p:style>
          <a:lnRef idx="2">
            <a:schemeClr val="accent2"/>
          </a:lnRef>
          <a:fillRef idx="1">
            <a:schemeClr val="lt1"/>
          </a:fillRef>
          <a:effectRef idx="0">
            <a:schemeClr val="accent2"/>
          </a:effectRef>
          <a:fontRef idx="minor">
            <a:schemeClr val="dk1"/>
          </a:fontRef>
        </p:style>
        <p:txBody>
          <a:bodyPr spcFirstLastPara="0" vert="horz" wrap="square" lIns="111360" tIns="111360" rIns="111360" bIns="111360" numCol="1" spcCol="1270" anchor="ctr" anchorCtr="0">
            <a:noAutofit/>
          </a:bodyPr>
          <a:lstStyle/>
          <a:p>
            <a:pPr defTabSz="1066800">
              <a:lnSpc>
                <a:spcPct val="90000"/>
              </a:lnSpc>
              <a:spcBef>
                <a:spcPct val="0"/>
              </a:spcBef>
              <a:spcAft>
                <a:spcPct val="35000"/>
              </a:spcAft>
            </a:pPr>
            <a:r>
              <a:rPr lang="en-US" sz="2400" b="1" dirty="0"/>
              <a:t>Benchmark</a:t>
            </a:r>
            <a:r>
              <a:rPr lang="en-US" sz="2400" b="0" i="0" kern="1200" dirty="0"/>
              <a:t>: </a:t>
            </a:r>
            <a:r>
              <a:rPr lang="en-US" sz="2400" dirty="0"/>
              <a:t>Transitive Closure, Same Generation, Connected Component</a:t>
            </a:r>
            <a:endParaRPr lang="en-US" sz="2400" kern="1200" dirty="0"/>
          </a:p>
        </p:txBody>
      </p:sp>
      <p:grpSp>
        <p:nvGrpSpPr>
          <p:cNvPr id="58" name="Group 57">
            <a:extLst>
              <a:ext uri="{FF2B5EF4-FFF2-40B4-BE49-F238E27FC236}">
                <a16:creationId xmlns:a16="http://schemas.microsoft.com/office/drawing/2014/main" id="{2CB0DBFA-8827-1F82-3FBE-2E87132723D9}"/>
              </a:ext>
            </a:extLst>
          </p:cNvPr>
          <p:cNvGrpSpPr/>
          <p:nvPr/>
        </p:nvGrpSpPr>
        <p:grpSpPr>
          <a:xfrm>
            <a:off x="27347794" y="12632559"/>
            <a:ext cx="5055945" cy="478917"/>
            <a:chOff x="5624073" y="25892533"/>
            <a:chExt cx="4832528" cy="461665"/>
          </a:xfrm>
        </p:grpSpPr>
        <p:sp>
          <p:nvSpPr>
            <p:cNvPr id="1344" name="Rectangle: Rounded Corners 1343">
              <a:extLst>
                <a:ext uri="{FF2B5EF4-FFF2-40B4-BE49-F238E27FC236}">
                  <a16:creationId xmlns:a16="http://schemas.microsoft.com/office/drawing/2014/main" id="{8FA08B09-344D-875A-ADC7-77044CBA0F5F}"/>
                </a:ext>
              </a:extLst>
            </p:cNvPr>
            <p:cNvSpPr/>
            <p:nvPr/>
          </p:nvSpPr>
          <p:spPr>
            <a:xfrm>
              <a:off x="5624073" y="25892533"/>
              <a:ext cx="4832528" cy="461665"/>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dirty="0">
                  <a:solidFill>
                    <a:schemeClr val="tx1"/>
                  </a:solidFill>
                </a:rPr>
                <a:t>MPI CPU Two pass</a:t>
              </a:r>
              <a:endParaRPr lang="en-US" dirty="0">
                <a:solidFill>
                  <a:schemeClr val="tx1"/>
                </a:solidFill>
              </a:endParaRPr>
            </a:p>
          </p:txBody>
        </p:sp>
        <p:sp>
          <p:nvSpPr>
            <p:cNvPr id="1345" name="Oval 1344">
              <a:extLst>
                <a:ext uri="{FF2B5EF4-FFF2-40B4-BE49-F238E27FC236}">
                  <a16:creationId xmlns:a16="http://schemas.microsoft.com/office/drawing/2014/main" id="{070A5820-1882-BA68-866E-194B64855321}"/>
                </a:ext>
              </a:extLst>
            </p:cNvPr>
            <p:cNvSpPr/>
            <p:nvPr/>
          </p:nvSpPr>
          <p:spPr>
            <a:xfrm>
              <a:off x="5672448" y="25921561"/>
              <a:ext cx="516415" cy="40394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2</a:t>
              </a:r>
            </a:p>
          </p:txBody>
        </p:sp>
      </p:grpSp>
      <p:grpSp>
        <p:nvGrpSpPr>
          <p:cNvPr id="1346" name="Group 1345">
            <a:extLst>
              <a:ext uri="{FF2B5EF4-FFF2-40B4-BE49-F238E27FC236}">
                <a16:creationId xmlns:a16="http://schemas.microsoft.com/office/drawing/2014/main" id="{E35AD782-4F46-6221-EED0-75732E7EA3E0}"/>
              </a:ext>
            </a:extLst>
          </p:cNvPr>
          <p:cNvGrpSpPr/>
          <p:nvPr/>
        </p:nvGrpSpPr>
        <p:grpSpPr>
          <a:xfrm>
            <a:off x="22546706" y="13213014"/>
            <a:ext cx="4604009" cy="461665"/>
            <a:chOff x="5624073" y="25892533"/>
            <a:chExt cx="4832528" cy="461665"/>
          </a:xfrm>
        </p:grpSpPr>
        <p:sp>
          <p:nvSpPr>
            <p:cNvPr id="1347" name="Rectangle: Rounded Corners 1346">
              <a:extLst>
                <a:ext uri="{FF2B5EF4-FFF2-40B4-BE49-F238E27FC236}">
                  <a16:creationId xmlns:a16="http://schemas.microsoft.com/office/drawing/2014/main" id="{A4238779-E5F3-ADC1-1A7E-B075EC3B4B66}"/>
                </a:ext>
              </a:extLst>
            </p:cNvPr>
            <p:cNvSpPr/>
            <p:nvPr/>
          </p:nvSpPr>
          <p:spPr>
            <a:xfrm>
              <a:off x="5624073" y="25892533"/>
              <a:ext cx="4832528" cy="461665"/>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dirty="0">
                  <a:solidFill>
                    <a:schemeClr val="tx1"/>
                  </a:solidFill>
                </a:rPr>
                <a:t>CUDA-Aware-MPI Sorting</a:t>
              </a:r>
              <a:endParaRPr lang="en-US" dirty="0">
                <a:solidFill>
                  <a:schemeClr val="tx1"/>
                </a:solidFill>
              </a:endParaRPr>
            </a:p>
          </p:txBody>
        </p:sp>
        <p:sp>
          <p:nvSpPr>
            <p:cNvPr id="1348" name="Oval 1347">
              <a:extLst>
                <a:ext uri="{FF2B5EF4-FFF2-40B4-BE49-F238E27FC236}">
                  <a16:creationId xmlns:a16="http://schemas.microsoft.com/office/drawing/2014/main" id="{08873BE1-6947-080C-2CEF-644BBA32C1B2}"/>
                </a:ext>
              </a:extLst>
            </p:cNvPr>
            <p:cNvSpPr/>
            <p:nvPr/>
          </p:nvSpPr>
          <p:spPr>
            <a:xfrm>
              <a:off x="5672448" y="25921561"/>
              <a:ext cx="595112" cy="40394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3</a:t>
              </a:r>
            </a:p>
          </p:txBody>
        </p:sp>
      </p:grpSp>
      <p:grpSp>
        <p:nvGrpSpPr>
          <p:cNvPr id="1349" name="Group 1348">
            <a:extLst>
              <a:ext uri="{FF2B5EF4-FFF2-40B4-BE49-F238E27FC236}">
                <a16:creationId xmlns:a16="http://schemas.microsoft.com/office/drawing/2014/main" id="{360F85D6-E51A-5BAB-87B6-97F66DCA0363}"/>
              </a:ext>
            </a:extLst>
          </p:cNvPr>
          <p:cNvGrpSpPr/>
          <p:nvPr/>
        </p:nvGrpSpPr>
        <p:grpSpPr>
          <a:xfrm>
            <a:off x="27347794" y="13212369"/>
            <a:ext cx="5055945" cy="461665"/>
            <a:chOff x="5624072" y="25892533"/>
            <a:chExt cx="5144638" cy="461665"/>
          </a:xfrm>
        </p:grpSpPr>
        <p:sp>
          <p:nvSpPr>
            <p:cNvPr id="1350" name="Rectangle: Rounded Corners 1349">
              <a:extLst>
                <a:ext uri="{FF2B5EF4-FFF2-40B4-BE49-F238E27FC236}">
                  <a16:creationId xmlns:a16="http://schemas.microsoft.com/office/drawing/2014/main" id="{82CAAA63-06D6-01A4-1006-AF43DAF1A343}"/>
                </a:ext>
              </a:extLst>
            </p:cNvPr>
            <p:cNvSpPr/>
            <p:nvPr/>
          </p:nvSpPr>
          <p:spPr>
            <a:xfrm>
              <a:off x="5624072" y="25892533"/>
              <a:ext cx="5144638" cy="461665"/>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dirty="0">
                  <a:solidFill>
                    <a:schemeClr val="tx1"/>
                  </a:solidFill>
                </a:rPr>
                <a:t>CUDA-Aware-MPI Two pass</a:t>
              </a:r>
              <a:endParaRPr lang="en-US" dirty="0">
                <a:solidFill>
                  <a:schemeClr val="tx1"/>
                </a:solidFill>
              </a:endParaRPr>
            </a:p>
          </p:txBody>
        </p:sp>
        <p:sp>
          <p:nvSpPr>
            <p:cNvPr id="1351" name="Oval 1350">
              <a:extLst>
                <a:ext uri="{FF2B5EF4-FFF2-40B4-BE49-F238E27FC236}">
                  <a16:creationId xmlns:a16="http://schemas.microsoft.com/office/drawing/2014/main" id="{7DB3BA3D-F1FE-E18A-A0EA-2B10143AD39A}"/>
                </a:ext>
              </a:extLst>
            </p:cNvPr>
            <p:cNvSpPr/>
            <p:nvPr/>
          </p:nvSpPr>
          <p:spPr>
            <a:xfrm>
              <a:off x="5672447" y="25921561"/>
              <a:ext cx="552891" cy="40394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4</a:t>
              </a:r>
            </a:p>
          </p:txBody>
        </p:sp>
      </p:grpSp>
      <p:grpSp>
        <p:nvGrpSpPr>
          <p:cNvPr id="1352" name="Group 1351">
            <a:extLst>
              <a:ext uri="{FF2B5EF4-FFF2-40B4-BE49-F238E27FC236}">
                <a16:creationId xmlns:a16="http://schemas.microsoft.com/office/drawing/2014/main" id="{3E651543-78B7-8B0B-273C-37B443B9F2A5}"/>
              </a:ext>
            </a:extLst>
          </p:cNvPr>
          <p:cNvGrpSpPr/>
          <p:nvPr/>
        </p:nvGrpSpPr>
        <p:grpSpPr>
          <a:xfrm>
            <a:off x="22546706" y="12632561"/>
            <a:ext cx="4604009" cy="478917"/>
            <a:chOff x="5624073" y="25892533"/>
            <a:chExt cx="5000003" cy="461665"/>
          </a:xfrm>
        </p:grpSpPr>
        <p:sp>
          <p:nvSpPr>
            <p:cNvPr id="1353" name="Rectangle: Rounded Corners 1352">
              <a:extLst>
                <a:ext uri="{FF2B5EF4-FFF2-40B4-BE49-F238E27FC236}">
                  <a16:creationId xmlns:a16="http://schemas.microsoft.com/office/drawing/2014/main" id="{3FA472CD-0139-7B82-9070-CC44E2B3344C}"/>
                </a:ext>
              </a:extLst>
            </p:cNvPr>
            <p:cNvSpPr/>
            <p:nvPr/>
          </p:nvSpPr>
          <p:spPr>
            <a:xfrm>
              <a:off x="5624073" y="25892533"/>
              <a:ext cx="5000003" cy="461665"/>
            </a:xfrm>
            <a:prstGeom prst="roundRect">
              <a:avLst/>
            </a:prstGeom>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sz="2400" dirty="0">
                  <a:solidFill>
                    <a:schemeClr val="tx1"/>
                  </a:solidFill>
                </a:rPr>
                <a:t>MPI CPU Sort</a:t>
              </a:r>
              <a:endParaRPr lang="en-US" dirty="0">
                <a:solidFill>
                  <a:schemeClr val="tx1"/>
                </a:solidFill>
              </a:endParaRPr>
            </a:p>
          </p:txBody>
        </p:sp>
        <p:sp>
          <p:nvSpPr>
            <p:cNvPr id="1354" name="Oval 1353">
              <a:extLst>
                <a:ext uri="{FF2B5EF4-FFF2-40B4-BE49-F238E27FC236}">
                  <a16:creationId xmlns:a16="http://schemas.microsoft.com/office/drawing/2014/main" id="{8EE1E218-E745-80E6-2492-937FE56C04E4}"/>
                </a:ext>
              </a:extLst>
            </p:cNvPr>
            <p:cNvSpPr/>
            <p:nvPr/>
          </p:nvSpPr>
          <p:spPr>
            <a:xfrm>
              <a:off x="5672448" y="25921561"/>
              <a:ext cx="617412" cy="403946"/>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1</a:t>
              </a:r>
            </a:p>
          </p:txBody>
        </p:sp>
      </p:grpSp>
      <p:sp>
        <p:nvSpPr>
          <p:cNvPr id="1355" name="TextBox 1354">
            <a:extLst>
              <a:ext uri="{FF2B5EF4-FFF2-40B4-BE49-F238E27FC236}">
                <a16:creationId xmlns:a16="http://schemas.microsoft.com/office/drawing/2014/main" id="{26E03655-77BA-2791-3503-86B64944B495}"/>
              </a:ext>
            </a:extLst>
          </p:cNvPr>
          <p:cNvSpPr txBox="1"/>
          <p:nvPr/>
        </p:nvSpPr>
        <p:spPr>
          <a:xfrm>
            <a:off x="22407853" y="12051270"/>
            <a:ext cx="9785411" cy="461665"/>
          </a:xfrm>
          <a:prstGeom prst="rect">
            <a:avLst/>
          </a:prstGeom>
          <a:noFill/>
        </p:spPr>
        <p:txBody>
          <a:bodyPr wrap="square" lIns="91440" tIns="45720" rIns="91440" bIns="45720" rtlCol="0" anchor="t">
            <a:spAutoFit/>
          </a:bodyPr>
          <a:lstStyle>
            <a:defPPr>
              <a:defRPr kern="1200"/>
            </a:defPPr>
          </a:lstStyle>
          <a:p>
            <a:pPr algn="ctr"/>
            <a:r>
              <a:rPr lang="en-US" sz="2400" i="1" dirty="0">
                <a:ea typeface="Open Sans"/>
                <a:cs typeface="Open Sans"/>
              </a:rPr>
              <a:t>Buffer preparation and communication</a:t>
            </a:r>
            <a:endParaRPr lang="en-US" dirty="0"/>
          </a:p>
        </p:txBody>
      </p:sp>
      <p:sp>
        <p:nvSpPr>
          <p:cNvPr id="21" name="Oval 20">
            <a:extLst>
              <a:ext uri="{FF2B5EF4-FFF2-40B4-BE49-F238E27FC236}">
                <a16:creationId xmlns:a16="http://schemas.microsoft.com/office/drawing/2014/main" id="{3267418C-DF79-6A61-5B38-12F230BED340}"/>
              </a:ext>
            </a:extLst>
          </p:cNvPr>
          <p:cNvSpPr/>
          <p:nvPr/>
        </p:nvSpPr>
        <p:spPr>
          <a:xfrm>
            <a:off x="20469864" y="30249611"/>
            <a:ext cx="543359" cy="403946"/>
          </a:xfrm>
          <a:prstGeom prst="ellipse">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2400" dirty="0"/>
              <a:t>3</a:t>
            </a:r>
          </a:p>
        </p:txBody>
      </p:sp>
      <p:sp>
        <p:nvSpPr>
          <p:cNvPr id="22" name="Oval 21">
            <a:extLst>
              <a:ext uri="{FF2B5EF4-FFF2-40B4-BE49-F238E27FC236}">
                <a16:creationId xmlns:a16="http://schemas.microsoft.com/office/drawing/2014/main" id="{FB55E422-0B9B-F7DB-977A-648F69CD3AE2}"/>
              </a:ext>
            </a:extLst>
          </p:cNvPr>
          <p:cNvSpPr/>
          <p:nvPr/>
        </p:nvSpPr>
        <p:spPr>
          <a:xfrm>
            <a:off x="20469864" y="22359316"/>
            <a:ext cx="543359" cy="403946"/>
          </a:xfrm>
          <a:prstGeom prst="ellipse">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2400" dirty="0"/>
              <a:t>1</a:t>
            </a:r>
          </a:p>
        </p:txBody>
      </p:sp>
      <p:sp>
        <p:nvSpPr>
          <p:cNvPr id="25" name="Oval 24">
            <a:extLst>
              <a:ext uri="{FF2B5EF4-FFF2-40B4-BE49-F238E27FC236}">
                <a16:creationId xmlns:a16="http://schemas.microsoft.com/office/drawing/2014/main" id="{77B39653-6EB3-6E8B-5BD1-ADA2CE6F8421}"/>
              </a:ext>
            </a:extLst>
          </p:cNvPr>
          <p:cNvSpPr/>
          <p:nvPr/>
        </p:nvSpPr>
        <p:spPr>
          <a:xfrm>
            <a:off x="20469864" y="14814079"/>
            <a:ext cx="543359" cy="403946"/>
          </a:xfrm>
          <a:prstGeom prst="ellipse">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2400" dirty="0"/>
              <a:t>4</a:t>
            </a:r>
          </a:p>
        </p:txBody>
      </p:sp>
      <p:sp>
        <p:nvSpPr>
          <p:cNvPr id="32" name="Oval 31">
            <a:extLst>
              <a:ext uri="{FF2B5EF4-FFF2-40B4-BE49-F238E27FC236}">
                <a16:creationId xmlns:a16="http://schemas.microsoft.com/office/drawing/2014/main" id="{20BD5EF1-0943-9F0D-D974-EEE87358E117}"/>
              </a:ext>
            </a:extLst>
          </p:cNvPr>
          <p:cNvSpPr/>
          <p:nvPr/>
        </p:nvSpPr>
        <p:spPr>
          <a:xfrm>
            <a:off x="20469864" y="8810093"/>
            <a:ext cx="543359" cy="403946"/>
          </a:xfrm>
          <a:prstGeom prst="ellipse">
            <a:avLst/>
          </a:prstGeom>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lang="en-US" sz="2400" dirty="0"/>
              <a:t>2</a:t>
            </a:r>
          </a:p>
        </p:txBody>
      </p:sp>
    </p:spTree>
    <p:extLst>
      <p:ext uri="{BB962C8B-B14F-4D97-AF65-F5344CB8AC3E}">
        <p14:creationId xmlns:p14="http://schemas.microsoft.com/office/powerpoint/2010/main" val="11734613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templativecloud|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5375</TotalTime>
  <Words>1247</Words>
  <Application>Microsoft Office PowerPoint</Application>
  <PresentationFormat>Custom</PresentationFormat>
  <Paragraphs>430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Shovon, Ahmedur Rahman</cp:lastModifiedBy>
  <cp:revision>943</cp:revision>
  <dcterms:modified xsi:type="dcterms:W3CDTF">2025-04-18T04:11:51Z</dcterms:modified>
  <cp:category>research posters template</cp:category>
</cp:coreProperties>
</file>