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60" r:id="rId2"/>
  </p:sldIdLst>
  <p:sldSz cx="21945600" cy="32918400"/>
  <p:notesSz cx="6858000" cy="9144000"/>
  <p:embeddedFontLst>
    <p:embeddedFont>
      <p:font typeface="Bree Serif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custDataLst>
    <p:tags r:id="rId13"/>
  </p:custDataLst>
  <p:defaultTextStyle>
    <a:defPPr>
      <a:defRPr lang="en-US"/>
    </a:defPPr>
    <a:lvl1pPr marL="0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514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9028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3543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8057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2571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7085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61599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6114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AB027-8560-8D5F-B734-3F5521638B2D}" v="4" dt="2025-04-23T17:54:18.716"/>
    <p1510:client id="{3B34DB9D-CA36-4E99-D153-EDF28C3351F7}" v="1056" dt="2025-04-22T03:06:22.792"/>
    <p1510:client id="{5FDEE833-CF79-9892-B5BB-A805E96BF4D0}" v="1423" dt="2025-04-22T04:06:42.445"/>
    <p1510:client id="{9ACA27B8-A5B7-46A7-72AB-7F5AA1D34672}" v="920" dt="2025-04-22T04:46:29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519" autoAdjust="0"/>
  </p:normalViewPr>
  <p:slideViewPr>
    <p:cSldViewPr snapToGrid="0">
      <p:cViewPr>
        <p:scale>
          <a:sx n="87" d="100"/>
          <a:sy n="87" d="100"/>
        </p:scale>
        <p:origin x="-15000" y="-3726"/>
      </p:cViewPr>
      <p:guideLst>
        <p:guide orient="horz" pos="1036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r">
              <a:defRPr sz="1200"/>
            </a:lvl1pPr>
          </a:lstStyle>
          <a:p>
            <a:fld id="{7B0E8FA9-8B5F-4493-A208-FBBD06A1EBF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r">
              <a:defRPr sz="1200"/>
            </a:lvl1pPr>
          </a:lstStyle>
          <a:p>
            <a:fld id="{CD15AFD9-35F1-4A8D-8AD3-EDB94817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94514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89028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83543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778057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972571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167085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361599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556114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25895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A1C7F76D-A730-4432-85DE-CA47D32BB25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764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279543" y="4221482"/>
            <a:ext cx="17773651" cy="89877900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0974" y="4221482"/>
            <a:ext cx="52962807" cy="89877900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A1C7F76D-A730-4432-85DE-CA47D32BB25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98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A1C7F76D-A730-4432-85DE-CA47D32BB25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16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2" y="21153123"/>
            <a:ext cx="18653761" cy="6537960"/>
          </a:xfrm>
        </p:spPr>
        <p:txBody>
          <a:bodyPr anchor="t"/>
          <a:lstStyle>
            <a:defPPr>
              <a:defRPr kern="1200"/>
            </a:defPPr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2" y="13952225"/>
            <a:ext cx="18653761" cy="720089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9700">
                <a:solidFill>
                  <a:schemeClr val="tx1">
                    <a:tint val="75000"/>
                  </a:schemeClr>
                </a:solidFill>
              </a:defRPr>
            </a:lvl1pPr>
            <a:lvl2pPr marL="2194514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902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5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05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57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08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59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11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A1C7F76D-A730-4432-85DE-CA47D32BB25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87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0972" y="24582122"/>
            <a:ext cx="35368229" cy="69517264"/>
          </a:xfrm>
        </p:spPr>
        <p:txBody>
          <a:bodyPr/>
          <a:lstStyle>
            <a:defPPr>
              <a:defRPr kern="1200"/>
            </a:defPPr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84961" y="24582122"/>
            <a:ext cx="35368232" cy="69517264"/>
          </a:xfrm>
        </p:spPr>
        <p:txBody>
          <a:bodyPr/>
          <a:lstStyle>
            <a:defPPr>
              <a:defRPr kern="1200"/>
            </a:defPPr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A1C7F76D-A730-4432-85DE-CA47D32BB25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608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8263"/>
            <a:ext cx="19751039" cy="54864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7368544"/>
            <a:ext cx="9696451" cy="307085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1500" b="1"/>
            </a:lvl1pPr>
            <a:lvl2pPr marL="2194514" indent="0">
              <a:buNone/>
              <a:defRPr sz="9700" b="1"/>
            </a:lvl2pPr>
            <a:lvl3pPr marL="4389028" indent="0">
              <a:buNone/>
              <a:defRPr sz="8700" b="1"/>
            </a:lvl3pPr>
            <a:lvl4pPr marL="6583543" indent="0">
              <a:buNone/>
              <a:defRPr sz="7700" b="1"/>
            </a:lvl4pPr>
            <a:lvl5pPr marL="8778057" indent="0">
              <a:buNone/>
              <a:defRPr sz="7700" b="1"/>
            </a:lvl5pPr>
            <a:lvl6pPr marL="10972571" indent="0">
              <a:buNone/>
              <a:defRPr sz="7700" b="1"/>
            </a:lvl6pPr>
            <a:lvl7pPr marL="13167085" indent="0">
              <a:buNone/>
              <a:defRPr sz="7700" b="1"/>
            </a:lvl7pPr>
            <a:lvl8pPr marL="15361599" indent="0">
              <a:buNone/>
              <a:defRPr sz="7700" b="1"/>
            </a:lvl8pPr>
            <a:lvl9pPr marL="17556114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1" y="10439401"/>
            <a:ext cx="9696451" cy="18966183"/>
          </a:xfrm>
        </p:spPr>
        <p:txBody>
          <a:bodyPr/>
          <a:lstStyle>
            <a:defPPr>
              <a:defRPr kern="1200"/>
            </a:defPPr>
            <a:lvl1pPr>
              <a:defRPr sz="115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4"/>
            <a:ext cx="9700260" cy="307085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1500" b="1"/>
            </a:lvl1pPr>
            <a:lvl2pPr marL="2194514" indent="0">
              <a:buNone/>
              <a:defRPr sz="9700" b="1"/>
            </a:lvl2pPr>
            <a:lvl3pPr marL="4389028" indent="0">
              <a:buNone/>
              <a:defRPr sz="8700" b="1"/>
            </a:lvl3pPr>
            <a:lvl4pPr marL="6583543" indent="0">
              <a:buNone/>
              <a:defRPr sz="7700" b="1"/>
            </a:lvl4pPr>
            <a:lvl5pPr marL="8778057" indent="0">
              <a:buNone/>
              <a:defRPr sz="7700" b="1"/>
            </a:lvl5pPr>
            <a:lvl6pPr marL="10972571" indent="0">
              <a:buNone/>
              <a:defRPr sz="7700" b="1"/>
            </a:lvl6pPr>
            <a:lvl7pPr marL="13167085" indent="0">
              <a:buNone/>
              <a:defRPr sz="7700" b="1"/>
            </a:lvl7pPr>
            <a:lvl8pPr marL="15361599" indent="0">
              <a:buNone/>
              <a:defRPr sz="7700" b="1"/>
            </a:lvl8pPr>
            <a:lvl9pPr marL="17556114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1"/>
            <a:ext cx="9700260" cy="18966183"/>
          </a:xfrm>
        </p:spPr>
        <p:txBody>
          <a:bodyPr/>
          <a:lstStyle>
            <a:defPPr>
              <a:defRPr kern="1200"/>
            </a:defPPr>
            <a:lvl1pPr>
              <a:defRPr sz="115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A1C7F76D-A730-4432-85DE-CA47D32BB25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417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A1C7F76D-A730-4432-85DE-CA47D32BB25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2661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A1C7F76D-A730-4432-85DE-CA47D32BB25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49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1310640"/>
            <a:ext cx="7219951" cy="5577840"/>
          </a:xfrm>
        </p:spPr>
        <p:txBody>
          <a:bodyPr anchor="b"/>
          <a:lstStyle>
            <a:defPPr>
              <a:defRPr kern="1200"/>
            </a:defPPr>
            <a:lvl1pPr algn="l">
              <a:defRPr sz="9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19" y="1310641"/>
            <a:ext cx="12268200" cy="28094942"/>
          </a:xfrm>
        </p:spPr>
        <p:txBody>
          <a:bodyPr/>
          <a:lstStyle>
            <a:defPPr>
              <a:defRPr kern="1200"/>
            </a:defPPr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700"/>
            </a:lvl4pPr>
            <a:lvl5pPr>
              <a:defRPr sz="9700"/>
            </a:lvl5pPr>
            <a:lvl6pPr>
              <a:defRPr sz="9700"/>
            </a:lvl6pPr>
            <a:lvl7pPr>
              <a:defRPr sz="9700"/>
            </a:lvl7pPr>
            <a:lvl8pPr>
              <a:defRPr sz="9700"/>
            </a:lvl8pPr>
            <a:lvl9pPr>
              <a:defRPr sz="9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3" y="6888482"/>
            <a:ext cx="7219951" cy="22517103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6700"/>
            </a:lvl1pPr>
            <a:lvl2pPr marL="2194514" indent="0">
              <a:buNone/>
              <a:defRPr sz="5700"/>
            </a:lvl2pPr>
            <a:lvl3pPr marL="4389028" indent="0">
              <a:buNone/>
              <a:defRPr sz="4800"/>
            </a:lvl3pPr>
            <a:lvl4pPr marL="6583543" indent="0">
              <a:buNone/>
              <a:defRPr sz="4300"/>
            </a:lvl4pPr>
            <a:lvl5pPr marL="8778057" indent="0">
              <a:buNone/>
              <a:defRPr sz="4300"/>
            </a:lvl5pPr>
            <a:lvl6pPr marL="10972571" indent="0">
              <a:buNone/>
              <a:defRPr sz="4300"/>
            </a:lvl6pPr>
            <a:lvl7pPr marL="13167085" indent="0">
              <a:buNone/>
              <a:defRPr sz="4300"/>
            </a:lvl7pPr>
            <a:lvl8pPr marL="15361599" indent="0">
              <a:buNone/>
              <a:defRPr sz="4300"/>
            </a:lvl8pPr>
            <a:lvl9pPr marL="17556114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A1C7F76D-A730-4432-85DE-CA47D32BB25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620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2" y="23042881"/>
            <a:ext cx="13167361" cy="2720343"/>
          </a:xfrm>
        </p:spPr>
        <p:txBody>
          <a:bodyPr anchor="b"/>
          <a:lstStyle>
            <a:defPPr>
              <a:defRPr kern="1200"/>
            </a:defPPr>
            <a:lvl1pPr algn="l">
              <a:defRPr sz="9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2" y="2941321"/>
            <a:ext cx="13167361" cy="19751039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5400"/>
            </a:lvl1pPr>
            <a:lvl2pPr marL="2194514" indent="0">
              <a:buNone/>
              <a:defRPr sz="13400"/>
            </a:lvl2pPr>
            <a:lvl3pPr marL="4389028" indent="0">
              <a:buNone/>
              <a:defRPr sz="11500"/>
            </a:lvl3pPr>
            <a:lvl4pPr marL="6583543" indent="0">
              <a:buNone/>
              <a:defRPr sz="9700"/>
            </a:lvl4pPr>
            <a:lvl5pPr marL="8778057" indent="0">
              <a:buNone/>
              <a:defRPr sz="9700"/>
            </a:lvl5pPr>
            <a:lvl6pPr marL="10972571" indent="0">
              <a:buNone/>
              <a:defRPr sz="9700"/>
            </a:lvl6pPr>
            <a:lvl7pPr marL="13167085" indent="0">
              <a:buNone/>
              <a:defRPr sz="9700"/>
            </a:lvl7pPr>
            <a:lvl8pPr marL="15361599" indent="0">
              <a:buNone/>
              <a:defRPr sz="9700"/>
            </a:lvl8pPr>
            <a:lvl9pPr marL="17556114" indent="0">
              <a:buNone/>
              <a:defRPr sz="9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2" y="25763224"/>
            <a:ext cx="13167361" cy="3863337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6700"/>
            </a:lvl1pPr>
            <a:lvl2pPr marL="2194514" indent="0">
              <a:buNone/>
              <a:defRPr sz="5700"/>
            </a:lvl2pPr>
            <a:lvl3pPr marL="4389028" indent="0">
              <a:buNone/>
              <a:defRPr sz="4800"/>
            </a:lvl3pPr>
            <a:lvl4pPr marL="6583543" indent="0">
              <a:buNone/>
              <a:defRPr sz="4300"/>
            </a:lvl4pPr>
            <a:lvl5pPr marL="8778057" indent="0">
              <a:buNone/>
              <a:defRPr sz="4300"/>
            </a:lvl5pPr>
            <a:lvl6pPr marL="10972571" indent="0">
              <a:buNone/>
              <a:defRPr sz="4300"/>
            </a:lvl6pPr>
            <a:lvl7pPr marL="13167085" indent="0">
              <a:buNone/>
              <a:defRPr sz="4300"/>
            </a:lvl7pPr>
            <a:lvl8pPr marL="15361599" indent="0">
              <a:buNone/>
              <a:defRPr sz="4300"/>
            </a:lvl8pPr>
            <a:lvl9pPr marL="17556114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A1C7F76D-A730-4432-85DE-CA47D32BB25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171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1" y="1318263"/>
            <a:ext cx="19751039" cy="5486400"/>
          </a:xfrm>
          <a:prstGeom prst="rect">
            <a:avLst/>
          </a:prstGeom>
        </p:spPr>
        <p:txBody>
          <a:bodyPr vert="horz" lIns="438903" tIns="219451" rIns="438903" bIns="219451" rtlCol="0" anchor="ctr">
            <a:normAutofit/>
          </a:bodyPr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7680962"/>
            <a:ext cx="19751039" cy="21724623"/>
          </a:xfrm>
          <a:prstGeom prst="rect">
            <a:avLst/>
          </a:prstGeom>
        </p:spPr>
        <p:txBody>
          <a:bodyPr vert="horz" lIns="438903" tIns="219451" rIns="438903" bIns="219451" rtlCol="0">
            <a:normAutofit/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/>
            </a:defPPr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F76D-A730-4432-85DE-CA47D32BB25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1" y="30510482"/>
            <a:ext cx="694944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/>
            </a:defPPr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1" y="30510482"/>
            <a:ext cx="512064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/>
            </a:defPPr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9105900" y="17443450"/>
            <a:ext cx="14274800" cy="19685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16776701" y="17443450"/>
            <a:ext cx="14274800" cy="19685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3473450" y="33426400"/>
            <a:ext cx="14998700" cy="14478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3473450" y="33997901"/>
            <a:ext cx="109728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contemplativecloud  Size: 48x36</a:t>
            </a:r>
          </a:p>
        </p:txBody>
      </p:sp>
    </p:spTree>
    <p:extLst>
      <p:ext uri="{BB962C8B-B14F-4D97-AF65-F5344CB8AC3E}">
        <p14:creationId xmlns:p14="http://schemas.microsoft.com/office/powerpoint/2010/main" val="119132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4389028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/>
      </a:defPPr>
      <a:lvl1pPr marL="1645886" indent="-1645886" algn="l" defTabSz="4389028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86" indent="-1371572" algn="l" defTabSz="4389028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86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800" indent="-1097257" algn="l" defTabSz="4389028" rtl="0" eaLnBrk="1" latinLnBrk="0" hangingPunct="1">
        <a:spcBef>
          <a:spcPct val="20000"/>
        </a:spcBef>
        <a:buFont typeface="Arial" pitchFamily="34" charset="0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314" indent="-1097257" algn="l" defTabSz="4389028" rtl="0" eaLnBrk="1" latinLnBrk="0" hangingPunct="1">
        <a:spcBef>
          <a:spcPct val="20000"/>
        </a:spcBef>
        <a:buFont typeface="Arial" pitchFamily="34" charset="0"/>
        <a:buChar char="»"/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828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342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857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371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028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057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571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085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599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1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hyperlink" Target="https://blog.aspb.org/agency-update-nsf-seeks-members-for-stem-education-advisory-pane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E51AE-5457-9F04-A574-4F4BDAE92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216DF34-B061-FE83-D261-A8B20DF275B8}"/>
              </a:ext>
            </a:extLst>
          </p:cNvPr>
          <p:cNvSpPr/>
          <p:nvPr/>
        </p:nvSpPr>
        <p:spPr>
          <a:xfrm>
            <a:off x="-13856" y="6132"/>
            <a:ext cx="21958785" cy="3384257"/>
          </a:xfrm>
          <a:prstGeom prst="rect">
            <a:avLst/>
          </a:prstGeom>
          <a:gradFill flip="none" rotWithShape="1">
            <a:gsLst>
              <a:gs pos="0">
                <a:srgbClr val="8CB1BE"/>
              </a:gs>
              <a:gs pos="9000">
                <a:srgbClr val="E1EBE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6FDDD792-3AB7-5078-B780-A3F20A2399F9}"/>
              </a:ext>
            </a:extLst>
          </p:cNvPr>
          <p:cNvSpPr txBox="1"/>
          <p:nvPr/>
        </p:nvSpPr>
        <p:spPr>
          <a:xfrm>
            <a:off x="1559673" y="350702"/>
            <a:ext cx="20380979" cy="775084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err="1">
                <a:solidFill>
                  <a:srgbClr val="C00000"/>
                </a:solidFill>
                <a:latin typeface="Bree Serif"/>
                <a:ea typeface="+mn-lt"/>
                <a:cs typeface="+mn-lt"/>
              </a:rPr>
              <a:t>MNMGDatalog</a:t>
            </a:r>
            <a:r>
              <a:rPr lang="en-US" sz="4400" b="1" dirty="0">
                <a:solidFill>
                  <a:srgbClr val="C00000"/>
                </a:solidFill>
                <a:latin typeface="Bree Serif"/>
                <a:ea typeface="+mn-lt"/>
                <a:cs typeface="+mn-lt"/>
              </a:rPr>
              <a:t>: A Scalable Multi-Node Multi-GPU </a:t>
            </a:r>
            <a:r>
              <a:rPr lang="en-US" sz="4400" b="1" dirty="0">
                <a:solidFill>
                  <a:srgbClr val="C00000"/>
                </a:solidFill>
                <a:effectLst/>
                <a:latin typeface="Bree Serif"/>
                <a:ea typeface="+mn-lt"/>
                <a:cs typeface="+mn-lt"/>
              </a:rPr>
              <a:t>Datalog </a:t>
            </a:r>
            <a:r>
              <a:rPr lang="en-US" sz="4400" b="1" dirty="0">
                <a:solidFill>
                  <a:srgbClr val="C00000"/>
                </a:solidFill>
                <a:latin typeface="Bree Serif"/>
                <a:ea typeface="+mn-lt"/>
                <a:cs typeface="+mn-lt"/>
              </a:rPr>
              <a:t>Engine</a:t>
            </a:r>
            <a:endParaRPr lang="en-US" sz="440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743B9FD-F556-FFBC-CCA0-F469043221FE}"/>
              </a:ext>
            </a:extLst>
          </p:cNvPr>
          <p:cNvSpPr txBox="1"/>
          <p:nvPr/>
        </p:nvSpPr>
        <p:spPr>
          <a:xfrm>
            <a:off x="-19208" y="1402671"/>
            <a:ext cx="21927673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latin typeface="Open Sans"/>
                <a:ea typeface="Open Sans"/>
                <a:cs typeface="Open Sans"/>
              </a:rPr>
              <a:t>Ahmedur Rahman Shovon (ashov@uic.edu)</a:t>
            </a:r>
            <a:endParaRPr lang="en-US" sz="3600"/>
          </a:p>
          <a:p>
            <a:pPr algn="ctr"/>
            <a:r>
              <a:rPr lang="en-US" sz="3600" dirty="0">
                <a:latin typeface="Open Sans"/>
                <a:ea typeface="Open Sans"/>
                <a:cs typeface="Open Sans"/>
              </a:rPr>
              <a:t>Sidharth Kumar (sidharth@uic.edu)</a:t>
            </a:r>
            <a:endParaRPr lang="en-US" sz="3600"/>
          </a:p>
          <a:p>
            <a:pPr algn="ctr"/>
            <a:r>
              <a:rPr lang="en-US" sz="3600" dirty="0">
                <a:latin typeface="Open Sans"/>
                <a:ea typeface="Open Sans"/>
                <a:cs typeface="Open Sans"/>
              </a:rPr>
              <a:t>University of Illinois Chicago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977A5C-CCAE-8D54-BB5A-8044592E2B05}"/>
              </a:ext>
            </a:extLst>
          </p:cNvPr>
          <p:cNvSpPr txBox="1"/>
          <p:nvPr/>
        </p:nvSpPr>
        <p:spPr>
          <a:xfrm>
            <a:off x="7647722" y="4782486"/>
            <a:ext cx="656766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ea typeface="+mn-lt"/>
                <a:cs typeface="+mn-lt"/>
              </a:rPr>
              <a:t>MNMGDatalog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uses radix-hash partitioning and non-uniform all-to-all communication with GPU-aware hash tables for efficient tuple materialization </a:t>
            </a:r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A32F1C-3453-D79E-8C1A-589633E59480}"/>
              </a:ext>
            </a:extLst>
          </p:cNvPr>
          <p:cNvSpPr txBox="1"/>
          <p:nvPr/>
        </p:nvSpPr>
        <p:spPr>
          <a:xfrm>
            <a:off x="7647722" y="3857575"/>
            <a:ext cx="6539947" cy="584775"/>
          </a:xfrm>
          <a:prstGeom prst="rect">
            <a:avLst/>
          </a:prstGeom>
          <a:ln>
            <a:noFill/>
          </a:ln>
          <a:effectLst>
            <a:outerShdw dist="114300" dir="5400000" algn="t" rotWithShape="0">
              <a:srgbClr val="EF5B5B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200" dirty="0" err="1">
                <a:latin typeface="Bree Serif"/>
              </a:rPr>
              <a:t>MNMGDatalog</a:t>
            </a:r>
            <a:r>
              <a:rPr lang="en-US" sz="3200" dirty="0">
                <a:latin typeface="Bree Serif"/>
              </a:rPr>
              <a:t> Implementation</a:t>
            </a:r>
            <a:endParaRPr lang="en-US" sz="3200" dirty="0">
              <a:latin typeface="Bree Serif" panose="02000503040000020004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7F5A15-EA7A-A5AA-466E-604A9A33A53C}"/>
              </a:ext>
            </a:extLst>
          </p:cNvPr>
          <p:cNvSpPr txBox="1"/>
          <p:nvPr/>
        </p:nvSpPr>
        <p:spPr>
          <a:xfrm>
            <a:off x="14930377" y="3857575"/>
            <a:ext cx="6599582" cy="584775"/>
          </a:xfrm>
          <a:prstGeom prst="rect">
            <a:avLst/>
          </a:prstGeom>
          <a:ln>
            <a:noFill/>
          </a:ln>
          <a:effectLst>
            <a:outerShdw dist="114300" dir="5400000" algn="t" rotWithShape="0">
              <a:srgbClr val="EF5B5B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200" dirty="0">
                <a:latin typeface="Bree Serif" panose="02000503040000020004" pitchFamily="2" charset="0"/>
              </a:rPr>
              <a:t>Experiments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4B8254-9B49-E2B2-C902-3BB8F20FCDD4}"/>
              </a:ext>
            </a:extLst>
          </p:cNvPr>
          <p:cNvSpPr txBox="1"/>
          <p:nvPr/>
        </p:nvSpPr>
        <p:spPr>
          <a:xfrm>
            <a:off x="543965" y="21459175"/>
            <a:ext cx="6539947" cy="584775"/>
          </a:xfrm>
          <a:prstGeom prst="rect">
            <a:avLst/>
          </a:prstGeom>
          <a:ln>
            <a:noFill/>
          </a:ln>
          <a:effectLst>
            <a:outerShdw dist="114300" dir="5400000" algn="t" rotWithShape="0">
              <a:srgbClr val="EF5B5B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200" dirty="0">
                <a:latin typeface="Bree Serif" panose="02000503040000020004" pitchFamily="2" charset="0"/>
              </a:rPr>
              <a:t>Challenges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4579E1-264F-B7BE-0193-D43A6C642E9B}"/>
              </a:ext>
            </a:extLst>
          </p:cNvPr>
          <p:cNvSpPr txBox="1"/>
          <p:nvPr/>
        </p:nvSpPr>
        <p:spPr>
          <a:xfrm>
            <a:off x="543965" y="3857575"/>
            <a:ext cx="6539947" cy="584775"/>
          </a:xfrm>
          <a:prstGeom prst="rect">
            <a:avLst/>
          </a:prstGeom>
          <a:ln>
            <a:noFill/>
          </a:ln>
          <a:effectLst>
            <a:outerShdw dist="114300" dir="5400000" algn="t" rotWithShape="0">
              <a:srgbClr val="EF5B5B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200" dirty="0">
                <a:latin typeface="Bree Serif"/>
              </a:rPr>
              <a:t>Introduction</a:t>
            </a:r>
            <a:endParaRPr lang="en-US" sz="3200" dirty="0">
              <a:latin typeface="Bree Serif" panose="02000503040000020004" pitchFamily="2" charset="0"/>
            </a:endParaRPr>
          </a:p>
        </p:txBody>
      </p:sp>
      <p:sp>
        <p:nvSpPr>
          <p:cNvPr id="940" name="TextBox 939">
            <a:extLst>
              <a:ext uri="{FF2B5EF4-FFF2-40B4-BE49-F238E27FC236}">
                <a16:creationId xmlns:a16="http://schemas.microsoft.com/office/drawing/2014/main" id="{7FAF6A13-43D2-FC6B-4469-E67AFDCC3F11}"/>
              </a:ext>
            </a:extLst>
          </p:cNvPr>
          <p:cNvSpPr txBox="1"/>
          <p:nvPr/>
        </p:nvSpPr>
        <p:spPr>
          <a:xfrm>
            <a:off x="543965" y="4782486"/>
            <a:ext cx="656766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ea typeface="Open Sans"/>
                <a:cs typeface="Open Sans"/>
              </a:rPr>
              <a:t>Declarative programming </a:t>
            </a:r>
            <a:r>
              <a:rPr lang="en-US" sz="2000" dirty="0">
                <a:ea typeface="Open Sans"/>
                <a:cs typeface="Open Sans"/>
              </a:rPr>
              <a:t>focuses on “WHAT” not on “HOW”</a:t>
            </a:r>
          </a:p>
        </p:txBody>
      </p:sp>
      <p:sp>
        <p:nvSpPr>
          <p:cNvPr id="941" name="TextBox 940">
            <a:extLst>
              <a:ext uri="{FF2B5EF4-FFF2-40B4-BE49-F238E27FC236}">
                <a16:creationId xmlns:a16="http://schemas.microsoft.com/office/drawing/2014/main" id="{525F9FCA-6E93-44C3-761E-BF53BEB4CB52}"/>
              </a:ext>
            </a:extLst>
          </p:cNvPr>
          <p:cNvSpPr txBox="1"/>
          <p:nvPr/>
        </p:nvSpPr>
        <p:spPr>
          <a:xfrm>
            <a:off x="516729" y="22394005"/>
            <a:ext cx="654466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ea typeface="+mn-lt"/>
                <a:cs typeface="+mn-lt"/>
              </a:rPr>
              <a:t>Iterative relational algebra</a:t>
            </a:r>
            <a:r>
              <a:rPr lang="en-US" sz="2400" dirty="0">
                <a:ea typeface="+mn-lt"/>
                <a:cs typeface="+mn-lt"/>
              </a:rPr>
              <a:t> on MNMG systems is challenging due to high communication overhead, synchronization cost, and repeated materialization.</a:t>
            </a:r>
            <a:endParaRPr lang="en-US" sz="6214" dirty="0">
              <a:ea typeface="+mn-lt"/>
              <a:cs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307279-FB59-7680-4C89-12D4977F48B2}"/>
              </a:ext>
            </a:extLst>
          </p:cNvPr>
          <p:cNvSpPr txBox="1"/>
          <p:nvPr/>
        </p:nvSpPr>
        <p:spPr>
          <a:xfrm>
            <a:off x="14954449" y="24567862"/>
            <a:ext cx="6539947" cy="584775"/>
          </a:xfrm>
          <a:prstGeom prst="rect">
            <a:avLst/>
          </a:prstGeom>
          <a:ln>
            <a:noFill/>
          </a:ln>
          <a:effectLst>
            <a:outerShdw dist="114300" dir="5400000" algn="t" rotWithShape="0">
              <a:srgbClr val="EF5B5B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200" dirty="0">
                <a:latin typeface="Bree Serif" panose="02000503040000020004" pitchFamily="2" charset="0"/>
              </a:rPr>
              <a:t>Conclusion</a:t>
            </a:r>
          </a:p>
        </p:txBody>
      </p:sp>
      <p:sp>
        <p:nvSpPr>
          <p:cNvPr id="948" name="TextBox 947">
            <a:extLst>
              <a:ext uri="{FF2B5EF4-FFF2-40B4-BE49-F238E27FC236}">
                <a16:creationId xmlns:a16="http://schemas.microsoft.com/office/drawing/2014/main" id="{C924644E-6F0C-B143-1419-E521B9B34046}"/>
              </a:ext>
            </a:extLst>
          </p:cNvPr>
          <p:cNvSpPr txBox="1"/>
          <p:nvPr/>
        </p:nvSpPr>
        <p:spPr>
          <a:xfrm>
            <a:off x="14940835" y="25502687"/>
            <a:ext cx="6573544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a typeface="Open Sans" panose="020B0606030504020204" pitchFamily="34" charset="0"/>
                <a:cs typeface="Open Sans" panose="020B0606030504020204" pitchFamily="34" charset="0"/>
              </a:rPr>
              <a:t>Our contributions: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Open Sans"/>
                <a:cs typeface="Open Sans"/>
              </a:rPr>
              <a:t>First ever Datalog engine designed for multi-node multi-GPU HPC systems, outperforming state-of-the-art shared-memory, distributed-memory, and GPU-based engines</a:t>
            </a:r>
            <a:endParaRPr lang="en-US" sz="2400" dirty="0">
              <a:ea typeface="Open Sans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Open Sans"/>
                <a:cs typeface="Open Sans"/>
              </a:rPr>
              <a:t>Introduces novel GPU-Aware communication and buffer preparation strategies for scalable recursive query evaluation</a:t>
            </a:r>
            <a:endParaRPr lang="en-US" sz="2400" dirty="0">
              <a:ea typeface="Open Sans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Open Sans"/>
                <a:cs typeface="Open Sans"/>
              </a:rPr>
              <a:t>Supports recursive aggregation for Datalog rules using high-throughput GPU kernels</a:t>
            </a:r>
            <a:br>
              <a:rPr lang="en-US" sz="2400" dirty="0">
                <a:ea typeface="Open Sans"/>
                <a:cs typeface="Open Sans"/>
              </a:rPr>
            </a:br>
            <a:r>
              <a:rPr lang="en-US" sz="2400" dirty="0">
                <a:ea typeface="Open Sans"/>
                <a:cs typeface="Open Sans"/>
              </a:rPr>
              <a:t>(Accepted at ICS 2025)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F39947-86F0-E7AD-ED63-4ECEDC6C1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59655"/>
              </p:ext>
            </p:extLst>
          </p:nvPr>
        </p:nvGraphicFramePr>
        <p:xfrm>
          <a:off x="522791" y="5596537"/>
          <a:ext cx="6522148" cy="191800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15363">
                  <a:extLst>
                    <a:ext uri="{9D8B030D-6E8A-4147-A177-3AD203B41FA5}">
                      <a16:colId xmlns:a16="http://schemas.microsoft.com/office/drawing/2014/main" val="3584266038"/>
                    </a:ext>
                  </a:extLst>
                </a:gridCol>
                <a:gridCol w="1362827">
                  <a:extLst>
                    <a:ext uri="{9D8B030D-6E8A-4147-A177-3AD203B41FA5}">
                      <a16:colId xmlns:a16="http://schemas.microsoft.com/office/drawing/2014/main" val="734442874"/>
                    </a:ext>
                  </a:extLst>
                </a:gridCol>
                <a:gridCol w="2476013">
                  <a:extLst>
                    <a:ext uri="{9D8B030D-6E8A-4147-A177-3AD203B41FA5}">
                      <a16:colId xmlns:a16="http://schemas.microsoft.com/office/drawing/2014/main" val="3728792630"/>
                    </a:ext>
                  </a:extLst>
                </a:gridCol>
                <a:gridCol w="1667945">
                  <a:extLst>
                    <a:ext uri="{9D8B030D-6E8A-4147-A177-3AD203B41FA5}">
                      <a16:colId xmlns:a16="http://schemas.microsoft.com/office/drawing/2014/main" val="3249319582"/>
                    </a:ext>
                  </a:extLst>
                </a:gridCol>
              </a:tblGrid>
              <a:tr h="479501">
                <a:tc>
                  <a:txBody>
                    <a:bodyPr/>
                    <a:lstStyle/>
                    <a:p>
                      <a:r>
                        <a:rPr lang="en-US" sz="1800" err="1"/>
                        <a:t>UserID</a:t>
                      </a:r>
                      <a:endParaRPr lang="en-US" sz="1800"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UserName</a:t>
                      </a:r>
                      <a:endParaRPr lang="en-US" sz="1800"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UserEmail</a:t>
                      </a:r>
                      <a:endParaRPr lang="en-US" sz="1800"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Country</a:t>
                      </a:r>
                      <a:endParaRPr lang="en-US" sz="1800"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37994"/>
                  </a:ext>
                </a:extLst>
              </a:tr>
              <a:tr h="479501"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  <a:endParaRPr lang="en-US" sz="1800"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Alice</a:t>
                      </a:r>
                      <a:endParaRPr lang="en-US" sz="1800"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alice@example.com</a:t>
                      </a:r>
                      <a:endParaRPr lang="en-US" sz="1800"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USA</a:t>
                      </a:r>
                      <a:endParaRPr lang="en-US" sz="1800"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03232"/>
                  </a:ext>
                </a:extLst>
              </a:tr>
              <a:tr h="479501">
                <a:tc>
                  <a:txBody>
                    <a:bodyPr/>
                    <a:lstStyle/>
                    <a:p>
                      <a:r>
                        <a:rPr lang="en-US" sz="1800" dirty="0"/>
                        <a:t>102</a:t>
                      </a:r>
                      <a:endParaRPr lang="en-US" sz="1800"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Bob</a:t>
                      </a:r>
                      <a:endParaRPr lang="en-US" sz="1800"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bob@example.com</a:t>
                      </a:r>
                      <a:endParaRPr lang="en-US" sz="1800" dirty="0"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USA</a:t>
                      </a:r>
                      <a:endParaRPr lang="en-US" sz="1800"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29967"/>
                  </a:ext>
                </a:extLst>
              </a:tr>
              <a:tr h="479501">
                <a:tc>
                  <a:txBody>
                    <a:bodyPr/>
                    <a:lstStyle/>
                    <a:p>
                      <a:r>
                        <a:rPr lang="en-US" sz="1800" dirty="0"/>
                        <a:t>103</a:t>
                      </a:r>
                      <a:endParaRPr lang="en-US" sz="1800"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Eve</a:t>
                      </a:r>
                      <a:endParaRPr lang="en-US" sz="1800"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eve@example.com</a:t>
                      </a:r>
                      <a:endParaRPr lang="en-US" sz="1800"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Canada</a:t>
                      </a:r>
                      <a:endParaRPr lang="en-US" sz="1800"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553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942558-A4A3-514B-5230-37D4471BECD5}"/>
              </a:ext>
            </a:extLst>
          </p:cNvPr>
          <p:cNvSpPr txBox="1"/>
          <p:nvPr/>
        </p:nvSpPr>
        <p:spPr>
          <a:xfrm>
            <a:off x="522791" y="5157876"/>
            <a:ext cx="654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ea typeface="Open Sans" panose="020B0606030504020204" pitchFamily="34" charset="0"/>
                <a:cs typeface="Open Sans" panose="020B0606030504020204" pitchFamily="34" charset="0"/>
              </a:rPr>
              <a:t>Users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939D9FF-2FD8-213A-1C11-8D2886E21278}"/>
              </a:ext>
            </a:extLst>
          </p:cNvPr>
          <p:cNvSpPr/>
          <p:nvPr/>
        </p:nvSpPr>
        <p:spPr>
          <a:xfrm>
            <a:off x="3546529" y="7660415"/>
            <a:ext cx="224589" cy="33228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7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9747AF-E25C-C82D-544C-280FFAD11F71}"/>
              </a:ext>
            </a:extLst>
          </p:cNvPr>
          <p:cNvSpPr/>
          <p:nvPr/>
        </p:nvSpPr>
        <p:spPr>
          <a:xfrm>
            <a:off x="543965" y="8045995"/>
            <a:ext cx="6563436" cy="46166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</a:rPr>
              <a:t>SELECT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UserID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FROM</a:t>
            </a:r>
            <a:r>
              <a:rPr lang="en-US" sz="1600" dirty="0">
                <a:solidFill>
                  <a:schemeClr val="tx1"/>
                </a:solidFill>
              </a:rPr>
              <a:t> Users </a:t>
            </a:r>
            <a:r>
              <a:rPr lang="en-US" sz="1600" b="1" dirty="0">
                <a:solidFill>
                  <a:schemeClr val="tx1"/>
                </a:solidFill>
              </a:rPr>
              <a:t>WHERE</a:t>
            </a:r>
            <a:r>
              <a:rPr lang="en-US" sz="1600" dirty="0">
                <a:solidFill>
                  <a:schemeClr val="tx1"/>
                </a:solidFill>
              </a:rPr>
              <a:t> Country=‘USA’;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A8BA78-3FAF-97E8-6F8A-DDED9AB2395B}"/>
              </a:ext>
            </a:extLst>
          </p:cNvPr>
          <p:cNvSpPr/>
          <p:nvPr/>
        </p:nvSpPr>
        <p:spPr>
          <a:xfrm>
            <a:off x="494308" y="8027844"/>
            <a:ext cx="1068507" cy="458063"/>
          </a:xfrm>
          <a:prstGeom prst="ellipse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</a:rPr>
              <a:t>WHAT</a:t>
            </a:r>
          </a:p>
        </p:txBody>
      </p:sp>
      <p:sp>
        <p:nvSpPr>
          <p:cNvPr id="9" name="Flowchart: Summing Junction 8">
            <a:extLst>
              <a:ext uri="{FF2B5EF4-FFF2-40B4-BE49-F238E27FC236}">
                <a16:creationId xmlns:a16="http://schemas.microsoft.com/office/drawing/2014/main" id="{3719C2C8-3C8A-437B-F27E-1868AFAD4BE6}"/>
              </a:ext>
            </a:extLst>
          </p:cNvPr>
          <p:cNvSpPr/>
          <p:nvPr/>
        </p:nvSpPr>
        <p:spPr>
          <a:xfrm>
            <a:off x="6047943" y="8027842"/>
            <a:ext cx="1069888" cy="455188"/>
          </a:xfrm>
          <a:prstGeom prst="flowChartSummingJunction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</a:rPr>
              <a:t>HOW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5B73061-78BB-70E0-61FF-5A92869FDCE1}"/>
              </a:ext>
            </a:extLst>
          </p:cNvPr>
          <p:cNvSpPr/>
          <p:nvPr/>
        </p:nvSpPr>
        <p:spPr>
          <a:xfrm>
            <a:off x="3546529" y="8568490"/>
            <a:ext cx="224589" cy="33228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7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4605DB-8E06-6F4F-F1F4-A70BB2AF089F}"/>
              </a:ext>
            </a:extLst>
          </p:cNvPr>
          <p:cNvSpPr/>
          <p:nvPr/>
        </p:nvSpPr>
        <p:spPr>
          <a:xfrm>
            <a:off x="535946" y="9000502"/>
            <a:ext cx="6540433" cy="46166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Advanced approach: Logic programming (Datalog)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0A6EC14-D255-DC83-1479-E034A184C420}"/>
              </a:ext>
            </a:extLst>
          </p:cNvPr>
          <p:cNvSpPr/>
          <p:nvPr/>
        </p:nvSpPr>
        <p:spPr>
          <a:xfrm>
            <a:off x="3552273" y="9557014"/>
            <a:ext cx="224589" cy="33228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700"/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5B5B3367-428F-44A3-B460-C55350CB5945}"/>
              </a:ext>
            </a:extLst>
          </p:cNvPr>
          <p:cNvSpPr/>
          <p:nvPr/>
        </p:nvSpPr>
        <p:spPr>
          <a:xfrm>
            <a:off x="535946" y="9955007"/>
            <a:ext cx="6540434" cy="453391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err="1"/>
              <a:t>Datalog</a:t>
            </a:r>
            <a:r>
              <a:rPr lang="en-US" sz="2000" dirty="0"/>
              <a:t> rules to compute Transitive Closure (TC) of a relation</a:t>
            </a:r>
            <a:endParaRPr lang="en-US" sz="200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C3A49FD-17C0-63DF-9E26-A39A7E047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38" y="12390041"/>
            <a:ext cx="6556546" cy="816764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74C7B310-0FCE-8EEC-3F47-A3DFB361A1D6}"/>
              </a:ext>
            </a:extLst>
          </p:cNvPr>
          <p:cNvSpPr/>
          <p:nvPr/>
        </p:nvSpPr>
        <p:spPr>
          <a:xfrm>
            <a:off x="3546529" y="11443542"/>
            <a:ext cx="224589" cy="33228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70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6944CA-AE27-2414-1177-5B7B0C4BE826}"/>
              </a:ext>
            </a:extLst>
          </p:cNvPr>
          <p:cNvSpPr/>
          <p:nvPr/>
        </p:nvSpPr>
        <p:spPr>
          <a:xfrm>
            <a:off x="511826" y="29553678"/>
            <a:ext cx="6547791" cy="6576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err="1">
                <a:ea typeface="Calibri"/>
                <a:cs typeface="Calibri"/>
              </a:rPr>
              <a:t>MNMGDatalog</a:t>
            </a:r>
            <a:r>
              <a:rPr lang="en-US" sz="2400" dirty="0">
                <a:ea typeface="Calibri"/>
                <a:cs typeface="Calibri"/>
              </a:rPr>
              <a:t> is the first </a:t>
            </a:r>
            <a:r>
              <a:rPr lang="en-US" sz="2400" dirty="0">
                <a:ea typeface="+mn-lt"/>
                <a:cs typeface="+mn-lt"/>
              </a:rPr>
              <a:t>MNMG Datalog engine 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38" name="Rectangle: Diagonal Corners Rounded 37">
            <a:extLst>
              <a:ext uri="{FF2B5EF4-FFF2-40B4-BE49-F238E27FC236}">
                <a16:creationId xmlns:a16="http://schemas.microsoft.com/office/drawing/2014/main" id="{21EFE955-1BA5-8FD2-A97F-9CF2E85C6D3D}"/>
              </a:ext>
            </a:extLst>
          </p:cNvPr>
          <p:cNvSpPr/>
          <p:nvPr/>
        </p:nvSpPr>
        <p:spPr>
          <a:xfrm>
            <a:off x="543964" y="11824834"/>
            <a:ext cx="6563437" cy="453391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Operationalized as a </a:t>
            </a:r>
            <a:r>
              <a:rPr lang="en-US" sz="2000" b="1" dirty="0"/>
              <a:t>fixed-point iteration </a:t>
            </a:r>
            <a:r>
              <a:rPr lang="en-US" sz="2000" dirty="0"/>
              <a:t>using </a:t>
            </a:r>
            <a:r>
              <a:rPr lang="en-US" sz="2000" i="1" dirty="0"/>
              <a:t>F</a:t>
            </a:r>
            <a:r>
              <a:rPr lang="en-US" sz="2000" i="1" baseline="-25000" dirty="0"/>
              <a:t>G</a:t>
            </a:r>
          </a:p>
        </p:txBody>
      </p:sp>
      <p:sp>
        <p:nvSpPr>
          <p:cNvPr id="39" name="Rectangle: Diagonal Corners Rounded 38">
            <a:extLst>
              <a:ext uri="{FF2B5EF4-FFF2-40B4-BE49-F238E27FC236}">
                <a16:creationId xmlns:a16="http://schemas.microsoft.com/office/drawing/2014/main" id="{08D325BB-43F2-5237-5DEF-B3778D83DF16}"/>
              </a:ext>
            </a:extLst>
          </p:cNvPr>
          <p:cNvSpPr/>
          <p:nvPr/>
        </p:nvSpPr>
        <p:spPr>
          <a:xfrm>
            <a:off x="535946" y="13382061"/>
            <a:ext cx="6543559" cy="458422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Datalog rules compiled down to </a:t>
            </a:r>
            <a:r>
              <a:rPr lang="en-US" sz="2000" b="1" dirty="0"/>
              <a:t>iterative relational algebra</a:t>
            </a:r>
            <a:r>
              <a:rPr lang="en-US" sz="20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03159E-BB94-D45F-1FAC-48F9E2D08275}"/>
              </a:ext>
            </a:extLst>
          </p:cNvPr>
          <p:cNvSpPr txBox="1"/>
          <p:nvPr/>
        </p:nvSpPr>
        <p:spPr>
          <a:xfrm>
            <a:off x="530073" y="10541257"/>
            <a:ext cx="65534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nsolas"/>
              </a:rPr>
              <a:t>TC(x, y) :- Edge(x, y).</a:t>
            </a:r>
          </a:p>
          <a:p>
            <a:r>
              <a:rPr lang="en-US" sz="2400" dirty="0">
                <a:latin typeface="Consolas"/>
              </a:rPr>
              <a:t>TC(x, z) :- TC(x, y), Edge(y, z).</a:t>
            </a:r>
          </a:p>
        </p:txBody>
      </p:sp>
      <p:grpSp>
        <p:nvGrpSpPr>
          <p:cNvPr id="997" name="Group 996">
            <a:extLst>
              <a:ext uri="{FF2B5EF4-FFF2-40B4-BE49-F238E27FC236}">
                <a16:creationId xmlns:a16="http://schemas.microsoft.com/office/drawing/2014/main" id="{5A2EC65D-AD93-34CC-1F19-EF469EEA70A2}"/>
              </a:ext>
            </a:extLst>
          </p:cNvPr>
          <p:cNvGrpSpPr/>
          <p:nvPr/>
        </p:nvGrpSpPr>
        <p:grpSpPr>
          <a:xfrm>
            <a:off x="3891585" y="28157488"/>
            <a:ext cx="3185565" cy="478917"/>
            <a:chOff x="5624073" y="25892533"/>
            <a:chExt cx="4832528" cy="461665"/>
          </a:xfrm>
        </p:grpSpPr>
        <p:sp>
          <p:nvSpPr>
            <p:cNvPr id="995" name="Rectangle: Rounded Corners 994">
              <a:extLst>
                <a:ext uri="{FF2B5EF4-FFF2-40B4-BE49-F238E27FC236}">
                  <a16:creationId xmlns:a16="http://schemas.microsoft.com/office/drawing/2014/main" id="{30EA4292-76D3-EE70-91DC-8F70A7FA08AC}"/>
                </a:ext>
              </a:extLst>
            </p:cNvPr>
            <p:cNvSpPr/>
            <p:nvPr/>
          </p:nvSpPr>
          <p:spPr>
            <a:xfrm>
              <a:off x="5624073" y="25892533"/>
              <a:ext cx="4832528" cy="461665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Data representation</a:t>
              </a: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996" name="Oval 995">
              <a:extLst>
                <a:ext uri="{FF2B5EF4-FFF2-40B4-BE49-F238E27FC236}">
                  <a16:creationId xmlns:a16="http://schemas.microsoft.com/office/drawing/2014/main" id="{9CC61B2F-E882-A259-3A70-9B1513E50466}"/>
                </a:ext>
              </a:extLst>
            </p:cNvPr>
            <p:cNvSpPr/>
            <p:nvPr/>
          </p:nvSpPr>
          <p:spPr>
            <a:xfrm>
              <a:off x="5672448" y="25921561"/>
              <a:ext cx="516415" cy="40394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/>
                <a:t>2</a:t>
              </a:r>
            </a:p>
          </p:txBody>
        </p:sp>
      </p:grpSp>
      <p:grpSp>
        <p:nvGrpSpPr>
          <p:cNvPr id="998" name="Group 997">
            <a:extLst>
              <a:ext uri="{FF2B5EF4-FFF2-40B4-BE49-F238E27FC236}">
                <a16:creationId xmlns:a16="http://schemas.microsoft.com/office/drawing/2014/main" id="{039D352F-E23B-C49B-AE18-A7F8A5753D13}"/>
              </a:ext>
            </a:extLst>
          </p:cNvPr>
          <p:cNvGrpSpPr/>
          <p:nvPr/>
        </p:nvGrpSpPr>
        <p:grpSpPr>
          <a:xfrm>
            <a:off x="516730" y="28737941"/>
            <a:ext cx="3193705" cy="461665"/>
            <a:chOff x="5624073" y="25892533"/>
            <a:chExt cx="4832528" cy="461665"/>
          </a:xfrm>
        </p:grpSpPr>
        <p:sp>
          <p:nvSpPr>
            <p:cNvPr id="999" name="Rectangle: Rounded Corners 998">
              <a:extLst>
                <a:ext uri="{FF2B5EF4-FFF2-40B4-BE49-F238E27FC236}">
                  <a16:creationId xmlns:a16="http://schemas.microsoft.com/office/drawing/2014/main" id="{2B9A2924-2DD0-380B-3458-BCF1D012F28A}"/>
                </a:ext>
              </a:extLst>
            </p:cNvPr>
            <p:cNvSpPr/>
            <p:nvPr/>
          </p:nvSpPr>
          <p:spPr>
            <a:xfrm>
              <a:off x="5624073" y="25892533"/>
              <a:ext cx="4832528" cy="461665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Efficient communication</a:t>
              </a:r>
            </a:p>
          </p:txBody>
        </p:sp>
        <p:sp>
          <p:nvSpPr>
            <p:cNvPr id="1000" name="Oval 999">
              <a:extLst>
                <a:ext uri="{FF2B5EF4-FFF2-40B4-BE49-F238E27FC236}">
                  <a16:creationId xmlns:a16="http://schemas.microsoft.com/office/drawing/2014/main" id="{83867D75-98A1-5DA0-6511-898BD5E6271B}"/>
                </a:ext>
              </a:extLst>
            </p:cNvPr>
            <p:cNvSpPr/>
            <p:nvPr/>
          </p:nvSpPr>
          <p:spPr>
            <a:xfrm>
              <a:off x="5672448" y="25921561"/>
              <a:ext cx="595112" cy="40394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/>
                <a:t>3</a:t>
              </a:r>
            </a:p>
          </p:txBody>
        </p:sp>
      </p:grpSp>
      <p:grpSp>
        <p:nvGrpSpPr>
          <p:cNvPr id="1001" name="Group 1000">
            <a:extLst>
              <a:ext uri="{FF2B5EF4-FFF2-40B4-BE49-F238E27FC236}">
                <a16:creationId xmlns:a16="http://schemas.microsoft.com/office/drawing/2014/main" id="{879E4B37-50FD-F9CA-B150-5E482F088045}"/>
              </a:ext>
            </a:extLst>
          </p:cNvPr>
          <p:cNvGrpSpPr/>
          <p:nvPr/>
        </p:nvGrpSpPr>
        <p:grpSpPr>
          <a:xfrm>
            <a:off x="3891585" y="28737293"/>
            <a:ext cx="3185565" cy="461665"/>
            <a:chOff x="5624072" y="25892533"/>
            <a:chExt cx="5144638" cy="461665"/>
          </a:xfrm>
        </p:grpSpPr>
        <p:sp>
          <p:nvSpPr>
            <p:cNvPr id="1002" name="Rectangle: Rounded Corners 1001">
              <a:extLst>
                <a:ext uri="{FF2B5EF4-FFF2-40B4-BE49-F238E27FC236}">
                  <a16:creationId xmlns:a16="http://schemas.microsoft.com/office/drawing/2014/main" id="{3CFD9401-1E2B-AA23-25B8-327D262F31E0}"/>
                </a:ext>
              </a:extLst>
            </p:cNvPr>
            <p:cNvSpPr/>
            <p:nvPr/>
          </p:nvSpPr>
          <p:spPr>
            <a:xfrm>
              <a:off x="5624072" y="25892533"/>
              <a:ext cx="5144638" cy="461665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Tuple materialization</a:t>
              </a:r>
            </a:p>
          </p:txBody>
        </p:sp>
        <p:sp>
          <p:nvSpPr>
            <p:cNvPr id="1003" name="Oval 1002">
              <a:extLst>
                <a:ext uri="{FF2B5EF4-FFF2-40B4-BE49-F238E27FC236}">
                  <a16:creationId xmlns:a16="http://schemas.microsoft.com/office/drawing/2014/main" id="{77481FF3-24D1-759C-E740-C14BA5B7633A}"/>
                </a:ext>
              </a:extLst>
            </p:cNvPr>
            <p:cNvSpPr/>
            <p:nvPr/>
          </p:nvSpPr>
          <p:spPr>
            <a:xfrm>
              <a:off x="5672447" y="25921561"/>
              <a:ext cx="552892" cy="40394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/>
                <a:t>4</a:t>
              </a:r>
            </a:p>
          </p:txBody>
        </p:sp>
      </p:grpSp>
      <p:grpSp>
        <p:nvGrpSpPr>
          <p:cNvPr id="1004" name="Group 1003">
            <a:extLst>
              <a:ext uri="{FF2B5EF4-FFF2-40B4-BE49-F238E27FC236}">
                <a16:creationId xmlns:a16="http://schemas.microsoft.com/office/drawing/2014/main" id="{0450403C-53D2-F14F-43DE-7D3C7D12FA21}"/>
              </a:ext>
            </a:extLst>
          </p:cNvPr>
          <p:cNvGrpSpPr/>
          <p:nvPr/>
        </p:nvGrpSpPr>
        <p:grpSpPr>
          <a:xfrm>
            <a:off x="516730" y="28157488"/>
            <a:ext cx="3193705" cy="478917"/>
            <a:chOff x="5624073" y="25892533"/>
            <a:chExt cx="5000003" cy="461665"/>
          </a:xfrm>
        </p:grpSpPr>
        <p:sp>
          <p:nvSpPr>
            <p:cNvPr id="1005" name="Rectangle: Rounded Corners 1004">
              <a:extLst>
                <a:ext uri="{FF2B5EF4-FFF2-40B4-BE49-F238E27FC236}">
                  <a16:creationId xmlns:a16="http://schemas.microsoft.com/office/drawing/2014/main" id="{ECF598D3-B2C1-8D66-AC1A-17547A35DDA4}"/>
                </a:ext>
              </a:extLst>
            </p:cNvPr>
            <p:cNvSpPr/>
            <p:nvPr/>
          </p:nvSpPr>
          <p:spPr>
            <a:xfrm>
              <a:off x="5624073" y="25892533"/>
              <a:ext cx="5000003" cy="461665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Workload partitioning</a:t>
              </a:r>
            </a:p>
          </p:txBody>
        </p:sp>
        <p:sp>
          <p:nvSpPr>
            <p:cNvPr id="1006" name="Oval 1005">
              <a:extLst>
                <a:ext uri="{FF2B5EF4-FFF2-40B4-BE49-F238E27FC236}">
                  <a16:creationId xmlns:a16="http://schemas.microsoft.com/office/drawing/2014/main" id="{4ADC32F9-8407-0E1F-0038-7361934FF742}"/>
                </a:ext>
              </a:extLst>
            </p:cNvPr>
            <p:cNvSpPr/>
            <p:nvPr/>
          </p:nvSpPr>
          <p:spPr>
            <a:xfrm>
              <a:off x="5672448" y="25921561"/>
              <a:ext cx="617412" cy="40394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567322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134644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01966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269288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836610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403932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0971254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538577" algn="l" defTabSz="3134644" rtl="0" eaLnBrk="1" latinLnBrk="0" hangingPunct="1">
                <a:defRPr sz="62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/>
                <a:t>1</a:t>
              </a:r>
            </a:p>
          </p:txBody>
        </p:sp>
      </p:grpSp>
      <p:sp>
        <p:nvSpPr>
          <p:cNvPr id="1029" name="TextBox 1028">
            <a:extLst>
              <a:ext uri="{FF2B5EF4-FFF2-40B4-BE49-F238E27FC236}">
                <a16:creationId xmlns:a16="http://schemas.microsoft.com/office/drawing/2014/main" id="{E790CB3C-20EB-C53C-282B-80ADC4EA562A}"/>
              </a:ext>
            </a:extLst>
          </p:cNvPr>
          <p:cNvSpPr txBox="1"/>
          <p:nvPr/>
        </p:nvSpPr>
        <p:spPr>
          <a:xfrm>
            <a:off x="541657" y="14144423"/>
            <a:ext cx="65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i="1" dirty="0">
                <a:ea typeface="Open Sans" panose="020B0606030504020204" pitchFamily="34" charset="0"/>
                <a:cs typeface="Open Sans" panose="020B0606030504020204" pitchFamily="34" charset="0"/>
              </a:rPr>
              <a:t>Iterations in Transitive Closure (TC) Computation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5235C24C-4D87-9AF8-2130-6C0DE9153D3E}"/>
              </a:ext>
            </a:extLst>
          </p:cNvPr>
          <p:cNvSpPr txBox="1"/>
          <p:nvPr/>
        </p:nvSpPr>
        <p:spPr>
          <a:xfrm>
            <a:off x="13194923" y="5450193"/>
            <a:ext cx="134815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Hash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Join Relation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With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Duplicate records</a:t>
            </a:r>
          </a:p>
        </p:txBody>
      </p:sp>
      <p:sp>
        <p:nvSpPr>
          <p:cNvPr id="1187" name="TextBox 1186">
            <a:extLst>
              <a:ext uri="{FF2B5EF4-FFF2-40B4-BE49-F238E27FC236}">
                <a16:creationId xmlns:a16="http://schemas.microsoft.com/office/drawing/2014/main" id="{C9D08015-9381-4E4F-B1B8-03AC23AACCA6}"/>
              </a:ext>
            </a:extLst>
          </p:cNvPr>
          <p:cNvSpPr txBox="1"/>
          <p:nvPr/>
        </p:nvSpPr>
        <p:spPr>
          <a:xfrm>
            <a:off x="7584113" y="6013037"/>
            <a:ext cx="656766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ea typeface="Open Sans"/>
                <a:cs typeface="Open Sans"/>
              </a:rPr>
              <a:t>Tuple materialization in fixed point iteration</a:t>
            </a:r>
            <a:endParaRPr lang="en-US" sz="6214" dirty="0"/>
          </a:p>
        </p:txBody>
      </p:sp>
      <p:sp>
        <p:nvSpPr>
          <p:cNvPr id="1192" name="TextBox 1191">
            <a:extLst>
              <a:ext uri="{FF2B5EF4-FFF2-40B4-BE49-F238E27FC236}">
                <a16:creationId xmlns:a16="http://schemas.microsoft.com/office/drawing/2014/main" id="{E307D231-9E7F-3B95-A0BE-819D12A4D6BE}"/>
              </a:ext>
            </a:extLst>
          </p:cNvPr>
          <p:cNvSpPr txBox="1"/>
          <p:nvPr/>
        </p:nvSpPr>
        <p:spPr>
          <a:xfrm>
            <a:off x="7653425" y="11132915"/>
            <a:ext cx="654466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ea typeface="Open Sans"/>
                <a:cs typeface="Open Sans"/>
              </a:rPr>
              <a:t>Radix-hash-based data partitioning</a:t>
            </a:r>
            <a:endParaRPr lang="en-US" sz="6214" dirty="0"/>
          </a:p>
        </p:txBody>
      </p:sp>
      <p:sp>
        <p:nvSpPr>
          <p:cNvPr id="1304" name="TextBox 1303">
            <a:extLst>
              <a:ext uri="{FF2B5EF4-FFF2-40B4-BE49-F238E27FC236}">
                <a16:creationId xmlns:a16="http://schemas.microsoft.com/office/drawing/2014/main" id="{4B5B31BE-6711-873C-B253-D8DE2A1186B8}"/>
              </a:ext>
            </a:extLst>
          </p:cNvPr>
          <p:cNvSpPr txBox="1"/>
          <p:nvPr/>
        </p:nvSpPr>
        <p:spPr>
          <a:xfrm>
            <a:off x="14930379" y="4782486"/>
            <a:ext cx="656766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+mn-lt"/>
                <a:cs typeface="+mn-lt"/>
              </a:rPr>
              <a:t>We evaluate </a:t>
            </a:r>
            <a:r>
              <a:rPr lang="en-US" sz="2000" b="1" dirty="0" err="1">
                <a:ea typeface="+mn-lt"/>
                <a:cs typeface="+mn-lt"/>
              </a:rPr>
              <a:t>MNMGDatalog</a:t>
            </a:r>
            <a:r>
              <a:rPr lang="en-US" sz="2000" dirty="0">
                <a:ea typeface="+mn-lt"/>
                <a:cs typeface="+mn-lt"/>
              </a:rPr>
              <a:t> against state-of-the-art single-GPU, shared-memory, and distributed multi-node Datalog engines up to 32 NVIDIA A100 GPUs</a:t>
            </a:r>
          </a:p>
        </p:txBody>
      </p:sp>
      <p:sp>
        <p:nvSpPr>
          <p:cNvPr id="1400" name="Freeform: Shape 1399">
            <a:extLst>
              <a:ext uri="{FF2B5EF4-FFF2-40B4-BE49-F238E27FC236}">
                <a16:creationId xmlns:a16="http://schemas.microsoft.com/office/drawing/2014/main" id="{042B9B09-FEE4-A2F6-0E50-6EE8074556BF}"/>
              </a:ext>
            </a:extLst>
          </p:cNvPr>
          <p:cNvSpPr/>
          <p:nvPr/>
        </p:nvSpPr>
        <p:spPr>
          <a:xfrm>
            <a:off x="14930377" y="6649180"/>
            <a:ext cx="6573544" cy="408072"/>
          </a:xfrm>
          <a:custGeom>
            <a:avLst/>
            <a:gdLst>
              <a:gd name="connsiteX0" fmla="*/ 0 w 9857035"/>
              <a:gd name="connsiteY0" fmla="*/ 68013 h 408072"/>
              <a:gd name="connsiteX1" fmla="*/ 68013 w 9857035"/>
              <a:gd name="connsiteY1" fmla="*/ 0 h 408072"/>
              <a:gd name="connsiteX2" fmla="*/ 9789022 w 9857035"/>
              <a:gd name="connsiteY2" fmla="*/ 0 h 408072"/>
              <a:gd name="connsiteX3" fmla="*/ 9857035 w 9857035"/>
              <a:gd name="connsiteY3" fmla="*/ 68013 h 408072"/>
              <a:gd name="connsiteX4" fmla="*/ 9857035 w 9857035"/>
              <a:gd name="connsiteY4" fmla="*/ 340059 h 408072"/>
              <a:gd name="connsiteX5" fmla="*/ 9789022 w 9857035"/>
              <a:gd name="connsiteY5" fmla="*/ 408072 h 408072"/>
              <a:gd name="connsiteX6" fmla="*/ 68013 w 9857035"/>
              <a:gd name="connsiteY6" fmla="*/ 408072 h 408072"/>
              <a:gd name="connsiteX7" fmla="*/ 0 w 9857035"/>
              <a:gd name="connsiteY7" fmla="*/ 340059 h 408072"/>
              <a:gd name="connsiteX8" fmla="*/ 0 w 9857035"/>
              <a:gd name="connsiteY8" fmla="*/ 68013 h 40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57035" h="408072">
                <a:moveTo>
                  <a:pt x="0" y="68013"/>
                </a:moveTo>
                <a:cubicBezTo>
                  <a:pt x="0" y="30450"/>
                  <a:pt x="30450" y="0"/>
                  <a:pt x="68013" y="0"/>
                </a:cubicBezTo>
                <a:lnTo>
                  <a:pt x="9789022" y="0"/>
                </a:lnTo>
                <a:cubicBezTo>
                  <a:pt x="9826585" y="0"/>
                  <a:pt x="9857035" y="30450"/>
                  <a:pt x="9857035" y="68013"/>
                </a:cubicBezTo>
                <a:lnTo>
                  <a:pt x="9857035" y="340059"/>
                </a:lnTo>
                <a:cubicBezTo>
                  <a:pt x="9857035" y="377622"/>
                  <a:pt x="9826585" y="408072"/>
                  <a:pt x="9789022" y="408072"/>
                </a:cubicBezTo>
                <a:lnTo>
                  <a:pt x="68013" y="408072"/>
                </a:lnTo>
                <a:cubicBezTo>
                  <a:pt x="30450" y="408072"/>
                  <a:pt x="0" y="377622"/>
                  <a:pt x="0" y="340059"/>
                </a:cubicBezTo>
                <a:lnTo>
                  <a:pt x="0" y="68013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11360" tIns="111360" rIns="111360" bIns="111360" numCol="1" spcCol="1270" anchor="ctr" anchorCtr="0">
            <a:no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dirty="0"/>
              <a:t>Polaris</a:t>
            </a:r>
            <a:r>
              <a:rPr lang="en-US" sz="1800" b="1" i="0" kern="1200" dirty="0"/>
              <a:t> </a:t>
            </a:r>
            <a:r>
              <a:rPr lang="en-US" sz="1800" b="0" i="0" kern="1200" dirty="0"/>
              <a:t>supercomputer from </a:t>
            </a:r>
            <a:r>
              <a:rPr lang="en-US" sz="1800" b="1" i="0" kern="1200" dirty="0"/>
              <a:t>Argonne National Lab</a:t>
            </a:r>
            <a:endParaRPr lang="en-US" sz="1800" b="1" kern="1200" dirty="0"/>
          </a:p>
        </p:txBody>
      </p:sp>
      <p:sp>
        <p:nvSpPr>
          <p:cNvPr id="1401" name="Freeform: Shape 1400">
            <a:extLst>
              <a:ext uri="{FF2B5EF4-FFF2-40B4-BE49-F238E27FC236}">
                <a16:creationId xmlns:a16="http://schemas.microsoft.com/office/drawing/2014/main" id="{DDB64BB9-2E80-D724-9658-349BC09FB5C2}"/>
              </a:ext>
            </a:extLst>
          </p:cNvPr>
          <p:cNvSpPr/>
          <p:nvPr/>
        </p:nvSpPr>
        <p:spPr>
          <a:xfrm>
            <a:off x="14930377" y="7149365"/>
            <a:ext cx="6573544" cy="408072"/>
          </a:xfrm>
          <a:custGeom>
            <a:avLst/>
            <a:gdLst>
              <a:gd name="connsiteX0" fmla="*/ 0 w 9857035"/>
              <a:gd name="connsiteY0" fmla="*/ 68013 h 408072"/>
              <a:gd name="connsiteX1" fmla="*/ 68013 w 9857035"/>
              <a:gd name="connsiteY1" fmla="*/ 0 h 408072"/>
              <a:gd name="connsiteX2" fmla="*/ 9789022 w 9857035"/>
              <a:gd name="connsiteY2" fmla="*/ 0 h 408072"/>
              <a:gd name="connsiteX3" fmla="*/ 9857035 w 9857035"/>
              <a:gd name="connsiteY3" fmla="*/ 68013 h 408072"/>
              <a:gd name="connsiteX4" fmla="*/ 9857035 w 9857035"/>
              <a:gd name="connsiteY4" fmla="*/ 340059 h 408072"/>
              <a:gd name="connsiteX5" fmla="*/ 9789022 w 9857035"/>
              <a:gd name="connsiteY5" fmla="*/ 408072 h 408072"/>
              <a:gd name="connsiteX6" fmla="*/ 68013 w 9857035"/>
              <a:gd name="connsiteY6" fmla="*/ 408072 h 408072"/>
              <a:gd name="connsiteX7" fmla="*/ 0 w 9857035"/>
              <a:gd name="connsiteY7" fmla="*/ 340059 h 408072"/>
              <a:gd name="connsiteX8" fmla="*/ 0 w 9857035"/>
              <a:gd name="connsiteY8" fmla="*/ 68013 h 40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57035" h="408072">
                <a:moveTo>
                  <a:pt x="0" y="68013"/>
                </a:moveTo>
                <a:cubicBezTo>
                  <a:pt x="0" y="30450"/>
                  <a:pt x="30450" y="0"/>
                  <a:pt x="68013" y="0"/>
                </a:cubicBezTo>
                <a:lnTo>
                  <a:pt x="9789022" y="0"/>
                </a:lnTo>
                <a:cubicBezTo>
                  <a:pt x="9826585" y="0"/>
                  <a:pt x="9857035" y="30450"/>
                  <a:pt x="9857035" y="68013"/>
                </a:cubicBezTo>
                <a:lnTo>
                  <a:pt x="9857035" y="340059"/>
                </a:lnTo>
                <a:cubicBezTo>
                  <a:pt x="9857035" y="377622"/>
                  <a:pt x="9826585" y="408072"/>
                  <a:pt x="9789022" y="408072"/>
                </a:cubicBezTo>
                <a:lnTo>
                  <a:pt x="68013" y="408072"/>
                </a:lnTo>
                <a:cubicBezTo>
                  <a:pt x="30450" y="408072"/>
                  <a:pt x="0" y="377622"/>
                  <a:pt x="0" y="340059"/>
                </a:cubicBezTo>
                <a:lnTo>
                  <a:pt x="0" y="68013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11360" tIns="111360" rIns="111360" bIns="111360" numCol="1" spcCol="1270" anchor="ctr" anchorCtr="0">
            <a:no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i="0" kern="1200" dirty="0"/>
              <a:t>CPU</a:t>
            </a:r>
            <a:r>
              <a:rPr lang="en-US" sz="1800" b="0" i="0" kern="1200" dirty="0"/>
              <a:t>: AMD EPYC </a:t>
            </a:r>
            <a:r>
              <a:rPr lang="en-US" sz="1800" dirty="0"/>
              <a:t>7543P processors</a:t>
            </a:r>
            <a:r>
              <a:rPr lang="en-US" sz="1800" b="0" i="0" kern="1200" dirty="0"/>
              <a:t> with </a:t>
            </a:r>
            <a:r>
              <a:rPr lang="en-US" sz="1800" dirty="0"/>
              <a:t>32</a:t>
            </a:r>
            <a:r>
              <a:rPr lang="en-US" sz="1800" b="0" i="0" kern="1200" dirty="0"/>
              <a:t> cores</a:t>
            </a:r>
            <a:r>
              <a:rPr lang="en-US" sz="1800" dirty="0"/>
              <a:t> </a:t>
            </a:r>
            <a:endParaRPr lang="en-US" sz="1800" kern="1200" dirty="0"/>
          </a:p>
        </p:txBody>
      </p:sp>
      <p:sp>
        <p:nvSpPr>
          <p:cNvPr id="1402" name="Freeform: Shape 1401">
            <a:extLst>
              <a:ext uri="{FF2B5EF4-FFF2-40B4-BE49-F238E27FC236}">
                <a16:creationId xmlns:a16="http://schemas.microsoft.com/office/drawing/2014/main" id="{976D745C-C33E-2B61-99B3-B3B886E10811}"/>
              </a:ext>
            </a:extLst>
          </p:cNvPr>
          <p:cNvSpPr/>
          <p:nvPr/>
        </p:nvSpPr>
        <p:spPr>
          <a:xfrm>
            <a:off x="14930377" y="7623019"/>
            <a:ext cx="6573544" cy="408072"/>
          </a:xfrm>
          <a:custGeom>
            <a:avLst/>
            <a:gdLst>
              <a:gd name="connsiteX0" fmla="*/ 0 w 9857035"/>
              <a:gd name="connsiteY0" fmla="*/ 68013 h 408072"/>
              <a:gd name="connsiteX1" fmla="*/ 68013 w 9857035"/>
              <a:gd name="connsiteY1" fmla="*/ 0 h 408072"/>
              <a:gd name="connsiteX2" fmla="*/ 9789022 w 9857035"/>
              <a:gd name="connsiteY2" fmla="*/ 0 h 408072"/>
              <a:gd name="connsiteX3" fmla="*/ 9857035 w 9857035"/>
              <a:gd name="connsiteY3" fmla="*/ 68013 h 408072"/>
              <a:gd name="connsiteX4" fmla="*/ 9857035 w 9857035"/>
              <a:gd name="connsiteY4" fmla="*/ 340059 h 408072"/>
              <a:gd name="connsiteX5" fmla="*/ 9789022 w 9857035"/>
              <a:gd name="connsiteY5" fmla="*/ 408072 h 408072"/>
              <a:gd name="connsiteX6" fmla="*/ 68013 w 9857035"/>
              <a:gd name="connsiteY6" fmla="*/ 408072 h 408072"/>
              <a:gd name="connsiteX7" fmla="*/ 0 w 9857035"/>
              <a:gd name="connsiteY7" fmla="*/ 340059 h 408072"/>
              <a:gd name="connsiteX8" fmla="*/ 0 w 9857035"/>
              <a:gd name="connsiteY8" fmla="*/ 68013 h 40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57035" h="408072">
                <a:moveTo>
                  <a:pt x="0" y="68013"/>
                </a:moveTo>
                <a:cubicBezTo>
                  <a:pt x="0" y="30450"/>
                  <a:pt x="30450" y="0"/>
                  <a:pt x="68013" y="0"/>
                </a:cubicBezTo>
                <a:lnTo>
                  <a:pt x="9789022" y="0"/>
                </a:lnTo>
                <a:cubicBezTo>
                  <a:pt x="9826585" y="0"/>
                  <a:pt x="9857035" y="30450"/>
                  <a:pt x="9857035" y="68013"/>
                </a:cubicBezTo>
                <a:lnTo>
                  <a:pt x="9857035" y="340059"/>
                </a:lnTo>
                <a:cubicBezTo>
                  <a:pt x="9857035" y="377622"/>
                  <a:pt x="9826585" y="408072"/>
                  <a:pt x="9789022" y="408072"/>
                </a:cubicBezTo>
                <a:lnTo>
                  <a:pt x="68013" y="408072"/>
                </a:lnTo>
                <a:cubicBezTo>
                  <a:pt x="30450" y="408072"/>
                  <a:pt x="0" y="377622"/>
                  <a:pt x="0" y="340059"/>
                </a:cubicBezTo>
                <a:lnTo>
                  <a:pt x="0" y="68013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11360" tIns="111360" rIns="111360" bIns="111360" numCol="1" spcCol="1270" anchor="ctr" anchorCtr="0">
            <a:no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i="0" kern="1200" dirty="0"/>
              <a:t>GPU</a:t>
            </a:r>
            <a:r>
              <a:rPr lang="en-US" sz="1800" b="0" i="0" kern="1200" dirty="0"/>
              <a:t>: </a:t>
            </a:r>
            <a:r>
              <a:rPr lang="en-US" sz="1800" dirty="0"/>
              <a:t>4 NVIDIA</a:t>
            </a:r>
            <a:r>
              <a:rPr lang="en-US" sz="1800" b="0" i="0" kern="1200" dirty="0"/>
              <a:t> A100 </a:t>
            </a:r>
            <a:r>
              <a:rPr lang="en-US" sz="1800" dirty="0"/>
              <a:t>GPUs per</a:t>
            </a:r>
            <a:r>
              <a:rPr lang="en-US" sz="1800" b="0" i="0" kern="1200" dirty="0"/>
              <a:t> </a:t>
            </a:r>
            <a:r>
              <a:rPr lang="en-US" sz="1800" dirty="0"/>
              <a:t>node interconnected by </a:t>
            </a:r>
            <a:r>
              <a:rPr lang="en-US" sz="1800" dirty="0" err="1"/>
              <a:t>NVLink</a:t>
            </a:r>
            <a:endParaRPr lang="en-US" sz="1800" kern="1200" dirty="0" err="1"/>
          </a:p>
        </p:txBody>
      </p:sp>
      <p:sp>
        <p:nvSpPr>
          <p:cNvPr id="1404" name="Freeform: Shape 1403">
            <a:extLst>
              <a:ext uri="{FF2B5EF4-FFF2-40B4-BE49-F238E27FC236}">
                <a16:creationId xmlns:a16="http://schemas.microsoft.com/office/drawing/2014/main" id="{1A0ADE01-3AC0-78AE-DB98-286629942ACC}"/>
              </a:ext>
            </a:extLst>
          </p:cNvPr>
          <p:cNvSpPr/>
          <p:nvPr/>
        </p:nvSpPr>
        <p:spPr>
          <a:xfrm>
            <a:off x="14930377" y="8093299"/>
            <a:ext cx="6573544" cy="408072"/>
          </a:xfrm>
          <a:custGeom>
            <a:avLst/>
            <a:gdLst>
              <a:gd name="connsiteX0" fmla="*/ 0 w 9857035"/>
              <a:gd name="connsiteY0" fmla="*/ 68013 h 408072"/>
              <a:gd name="connsiteX1" fmla="*/ 68013 w 9857035"/>
              <a:gd name="connsiteY1" fmla="*/ 0 h 408072"/>
              <a:gd name="connsiteX2" fmla="*/ 9789022 w 9857035"/>
              <a:gd name="connsiteY2" fmla="*/ 0 h 408072"/>
              <a:gd name="connsiteX3" fmla="*/ 9857035 w 9857035"/>
              <a:gd name="connsiteY3" fmla="*/ 68013 h 408072"/>
              <a:gd name="connsiteX4" fmla="*/ 9857035 w 9857035"/>
              <a:gd name="connsiteY4" fmla="*/ 340059 h 408072"/>
              <a:gd name="connsiteX5" fmla="*/ 9789022 w 9857035"/>
              <a:gd name="connsiteY5" fmla="*/ 408072 h 408072"/>
              <a:gd name="connsiteX6" fmla="*/ 68013 w 9857035"/>
              <a:gd name="connsiteY6" fmla="*/ 408072 h 408072"/>
              <a:gd name="connsiteX7" fmla="*/ 0 w 9857035"/>
              <a:gd name="connsiteY7" fmla="*/ 340059 h 408072"/>
              <a:gd name="connsiteX8" fmla="*/ 0 w 9857035"/>
              <a:gd name="connsiteY8" fmla="*/ 68013 h 40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57035" h="408072">
                <a:moveTo>
                  <a:pt x="0" y="68013"/>
                </a:moveTo>
                <a:cubicBezTo>
                  <a:pt x="0" y="30450"/>
                  <a:pt x="30450" y="0"/>
                  <a:pt x="68013" y="0"/>
                </a:cubicBezTo>
                <a:lnTo>
                  <a:pt x="9789022" y="0"/>
                </a:lnTo>
                <a:cubicBezTo>
                  <a:pt x="9826585" y="0"/>
                  <a:pt x="9857035" y="30450"/>
                  <a:pt x="9857035" y="68013"/>
                </a:cubicBezTo>
                <a:lnTo>
                  <a:pt x="9857035" y="340059"/>
                </a:lnTo>
                <a:cubicBezTo>
                  <a:pt x="9857035" y="377622"/>
                  <a:pt x="9826585" y="408072"/>
                  <a:pt x="9789022" y="408072"/>
                </a:cubicBezTo>
                <a:lnTo>
                  <a:pt x="68013" y="408072"/>
                </a:lnTo>
                <a:cubicBezTo>
                  <a:pt x="30450" y="408072"/>
                  <a:pt x="0" y="377622"/>
                  <a:pt x="0" y="340059"/>
                </a:cubicBezTo>
                <a:lnTo>
                  <a:pt x="0" y="68013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11360" tIns="111360" rIns="111360" bIns="111360" numCol="1" spcCol="1270" anchor="ctr" anchorCtr="0">
            <a:no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i="0" kern="1200" dirty="0"/>
              <a:t>Environment</a:t>
            </a:r>
            <a:r>
              <a:rPr lang="en-US" sz="1800" b="0" i="0" kern="1200" dirty="0"/>
              <a:t>: CUDA (</a:t>
            </a:r>
            <a:r>
              <a:rPr lang="en-US" sz="1800" dirty="0"/>
              <a:t>12</a:t>
            </a:r>
            <a:r>
              <a:rPr lang="en-US" sz="1800" b="0" i="0" kern="1200" dirty="0"/>
              <a:t>), </a:t>
            </a:r>
            <a:r>
              <a:rPr lang="en-US" sz="1800" dirty="0"/>
              <a:t>SLOG(32 threads), </a:t>
            </a:r>
            <a:r>
              <a:rPr lang="en-US" sz="1800" b="0" i="0" kern="1200" dirty="0"/>
              <a:t>Soufflé (128 threads</a:t>
            </a:r>
            <a:r>
              <a:rPr lang="en-US" sz="1800" dirty="0"/>
              <a:t>)</a:t>
            </a:r>
            <a:endParaRPr lang="en-US" sz="1800" kern="1200" dirty="0"/>
          </a:p>
        </p:txBody>
      </p:sp>
      <p:sp>
        <p:nvSpPr>
          <p:cNvPr id="1410" name="TextBox 1409">
            <a:extLst>
              <a:ext uri="{FF2B5EF4-FFF2-40B4-BE49-F238E27FC236}">
                <a16:creationId xmlns:a16="http://schemas.microsoft.com/office/drawing/2014/main" id="{16A52559-B387-96F3-D73F-0F50BC4FCD69}"/>
              </a:ext>
            </a:extLst>
          </p:cNvPr>
          <p:cNvSpPr txBox="1"/>
          <p:nvPr/>
        </p:nvSpPr>
        <p:spPr>
          <a:xfrm>
            <a:off x="14930377" y="6029371"/>
            <a:ext cx="656766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ea typeface="Open Sans"/>
                <a:cs typeface="Open Sans"/>
              </a:rPr>
              <a:t>Experiment platform, application, and datasets</a:t>
            </a:r>
          </a:p>
        </p:txBody>
      </p:sp>
      <p:sp>
        <p:nvSpPr>
          <p:cNvPr id="1435" name="TextBox 1434">
            <a:extLst>
              <a:ext uri="{FF2B5EF4-FFF2-40B4-BE49-F238E27FC236}">
                <a16:creationId xmlns:a16="http://schemas.microsoft.com/office/drawing/2014/main" id="{4C91AA6D-AB9B-A610-3A94-257E0C67E676}"/>
              </a:ext>
            </a:extLst>
          </p:cNvPr>
          <p:cNvSpPr txBox="1"/>
          <p:nvPr/>
        </p:nvSpPr>
        <p:spPr>
          <a:xfrm>
            <a:off x="14981894" y="15249417"/>
            <a:ext cx="654466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ea typeface="Open Sans"/>
                <a:cs typeface="Open Sans"/>
              </a:rPr>
              <a:t>Strong scaling for iterative join (total 10M tuples)</a:t>
            </a:r>
            <a:endParaRPr lang="en-US" sz="24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39" name="TextBox 1438">
            <a:extLst>
              <a:ext uri="{FF2B5EF4-FFF2-40B4-BE49-F238E27FC236}">
                <a16:creationId xmlns:a16="http://schemas.microsoft.com/office/drawing/2014/main" id="{744F8DBA-E18C-D0E0-E942-80AC3E39AA46}"/>
              </a:ext>
            </a:extLst>
          </p:cNvPr>
          <p:cNvSpPr txBox="1"/>
          <p:nvPr/>
        </p:nvSpPr>
        <p:spPr>
          <a:xfrm>
            <a:off x="14930377" y="9752427"/>
            <a:ext cx="656766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ea typeface="Open Sans"/>
                <a:cs typeface="Open Sans"/>
              </a:rPr>
              <a:t>Single-GPU evaluation for Transitive Closure (TC)</a:t>
            </a:r>
          </a:p>
        </p:txBody>
      </p:sp>
      <p:sp>
        <p:nvSpPr>
          <p:cNvPr id="1450" name="TextBox 1449">
            <a:extLst>
              <a:ext uri="{FF2B5EF4-FFF2-40B4-BE49-F238E27FC236}">
                <a16:creationId xmlns:a16="http://schemas.microsoft.com/office/drawing/2014/main" id="{4C81E0E0-E587-F628-8332-FE118CCEFAF3}"/>
              </a:ext>
            </a:extLst>
          </p:cNvPr>
          <p:cNvSpPr txBox="1"/>
          <p:nvPr/>
        </p:nvSpPr>
        <p:spPr>
          <a:xfrm>
            <a:off x="14897165" y="19884496"/>
            <a:ext cx="654466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ea typeface="Open Sans"/>
                <a:cs typeface="Open Sans"/>
              </a:rPr>
              <a:t>Multi-node evaluation for TC, SG, and CC</a:t>
            </a:r>
          </a:p>
        </p:txBody>
      </p:sp>
      <p:sp>
        <p:nvSpPr>
          <p:cNvPr id="1454" name="TextBox 1453">
            <a:extLst>
              <a:ext uri="{FF2B5EF4-FFF2-40B4-BE49-F238E27FC236}">
                <a16:creationId xmlns:a16="http://schemas.microsoft.com/office/drawing/2014/main" id="{3BC49C7E-7C25-167F-F26B-CC0145F9304E}"/>
              </a:ext>
            </a:extLst>
          </p:cNvPr>
          <p:cNvSpPr txBox="1"/>
          <p:nvPr/>
        </p:nvSpPr>
        <p:spPr>
          <a:xfrm>
            <a:off x="7520108" y="29726458"/>
            <a:ext cx="6533586" cy="584775"/>
          </a:xfrm>
          <a:prstGeom prst="rect">
            <a:avLst/>
          </a:prstGeom>
          <a:ln>
            <a:noFill/>
          </a:ln>
          <a:effectLst>
            <a:outerShdw dist="114300" dir="5400000" algn="t" rotWithShape="0">
              <a:srgbClr val="EF5B5B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200" dirty="0">
                <a:latin typeface="Bree Serif" panose="02000503040000020004" pitchFamily="2" charset="0"/>
              </a:rPr>
              <a:t>Acknowledgement</a:t>
            </a:r>
          </a:p>
        </p:txBody>
      </p:sp>
      <p:sp>
        <p:nvSpPr>
          <p:cNvPr id="980" name="Rectangle 979">
            <a:extLst>
              <a:ext uri="{FF2B5EF4-FFF2-40B4-BE49-F238E27FC236}">
                <a16:creationId xmlns:a16="http://schemas.microsoft.com/office/drawing/2014/main" id="{38C0C790-8AD4-A57D-6C58-2075FF079FBD}"/>
              </a:ext>
            </a:extLst>
          </p:cNvPr>
          <p:cNvSpPr/>
          <p:nvPr/>
        </p:nvSpPr>
        <p:spPr>
          <a:xfrm>
            <a:off x="595653" y="25103650"/>
            <a:ext cx="1243086" cy="1265039"/>
          </a:xfrm>
          <a:prstGeom prst="rect">
            <a:avLst/>
          </a:prstGeom>
          <a:noFill/>
          <a:ln w="28575">
            <a:solidFill>
              <a:srgbClr val="001E6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Multi-threaded</a:t>
            </a:r>
            <a:endParaRPr lang="en-US" sz="1800">
              <a:cs typeface="Arial"/>
            </a:endParaRPr>
          </a:p>
        </p:txBody>
      </p:sp>
      <p:sp>
        <p:nvSpPr>
          <p:cNvPr id="981" name="Rectangle 980">
            <a:extLst>
              <a:ext uri="{FF2B5EF4-FFF2-40B4-BE49-F238E27FC236}">
                <a16:creationId xmlns:a16="http://schemas.microsoft.com/office/drawing/2014/main" id="{7040F2E4-7BA1-5A48-CA03-F6C300929B6A}"/>
              </a:ext>
            </a:extLst>
          </p:cNvPr>
          <p:cNvSpPr/>
          <p:nvPr/>
        </p:nvSpPr>
        <p:spPr>
          <a:xfrm>
            <a:off x="1933966" y="25103650"/>
            <a:ext cx="1243086" cy="1265039"/>
          </a:xfrm>
          <a:prstGeom prst="rect">
            <a:avLst/>
          </a:prstGeom>
          <a:noFill/>
          <a:ln w="28575">
            <a:solidFill>
              <a:srgbClr val="001E6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Distributed</a:t>
            </a:r>
          </a:p>
          <a:p>
            <a:pPr algn="ctr"/>
            <a:r>
              <a:rPr lang="en-US" sz="1800"/>
              <a:t>(Apache Spark)</a:t>
            </a:r>
          </a:p>
        </p:txBody>
      </p:sp>
      <p:sp>
        <p:nvSpPr>
          <p:cNvPr id="985" name="Rectangle 984">
            <a:extLst>
              <a:ext uri="{FF2B5EF4-FFF2-40B4-BE49-F238E27FC236}">
                <a16:creationId xmlns:a16="http://schemas.microsoft.com/office/drawing/2014/main" id="{3E153CF6-7E7C-2650-E7EF-D20092AB5782}"/>
              </a:ext>
            </a:extLst>
          </p:cNvPr>
          <p:cNvSpPr/>
          <p:nvPr/>
        </p:nvSpPr>
        <p:spPr>
          <a:xfrm>
            <a:off x="3278401" y="25103650"/>
            <a:ext cx="1243086" cy="1265039"/>
          </a:xfrm>
          <a:prstGeom prst="rect">
            <a:avLst/>
          </a:prstGeom>
          <a:noFill/>
          <a:ln w="28575">
            <a:solidFill>
              <a:srgbClr val="001E6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Multi-node</a:t>
            </a:r>
          </a:p>
          <a:p>
            <a:pPr algn="ctr"/>
            <a:r>
              <a:rPr lang="en-US" sz="1800"/>
              <a:t>Multi-threaded</a:t>
            </a:r>
          </a:p>
        </p:txBody>
      </p:sp>
      <p:sp>
        <p:nvSpPr>
          <p:cNvPr id="986" name="Rectangle 985">
            <a:extLst>
              <a:ext uri="{FF2B5EF4-FFF2-40B4-BE49-F238E27FC236}">
                <a16:creationId xmlns:a16="http://schemas.microsoft.com/office/drawing/2014/main" id="{C3F6EB08-BA04-5CB7-43A1-D1E98790B632}"/>
              </a:ext>
            </a:extLst>
          </p:cNvPr>
          <p:cNvSpPr/>
          <p:nvPr/>
        </p:nvSpPr>
        <p:spPr>
          <a:xfrm>
            <a:off x="4603119" y="25103650"/>
            <a:ext cx="1243086" cy="1265039"/>
          </a:xfrm>
          <a:prstGeom prst="rect">
            <a:avLst/>
          </a:prstGeom>
          <a:noFill/>
          <a:ln w="28575">
            <a:solidFill>
              <a:srgbClr val="001E6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Single-GPU</a:t>
            </a:r>
          </a:p>
        </p:txBody>
      </p:sp>
      <p:sp>
        <p:nvSpPr>
          <p:cNvPr id="987" name="Rectangle 986">
            <a:extLst>
              <a:ext uri="{FF2B5EF4-FFF2-40B4-BE49-F238E27FC236}">
                <a16:creationId xmlns:a16="http://schemas.microsoft.com/office/drawing/2014/main" id="{D9902DC2-5A11-6984-BE3B-46DA76E58BF8}"/>
              </a:ext>
            </a:extLst>
          </p:cNvPr>
          <p:cNvSpPr/>
          <p:nvPr/>
        </p:nvSpPr>
        <p:spPr>
          <a:xfrm>
            <a:off x="5950549" y="25103650"/>
            <a:ext cx="1243086" cy="12650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Multi-node Multi-GPUs (MNMG)</a:t>
            </a:r>
            <a:endParaRPr lang="en-US" sz="6214" dirty="0"/>
          </a:p>
        </p:txBody>
      </p:sp>
      <p:sp>
        <p:nvSpPr>
          <p:cNvPr id="988" name="Rectangle: Single Corner Snipped 987">
            <a:extLst>
              <a:ext uri="{FF2B5EF4-FFF2-40B4-BE49-F238E27FC236}">
                <a16:creationId xmlns:a16="http://schemas.microsoft.com/office/drawing/2014/main" id="{60AD52E9-4BEB-B620-D0FE-E128C33F1716}"/>
              </a:ext>
            </a:extLst>
          </p:cNvPr>
          <p:cNvSpPr/>
          <p:nvPr/>
        </p:nvSpPr>
        <p:spPr>
          <a:xfrm>
            <a:off x="1933966" y="26463855"/>
            <a:ext cx="1243085" cy="437449"/>
          </a:xfrm>
          <a:prstGeom prst="snip1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err="1"/>
              <a:t>RDFox</a:t>
            </a:r>
            <a:endParaRPr lang="en-US" sz="1800"/>
          </a:p>
        </p:txBody>
      </p:sp>
      <p:sp>
        <p:nvSpPr>
          <p:cNvPr id="989" name="Rectangle: Single Corner Snipped 988">
            <a:extLst>
              <a:ext uri="{FF2B5EF4-FFF2-40B4-BE49-F238E27FC236}">
                <a16:creationId xmlns:a16="http://schemas.microsoft.com/office/drawing/2014/main" id="{4FF644E0-0E15-3643-2F70-F8B8F9E27D4D}"/>
              </a:ext>
            </a:extLst>
          </p:cNvPr>
          <p:cNvSpPr/>
          <p:nvPr/>
        </p:nvSpPr>
        <p:spPr>
          <a:xfrm>
            <a:off x="3252582" y="26463855"/>
            <a:ext cx="1239959" cy="435443"/>
          </a:xfrm>
          <a:prstGeom prst="snip1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SLOG</a:t>
            </a:r>
          </a:p>
        </p:txBody>
      </p:sp>
      <p:sp>
        <p:nvSpPr>
          <p:cNvPr id="990" name="Rectangle: Single Corner Snipped 989">
            <a:extLst>
              <a:ext uri="{FF2B5EF4-FFF2-40B4-BE49-F238E27FC236}">
                <a16:creationId xmlns:a16="http://schemas.microsoft.com/office/drawing/2014/main" id="{E828DC5D-52A4-179A-2551-F8CA1E30D2EA}"/>
              </a:ext>
            </a:extLst>
          </p:cNvPr>
          <p:cNvSpPr/>
          <p:nvPr/>
        </p:nvSpPr>
        <p:spPr>
          <a:xfrm>
            <a:off x="4604496" y="26463855"/>
            <a:ext cx="1243085" cy="437449"/>
          </a:xfrm>
          <a:prstGeom prst="snip1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err="1"/>
              <a:t>GPUJoin</a:t>
            </a:r>
          </a:p>
        </p:txBody>
      </p:sp>
      <p:sp>
        <p:nvSpPr>
          <p:cNvPr id="991" name="Rectangle: Single Corner Snipped 990">
            <a:extLst>
              <a:ext uri="{FF2B5EF4-FFF2-40B4-BE49-F238E27FC236}">
                <a16:creationId xmlns:a16="http://schemas.microsoft.com/office/drawing/2014/main" id="{9168D624-3291-8F3F-221B-78195BF7644C}"/>
              </a:ext>
            </a:extLst>
          </p:cNvPr>
          <p:cNvSpPr/>
          <p:nvPr/>
        </p:nvSpPr>
        <p:spPr>
          <a:xfrm>
            <a:off x="4604496" y="27004646"/>
            <a:ext cx="1243085" cy="433435"/>
          </a:xfrm>
          <a:prstGeom prst="snip1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err="1"/>
              <a:t>GPULog</a:t>
            </a:r>
            <a:endParaRPr lang="en-US" sz="1800"/>
          </a:p>
        </p:txBody>
      </p:sp>
      <p:sp>
        <p:nvSpPr>
          <p:cNvPr id="992" name="Rectangle: Single Corner Snipped 991">
            <a:extLst>
              <a:ext uri="{FF2B5EF4-FFF2-40B4-BE49-F238E27FC236}">
                <a16:creationId xmlns:a16="http://schemas.microsoft.com/office/drawing/2014/main" id="{52BB63C2-94E9-77A5-D0AF-E4624B7C8F2D}"/>
              </a:ext>
            </a:extLst>
          </p:cNvPr>
          <p:cNvSpPr/>
          <p:nvPr/>
        </p:nvSpPr>
        <p:spPr>
          <a:xfrm>
            <a:off x="615531" y="26463855"/>
            <a:ext cx="1239959" cy="435442"/>
          </a:xfrm>
          <a:prstGeom prst="snip1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Soufflé</a:t>
            </a:r>
          </a:p>
        </p:txBody>
      </p:sp>
      <p:sp>
        <p:nvSpPr>
          <p:cNvPr id="993" name="Rectangle: Single Corner Snipped 992">
            <a:extLst>
              <a:ext uri="{FF2B5EF4-FFF2-40B4-BE49-F238E27FC236}">
                <a16:creationId xmlns:a16="http://schemas.microsoft.com/office/drawing/2014/main" id="{2DC429BC-261A-7638-B5F6-B9B0BB33291C}"/>
              </a:ext>
            </a:extLst>
          </p:cNvPr>
          <p:cNvSpPr/>
          <p:nvPr/>
        </p:nvSpPr>
        <p:spPr>
          <a:xfrm>
            <a:off x="1933966" y="27027649"/>
            <a:ext cx="1249337" cy="433106"/>
          </a:xfrm>
          <a:prstGeom prst="snip1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err="1"/>
              <a:t>Radlog</a:t>
            </a:r>
            <a:endParaRPr lang="en-US" sz="1800"/>
          </a:p>
        </p:txBody>
      </p:sp>
      <p:sp>
        <p:nvSpPr>
          <p:cNvPr id="1007" name="Rectangle: Single Corner Snipped 1006">
            <a:extLst>
              <a:ext uri="{FF2B5EF4-FFF2-40B4-BE49-F238E27FC236}">
                <a16:creationId xmlns:a16="http://schemas.microsoft.com/office/drawing/2014/main" id="{6017BA1E-9B9C-3329-214C-F74F2D750C53}"/>
              </a:ext>
            </a:extLst>
          </p:cNvPr>
          <p:cNvSpPr/>
          <p:nvPr/>
        </p:nvSpPr>
        <p:spPr>
          <a:xfrm>
            <a:off x="607926" y="27027649"/>
            <a:ext cx="1239959" cy="431427"/>
          </a:xfrm>
          <a:prstGeom prst="snip1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err="1"/>
              <a:t>LogicBlox</a:t>
            </a:r>
            <a:endParaRPr lang="en-US" sz="1800"/>
          </a:p>
        </p:txBody>
      </p:sp>
      <p:sp>
        <p:nvSpPr>
          <p:cNvPr id="1008" name="Rectangle: Single Corner Snipped 1007">
            <a:extLst>
              <a:ext uri="{FF2B5EF4-FFF2-40B4-BE49-F238E27FC236}">
                <a16:creationId xmlns:a16="http://schemas.microsoft.com/office/drawing/2014/main" id="{ECD36E80-E017-C825-541C-5DFD4A58DF89}"/>
              </a:ext>
            </a:extLst>
          </p:cNvPr>
          <p:cNvSpPr/>
          <p:nvPr/>
        </p:nvSpPr>
        <p:spPr>
          <a:xfrm>
            <a:off x="3252584" y="27004646"/>
            <a:ext cx="1243085" cy="433435"/>
          </a:xfrm>
          <a:prstGeom prst="snip1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PRAM</a:t>
            </a:r>
          </a:p>
        </p:txBody>
      </p:sp>
      <p:sp>
        <p:nvSpPr>
          <p:cNvPr id="1432" name="Rectangle: Diagonal Corners Rounded 1431">
            <a:extLst>
              <a:ext uri="{FF2B5EF4-FFF2-40B4-BE49-F238E27FC236}">
                <a16:creationId xmlns:a16="http://schemas.microsoft.com/office/drawing/2014/main" id="{3CA2FC6A-1764-FFEC-B41C-0E1C78B53C5A}"/>
              </a:ext>
            </a:extLst>
          </p:cNvPr>
          <p:cNvSpPr/>
          <p:nvPr/>
        </p:nvSpPr>
        <p:spPr>
          <a:xfrm>
            <a:off x="543964" y="24407616"/>
            <a:ext cx="6566563" cy="443139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ea typeface="+mn-lt"/>
                <a:cs typeface="+mn-lt"/>
              </a:rPr>
              <a:t>Datalog Engine Categories</a:t>
            </a:r>
            <a:endParaRPr lang="en-US" sz="6214" dirty="0"/>
          </a:p>
        </p:txBody>
      </p:sp>
      <p:pic>
        <p:nvPicPr>
          <p:cNvPr id="1382" name="Picture 1381" descr="A white paper with black numbers and black text&#10;&#10;AI-generated content may be incorrect.">
            <a:extLst>
              <a:ext uri="{FF2B5EF4-FFF2-40B4-BE49-F238E27FC236}">
                <a16:creationId xmlns:a16="http://schemas.microsoft.com/office/drawing/2014/main" id="{0B427AB6-5941-DB59-1DDE-F1CE17D8F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9508" y="10259156"/>
            <a:ext cx="6582351" cy="2167708"/>
          </a:xfrm>
          <a:prstGeom prst="rect">
            <a:avLst/>
          </a:prstGeom>
        </p:spPr>
      </p:pic>
      <p:pic>
        <p:nvPicPr>
          <p:cNvPr id="1383" name="Picture 1382" descr="A graph of a number of gpus&#10;&#10;AI-generated content may be incorrect.">
            <a:extLst>
              <a:ext uri="{FF2B5EF4-FFF2-40B4-BE49-F238E27FC236}">
                <a16:creationId xmlns:a16="http://schemas.microsoft.com/office/drawing/2014/main" id="{BC3FA14A-7723-D43D-9637-C5E19E9F3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5908" y="15761897"/>
            <a:ext cx="6539620" cy="17957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0B60055-7F63-FC34-6E8F-2E9F84EDC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6346" y="20564371"/>
            <a:ext cx="6547386" cy="38531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6022AE-9BA4-01F2-B36C-6D897D82A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306" y="14653113"/>
            <a:ext cx="6525188" cy="9648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A9C3EE-0E4F-F8A9-E792-901D93E6D0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8624" y="6588647"/>
            <a:ext cx="6538357" cy="3971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CCC9AC-A7CD-7EF0-FBB5-70CA9F8035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5064" y="11622528"/>
            <a:ext cx="6569122" cy="47809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D3A33C-4C77-78B9-5946-B353CB330E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1416" y="17290453"/>
            <a:ext cx="6543811" cy="81969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E28E6E-84AC-007E-43E8-8746D45B3617}"/>
              </a:ext>
            </a:extLst>
          </p:cNvPr>
          <p:cNvSpPr txBox="1"/>
          <p:nvPr/>
        </p:nvSpPr>
        <p:spPr>
          <a:xfrm>
            <a:off x="7653425" y="16632761"/>
            <a:ext cx="654466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ea typeface="Open Sans"/>
                <a:cs typeface="Open Sans"/>
              </a:rPr>
              <a:t>Configurable all-to-all communication strategy</a:t>
            </a:r>
            <a:endParaRPr lang="en-US" sz="2400" b="1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84A3B5-D671-A339-2F5F-A8B839EF45E8}"/>
              </a:ext>
            </a:extLst>
          </p:cNvPr>
          <p:cNvSpPr txBox="1"/>
          <p:nvPr/>
        </p:nvSpPr>
        <p:spPr>
          <a:xfrm>
            <a:off x="14930377" y="17602572"/>
            <a:ext cx="656766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ea typeface="+mn-lt"/>
                <a:cs typeface="+mn-lt"/>
              </a:rPr>
              <a:t>Weak scaling for iterative join (10M tuples/GPU)</a:t>
            </a:r>
            <a:endParaRPr lang="en-US" sz="2400" b="1" dirty="0">
              <a:ea typeface="Calibri"/>
              <a:cs typeface="Calibri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78186DF-F230-47C3-1262-1385536D4C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97979" y="18072956"/>
            <a:ext cx="6580104" cy="16697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005CD5E-6F3D-C859-2F82-1748B6C97C0D}"/>
              </a:ext>
            </a:extLst>
          </p:cNvPr>
          <p:cNvSpPr txBox="1"/>
          <p:nvPr/>
        </p:nvSpPr>
        <p:spPr>
          <a:xfrm>
            <a:off x="14930377" y="12546451"/>
            <a:ext cx="657354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ea typeface="Open Sans"/>
                <a:cs typeface="Open Sans"/>
              </a:rPr>
              <a:t>Single-GPU evaluation for Same Generation (SG)</a:t>
            </a:r>
            <a:endParaRPr lang="en-US" sz="6214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6CF4B72-3902-BD87-C506-F048B99AF055}"/>
              </a:ext>
            </a:extLst>
          </p:cNvPr>
          <p:cNvSpPr/>
          <p:nvPr/>
        </p:nvSpPr>
        <p:spPr>
          <a:xfrm>
            <a:off x="524939" y="30444753"/>
            <a:ext cx="6562908" cy="16017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ea typeface="Calibri"/>
                <a:cs typeface="Calibri"/>
              </a:rPr>
              <a:t>Highest performant Datalog engine</a:t>
            </a:r>
          </a:p>
          <a:p>
            <a:r>
              <a:rPr lang="en-US" sz="2400" b="1" dirty="0">
                <a:ea typeface="Calibri"/>
                <a:cs typeface="Calibri"/>
              </a:rPr>
              <a:t>Single-GPU</a:t>
            </a:r>
            <a:r>
              <a:rPr lang="en-US" sz="2400" dirty="0">
                <a:ea typeface="Calibri"/>
                <a:cs typeface="Calibri"/>
              </a:rPr>
              <a:t>: </a:t>
            </a:r>
            <a:r>
              <a:rPr lang="en-US" sz="2400" dirty="0">
                <a:ea typeface="+mn-lt"/>
                <a:cs typeface="+mn-lt"/>
              </a:rPr>
              <a:t>Up to 7× speedup over </a:t>
            </a:r>
            <a:r>
              <a:rPr lang="en-US" sz="2400" err="1">
                <a:ea typeface="+mn-lt"/>
                <a:cs typeface="+mn-lt"/>
              </a:rPr>
              <a:t>GPULog</a:t>
            </a:r>
            <a:endParaRPr lang="en-US" sz="2400">
              <a:ea typeface="+mn-lt"/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Multi-threaded</a:t>
            </a:r>
            <a:r>
              <a:rPr lang="en-US" sz="2400" dirty="0">
                <a:ea typeface="+mn-lt"/>
                <a:cs typeface="+mn-lt"/>
              </a:rPr>
              <a:t>: Up to 33× over Soufflé</a:t>
            </a:r>
            <a:endParaRPr lang="en-US" sz="2400"/>
          </a:p>
          <a:p>
            <a:r>
              <a:rPr lang="en-US" sz="2400" b="1" dirty="0">
                <a:ea typeface="Calibri"/>
                <a:cs typeface="Calibri"/>
              </a:rPr>
              <a:t>Distributed</a:t>
            </a:r>
            <a:r>
              <a:rPr lang="en-US" sz="2400" dirty="0">
                <a:ea typeface="Calibri"/>
                <a:cs typeface="Calibri"/>
              </a:rPr>
              <a:t>: Up to 31.9× speedup over SLOG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C79B4C-E6C3-94BD-5AB1-1946372F3153}"/>
              </a:ext>
            </a:extLst>
          </p:cNvPr>
          <p:cNvSpPr txBox="1"/>
          <p:nvPr/>
        </p:nvSpPr>
        <p:spPr>
          <a:xfrm>
            <a:off x="538906" y="27622207"/>
            <a:ext cx="654780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>
                <a:ea typeface="Open Sans"/>
                <a:cs typeface="Open Sans"/>
              </a:rPr>
              <a:t>Requirements for MNMG Datalog Engine</a:t>
            </a:r>
            <a:endParaRPr lang="en-US" sz="6214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2A275A6-C5EA-4079-7F5F-AF535701BA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35413" y="13170936"/>
            <a:ext cx="6547313" cy="1949826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02A020-454E-9E3F-1658-2071451817AD}"/>
              </a:ext>
            </a:extLst>
          </p:cNvPr>
          <p:cNvSpPr/>
          <p:nvPr/>
        </p:nvSpPr>
        <p:spPr>
          <a:xfrm>
            <a:off x="14930377" y="9053908"/>
            <a:ext cx="6573544" cy="408072"/>
          </a:xfrm>
          <a:custGeom>
            <a:avLst/>
            <a:gdLst>
              <a:gd name="connsiteX0" fmla="*/ 0 w 9857035"/>
              <a:gd name="connsiteY0" fmla="*/ 68013 h 408072"/>
              <a:gd name="connsiteX1" fmla="*/ 68013 w 9857035"/>
              <a:gd name="connsiteY1" fmla="*/ 0 h 408072"/>
              <a:gd name="connsiteX2" fmla="*/ 9789022 w 9857035"/>
              <a:gd name="connsiteY2" fmla="*/ 0 h 408072"/>
              <a:gd name="connsiteX3" fmla="*/ 9857035 w 9857035"/>
              <a:gd name="connsiteY3" fmla="*/ 68013 h 408072"/>
              <a:gd name="connsiteX4" fmla="*/ 9857035 w 9857035"/>
              <a:gd name="connsiteY4" fmla="*/ 340059 h 408072"/>
              <a:gd name="connsiteX5" fmla="*/ 9789022 w 9857035"/>
              <a:gd name="connsiteY5" fmla="*/ 408072 h 408072"/>
              <a:gd name="connsiteX6" fmla="*/ 68013 w 9857035"/>
              <a:gd name="connsiteY6" fmla="*/ 408072 h 408072"/>
              <a:gd name="connsiteX7" fmla="*/ 0 w 9857035"/>
              <a:gd name="connsiteY7" fmla="*/ 340059 h 408072"/>
              <a:gd name="connsiteX8" fmla="*/ 0 w 9857035"/>
              <a:gd name="connsiteY8" fmla="*/ 68013 h 40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57035" h="408072">
                <a:moveTo>
                  <a:pt x="0" y="68013"/>
                </a:moveTo>
                <a:cubicBezTo>
                  <a:pt x="0" y="30450"/>
                  <a:pt x="30450" y="0"/>
                  <a:pt x="68013" y="0"/>
                </a:cubicBezTo>
                <a:lnTo>
                  <a:pt x="9789022" y="0"/>
                </a:lnTo>
                <a:cubicBezTo>
                  <a:pt x="9826585" y="0"/>
                  <a:pt x="9857035" y="30450"/>
                  <a:pt x="9857035" y="68013"/>
                </a:cubicBezTo>
                <a:lnTo>
                  <a:pt x="9857035" y="340059"/>
                </a:lnTo>
                <a:cubicBezTo>
                  <a:pt x="9857035" y="377622"/>
                  <a:pt x="9826585" y="408072"/>
                  <a:pt x="9789022" y="408072"/>
                </a:cubicBezTo>
                <a:lnTo>
                  <a:pt x="68013" y="408072"/>
                </a:lnTo>
                <a:cubicBezTo>
                  <a:pt x="30450" y="408072"/>
                  <a:pt x="0" y="377622"/>
                  <a:pt x="0" y="340059"/>
                </a:cubicBezTo>
                <a:lnTo>
                  <a:pt x="0" y="68013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11360" tIns="111360" rIns="111360" bIns="111360" numCol="1" spcCol="1270" anchor="ctr" anchorCtr="0">
            <a:no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i="0" kern="1200" dirty="0"/>
              <a:t>Datasets</a:t>
            </a:r>
            <a:r>
              <a:rPr lang="en-US" sz="1800" b="0" i="0" kern="1200" dirty="0"/>
              <a:t>: Stanford large network, </a:t>
            </a:r>
            <a:r>
              <a:rPr lang="en-US" sz="1800" b="0" i="0" kern="1200" dirty="0" err="1"/>
              <a:t>SuiteSparse</a:t>
            </a:r>
            <a:r>
              <a:rPr lang="en-US" sz="1800" b="0" i="0" kern="1200" dirty="0"/>
              <a:t>, Road network</a:t>
            </a:r>
            <a:endParaRPr lang="en-US" sz="1800" kern="1200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66F80AF-0C4F-2F3F-0EC0-E03807491884}"/>
              </a:ext>
            </a:extLst>
          </p:cNvPr>
          <p:cNvSpPr/>
          <p:nvPr/>
        </p:nvSpPr>
        <p:spPr>
          <a:xfrm>
            <a:off x="14930377" y="8590268"/>
            <a:ext cx="6573544" cy="408072"/>
          </a:xfrm>
          <a:custGeom>
            <a:avLst/>
            <a:gdLst>
              <a:gd name="connsiteX0" fmla="*/ 0 w 9857035"/>
              <a:gd name="connsiteY0" fmla="*/ 68013 h 408072"/>
              <a:gd name="connsiteX1" fmla="*/ 68013 w 9857035"/>
              <a:gd name="connsiteY1" fmla="*/ 0 h 408072"/>
              <a:gd name="connsiteX2" fmla="*/ 9789022 w 9857035"/>
              <a:gd name="connsiteY2" fmla="*/ 0 h 408072"/>
              <a:gd name="connsiteX3" fmla="*/ 9857035 w 9857035"/>
              <a:gd name="connsiteY3" fmla="*/ 68013 h 408072"/>
              <a:gd name="connsiteX4" fmla="*/ 9857035 w 9857035"/>
              <a:gd name="connsiteY4" fmla="*/ 340059 h 408072"/>
              <a:gd name="connsiteX5" fmla="*/ 9789022 w 9857035"/>
              <a:gd name="connsiteY5" fmla="*/ 408072 h 408072"/>
              <a:gd name="connsiteX6" fmla="*/ 68013 w 9857035"/>
              <a:gd name="connsiteY6" fmla="*/ 408072 h 408072"/>
              <a:gd name="connsiteX7" fmla="*/ 0 w 9857035"/>
              <a:gd name="connsiteY7" fmla="*/ 340059 h 408072"/>
              <a:gd name="connsiteX8" fmla="*/ 0 w 9857035"/>
              <a:gd name="connsiteY8" fmla="*/ 68013 h 40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57035" h="408072">
                <a:moveTo>
                  <a:pt x="0" y="68013"/>
                </a:moveTo>
                <a:cubicBezTo>
                  <a:pt x="0" y="30450"/>
                  <a:pt x="30450" y="0"/>
                  <a:pt x="68013" y="0"/>
                </a:cubicBezTo>
                <a:lnTo>
                  <a:pt x="9789022" y="0"/>
                </a:lnTo>
                <a:cubicBezTo>
                  <a:pt x="9826585" y="0"/>
                  <a:pt x="9857035" y="30450"/>
                  <a:pt x="9857035" y="68013"/>
                </a:cubicBezTo>
                <a:lnTo>
                  <a:pt x="9857035" y="340059"/>
                </a:lnTo>
                <a:cubicBezTo>
                  <a:pt x="9857035" y="377622"/>
                  <a:pt x="9826585" y="408072"/>
                  <a:pt x="9789022" y="408072"/>
                </a:cubicBezTo>
                <a:lnTo>
                  <a:pt x="68013" y="408072"/>
                </a:lnTo>
                <a:cubicBezTo>
                  <a:pt x="30450" y="408072"/>
                  <a:pt x="0" y="377622"/>
                  <a:pt x="0" y="340059"/>
                </a:cubicBezTo>
                <a:lnTo>
                  <a:pt x="0" y="68013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11360" tIns="111360" rIns="111360" bIns="111360" numCol="1" spcCol="1270" anchor="ctr" anchorCtr="0">
            <a:no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dirty="0"/>
              <a:t>Apps</a:t>
            </a:r>
            <a:r>
              <a:rPr lang="en-US" sz="1800" dirty="0"/>
              <a:t>: Transitive Closure, Same Generation, Connected Component</a:t>
            </a:r>
            <a:endParaRPr lang="en-US" sz="1800" kern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67418C-DF79-6A61-5B38-12F230BED340}"/>
              </a:ext>
            </a:extLst>
          </p:cNvPr>
          <p:cNvSpPr/>
          <p:nvPr/>
        </p:nvSpPr>
        <p:spPr>
          <a:xfrm>
            <a:off x="13845939" y="6502429"/>
            <a:ext cx="543359" cy="4039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55E422-0B9B-F7DB-977A-648F69CD3AE2}"/>
              </a:ext>
            </a:extLst>
          </p:cNvPr>
          <p:cNvSpPr/>
          <p:nvPr/>
        </p:nvSpPr>
        <p:spPr>
          <a:xfrm>
            <a:off x="13828067" y="16643983"/>
            <a:ext cx="543359" cy="4039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B39653-6EB3-6E8B-5BD1-ADA2CE6F8421}"/>
              </a:ext>
            </a:extLst>
          </p:cNvPr>
          <p:cNvSpPr/>
          <p:nvPr/>
        </p:nvSpPr>
        <p:spPr>
          <a:xfrm>
            <a:off x="13794179" y="11129857"/>
            <a:ext cx="543359" cy="4039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BD5EF1-0943-9F0D-D974-EEE87358E117}"/>
              </a:ext>
            </a:extLst>
          </p:cNvPr>
          <p:cNvSpPr/>
          <p:nvPr/>
        </p:nvSpPr>
        <p:spPr>
          <a:xfrm>
            <a:off x="13848598" y="6036245"/>
            <a:ext cx="543359" cy="4039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2</a:t>
            </a:r>
          </a:p>
        </p:txBody>
      </p:sp>
      <p:pic>
        <p:nvPicPr>
          <p:cNvPr id="20" name="Graphic 19" descr="Badge Question Mark with solid fill">
            <a:extLst>
              <a:ext uri="{FF2B5EF4-FFF2-40B4-BE49-F238E27FC236}">
                <a16:creationId xmlns:a16="http://schemas.microsoft.com/office/drawing/2014/main" id="{10F019D2-C957-4F36-17EF-9975B8E616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49129" y="26514375"/>
            <a:ext cx="914400" cy="914400"/>
          </a:xfrm>
          <a:prstGeom prst="rect">
            <a:avLst/>
          </a:prstGeom>
        </p:spPr>
      </p:pic>
      <p:pic>
        <p:nvPicPr>
          <p:cNvPr id="16" name="Graphic 1284">
            <a:extLst>
              <a:ext uri="{FF2B5EF4-FFF2-40B4-BE49-F238E27FC236}">
                <a16:creationId xmlns:a16="http://schemas.microsoft.com/office/drawing/2014/main" id="{42F82842-47C6-82C1-76DB-91E68FC7E4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7716" y="57930"/>
            <a:ext cx="3183641" cy="304561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1C62325-70F3-5429-883C-6F3C1B30ED79}"/>
              </a:ext>
            </a:extLst>
          </p:cNvPr>
          <p:cNvGrpSpPr/>
          <p:nvPr/>
        </p:nvGrpSpPr>
        <p:grpSpPr>
          <a:xfrm>
            <a:off x="11024980" y="26240179"/>
            <a:ext cx="1583999" cy="2007958"/>
            <a:chOff x="4868478" y="1656283"/>
            <a:chExt cx="2286193" cy="200795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DA53C45-1C43-5FAC-D84F-C1C1A73C7451}"/>
                </a:ext>
              </a:extLst>
            </p:cNvPr>
            <p:cNvGrpSpPr/>
            <p:nvPr/>
          </p:nvGrpSpPr>
          <p:grpSpPr>
            <a:xfrm>
              <a:off x="4868478" y="1656283"/>
              <a:ext cx="2286193" cy="2007958"/>
              <a:chOff x="4868478" y="1656283"/>
              <a:chExt cx="2286193" cy="200795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A38A159-B428-775D-E510-7627B42A527D}"/>
                  </a:ext>
                </a:extLst>
              </p:cNvPr>
              <p:cNvSpPr/>
              <p:nvPr/>
            </p:nvSpPr>
            <p:spPr>
              <a:xfrm>
                <a:off x="4868478" y="1656283"/>
                <a:ext cx="2285352" cy="200795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TextBox 4">
                <a:extLst>
                  <a:ext uri="{FF2B5EF4-FFF2-40B4-BE49-F238E27FC236}">
                    <a16:creationId xmlns:a16="http://schemas.microsoft.com/office/drawing/2014/main" id="{5E2B3D65-F40D-D588-667E-3780B836AC6B}"/>
                  </a:ext>
                </a:extLst>
              </p:cNvPr>
              <p:cNvSpPr txBox="1"/>
              <p:nvPr/>
            </p:nvSpPr>
            <p:spPr>
              <a:xfrm>
                <a:off x="4870312" y="1657468"/>
                <a:ext cx="2284359" cy="738664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cs typeface="Arial"/>
                  </a:rPr>
                  <a:t>Optimizing Datalog for the GPU</a:t>
                </a:r>
              </a:p>
            </p:txBody>
          </p:sp>
        </p:grpSp>
        <p:pic>
          <p:nvPicPr>
            <p:cNvPr id="59" name="Picture 58" descr="A white text on a gray background&#10;&#10;Description automatically generated">
              <a:extLst>
                <a:ext uri="{FF2B5EF4-FFF2-40B4-BE49-F238E27FC236}">
                  <a16:creationId xmlns:a16="http://schemas.microsoft.com/office/drawing/2014/main" id="{91690802-6D41-35EB-53F5-47FB2653E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980859" y="3264463"/>
              <a:ext cx="2058221" cy="38642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EC629A-C279-4544-9F84-0D9287891441}"/>
              </a:ext>
            </a:extLst>
          </p:cNvPr>
          <p:cNvGrpSpPr/>
          <p:nvPr/>
        </p:nvGrpSpPr>
        <p:grpSpPr>
          <a:xfrm>
            <a:off x="9297167" y="26239562"/>
            <a:ext cx="1605086" cy="1978605"/>
            <a:chOff x="1124025" y="1664475"/>
            <a:chExt cx="2286193" cy="201434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C580B61-554E-2453-4BCE-680377D44F48}"/>
                </a:ext>
              </a:extLst>
            </p:cNvPr>
            <p:cNvSpPr/>
            <p:nvPr/>
          </p:nvSpPr>
          <p:spPr>
            <a:xfrm>
              <a:off x="1124025" y="1664475"/>
              <a:ext cx="2285352" cy="20079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" name="TextBox 15">
              <a:extLst>
                <a:ext uri="{FF2B5EF4-FFF2-40B4-BE49-F238E27FC236}">
                  <a16:creationId xmlns:a16="http://schemas.microsoft.com/office/drawing/2014/main" id="{4A7BABE2-22F7-0526-117A-81332462BBBD}"/>
                </a:ext>
              </a:extLst>
            </p:cNvPr>
            <p:cNvSpPr txBox="1"/>
            <p:nvPr/>
          </p:nvSpPr>
          <p:spPr>
            <a:xfrm>
              <a:off x="1125857" y="1665660"/>
              <a:ext cx="2284361" cy="1190678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000000"/>
                  </a:solidFill>
                  <a:cs typeface="Arial"/>
                </a:rPr>
                <a:t>Towards iterative relational algebra on the {GPU}</a:t>
              </a:r>
            </a:p>
            <a:p>
              <a:pPr algn="l"/>
              <a:endParaRPr lang="en-US" sz="1400">
                <a:solidFill>
                  <a:srgbClr val="000000"/>
                </a:solidFill>
                <a:cs typeface="Arial"/>
              </a:endParaRPr>
            </a:p>
          </p:txBody>
        </p:sp>
        <p:pic>
          <p:nvPicPr>
            <p:cNvPr id="56" name="Picture 55" descr="A blue sign with yellow letters&#10;&#10;Description automatically generated">
              <a:extLst>
                <a:ext uri="{FF2B5EF4-FFF2-40B4-BE49-F238E27FC236}">
                  <a16:creationId xmlns:a16="http://schemas.microsoft.com/office/drawing/2014/main" id="{21D654B8-AC13-A292-3A1C-CA71145FF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540911" y="2961231"/>
              <a:ext cx="1457387" cy="71759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85F1334-A89B-3B75-6E37-B37814DFA2C0}"/>
              </a:ext>
            </a:extLst>
          </p:cNvPr>
          <p:cNvGrpSpPr/>
          <p:nvPr/>
        </p:nvGrpSpPr>
        <p:grpSpPr>
          <a:xfrm>
            <a:off x="7578399" y="26240179"/>
            <a:ext cx="1605086" cy="1990087"/>
            <a:chOff x="7375703" y="1664477"/>
            <a:chExt cx="1720839" cy="20079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6521625-C57B-97D8-DCC2-F0AE3AC3BDAB}"/>
                </a:ext>
              </a:extLst>
            </p:cNvPr>
            <p:cNvGrpSpPr/>
            <p:nvPr/>
          </p:nvGrpSpPr>
          <p:grpSpPr>
            <a:xfrm>
              <a:off x="7375703" y="1664477"/>
              <a:ext cx="1720839" cy="2007958"/>
              <a:chOff x="7375703" y="1664477"/>
              <a:chExt cx="2286193" cy="200795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836C4F4-9ED8-1114-3B2B-6A3E369C3417}"/>
                  </a:ext>
                </a:extLst>
              </p:cNvPr>
              <p:cNvSpPr/>
              <p:nvPr/>
            </p:nvSpPr>
            <p:spPr>
              <a:xfrm>
                <a:off x="7375703" y="1664477"/>
                <a:ext cx="2285352" cy="200795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TextBox 6">
                <a:extLst>
                  <a:ext uri="{FF2B5EF4-FFF2-40B4-BE49-F238E27FC236}">
                    <a16:creationId xmlns:a16="http://schemas.microsoft.com/office/drawing/2014/main" id="{2DC5831D-C7A7-FEDC-F41C-46AC03950BAA}"/>
                  </a:ext>
                </a:extLst>
              </p:cNvPr>
              <p:cNvSpPr txBox="1"/>
              <p:nvPr/>
            </p:nvSpPr>
            <p:spPr>
              <a:xfrm>
                <a:off x="7377536" y="1665662"/>
                <a:ext cx="2284360" cy="954107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rgbClr val="000000"/>
                    </a:solidFill>
                    <a:cs typeface="Arial"/>
                  </a:rPr>
                  <a:t>Accelerating Datalog applications with </a:t>
                </a:r>
                <a:r>
                  <a:rPr lang="en-US" sz="1400" dirty="0" err="1">
                    <a:solidFill>
                      <a:srgbClr val="000000"/>
                    </a:solidFill>
                    <a:cs typeface="Arial"/>
                  </a:rPr>
                  <a:t>cuDF</a:t>
                </a:r>
                <a:endParaRPr lang="en-US" sz="1400" dirty="0">
                  <a:solidFill>
                    <a:srgbClr val="000000"/>
                  </a:solidFill>
                  <a:cs typeface="Arial"/>
                </a:endParaRPr>
              </a:p>
            </p:txBody>
          </p:sp>
        </p:grpSp>
        <p:pic>
          <p:nvPicPr>
            <p:cNvPr id="46" name="Picture 45" descr="A number on a white background&#10;&#10;Description automatically generated">
              <a:extLst>
                <a:ext uri="{FF2B5EF4-FFF2-40B4-BE49-F238E27FC236}">
                  <a16:creationId xmlns:a16="http://schemas.microsoft.com/office/drawing/2014/main" id="{CC611018-18F3-E95A-0F25-CD83C5796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556040" y="3159636"/>
              <a:ext cx="1356955" cy="456791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56ADE5D-0F04-0C50-19C9-4423B1A98CF4}"/>
              </a:ext>
            </a:extLst>
          </p:cNvPr>
          <p:cNvGrpSpPr/>
          <p:nvPr/>
        </p:nvGrpSpPr>
        <p:grpSpPr>
          <a:xfrm>
            <a:off x="12730660" y="26240179"/>
            <a:ext cx="1583999" cy="2007958"/>
            <a:chOff x="4868478" y="1656283"/>
            <a:chExt cx="2286193" cy="20079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0F5DA2D-16B9-066E-26A3-EF4242D00FAF}"/>
                </a:ext>
              </a:extLst>
            </p:cNvPr>
            <p:cNvGrpSpPr/>
            <p:nvPr/>
          </p:nvGrpSpPr>
          <p:grpSpPr>
            <a:xfrm>
              <a:off x="4868478" y="1656283"/>
              <a:ext cx="2286193" cy="2007958"/>
              <a:chOff x="4868478" y="1656283"/>
              <a:chExt cx="2286193" cy="2007958"/>
            </a:xfrm>
          </p:grpSpPr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EC323CAF-C845-F846-1358-C646D3C1AD66}"/>
                  </a:ext>
                </a:extLst>
              </p:cNvPr>
              <p:cNvSpPr/>
              <p:nvPr/>
            </p:nvSpPr>
            <p:spPr>
              <a:xfrm>
                <a:off x="4868478" y="1656283"/>
                <a:ext cx="2285352" cy="20079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" name="TextBox 4">
                <a:extLst>
                  <a:ext uri="{FF2B5EF4-FFF2-40B4-BE49-F238E27FC236}">
                    <a16:creationId xmlns:a16="http://schemas.microsoft.com/office/drawing/2014/main" id="{CE55BF44-A9D4-7C67-5C06-F3358CB09514}"/>
                  </a:ext>
                </a:extLst>
              </p:cNvPr>
              <p:cNvSpPr txBox="1"/>
              <p:nvPr/>
            </p:nvSpPr>
            <p:spPr>
              <a:xfrm>
                <a:off x="4870312" y="1657468"/>
                <a:ext cx="2284359" cy="7386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cs typeface="Arial"/>
                  </a:rPr>
                  <a:t>Multi-node multi-GPU Datalog</a:t>
                </a:r>
                <a:endParaRPr lang="en-US" dirty="0"/>
              </a:p>
            </p:txBody>
          </p:sp>
        </p:grpSp>
        <p:pic>
          <p:nvPicPr>
            <p:cNvPr id="1344" name="Picture 1343" descr="ICS 2025(Salt Lake City UT) - ACM International Conference on ...">
              <a:extLst>
                <a:ext uri="{FF2B5EF4-FFF2-40B4-BE49-F238E27FC236}">
                  <a16:creationId xmlns:a16="http://schemas.microsoft.com/office/drawing/2014/main" id="{A9CA712F-3A91-588C-A0DD-123C69500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242275" y="3067832"/>
              <a:ext cx="1432220" cy="5651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</p:grpSp>
      <p:sp>
        <p:nvSpPr>
          <p:cNvPr id="1347" name="TextBox 1346">
            <a:extLst>
              <a:ext uri="{FF2B5EF4-FFF2-40B4-BE49-F238E27FC236}">
                <a16:creationId xmlns:a16="http://schemas.microsoft.com/office/drawing/2014/main" id="{FBA0C6FB-702B-0A83-8BF7-FFA3DB2472A3}"/>
              </a:ext>
            </a:extLst>
          </p:cNvPr>
          <p:cNvSpPr txBox="1"/>
          <p:nvPr/>
        </p:nvSpPr>
        <p:spPr>
          <a:xfrm>
            <a:off x="7655690" y="25685311"/>
            <a:ext cx="687147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ea typeface="Open Sans"/>
                <a:cs typeface="Open Sans"/>
              </a:rPr>
              <a:t>Evolution from single-GPU to multi-node multi-GPU</a:t>
            </a:r>
            <a:endParaRPr lang="en-US" dirty="0"/>
          </a:p>
        </p:txBody>
      </p:sp>
      <p:pic>
        <p:nvPicPr>
          <p:cNvPr id="1348" name="Picture 1347" descr="Argonne National Laboratory Electric Vehicle - Esther Petronilla">
            <a:extLst>
              <a:ext uri="{FF2B5EF4-FFF2-40B4-BE49-F238E27FC236}">
                <a16:creationId xmlns:a16="http://schemas.microsoft.com/office/drawing/2014/main" id="{E8116546-1985-CD4C-D50C-48D34034A5E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73124" y="30715978"/>
            <a:ext cx="2671288" cy="1373576"/>
          </a:xfrm>
          <a:prstGeom prst="rect">
            <a:avLst/>
          </a:prstGeom>
        </p:spPr>
      </p:pic>
      <p:pic>
        <p:nvPicPr>
          <p:cNvPr id="1349" name="Picture 1348">
            <a:extLst>
              <a:ext uri="{FF2B5EF4-FFF2-40B4-BE49-F238E27FC236}">
                <a16:creationId xmlns:a16="http://schemas.microsoft.com/office/drawing/2014/main" id="{51FB2F48-B09A-A10D-58F9-03D98D3B68E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7583875" y="30700963"/>
            <a:ext cx="1384981" cy="137459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DBDBF09-EC97-5A53-EDDB-B45DEA6ACAB3}"/>
              </a:ext>
            </a:extLst>
          </p:cNvPr>
          <p:cNvSpPr txBox="1"/>
          <p:nvPr/>
        </p:nvSpPr>
        <p:spPr>
          <a:xfrm>
            <a:off x="14988954" y="29726458"/>
            <a:ext cx="6539947" cy="584775"/>
          </a:xfrm>
          <a:prstGeom prst="rect">
            <a:avLst/>
          </a:prstGeom>
          <a:ln>
            <a:noFill/>
          </a:ln>
          <a:effectLst>
            <a:outerShdw dist="114300" dir="5400000" algn="t" rotWithShape="0">
              <a:srgbClr val="EF5B5B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200" dirty="0">
                <a:latin typeface="Bree Serif"/>
              </a:rPr>
              <a:t>Future plan</a:t>
            </a:r>
            <a:endParaRPr lang="en-US" sz="3200" dirty="0">
              <a:latin typeface="Bree Serif" panose="02000503040000020004" pitchFamily="2" charset="0"/>
            </a:endParaRPr>
          </a:p>
        </p:txBody>
      </p:sp>
      <p:sp>
        <p:nvSpPr>
          <p:cNvPr id="1350" name="TextBox 1349">
            <a:extLst>
              <a:ext uri="{FF2B5EF4-FFF2-40B4-BE49-F238E27FC236}">
                <a16:creationId xmlns:a16="http://schemas.microsoft.com/office/drawing/2014/main" id="{5B908452-E065-C39B-8D6C-7B18244BB404}"/>
              </a:ext>
            </a:extLst>
          </p:cNvPr>
          <p:cNvSpPr txBox="1"/>
          <p:nvPr/>
        </p:nvSpPr>
        <p:spPr>
          <a:xfrm>
            <a:off x="15027099" y="30523260"/>
            <a:ext cx="657354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32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64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1966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288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6610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3932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1254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577" algn="l" defTabSz="3134644" rtl="0" eaLnBrk="1" latinLnBrk="0" hangingPunct="1">
              <a:defRPr sz="6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a typeface="Open Sans"/>
                <a:cs typeface="Open Sans"/>
              </a:rPr>
              <a:t>We are working 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Open Sans"/>
                <a:cs typeface="Open Sans"/>
              </a:rPr>
              <a:t>Spatial and temporal load balancing</a:t>
            </a:r>
            <a:endParaRPr lang="en-US" sz="2400" dirty="0">
              <a:ea typeface="Open Sans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Open Sans"/>
                <a:cs typeface="Open Sans"/>
              </a:rPr>
              <a:t>GPU-Aware HIP and </a:t>
            </a:r>
            <a:r>
              <a:rPr lang="en-US" sz="2400" err="1">
                <a:ea typeface="Open Sans"/>
                <a:cs typeface="Open Sans"/>
              </a:rPr>
              <a:t>OneAPI</a:t>
            </a:r>
            <a:r>
              <a:rPr lang="en-US" sz="2400" dirty="0">
                <a:ea typeface="Open Sans"/>
                <a:cs typeface="Open Sans"/>
              </a:rPr>
              <a:t> implementations</a:t>
            </a:r>
            <a:endParaRPr lang="en-US" sz="2400" dirty="0">
              <a:ea typeface="Open Sans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Open Sans"/>
                <a:cs typeface="Open Sans"/>
              </a:rPr>
              <a:t>Application to </a:t>
            </a:r>
            <a:r>
              <a:rPr lang="en-US" sz="2400" dirty="0" err="1">
                <a:ea typeface="Open Sans"/>
                <a:cs typeface="Open Sans"/>
              </a:rPr>
              <a:t>Neurosymbolic</a:t>
            </a:r>
            <a:r>
              <a:rPr lang="en-US" sz="2400" dirty="0">
                <a:ea typeface="Open Sans"/>
                <a:cs typeface="Open Sans"/>
              </a:rPr>
              <a:t> programming</a:t>
            </a:r>
          </a:p>
        </p:txBody>
      </p:sp>
      <p:pic>
        <p:nvPicPr>
          <p:cNvPr id="1351" name="Picture 1350">
            <a:extLst>
              <a:ext uri="{FF2B5EF4-FFF2-40B4-BE49-F238E27FC236}">
                <a16:creationId xmlns:a16="http://schemas.microsoft.com/office/drawing/2014/main" id="{DEB5A3BD-8F87-2BAD-2D2D-0C6B1E4FD91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761659" y="30702537"/>
            <a:ext cx="2290493" cy="1368164"/>
          </a:xfrm>
          <a:prstGeom prst="rect">
            <a:avLst/>
          </a:prstGeom>
        </p:spPr>
      </p:pic>
      <p:sp>
        <p:nvSpPr>
          <p:cNvPr id="1352" name="Rectangle 1351">
            <a:extLst>
              <a:ext uri="{FF2B5EF4-FFF2-40B4-BE49-F238E27FC236}">
                <a16:creationId xmlns:a16="http://schemas.microsoft.com/office/drawing/2014/main" id="{E992B0B3-4FCA-DFB7-728A-A3CCB5891F80}"/>
              </a:ext>
            </a:extLst>
          </p:cNvPr>
          <p:cNvSpPr/>
          <p:nvPr/>
        </p:nvSpPr>
        <p:spPr>
          <a:xfrm>
            <a:off x="-5158" y="3201484"/>
            <a:ext cx="21958369" cy="333588"/>
          </a:xfrm>
          <a:prstGeom prst="rect">
            <a:avLst/>
          </a:prstGeom>
          <a:solidFill>
            <a:srgbClr val="233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 kern="1200"/>
            </a:defPPr>
            <a:lvl1pPr marL="0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4514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028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543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057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571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167085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361599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556114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/>
          </a:p>
        </p:txBody>
      </p:sp>
      <p:sp>
        <p:nvSpPr>
          <p:cNvPr id="1353" name="Rectangle 1352">
            <a:extLst>
              <a:ext uri="{FF2B5EF4-FFF2-40B4-BE49-F238E27FC236}">
                <a16:creationId xmlns:a16="http://schemas.microsoft.com/office/drawing/2014/main" id="{89BD44C1-563B-D5AE-CF4A-6F77338FE38E}"/>
              </a:ext>
            </a:extLst>
          </p:cNvPr>
          <p:cNvSpPr/>
          <p:nvPr/>
        </p:nvSpPr>
        <p:spPr>
          <a:xfrm>
            <a:off x="-5157" y="32470210"/>
            <a:ext cx="21952158" cy="452268"/>
          </a:xfrm>
          <a:prstGeom prst="rect">
            <a:avLst/>
          </a:prstGeom>
          <a:solidFill>
            <a:srgbClr val="233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 kern="1200"/>
            </a:defPPr>
            <a:lvl1pPr marL="0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4514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028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543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057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571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167085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361599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556114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/>
          </a:p>
        </p:txBody>
      </p:sp>
    </p:spTree>
    <p:extLst>
      <p:ext uri="{BB962C8B-B14F-4D97-AF65-F5344CB8AC3E}">
        <p14:creationId xmlns:p14="http://schemas.microsoft.com/office/powerpoint/2010/main" val="117346135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contemplativecloud|08-20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5375</TotalTime>
  <Words>1247</Words>
  <Application>Microsoft Office PowerPoint</Application>
  <PresentationFormat>Custom</PresentationFormat>
  <Paragraphs>430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Shovon, Ahmedur Rahman</cp:lastModifiedBy>
  <cp:revision>1432</cp:revision>
  <dcterms:modified xsi:type="dcterms:W3CDTF">2025-04-23T17:54:39Z</dcterms:modified>
  <cp:category>research posters template</cp:category>
</cp:coreProperties>
</file>