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83" r:id="rId2"/>
    <p:sldId id="258" r:id="rId3"/>
    <p:sldId id="260" r:id="rId4"/>
    <p:sldId id="261" r:id="rId5"/>
    <p:sldId id="294" r:id="rId6"/>
    <p:sldId id="295" r:id="rId7"/>
    <p:sldId id="270" r:id="rId8"/>
    <p:sldId id="296" r:id="rId9"/>
    <p:sldId id="288" r:id="rId10"/>
    <p:sldId id="271" r:id="rId11"/>
    <p:sldId id="267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289" r:id="rId31"/>
    <p:sldId id="287" r:id="rId32"/>
    <p:sldId id="280" r:id="rId33"/>
    <p:sldId id="281" r:id="rId34"/>
    <p:sldId id="282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6522" autoAdjust="0"/>
  </p:normalViewPr>
  <p:slideViewPr>
    <p:cSldViewPr snapToGrid="0">
      <p:cViewPr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498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6166F2-2C90-43D7-843B-65B4B84D7E3F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551786-61E1-4554-B2FF-9C2BAF967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algn="r"/>
            <a:fld id="{D12A7FCF-E310-478C-BE8C-DE9FE4AA2C8B}" type="slidenum">
              <a:rPr lang="en-US" sz="1400" smtClean="0">
                <a:latin typeface="Times New Roman"/>
              </a:r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31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699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657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37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4680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855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6129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781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Dr. Md. </a:t>
            </a:r>
            <a:r>
              <a:rPr lang="en-US" dirty="0" err="1" smtClean="0"/>
              <a:t>Whaiduzzaman</a:t>
            </a:r>
            <a:r>
              <a:rPr lang="en-US" dirty="0" smtClean="0"/>
              <a:t> sir for </a:t>
            </a:r>
            <a:r>
              <a:rPr lang="en-US" dirty="0" smtClean="0"/>
              <a:t>mentoring me through</a:t>
            </a:r>
            <a:r>
              <a:rPr lang="en-US" baseline="0" dirty="0" smtClean="0"/>
              <a:t> the whole thesis work</a:t>
            </a:r>
            <a:r>
              <a:rPr lang="en-US" dirty="0" smtClean="0"/>
              <a:t>. He had</a:t>
            </a:r>
            <a:r>
              <a:rPr lang="en-US" baseline="0" dirty="0" smtClean="0"/>
              <a:t> confidence in me and helped me in every aspects.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K M </a:t>
            </a:r>
            <a:r>
              <a:rPr lang="en-US" dirty="0" err="1" smtClean="0"/>
              <a:t>Akkas</a:t>
            </a:r>
            <a:r>
              <a:rPr lang="en-US" dirty="0" smtClean="0"/>
              <a:t> Ali, Director sir for </a:t>
            </a:r>
            <a:r>
              <a:rPr lang="en-US" baseline="0" dirty="0" smtClean="0"/>
              <a:t>Cryptography and Advanced Security courses</a:t>
            </a:r>
            <a:r>
              <a:rPr lang="en-US" dirty="0" smtClean="0"/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Jesmin</a:t>
            </a:r>
            <a:r>
              <a:rPr lang="en-US" dirty="0" smtClean="0"/>
              <a:t> Akhter madam for Advanced database:</a:t>
            </a:r>
            <a:r>
              <a:rPr lang="en-US" baseline="0" dirty="0" smtClean="0"/>
              <a:t> 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Vertical Partitioning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 and</a:t>
            </a:r>
            <a:r>
              <a:rPr lang="en-US" baseline="0" dirty="0" smtClean="0"/>
              <a:t> </a:t>
            </a:r>
            <a:r>
              <a:rPr lang="en-US" dirty="0" smtClean="0"/>
              <a:t>Dr. Mohammad </a:t>
            </a:r>
            <a:r>
              <a:rPr lang="en-US" dirty="0" err="1" smtClean="0"/>
              <a:t>Shahidul</a:t>
            </a:r>
            <a:r>
              <a:rPr lang="en-US" dirty="0" smtClean="0"/>
              <a:t> Islam sir for</a:t>
            </a:r>
            <a:r>
              <a:rPr lang="en-US" baseline="0" dirty="0" smtClean="0"/>
              <a:t> Artificial Intelligence, Image Processing courses which inspired me to do further research</a:t>
            </a:r>
            <a:r>
              <a:rPr lang="en-US" dirty="0" smtClean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Ministry of Science and Technology, Bangladesh for granting me National Science and Technology(NST) fellowship in 2016-17.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1899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8" name="TextShape 2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</p:spPr>
        <p:txBody>
          <a:bodyPr anchor="b"/>
          <a:lstStyle/>
          <a:p>
            <a:pPr algn="r">
              <a:lnSpc>
                <a:spcPct val="100000"/>
              </a:lnSpc>
            </a:pPr>
            <a:fld id="{98DA733F-E318-4682-88F2-107CFC3B6CC5}" type="slidenum">
              <a:rPr lang="en-US" sz="1200">
                <a:solidFill>
                  <a:srgbClr val="000000"/>
                </a:solidFill>
                <a:latin typeface="+mn-lt"/>
                <a:ea typeface="+mn-ea"/>
              </a:rPr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3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 smtClean="0"/>
              <a:t>We use JSON Web Token (JWT) for generating access token for authorizing API access.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dirty="0" smtClean="0"/>
              <a:t>Face recognition and storing facial vector data are performed using deep learning based AWS </a:t>
            </a:r>
            <a:r>
              <a:rPr lang="en-IN" dirty="0" err="1" smtClean="0"/>
              <a:t>Rekognition</a:t>
            </a:r>
            <a:r>
              <a:rPr lang="en-IN" dirty="0" smtClean="0"/>
              <a:t> services.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 smtClean="0"/>
              <a:t>SQLAlchemy</a:t>
            </a:r>
            <a:r>
              <a:rPr lang="en-US" dirty="0" smtClean="0"/>
              <a:t> is used as Object Relational Mapper (ORM) that is connected with MySQL database.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Elastic Load Balancing</a:t>
            </a:r>
            <a:endParaRPr lang="en-US" dirty="0" smtClean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04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082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6072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72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9974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IN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551786-61E1-4554-B2FF-9C2BAF9671A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916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10441-F2FC-4D79-900E-D5958C21EAD2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631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5D09-E549-4058-9F66-FA68E537A36B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7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C1C7D-42E6-4402-9AD5-394A20E83515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3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BC533-C10E-492E-93DC-89449A8A50B0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0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48F4-C83D-4E90-8F97-781F2FE667E8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753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04EAF-3F9C-4847-A20E-D0421E2C66E9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08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89925-7C72-4A30-B235-2AAC54826A7B}" type="datetime1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041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3C04B-E76C-4118-A262-B443D6D00FA9}" type="datetime1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750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639D-CBE1-4ADF-965B-3D34E725C162}" type="datetime1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6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F16D1-8AAB-40FA-AD93-8AEB0F12172B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01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5240-7CCD-46A9-9611-3E419636A9F4}" type="datetime1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6454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DBBAB-1BA7-4C0B-ACD0-CCFEFC2654AF}" type="datetime1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B919D-1F66-4917-A1FA-E490247586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80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D9C732D-3F22-4661-B8E4-7C904FEA29E4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  <p:sp>
        <p:nvSpPr>
          <p:cNvPr id="84" name="CustomShape 2"/>
          <p:cNvSpPr/>
          <p:nvPr/>
        </p:nvSpPr>
        <p:spPr>
          <a:xfrm>
            <a:off x="2000520" y="285840"/>
            <a:ext cx="7772040" cy="1214640"/>
          </a:xfrm>
          <a:prstGeom prst="rect">
            <a:avLst/>
          </a:prstGeom>
          <a:noFill/>
          <a:ln>
            <a:noFill/>
          </a:ln>
        </p:spPr>
        <p:txBody>
          <a:bodyPr anchor="b"/>
          <a:lstStyle/>
          <a:p>
            <a:pPr algn="ctr">
              <a:lnSpc>
                <a:spcPct val="150000"/>
              </a:lnSpc>
            </a:pPr>
            <a:r>
              <a:rPr lang="en-US" sz="2800" b="1" dirty="0" err="1" smtClean="0">
                <a:solidFill>
                  <a:srgbClr val="000000"/>
                </a:solidFill>
                <a:latin typeface="Calibri Light"/>
              </a:rPr>
              <a:t>Jahangirnagar</a:t>
            </a:r>
            <a:r>
              <a:rPr lang="en-US" sz="2800" b="1" dirty="0" smtClean="0">
                <a:solidFill>
                  <a:srgbClr val="000000"/>
                </a:solidFill>
                <a:latin typeface="Calibri Light"/>
              </a:rPr>
              <a:t> University</a:t>
            </a:r>
            <a:r>
              <a:rPr lang="en-US" sz="2400" dirty="0">
                <a:solidFill>
                  <a:srgbClr val="000000"/>
                </a:solidFill>
                <a:latin typeface="Calibri Light"/>
              </a:rPr>
              <a:t>
</a:t>
            </a:r>
            <a:r>
              <a:rPr lang="en-US" sz="2800" dirty="0" smtClean="0">
                <a:solidFill>
                  <a:srgbClr val="000000"/>
                </a:solidFill>
                <a:latin typeface="Calibri Light"/>
              </a:rPr>
              <a:t>Institute of Information Technology</a:t>
            </a:r>
            <a:endParaRPr sz="2000" dirty="0"/>
          </a:p>
        </p:txBody>
      </p:sp>
      <p:sp>
        <p:nvSpPr>
          <p:cNvPr id="85" name="CustomShape 3"/>
          <p:cNvSpPr/>
          <p:nvPr/>
        </p:nvSpPr>
        <p:spPr>
          <a:xfrm>
            <a:off x="496724" y="2253802"/>
            <a:ext cx="11088416" cy="167820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/>
            <a:r>
              <a:rPr lang="en-US" sz="3600" dirty="0" smtClean="0"/>
              <a:t> </a:t>
            </a:r>
            <a:r>
              <a:rPr lang="en-US" sz="3600" dirty="0"/>
              <a:t>An Optimized RESTful E-Governance Application Framework for People Identity Verification in </a:t>
            </a:r>
            <a:r>
              <a:rPr lang="en-US" sz="3600" dirty="0" smtClean="0"/>
              <a:t>Cloud</a:t>
            </a:r>
            <a:endParaRPr sz="3600" dirty="0"/>
          </a:p>
        </p:txBody>
      </p:sp>
      <p:sp>
        <p:nvSpPr>
          <p:cNvPr id="87" name="CustomShape 5"/>
          <p:cNvSpPr/>
          <p:nvPr/>
        </p:nvSpPr>
        <p:spPr>
          <a:xfrm>
            <a:off x="1137600" y="4800557"/>
            <a:ext cx="4192045" cy="1310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u="sng" dirty="0">
                <a:solidFill>
                  <a:srgbClr val="000000"/>
                </a:solidFill>
                <a:latin typeface="Calibri"/>
              </a:rPr>
              <a:t>Presented </a:t>
            </a:r>
            <a:r>
              <a:rPr lang="en-US" sz="2000" u="sng" dirty="0" smtClean="0">
                <a:solidFill>
                  <a:srgbClr val="000000"/>
                </a:solidFill>
                <a:latin typeface="Calibri"/>
              </a:rPr>
              <a:t>By: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  <a:latin typeface="Calibri"/>
              </a:rPr>
              <a:t>Ahmedur Rahman Shovon </a:t>
            </a:r>
          </a:p>
          <a:p>
            <a:pPr>
              <a:lnSpc>
                <a:spcPct val="100000"/>
              </a:lnSpc>
            </a:pPr>
            <a:r>
              <a:rPr lang="en-IN" sz="2000" dirty="0" smtClean="0">
                <a:solidFill>
                  <a:srgbClr val="000000"/>
                </a:solidFill>
                <a:latin typeface="Calibri"/>
              </a:rPr>
              <a:t>Roll: 160029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C044-4016-4DF1-9BD2-A34A4BED2F40}" type="slidenum">
              <a:rPr lang="en-US" smtClean="0"/>
              <a:t>1</a:t>
            </a:fld>
            <a:endParaRPr lang="en-US"/>
          </a:p>
        </p:txBody>
      </p:sp>
      <p:sp>
        <p:nvSpPr>
          <p:cNvPr id="7" name="CustomShape 5"/>
          <p:cNvSpPr/>
          <p:nvPr/>
        </p:nvSpPr>
        <p:spPr>
          <a:xfrm>
            <a:off x="6322424" y="4800557"/>
            <a:ext cx="5477690" cy="1651758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u="sng" dirty="0" smtClean="0">
                <a:solidFill>
                  <a:srgbClr val="000000"/>
                </a:solidFill>
                <a:latin typeface="Calibri"/>
              </a:rPr>
              <a:t>Supervised By: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Dr. Md. </a:t>
            </a:r>
            <a:r>
              <a:rPr lang="en-US" sz="2000" dirty="0" err="1"/>
              <a:t>Whaiduzzaman</a:t>
            </a: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, </a:t>
            </a:r>
          </a:p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Associate Professor,</a:t>
            </a:r>
            <a:endParaRPr dirty="0" smtClean="0"/>
          </a:p>
          <a:p>
            <a:pPr>
              <a:lnSpc>
                <a:spcPct val="100000"/>
              </a:lnSpc>
            </a:pPr>
            <a:r>
              <a:rPr lang="en-US" sz="2000" dirty="0"/>
              <a:t>Institute of Information </a:t>
            </a:r>
            <a:r>
              <a:rPr lang="en-US" sz="2000" dirty="0" smtClean="0"/>
              <a:t>Technology,</a:t>
            </a: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 err="1"/>
              <a:t>Jahangirnagar</a:t>
            </a:r>
            <a:r>
              <a:rPr lang="en-US" sz="2000" dirty="0"/>
              <a:t> University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186398471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0515600" cy="98600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Overview: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98"/>
            <a:ext cx="10515600" cy="5172502"/>
          </a:xfrm>
        </p:spPr>
        <p:txBody>
          <a:bodyPr/>
          <a:lstStyle/>
          <a:p>
            <a:r>
              <a:rPr lang="en-US" dirty="0"/>
              <a:t>An optimized people </a:t>
            </a:r>
            <a:r>
              <a:rPr lang="en-US" dirty="0" smtClean="0"/>
              <a:t>identity verification framework.</a:t>
            </a:r>
          </a:p>
          <a:p>
            <a:r>
              <a:rPr lang="en-US" dirty="0"/>
              <a:t>Utilization of cloud for E-Governance </a:t>
            </a:r>
            <a:r>
              <a:rPr lang="en-US" dirty="0" smtClean="0"/>
              <a:t>application.</a:t>
            </a:r>
            <a:endParaRPr lang="en-US" dirty="0" smtClean="0"/>
          </a:p>
          <a:p>
            <a:r>
              <a:rPr lang="en-US" dirty="0"/>
              <a:t>RESTful approach for better and secure service </a:t>
            </a:r>
            <a:r>
              <a:rPr lang="en-US" dirty="0" smtClean="0"/>
              <a:t>provision.</a:t>
            </a:r>
          </a:p>
          <a:p>
            <a:r>
              <a:rPr lang="en-IN" dirty="0" smtClean="0"/>
              <a:t>Deep learning based face recognition using cloud services mapped with individuals.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784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17" y="109182"/>
            <a:ext cx="10980882" cy="1310185"/>
          </a:xfrm>
        </p:spPr>
        <p:txBody>
          <a:bodyPr anchor="ctr">
            <a:normAutofit/>
          </a:bodyPr>
          <a:lstStyle/>
          <a:p>
            <a:pPr algn="l"/>
            <a:r>
              <a:rPr lang="en-US" sz="4400" b="1" u="sng" dirty="0" smtClean="0">
                <a:solidFill>
                  <a:schemeClr val="tx2"/>
                </a:solidFill>
                <a:latin typeface="Calibri Light" panose="020F0302020204030204" pitchFamily="34" charset="0"/>
              </a:rPr>
              <a:t>Block Diagram:</a:t>
            </a:r>
            <a:endParaRPr lang="en-US" sz="4400" b="1" u="sng" dirty="0">
              <a:solidFill>
                <a:schemeClr val="tx2"/>
              </a:solidFill>
              <a:latin typeface="Calibri Light" panose="020F0302020204030204" pitchFamily="3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8AC044-4016-4DF1-9BD2-A34A4BED2F40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275010" y="6462910"/>
            <a:ext cx="9729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Figure: </a:t>
            </a:r>
            <a:r>
              <a:rPr lang="en-US" u="sng" dirty="0"/>
              <a:t>Block Diagram of </a:t>
            </a:r>
            <a:r>
              <a:rPr lang="en-US" u="sng" dirty="0" smtClean="0"/>
              <a:t>People Identity</a:t>
            </a:r>
            <a:r>
              <a:rPr lang="en-US" u="sng" dirty="0"/>
              <a:t> Verification</a:t>
            </a:r>
            <a:r>
              <a:rPr lang="en-US" u="sng" dirty="0" smtClean="0"/>
              <a:t> Application </a:t>
            </a:r>
            <a:r>
              <a:rPr lang="en-US" u="sng" dirty="0"/>
              <a:t>Framework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366" y="1025217"/>
            <a:ext cx="6723809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653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114314" cy="986003"/>
          </a:xfrm>
        </p:spPr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Application Framework Architecture (1/6)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98"/>
            <a:ext cx="10515600" cy="5629702"/>
          </a:xfrm>
        </p:spPr>
        <p:txBody>
          <a:bodyPr/>
          <a:lstStyle/>
          <a:p>
            <a:r>
              <a:rPr lang="en-US" dirty="0" smtClean="0"/>
              <a:t>Framework has two parts:</a:t>
            </a:r>
          </a:p>
          <a:p>
            <a:pPr lvl="1"/>
            <a:r>
              <a:rPr lang="en-IN" dirty="0" smtClean="0"/>
              <a:t>REST API</a:t>
            </a:r>
          </a:p>
          <a:p>
            <a:pPr lvl="1"/>
            <a:r>
              <a:rPr lang="en-IN" dirty="0" smtClean="0"/>
              <a:t>API Dashboard</a:t>
            </a:r>
            <a:endParaRPr lang="en-US" dirty="0" smtClean="0"/>
          </a:p>
          <a:p>
            <a:r>
              <a:rPr lang="en-US" dirty="0" smtClean="0"/>
              <a:t>Developed </a:t>
            </a:r>
            <a:r>
              <a:rPr lang="en-US" dirty="0"/>
              <a:t>using Python Flask </a:t>
            </a:r>
            <a:r>
              <a:rPr lang="en-US" dirty="0" smtClean="0"/>
              <a:t>Framework.</a:t>
            </a:r>
          </a:p>
          <a:p>
            <a:r>
              <a:rPr lang="en-US" dirty="0"/>
              <a:t>Uses Amazon Web Services (AWS) [13].</a:t>
            </a:r>
          </a:p>
          <a:p>
            <a:r>
              <a:rPr lang="en-IN" dirty="0" smtClean="0"/>
              <a:t>JSON Web Token (JWT) [14] provides JSON based access tokens. </a:t>
            </a:r>
          </a:p>
          <a:p>
            <a:r>
              <a:rPr lang="en-IN" dirty="0" smtClean="0"/>
              <a:t>Deep learning based AWS </a:t>
            </a:r>
            <a:r>
              <a:rPr lang="en-IN" dirty="0" err="1" smtClean="0"/>
              <a:t>Rekognition</a:t>
            </a:r>
            <a:r>
              <a:rPr lang="en-IN" dirty="0" smtClean="0"/>
              <a:t> services [15] for face recognition and facial vector data storage.</a:t>
            </a:r>
          </a:p>
          <a:p>
            <a:r>
              <a:rPr lang="en-US" dirty="0" err="1" smtClean="0"/>
              <a:t>SQLAlchemy</a:t>
            </a:r>
            <a:r>
              <a:rPr lang="en-US" dirty="0" smtClean="0"/>
              <a:t>, an ORM is connected with MySQL database [16].</a:t>
            </a:r>
          </a:p>
          <a:p>
            <a:r>
              <a:rPr lang="en-IN" dirty="0" smtClean="0"/>
              <a:t>ELB and Auto Scaling ensures scalability </a:t>
            </a:r>
            <a:r>
              <a:rPr lang="en-US" dirty="0" smtClean="0"/>
              <a:t>[17]</a:t>
            </a:r>
            <a:r>
              <a:rPr lang="en-IN" dirty="0" smtClean="0"/>
              <a:t>.</a:t>
            </a:r>
          </a:p>
          <a:p>
            <a:r>
              <a:rPr lang="en-IN" dirty="0" err="1" smtClean="0"/>
              <a:t>CloudWatch</a:t>
            </a:r>
            <a:r>
              <a:rPr lang="en-IN" dirty="0" smtClean="0"/>
              <a:t> </a:t>
            </a:r>
            <a:r>
              <a:rPr lang="en-US" dirty="0" smtClean="0"/>
              <a:t>monitors </a:t>
            </a:r>
            <a:r>
              <a:rPr lang="en-US" dirty="0"/>
              <a:t>AWS resources</a:t>
            </a:r>
            <a:r>
              <a:rPr lang="en-IN" dirty="0" smtClean="0"/>
              <a:t> </a:t>
            </a:r>
            <a:r>
              <a:rPr lang="en-US" dirty="0" smtClean="0"/>
              <a:t>[18].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91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Architecture cont’d – System Architecture (2/6)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995630"/>
            <a:ext cx="6993498" cy="5428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49784" y="6446520"/>
            <a:ext cx="10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Figure: </a:t>
            </a:r>
            <a:r>
              <a:rPr lang="en-US" u="sng" dirty="0" smtClean="0"/>
              <a:t>System Architecture of People Identity</a:t>
            </a:r>
            <a:r>
              <a:rPr lang="en-US" u="sng" dirty="0"/>
              <a:t> Verification</a:t>
            </a:r>
            <a:r>
              <a:rPr lang="en-US" u="sng" dirty="0" smtClean="0"/>
              <a:t> Application </a:t>
            </a:r>
            <a:r>
              <a:rPr lang="en-US" u="sng" dirty="0"/>
              <a:t>Framework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66410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13943"/>
              </p:ext>
            </p:extLst>
          </p:nvPr>
        </p:nvGraphicFramePr>
        <p:xfrm>
          <a:off x="838200" y="1228298"/>
          <a:ext cx="10515600" cy="472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8889"/>
                <a:gridCol w="738671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Software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Description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Python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Version 3.6.1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Flask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Version 0.12.2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MySQL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Version</a:t>
                      </a:r>
                      <a:r>
                        <a:rPr lang="en-IN" sz="2400" baseline="0" dirty="0" smtClean="0"/>
                        <a:t> 5.7.19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SQLAlchemy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SQLAlchemy</a:t>
                      </a:r>
                      <a:r>
                        <a:rPr lang="en-IN" sz="2400" baseline="0" dirty="0" smtClean="0"/>
                        <a:t> </a:t>
                      </a:r>
                      <a:r>
                        <a:rPr lang="en-IN" sz="2400" dirty="0" smtClean="0"/>
                        <a:t>version</a:t>
                      </a:r>
                      <a:r>
                        <a:rPr lang="en-IN" sz="2400" baseline="0" dirty="0" smtClean="0"/>
                        <a:t> 1.1.12</a:t>
                      </a:r>
                    </a:p>
                    <a:p>
                      <a:r>
                        <a:rPr lang="en-IN" sz="2400" baseline="0" dirty="0" smtClean="0"/>
                        <a:t>Flask-</a:t>
                      </a:r>
                      <a:r>
                        <a:rPr lang="en-IN" sz="2400" baseline="0" dirty="0" err="1" smtClean="0"/>
                        <a:t>SQLAlchemy</a:t>
                      </a:r>
                      <a:r>
                        <a:rPr lang="en-IN" sz="2400" baseline="0" dirty="0" smtClean="0"/>
                        <a:t> version 2.2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JSON Web Tokens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err="1" smtClean="0"/>
                        <a:t>PyJWT</a:t>
                      </a:r>
                      <a:r>
                        <a:rPr lang="en-IN" sz="2400" baseline="0" dirty="0" smtClean="0"/>
                        <a:t> version 1.5.2</a:t>
                      </a:r>
                    </a:p>
                    <a:p>
                      <a:r>
                        <a:rPr lang="en-IN" sz="2400" dirty="0" smtClean="0"/>
                        <a:t>Flask-JWT version 0.3.2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AWS CLI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AWSCLI version 1.11.112</a:t>
                      </a:r>
                    </a:p>
                    <a:p>
                      <a:r>
                        <a:rPr lang="en-IN" sz="2400" dirty="0" smtClean="0"/>
                        <a:t>Boto3 version</a:t>
                      </a:r>
                      <a:r>
                        <a:rPr lang="en-IN" sz="2400" baseline="0" dirty="0" smtClean="0"/>
                        <a:t> 1.4.4</a:t>
                      </a:r>
                    </a:p>
                    <a:p>
                      <a:r>
                        <a:rPr lang="en-IN" sz="2400" baseline="0" dirty="0" err="1" smtClean="0"/>
                        <a:t>Boto</a:t>
                      </a:r>
                      <a:r>
                        <a:rPr lang="en-IN" sz="2400" baseline="0" dirty="0" smtClean="0"/>
                        <a:t>-core version 1.5.75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241019"/>
            <a:ext cx="10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Table: </a:t>
            </a:r>
            <a:r>
              <a:rPr lang="en-US" u="sng" dirty="0"/>
              <a:t>Software Description </a:t>
            </a:r>
            <a:r>
              <a:rPr lang="en-US" u="sng" dirty="0" smtClean="0"/>
              <a:t>of People Identity </a:t>
            </a:r>
            <a:r>
              <a:rPr lang="en-US" u="sng" dirty="0"/>
              <a:t>Verification</a:t>
            </a:r>
            <a:r>
              <a:rPr lang="en-US" u="sng" dirty="0" smtClean="0"/>
              <a:t> Application </a:t>
            </a:r>
            <a:r>
              <a:rPr lang="en-US" u="sng" dirty="0"/>
              <a:t>Framework</a:t>
            </a:r>
            <a:endParaRPr lang="en-US" u="sng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157857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Architecture cont’d – Software (3/6)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251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3461288"/>
              </p:ext>
            </p:extLst>
          </p:nvPr>
        </p:nvGraphicFramePr>
        <p:xfrm>
          <a:off x="838200" y="1228298"/>
          <a:ext cx="105156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/>
                <a:gridCol w="73914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800" b="1" dirty="0" smtClean="0"/>
                        <a:t>Hardware</a:t>
                      </a:r>
                      <a:endParaRPr lang="en-US" sz="2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 smtClean="0"/>
                        <a:t>Description</a:t>
                      </a:r>
                      <a:endParaRPr lang="en-US" sz="28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VPC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 private subnets and 1 public subnet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Bastion Node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Access the others servers as it includes the public inbound rules and private outbound rules</a:t>
                      </a:r>
                      <a:endParaRPr lang="en-IN" sz="24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API &amp; Dashboard Node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Flask API and dashboard node. All AWS services like </a:t>
                      </a:r>
                      <a:r>
                        <a:rPr lang="en-US" sz="2400" dirty="0" err="1" smtClean="0"/>
                        <a:t>Rekognition</a:t>
                      </a:r>
                      <a:r>
                        <a:rPr lang="en-US" sz="2400" dirty="0" smtClean="0"/>
                        <a:t>, AMI, AWSCLI are integrated.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Database Node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Database is hosted in this node. Configured with only private access from other nodes.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Load Balancers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 Elastic Load Balancers handle all inbound traffic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Security Groups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dirty="0" smtClean="0"/>
                        <a:t>Handles </a:t>
                      </a:r>
                      <a:r>
                        <a:rPr lang="en-US" sz="2400" dirty="0" smtClean="0"/>
                        <a:t>inbound and outbound traffic in each node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38200" y="6241019"/>
            <a:ext cx="10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Table: </a:t>
            </a:r>
            <a:r>
              <a:rPr lang="en-US" u="sng" dirty="0" smtClean="0"/>
              <a:t>Hardware Description of People Identity </a:t>
            </a:r>
            <a:r>
              <a:rPr lang="en-US" u="sng" dirty="0"/>
              <a:t>Verification</a:t>
            </a:r>
            <a:r>
              <a:rPr lang="en-US" u="sng" dirty="0" smtClean="0"/>
              <a:t> Application </a:t>
            </a:r>
            <a:r>
              <a:rPr lang="en-US" u="sng" dirty="0"/>
              <a:t>Framework</a:t>
            </a:r>
            <a:endParaRPr lang="en-US" u="sng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179629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Architecture cont’d – Hardware (4/6)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8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98"/>
            <a:ext cx="10515600" cy="5629702"/>
          </a:xfrm>
        </p:spPr>
        <p:txBody>
          <a:bodyPr/>
          <a:lstStyle/>
          <a:p>
            <a:r>
              <a:rPr lang="en-US" b="1" dirty="0" smtClean="0"/>
              <a:t>Stateless </a:t>
            </a:r>
            <a:r>
              <a:rPr lang="en-US" b="1" dirty="0"/>
              <a:t>D</a:t>
            </a:r>
            <a:r>
              <a:rPr lang="en-US" b="1" dirty="0" smtClean="0"/>
              <a:t>esign</a:t>
            </a:r>
            <a:r>
              <a:rPr lang="en-US" b="1" dirty="0"/>
              <a:t>: </a:t>
            </a:r>
            <a:r>
              <a:rPr lang="en-US" dirty="0" smtClean="0"/>
              <a:t>No session storage</a:t>
            </a:r>
          </a:p>
          <a:p>
            <a:r>
              <a:rPr lang="en-US" b="1" dirty="0"/>
              <a:t>Self-descriptive </a:t>
            </a:r>
            <a:r>
              <a:rPr lang="en-US" b="1" dirty="0" smtClean="0"/>
              <a:t>Messages</a:t>
            </a:r>
            <a:r>
              <a:rPr lang="en-US" b="1" dirty="0"/>
              <a:t>: </a:t>
            </a:r>
            <a:r>
              <a:rPr lang="en-US" dirty="0" smtClean="0"/>
              <a:t>Simple request-response format</a:t>
            </a:r>
          </a:p>
          <a:p>
            <a:r>
              <a:rPr lang="en-US" b="1" dirty="0"/>
              <a:t>Semantics:</a:t>
            </a:r>
            <a:r>
              <a:rPr lang="en-US" dirty="0"/>
              <a:t> </a:t>
            </a:r>
            <a:r>
              <a:rPr lang="en-US" dirty="0" smtClean="0"/>
              <a:t>Use features </a:t>
            </a:r>
            <a:r>
              <a:rPr lang="en-US" dirty="0"/>
              <a:t>of the HTTP </a:t>
            </a:r>
            <a:r>
              <a:rPr lang="en-US" dirty="0" smtClean="0"/>
              <a:t>protocol including</a:t>
            </a:r>
          </a:p>
          <a:p>
            <a:pPr lvl="1"/>
            <a:r>
              <a:rPr lang="en-US" dirty="0" smtClean="0"/>
              <a:t>HTTP Verbs</a:t>
            </a:r>
          </a:p>
          <a:p>
            <a:pPr lvl="1"/>
            <a:r>
              <a:rPr lang="en-US" dirty="0" smtClean="0"/>
              <a:t>HTTP </a:t>
            </a:r>
            <a:r>
              <a:rPr lang="en-US" dirty="0"/>
              <a:t>Status </a:t>
            </a:r>
            <a:r>
              <a:rPr lang="en-US" dirty="0" smtClean="0"/>
              <a:t>Codes</a:t>
            </a:r>
          </a:p>
          <a:p>
            <a:pPr lvl="1"/>
            <a:r>
              <a:rPr lang="en-US" dirty="0" smtClean="0"/>
              <a:t>HTTP Authentication </a:t>
            </a:r>
          </a:p>
          <a:p>
            <a:r>
              <a:rPr lang="en-US" b="1" dirty="0" smtClean="0"/>
              <a:t>I/O Format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smtClean="0"/>
              <a:t>JSON</a:t>
            </a:r>
          </a:p>
          <a:p>
            <a:r>
              <a:rPr lang="en-US" b="1" dirty="0"/>
              <a:t>URL </a:t>
            </a:r>
            <a:r>
              <a:rPr lang="en-US" b="1" dirty="0" smtClean="0"/>
              <a:t>Structure: </a:t>
            </a:r>
            <a:r>
              <a:rPr lang="en-US" dirty="0" smtClean="0"/>
              <a:t>Descriptive, utilized natural </a:t>
            </a:r>
            <a:r>
              <a:rPr lang="en-US" dirty="0"/>
              <a:t>hierarchy of </a:t>
            </a:r>
            <a:r>
              <a:rPr lang="en-US" dirty="0" smtClean="0"/>
              <a:t>path structure</a:t>
            </a:r>
          </a:p>
          <a:p>
            <a:r>
              <a:rPr lang="en-US" b="1" dirty="0" smtClean="0"/>
              <a:t>Authentication: </a:t>
            </a:r>
            <a:r>
              <a:rPr lang="en-US" dirty="0" smtClean="0"/>
              <a:t>JWT based access token generated by credentials</a:t>
            </a:r>
            <a:endParaRPr lang="en-US" b="1" dirty="0" smtClean="0"/>
          </a:p>
          <a:p>
            <a:r>
              <a:rPr lang="en-US" b="1" dirty="0" smtClean="0"/>
              <a:t>Timestamps: </a:t>
            </a:r>
            <a:r>
              <a:rPr lang="en-US" dirty="0" smtClean="0"/>
              <a:t>ISO-8601 standard [14]</a:t>
            </a:r>
          </a:p>
          <a:p>
            <a:r>
              <a:rPr lang="en-US" b="1" dirty="0" smtClean="0"/>
              <a:t>Error Handling: </a:t>
            </a:r>
            <a:r>
              <a:rPr lang="en-US" dirty="0"/>
              <a:t>Returns </a:t>
            </a:r>
            <a:r>
              <a:rPr lang="en-US" dirty="0" smtClean="0"/>
              <a:t>semantic </a:t>
            </a:r>
            <a:r>
              <a:rPr lang="en-US" dirty="0"/>
              <a:t>HTTP status </a:t>
            </a:r>
            <a:r>
              <a:rPr lang="en-US" dirty="0" smtClean="0"/>
              <a:t>code in each response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Architecture cont’d – API Design (5/6)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66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Architecture cont’d – Database Design (6/6)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7908" y="6463940"/>
            <a:ext cx="10905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Figure:</a:t>
            </a:r>
            <a:r>
              <a:rPr lang="en-US" u="sng" dirty="0" smtClean="0"/>
              <a:t> </a:t>
            </a:r>
            <a:r>
              <a:rPr lang="en-US" u="sng" dirty="0"/>
              <a:t>Database Model Diagram </a:t>
            </a:r>
            <a:r>
              <a:rPr lang="en-US" u="sng" dirty="0" smtClean="0"/>
              <a:t>of People Identity Verification Application </a:t>
            </a:r>
            <a:r>
              <a:rPr lang="en-US" u="sng" dirty="0"/>
              <a:t>Framework</a:t>
            </a:r>
            <a:endParaRPr lang="en-US" u="sng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1090645"/>
            <a:ext cx="10255348" cy="5313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417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Process Flowchart: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530990" y="6463940"/>
            <a:ext cx="7822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/>
              <a:t>Figure: </a:t>
            </a:r>
            <a:r>
              <a:rPr lang="en-US" u="sng" dirty="0" smtClean="0"/>
              <a:t>Process </a:t>
            </a:r>
            <a:r>
              <a:rPr lang="en-US" u="sng" dirty="0"/>
              <a:t>flowchart</a:t>
            </a:r>
            <a:endParaRPr lang="en-US" u="sng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0302" y="201060"/>
            <a:ext cx="4684541" cy="62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49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Algorithm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742" y="0"/>
            <a:ext cx="392851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078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838080" y="313524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Problem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Statement (1/2):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838080" y="1825560"/>
            <a:ext cx="10515240" cy="420175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Calibri"/>
              </a:rPr>
              <a:t>-&gt;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 smtClean="0">
                <a:solidFill>
                  <a:srgbClr val="000000"/>
                </a:solidFill>
              </a:rPr>
              <a:t>People </a:t>
            </a:r>
            <a:r>
              <a:rPr lang="en-US" sz="2800" dirty="0">
                <a:solidFill>
                  <a:srgbClr val="000000"/>
                </a:solidFill>
              </a:rPr>
              <a:t>identity verification </a:t>
            </a:r>
            <a:r>
              <a:rPr lang="en-US" sz="2800" dirty="0" smtClean="0">
                <a:solidFill>
                  <a:srgbClr val="000000"/>
                </a:solidFill>
              </a:rPr>
              <a:t>using face recognition, police clearance and information validation is </a:t>
            </a:r>
            <a:r>
              <a:rPr lang="en-US" sz="2800" dirty="0">
                <a:solidFill>
                  <a:srgbClr val="000000"/>
                </a:solidFill>
              </a:rPr>
              <a:t>a long </a:t>
            </a:r>
            <a:r>
              <a:rPr lang="en-US" sz="2800" dirty="0" smtClean="0">
                <a:solidFill>
                  <a:srgbClr val="000000"/>
                </a:solidFill>
              </a:rPr>
              <a:t>process.</a:t>
            </a:r>
            <a:endParaRPr lang="en-US" sz="28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Calibri"/>
              </a:rPr>
              <a:t>-&gt;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2800" dirty="0"/>
              <a:t>This delay happens due to the direct involvement of people and inaccessibility towards government maintained citizen </a:t>
            </a:r>
            <a:r>
              <a:rPr lang="en-US" sz="2800" dirty="0" smtClean="0"/>
              <a:t>database</a:t>
            </a:r>
            <a:r>
              <a:rPr lang="en-US" sz="2800" dirty="0" smtClean="0">
                <a:solidFill>
                  <a:srgbClr val="000000"/>
                </a:solidFill>
                <a:latin typeface="Calibri"/>
              </a:rPr>
              <a:t>.</a:t>
            </a:r>
          </a:p>
          <a:p>
            <a:pPr>
              <a:lnSpc>
                <a:spcPct val="100000"/>
              </a:lnSpc>
            </a:pPr>
            <a:endParaRPr lang="en-US" sz="1600" dirty="0" smtClean="0">
              <a:solidFill>
                <a:srgbClr val="000000"/>
              </a:solidFill>
              <a:latin typeface="Calibri"/>
            </a:endParaRPr>
          </a:p>
          <a:p>
            <a:r>
              <a:rPr lang="en-US" sz="2800" b="1" dirty="0" smtClean="0">
                <a:solidFill>
                  <a:schemeClr val="tx2"/>
                </a:solidFill>
              </a:rPr>
              <a:t>-&gt;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/>
              <a:t>Faces of individuals are increasing day by day but are </a:t>
            </a:r>
            <a:r>
              <a:rPr lang="en-US" sz="2800" dirty="0"/>
              <a:t>not properly </a:t>
            </a:r>
            <a:r>
              <a:rPr lang="en-US" sz="2800" dirty="0" smtClean="0"/>
              <a:t>mapped. </a:t>
            </a:r>
            <a:endParaRPr lang="en-US" sz="2800" b="1" dirty="0" smtClean="0">
              <a:latin typeface="+mj-lt"/>
            </a:endParaRPr>
          </a:p>
          <a:p>
            <a:endParaRPr lang="en-IN" sz="1600" dirty="0" smtClean="0"/>
          </a:p>
          <a:p>
            <a:r>
              <a:rPr lang="en-US" sz="2800" b="1" dirty="0" smtClean="0">
                <a:solidFill>
                  <a:srgbClr val="44546A"/>
                </a:solidFill>
              </a:rPr>
              <a:t>-&gt;</a:t>
            </a:r>
            <a:r>
              <a:rPr lang="en-US" sz="2800" b="1" dirty="0" smtClean="0">
                <a:solidFill>
                  <a:prstClr val="black"/>
                </a:solidFill>
                <a:latin typeface="Calibri Light" panose="020F0302020204030204"/>
              </a:rPr>
              <a:t> </a:t>
            </a:r>
            <a:r>
              <a:rPr lang="en-US" sz="2800" dirty="0" smtClean="0">
                <a:solidFill>
                  <a:prstClr val="black"/>
                </a:solidFill>
              </a:rPr>
              <a:t>As a result, Government can not track the change of face identities of the individuals.</a:t>
            </a:r>
            <a:endParaRPr lang="en-US" sz="2800" dirty="0" smtClean="0"/>
          </a:p>
          <a:p>
            <a:endParaRPr lang="en-US" sz="28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93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F735573-7EC6-4D2F-9641-3B9DF9837E20}" type="slidenum">
              <a:rPr lang="en-US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0CB6B35-CAFE-4458-AAED-596F59B253A9}" type="slidenum">
              <a:rPr lang="en-US" sz="1200" smtClean="0">
                <a:solidFill>
                  <a:srgbClr val="8B8B8B"/>
                </a:solidFill>
                <a:latin typeface="Calibri"/>
              </a:r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8939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Constraint: </a:t>
            </a:r>
            <a:r>
              <a:rPr lang="en-US" sz="2400" dirty="0" smtClean="0"/>
              <a:t>Primarily Face collection contains </a:t>
            </a:r>
            <a:r>
              <a:rPr lang="en-US" sz="2400" dirty="0"/>
              <a:t>one </a:t>
            </a:r>
            <a:r>
              <a:rPr lang="en-US" sz="2400" dirty="0" smtClean="0"/>
              <a:t>face </a:t>
            </a:r>
            <a:r>
              <a:rPr lang="en-US" sz="2400" dirty="0"/>
              <a:t>per person</a:t>
            </a:r>
            <a:endParaRPr lang="en-US" sz="2400" dirty="0" smtClean="0"/>
          </a:p>
          <a:p>
            <a:r>
              <a:rPr lang="en-US" sz="2400" b="1" dirty="0" smtClean="0"/>
              <a:t>Test Face Set: </a:t>
            </a:r>
            <a:r>
              <a:rPr lang="en-US" sz="2400" dirty="0"/>
              <a:t>Face Recognition </a:t>
            </a:r>
            <a:r>
              <a:rPr lang="en-US" sz="2400" dirty="0" smtClean="0"/>
              <a:t>Technology(FERET</a:t>
            </a:r>
            <a:r>
              <a:rPr lang="en-US" sz="2400" dirty="0"/>
              <a:t>) </a:t>
            </a:r>
            <a:r>
              <a:rPr lang="en-US" sz="2400" dirty="0" smtClean="0"/>
              <a:t>database [19]</a:t>
            </a:r>
          </a:p>
          <a:p>
            <a:r>
              <a:rPr lang="en-US" sz="2400" b="1" dirty="0" smtClean="0"/>
              <a:t>First Iteration Result: </a:t>
            </a:r>
            <a:r>
              <a:rPr lang="en-US" sz="2400" dirty="0"/>
              <a:t>Error rate = 1.60</a:t>
            </a:r>
            <a:r>
              <a:rPr lang="en-US" sz="2400" dirty="0" smtClean="0"/>
              <a:t>% (one face per person) (better than [1])</a:t>
            </a:r>
            <a:endParaRPr lang="en-US" sz="2400" dirty="0"/>
          </a:p>
          <a:p>
            <a:r>
              <a:rPr lang="en-US" sz="2400" b="1" dirty="0" smtClean="0"/>
              <a:t>Second Iteration Result: </a:t>
            </a:r>
            <a:r>
              <a:rPr lang="en-US" sz="2400" dirty="0"/>
              <a:t>Error rate = </a:t>
            </a:r>
            <a:r>
              <a:rPr lang="en-US" sz="2400" dirty="0" smtClean="0"/>
              <a:t>1.13% (avg. two faces per person)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20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</a:t>
            </a:r>
            <a:r>
              <a:rPr lang="en-US" b="1" u="sng" dirty="0">
                <a:solidFill>
                  <a:schemeClr val="tx2"/>
                </a:solidFill>
              </a:rPr>
              <a:t>–</a:t>
            </a:r>
            <a:r>
              <a:rPr lang="en-US" b="1" u="sng" dirty="0" smtClean="0">
                <a:solidFill>
                  <a:schemeClr val="tx2"/>
                </a:solidFill>
              </a:rPr>
              <a:t> Face Recognition Accuracy (1/6)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87213" y="6452722"/>
            <a:ext cx="33482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First Iteration Error Chart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3141814"/>
            <a:ext cx="4331355" cy="331090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845013" y="6452722"/>
            <a:ext cx="3733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Second Iteration Error Chart </a:t>
            </a:r>
            <a:endParaRPr lang="en-US" u="sng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8550" y="3141814"/>
            <a:ext cx="4326253" cy="331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7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Metric: </a:t>
            </a:r>
            <a:r>
              <a:rPr lang="en-US" sz="2400" dirty="0" smtClean="0"/>
              <a:t>Network </a:t>
            </a:r>
            <a:r>
              <a:rPr lang="en-US" sz="2400" dirty="0"/>
              <a:t>packet </a:t>
            </a:r>
            <a:r>
              <a:rPr lang="en-US" sz="2400" dirty="0" smtClean="0"/>
              <a:t>counts</a:t>
            </a:r>
            <a:r>
              <a:rPr lang="en-US" sz="2400" dirty="0"/>
              <a:t> (</a:t>
            </a:r>
            <a:r>
              <a:rPr lang="en-US" sz="2400" dirty="0" err="1"/>
              <a:t>CloudWatch</a:t>
            </a:r>
            <a:r>
              <a:rPr lang="en-US" sz="2400" dirty="0"/>
              <a:t> Metric)</a:t>
            </a:r>
            <a:endParaRPr lang="en-US" sz="2400" dirty="0" smtClean="0"/>
          </a:p>
          <a:p>
            <a:r>
              <a:rPr lang="en-US" sz="2400" b="1" dirty="0" smtClean="0"/>
              <a:t>Methodology: </a:t>
            </a:r>
            <a:r>
              <a:rPr lang="en-US" sz="2400" dirty="0" smtClean="0"/>
              <a:t>Custom script generates random number of hits for </a:t>
            </a:r>
            <a:r>
              <a:rPr lang="en-US" sz="2400" dirty="0"/>
              <a:t>a time </a:t>
            </a:r>
            <a:r>
              <a:rPr lang="en-US" sz="2400" dirty="0" smtClean="0"/>
              <a:t>period</a:t>
            </a:r>
          </a:p>
          <a:p>
            <a:r>
              <a:rPr lang="en-US" sz="2400" b="1" dirty="0"/>
              <a:t>Axis Information: </a:t>
            </a:r>
            <a:r>
              <a:rPr lang="en-US" sz="2400" dirty="0"/>
              <a:t>X axis –</a:t>
            </a:r>
            <a:r>
              <a:rPr lang="en-US" sz="2400" dirty="0" smtClean="0"/>
              <a:t> </a:t>
            </a:r>
            <a:r>
              <a:rPr lang="en-US" sz="2400" dirty="0"/>
              <a:t>time frame</a:t>
            </a:r>
            <a:r>
              <a:rPr lang="en-US" sz="2400" b="1" dirty="0"/>
              <a:t>, </a:t>
            </a:r>
            <a:r>
              <a:rPr lang="en-US" sz="2400" dirty="0"/>
              <a:t>Y axis –</a:t>
            </a:r>
            <a:r>
              <a:rPr lang="en-US" sz="2400" dirty="0" smtClean="0"/>
              <a:t> </a:t>
            </a:r>
            <a:r>
              <a:rPr lang="en-US" sz="2400" dirty="0"/>
              <a:t>number of network packets</a:t>
            </a:r>
          </a:p>
          <a:p>
            <a:r>
              <a:rPr lang="en-US" sz="2400" b="1" dirty="0" smtClean="0"/>
              <a:t>Result: </a:t>
            </a:r>
            <a:r>
              <a:rPr lang="en-US" sz="2400" dirty="0" smtClean="0"/>
              <a:t>Normal</a:t>
            </a:r>
            <a:r>
              <a:rPr lang="en-US" sz="2400" b="1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perational </a:t>
            </a:r>
            <a:r>
              <a:rPr lang="en-US" sz="2400" dirty="0"/>
              <a:t>h</a:t>
            </a:r>
            <a:r>
              <a:rPr lang="en-US" sz="2400" dirty="0" smtClean="0"/>
              <a:t>ealth. (Better than non cloud hosts</a:t>
            </a:r>
            <a:r>
              <a:rPr lang="en-US" sz="2400" dirty="0"/>
              <a:t>)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21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cont’d </a:t>
            </a:r>
            <a:r>
              <a:rPr lang="en-US" b="1" u="sng" dirty="0">
                <a:solidFill>
                  <a:schemeClr val="tx2"/>
                </a:solidFill>
              </a:rPr>
              <a:t>–</a:t>
            </a:r>
            <a:r>
              <a:rPr lang="en-US" b="1" u="sng" dirty="0" smtClean="0">
                <a:solidFill>
                  <a:schemeClr val="tx2"/>
                </a:solidFill>
              </a:rPr>
              <a:t> Load Testing (2/6)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07706" y="6382382"/>
            <a:ext cx="26471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API Packet Counts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01" y="3050843"/>
            <a:ext cx="5703603" cy="3195211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7267033" y="6382382"/>
            <a:ext cx="37338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</a:t>
            </a:r>
            <a:r>
              <a:rPr lang="en-US" u="sng" dirty="0"/>
              <a:t>: </a:t>
            </a:r>
            <a:r>
              <a:rPr lang="en-US" u="sng" dirty="0" smtClean="0"/>
              <a:t>Dashboard </a:t>
            </a:r>
            <a:r>
              <a:rPr lang="en-US" u="sng" dirty="0"/>
              <a:t>Packet Counts</a:t>
            </a:r>
            <a:endParaRPr lang="en-US" u="sng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5578" y="3052193"/>
            <a:ext cx="5703603" cy="3192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6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Metric: </a:t>
            </a:r>
            <a:r>
              <a:rPr lang="en-US" sz="2400" dirty="0"/>
              <a:t>CPU Utilization </a:t>
            </a:r>
            <a:r>
              <a:rPr lang="en-US" sz="2400" dirty="0" smtClean="0"/>
              <a:t>(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Metric)</a:t>
            </a:r>
          </a:p>
          <a:p>
            <a:r>
              <a:rPr lang="en-US" sz="2400" b="1" dirty="0" smtClean="0"/>
              <a:t>Methodology: </a:t>
            </a:r>
            <a:r>
              <a:rPr lang="en-US" sz="2400" dirty="0" smtClean="0"/>
              <a:t>Custom script consumes arbitrary CPU power for a time period</a:t>
            </a:r>
          </a:p>
          <a:p>
            <a:r>
              <a:rPr lang="en-US" sz="2400" b="1" dirty="0" smtClean="0"/>
              <a:t>Axis Information: </a:t>
            </a:r>
            <a:r>
              <a:rPr lang="en-US" sz="2400" dirty="0"/>
              <a:t>X axis –</a:t>
            </a:r>
            <a:r>
              <a:rPr lang="en-US" sz="2400" dirty="0" smtClean="0"/>
              <a:t> </a:t>
            </a:r>
            <a:r>
              <a:rPr lang="en-US" sz="2400" dirty="0"/>
              <a:t>time </a:t>
            </a:r>
            <a:r>
              <a:rPr lang="en-US" sz="2400" dirty="0" smtClean="0"/>
              <a:t>frame</a:t>
            </a:r>
            <a:r>
              <a:rPr lang="en-US" sz="2400" b="1" dirty="0" smtClean="0"/>
              <a:t>, </a:t>
            </a:r>
            <a:r>
              <a:rPr lang="en-US" sz="2400" dirty="0" smtClean="0"/>
              <a:t>Y axis – CPU utilization</a:t>
            </a:r>
          </a:p>
          <a:p>
            <a:r>
              <a:rPr lang="en-US" sz="2400" b="1" dirty="0" smtClean="0"/>
              <a:t>Result: </a:t>
            </a:r>
            <a:r>
              <a:rPr lang="en-US" sz="2400" dirty="0" smtClean="0"/>
              <a:t>Normal</a:t>
            </a:r>
            <a:r>
              <a:rPr lang="en-US" sz="2400" b="1" dirty="0" smtClean="0"/>
              <a:t> </a:t>
            </a:r>
            <a:r>
              <a:rPr lang="en-US" sz="2400" dirty="0"/>
              <a:t>o</a:t>
            </a:r>
            <a:r>
              <a:rPr lang="en-US" sz="2400" dirty="0" smtClean="0"/>
              <a:t>perational </a:t>
            </a:r>
            <a:r>
              <a:rPr lang="en-US" sz="2400" dirty="0"/>
              <a:t>h</a:t>
            </a:r>
            <a:r>
              <a:rPr lang="en-US" sz="2400" dirty="0" smtClean="0"/>
              <a:t>ealth. No system damage. (Reliable than static hosts)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cont’d – Scalability (3/6)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799790" y="6469198"/>
            <a:ext cx="34731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API Node CPU Utilization 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4531" y="2964311"/>
            <a:ext cx="6124813" cy="3488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98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Metric: </a:t>
            </a:r>
            <a:r>
              <a:rPr lang="en-US" sz="2400" dirty="0" smtClean="0"/>
              <a:t>Auto Scaling (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Metric)</a:t>
            </a:r>
          </a:p>
          <a:p>
            <a:r>
              <a:rPr lang="en-US" sz="2400" b="1" dirty="0" smtClean="0"/>
              <a:t>Methodology: </a:t>
            </a:r>
            <a:r>
              <a:rPr lang="en-US" sz="2400" dirty="0"/>
              <a:t>Custom script consumes arbitrary CPU power for a time period</a:t>
            </a:r>
          </a:p>
          <a:p>
            <a:r>
              <a:rPr lang="en-US" sz="2400" b="1" dirty="0" smtClean="0"/>
              <a:t>Axis Information: </a:t>
            </a:r>
            <a:r>
              <a:rPr lang="en-US" sz="2400" dirty="0"/>
              <a:t>X axis –</a:t>
            </a:r>
            <a:r>
              <a:rPr lang="en-US" sz="2400" dirty="0" smtClean="0"/>
              <a:t> </a:t>
            </a:r>
            <a:r>
              <a:rPr lang="en-US" sz="2400" dirty="0"/>
              <a:t>time </a:t>
            </a:r>
            <a:r>
              <a:rPr lang="en-US" sz="2400" dirty="0" smtClean="0"/>
              <a:t>frame</a:t>
            </a:r>
            <a:r>
              <a:rPr lang="en-US" sz="2400" b="1" dirty="0" smtClean="0"/>
              <a:t>, </a:t>
            </a:r>
            <a:r>
              <a:rPr lang="en-US" sz="2400" dirty="0" smtClean="0"/>
              <a:t>Y axis – CPU utilization</a:t>
            </a:r>
          </a:p>
          <a:p>
            <a:r>
              <a:rPr lang="en-US" sz="2400" b="1" dirty="0" smtClean="0"/>
              <a:t>Result: </a:t>
            </a:r>
            <a:r>
              <a:rPr lang="en-US" sz="2400" dirty="0" smtClean="0"/>
              <a:t>Generated </a:t>
            </a:r>
            <a:r>
              <a:rPr lang="en-US" sz="2400" dirty="0"/>
              <a:t>alert for low and excessive CPU </a:t>
            </a:r>
            <a:r>
              <a:rPr lang="en-US" sz="2400" dirty="0" smtClean="0"/>
              <a:t>utilization added and detached </a:t>
            </a:r>
            <a:r>
              <a:rPr lang="en-US" sz="2400" dirty="0"/>
              <a:t>additional computing resources as </a:t>
            </a:r>
            <a:r>
              <a:rPr lang="en-US" sz="2400" dirty="0" smtClean="0"/>
              <a:t>needed (Better than client – server hosting)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23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cont’d – Availability (4/6)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22695" y="6469198"/>
            <a:ext cx="803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/>
              <a:t>Figure: Generated Alert </a:t>
            </a:r>
            <a:r>
              <a:rPr lang="en-US" u="sng" dirty="0" smtClean="0"/>
              <a:t>when </a:t>
            </a:r>
            <a:r>
              <a:rPr lang="en-US" u="sng" dirty="0"/>
              <a:t>the CPU utilization was under </a:t>
            </a:r>
            <a:r>
              <a:rPr lang="en-US" u="sng" dirty="0" smtClean="0"/>
              <a:t>15% </a:t>
            </a:r>
            <a:r>
              <a:rPr lang="en-US" u="sng" dirty="0"/>
              <a:t>for </a:t>
            </a:r>
            <a:r>
              <a:rPr lang="en-US" u="sng" dirty="0" smtClean="0"/>
              <a:t>8 hours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695" y="3236349"/>
            <a:ext cx="8032236" cy="3232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30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Metric: </a:t>
            </a:r>
            <a:r>
              <a:rPr lang="en-US" sz="2400" dirty="0"/>
              <a:t>Elastic Load Balancer HTTP Status </a:t>
            </a:r>
            <a:r>
              <a:rPr lang="en-US" sz="2400" dirty="0" smtClean="0"/>
              <a:t>Code Counts (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Metric)</a:t>
            </a:r>
          </a:p>
          <a:p>
            <a:r>
              <a:rPr lang="en-US" sz="2400" b="1" dirty="0" smtClean="0"/>
              <a:t>Methodology: </a:t>
            </a:r>
            <a:r>
              <a:rPr lang="en-US" sz="2400" dirty="0" smtClean="0"/>
              <a:t>Log HTTP status code in ELB for </a:t>
            </a:r>
            <a:r>
              <a:rPr lang="en-US" sz="2400" dirty="0"/>
              <a:t>a time period</a:t>
            </a:r>
          </a:p>
          <a:p>
            <a:r>
              <a:rPr lang="en-US" sz="2400" b="1" dirty="0" smtClean="0"/>
              <a:t>Axis Information: </a:t>
            </a:r>
            <a:r>
              <a:rPr lang="en-US" sz="2400" dirty="0"/>
              <a:t>X axis –</a:t>
            </a:r>
            <a:r>
              <a:rPr lang="en-US" sz="2400" dirty="0" smtClean="0"/>
              <a:t> </a:t>
            </a:r>
            <a:r>
              <a:rPr lang="en-US" sz="2400" dirty="0"/>
              <a:t>time </a:t>
            </a:r>
            <a:r>
              <a:rPr lang="en-US" sz="2400" dirty="0" smtClean="0"/>
              <a:t>frame</a:t>
            </a:r>
            <a:r>
              <a:rPr lang="en-US" sz="2400" b="1" dirty="0" smtClean="0"/>
              <a:t>, </a:t>
            </a:r>
            <a:r>
              <a:rPr lang="en-US" sz="2400" dirty="0" smtClean="0"/>
              <a:t>Y axis – status count</a:t>
            </a:r>
          </a:p>
          <a:p>
            <a:r>
              <a:rPr lang="en-US" sz="2400" b="1" dirty="0" smtClean="0"/>
              <a:t>Result: </a:t>
            </a:r>
            <a:r>
              <a:rPr lang="en-US" sz="2400" dirty="0" smtClean="0"/>
              <a:t>99.65% Health Hosts Count (API integration is proved successful)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24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cont’d – API HTTP Status Code (5/6)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9882" y="6450844"/>
            <a:ext cx="803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/>
              <a:t>Figure</a:t>
            </a:r>
            <a:r>
              <a:rPr lang="en-US" u="sng" dirty="0"/>
              <a:t>: Elastic Load Balancer HTTP Status Code Counts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268" y="2822922"/>
            <a:ext cx="9716059" cy="36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1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Metric: </a:t>
            </a:r>
            <a:r>
              <a:rPr lang="en-US" sz="2400" dirty="0" smtClean="0"/>
              <a:t>AWS Services Cost Metrics (</a:t>
            </a:r>
            <a:r>
              <a:rPr lang="en-US" sz="2400" dirty="0" err="1" smtClean="0"/>
              <a:t>CloudWatch</a:t>
            </a:r>
            <a:r>
              <a:rPr lang="en-US" sz="2400" dirty="0" smtClean="0"/>
              <a:t> Metric)</a:t>
            </a:r>
          </a:p>
          <a:p>
            <a:r>
              <a:rPr lang="en-US" sz="2400" b="1" dirty="0" smtClean="0"/>
              <a:t>Methodology: </a:t>
            </a:r>
            <a:r>
              <a:rPr lang="en-US" sz="2400" dirty="0" smtClean="0"/>
              <a:t>Log service costs within a date range</a:t>
            </a:r>
            <a:endParaRPr lang="en-US" sz="2400" dirty="0"/>
          </a:p>
          <a:p>
            <a:r>
              <a:rPr lang="en-US" sz="2400" b="1" dirty="0" smtClean="0"/>
              <a:t>Axis Information: </a:t>
            </a:r>
            <a:r>
              <a:rPr lang="en-US" sz="2400" dirty="0"/>
              <a:t>X axis –</a:t>
            </a:r>
            <a:r>
              <a:rPr lang="en-US" sz="2400" dirty="0" smtClean="0"/>
              <a:t> date</a:t>
            </a:r>
            <a:r>
              <a:rPr lang="en-US" sz="2400" b="1" dirty="0" smtClean="0"/>
              <a:t>, </a:t>
            </a:r>
            <a:r>
              <a:rPr lang="en-US" sz="2400" dirty="0" smtClean="0"/>
              <a:t>Y axis – costs by different services</a:t>
            </a:r>
          </a:p>
          <a:p>
            <a:r>
              <a:rPr lang="en-US" sz="2400" b="1" dirty="0" smtClean="0"/>
              <a:t>Result: </a:t>
            </a:r>
            <a:r>
              <a:rPr lang="en-US" sz="2400" dirty="0" smtClean="0"/>
              <a:t>Dynamic costing based on consumed services.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25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Evaluation cont’d – Cost Efficiency (6/6)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79882" y="6450844"/>
            <a:ext cx="80322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/>
              <a:t>Figure</a:t>
            </a:r>
            <a:r>
              <a:rPr lang="en-US" u="sng" dirty="0"/>
              <a:t>: </a:t>
            </a:r>
            <a:r>
              <a:rPr lang="en-US" u="sng" dirty="0" smtClean="0"/>
              <a:t>Monthly costs by consumed services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7643" y="2822922"/>
            <a:ext cx="5997308" cy="3627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704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Authorization: </a:t>
            </a:r>
            <a:r>
              <a:rPr lang="en-US" sz="2400" dirty="0" smtClean="0"/>
              <a:t>Any organization with valid access token can send request</a:t>
            </a:r>
          </a:p>
          <a:p>
            <a:r>
              <a:rPr lang="en-US" sz="2400" b="1" dirty="0" smtClean="0"/>
              <a:t>API Path: </a:t>
            </a:r>
            <a:r>
              <a:rPr lang="en-US" sz="2400" dirty="0" smtClean="0"/>
              <a:t>Request should follow fixed API path</a:t>
            </a:r>
          </a:p>
          <a:p>
            <a:r>
              <a:rPr lang="en-US" sz="2400" b="1" dirty="0" smtClean="0"/>
              <a:t>Mandatory Fields: </a:t>
            </a:r>
            <a:r>
              <a:rPr lang="en-US" sz="2400" dirty="0" smtClean="0"/>
              <a:t>6 mandatory fields should be attached with each request</a:t>
            </a:r>
          </a:p>
          <a:p>
            <a:r>
              <a:rPr lang="en-US" sz="2400" b="1" dirty="0" smtClean="0"/>
              <a:t>Platform / Framework Dependency: </a:t>
            </a:r>
            <a:r>
              <a:rPr lang="en-US" sz="2400" dirty="0" smtClean="0"/>
              <a:t>No platform / framework dependency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26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Result – Request Sample (1/3)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8282" y="6470252"/>
            <a:ext cx="772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Input form sample for People Identity Verification Application Framework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887" y="2869809"/>
            <a:ext cx="5635461" cy="358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37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Result </a:t>
            </a:r>
            <a:r>
              <a:rPr lang="en-US" b="1" u="sng" dirty="0">
                <a:solidFill>
                  <a:schemeClr val="tx2"/>
                </a:solidFill>
              </a:rPr>
              <a:t>– </a:t>
            </a:r>
            <a:r>
              <a:rPr lang="en-US" b="1" u="sng" dirty="0" smtClean="0">
                <a:solidFill>
                  <a:schemeClr val="tx2"/>
                </a:solidFill>
              </a:rPr>
              <a:t>Response (2/3)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08282" y="6470252"/>
            <a:ext cx="84660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Sample response from People Identity Verification Application Framework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1357" y="0"/>
            <a:ext cx="5882046" cy="64702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13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1773"/>
            <a:ext cx="10515600" cy="5629702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Authorization: </a:t>
            </a:r>
            <a:r>
              <a:rPr lang="en-US" sz="2400" dirty="0" smtClean="0"/>
              <a:t>Only the Government can access API dashboard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242295"/>
            <a:ext cx="11217476" cy="986003"/>
          </a:xfrm>
        </p:spPr>
        <p:txBody>
          <a:bodyPr>
            <a:norm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</a:rPr>
              <a:t>Result – API Dashboard (3/3)</a:t>
            </a:r>
            <a:r>
              <a:rPr lang="en-US" b="1" u="sng" dirty="0" smtClean="0">
                <a:solidFill>
                  <a:schemeClr val="tx2"/>
                </a:solidFill>
              </a:rPr>
              <a:t>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261744" y="6074953"/>
            <a:ext cx="77204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u="sng" dirty="0" smtClean="0"/>
              <a:t>Figure: API Dashboard of People Identity Verification Application Framework</a:t>
            </a:r>
            <a:endParaRPr lang="en-US" u="sng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4344" y="1786884"/>
            <a:ext cx="9603312" cy="401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628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Assumptions and Limitations: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People </a:t>
            </a:r>
            <a:r>
              <a:rPr lang="en-US" dirty="0"/>
              <a:t>database </a:t>
            </a:r>
            <a:r>
              <a:rPr lang="en-US" dirty="0" smtClean="0"/>
              <a:t>should have at </a:t>
            </a:r>
            <a:r>
              <a:rPr lang="en-US" dirty="0"/>
              <a:t>least one valid photo for each enlisted people. </a:t>
            </a:r>
          </a:p>
          <a:p>
            <a:r>
              <a:rPr lang="en-US" dirty="0" smtClean="0"/>
              <a:t>Initially when </a:t>
            </a:r>
            <a:r>
              <a:rPr lang="en-US" dirty="0"/>
              <a:t>the database has a single image per person that </a:t>
            </a:r>
            <a:r>
              <a:rPr lang="en-US" dirty="0" smtClean="0"/>
              <a:t>may lead </a:t>
            </a:r>
            <a:r>
              <a:rPr lang="en-US" dirty="0"/>
              <a:t>to a minor error </a:t>
            </a:r>
            <a:r>
              <a:rPr lang="en-US" dirty="0" smtClean="0"/>
              <a:t>in face </a:t>
            </a:r>
            <a:r>
              <a:rPr lang="en-US" dirty="0"/>
              <a:t>recognition </a:t>
            </a:r>
            <a:r>
              <a:rPr lang="en-US" dirty="0" smtClean="0"/>
              <a:t>operations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Authenticated </a:t>
            </a:r>
            <a:r>
              <a:rPr lang="en-US" dirty="0"/>
              <a:t>access </a:t>
            </a:r>
            <a:r>
              <a:rPr lang="en-US" dirty="0" smtClean="0"/>
              <a:t>tokens should be kept secret by the organizations</a:t>
            </a:r>
            <a:r>
              <a:rPr lang="en-US" dirty="0" smtClean="0"/>
              <a:t>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56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215787"/>
          </a:xfrm>
        </p:spPr>
        <p:txBody>
          <a:bodyPr>
            <a:noAutofit/>
          </a:bodyPr>
          <a:lstStyle/>
          <a:p>
            <a:r>
              <a:rPr lang="en-US" b="1" u="sng" dirty="0" smtClean="0">
                <a:solidFill>
                  <a:schemeClr val="tx2"/>
                </a:solidFill>
                <a:latin typeface="Calibri Light"/>
              </a:rPr>
              <a:t/>
            </a:r>
            <a:br>
              <a:rPr lang="en-US" b="1" u="sng" dirty="0" smtClean="0">
                <a:solidFill>
                  <a:schemeClr val="tx2"/>
                </a:solidFill>
                <a:latin typeface="Calibri Light"/>
              </a:rPr>
            </a:br>
            <a:r>
              <a:rPr lang="en-US" b="1" u="sng" dirty="0" smtClean="0">
                <a:solidFill>
                  <a:schemeClr val="tx2"/>
                </a:solidFill>
                <a:latin typeface="Calibri Light"/>
              </a:rPr>
              <a:t>Problem Statement </a:t>
            </a:r>
            <a:r>
              <a:rPr lang="en-US" b="1" u="sng" dirty="0" smtClean="0">
                <a:solidFill>
                  <a:schemeClr val="tx2"/>
                </a:solidFill>
                <a:latin typeface="Calibri Light"/>
              </a:rPr>
              <a:t>cont’d</a:t>
            </a:r>
            <a:r>
              <a:rPr lang="en-US" b="1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b="1" u="sng" dirty="0" smtClean="0">
                <a:solidFill>
                  <a:schemeClr val="tx2"/>
                </a:solidFill>
                <a:latin typeface="Calibri Light"/>
              </a:rPr>
              <a:t>(2/2)</a:t>
            </a:r>
            <a:r>
              <a:rPr lang="en-US" b="1" u="sng" dirty="0" smtClean="0">
                <a:solidFill>
                  <a:schemeClr val="tx2"/>
                </a:solidFill>
                <a:latin typeface="Calibri Light"/>
              </a:rPr>
              <a:t>:</a:t>
            </a:r>
            <a:r>
              <a:rPr lang="en-US" dirty="0">
                <a:solidFill>
                  <a:schemeClr val="tx2"/>
                </a:solidFill>
              </a:rPr>
              <a:t/>
            </a:r>
            <a:br>
              <a:rPr lang="en-US" dirty="0">
                <a:solidFill>
                  <a:schemeClr val="tx2"/>
                </a:solidFill>
              </a:rPr>
            </a:b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0CB6B35-CAFE-4458-AAED-596F59B253A9}" type="slidenum">
              <a:rPr lang="en-US" sz="1200" smtClean="0">
                <a:solidFill>
                  <a:srgbClr val="8B8B8B"/>
                </a:solidFill>
                <a:latin typeface="Calibri"/>
              </a:rPr>
              <a:t>3</a:t>
            </a:fld>
            <a:endParaRPr lang="en-US"/>
          </a:p>
        </p:txBody>
      </p:sp>
      <p:sp>
        <p:nvSpPr>
          <p:cNvPr id="9" name="TextShape 2"/>
          <p:cNvSpPr txBox="1"/>
          <p:nvPr/>
        </p:nvSpPr>
        <p:spPr>
          <a:xfrm>
            <a:off x="838080" y="1825560"/>
            <a:ext cx="10515240" cy="427902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b="1" dirty="0" smtClean="0">
                <a:solidFill>
                  <a:schemeClr val="tx2"/>
                </a:solidFill>
                <a:latin typeface="Calibri"/>
              </a:rPr>
              <a:t>-&gt; </a:t>
            </a:r>
            <a:r>
              <a:rPr lang="en-US" sz="2800" dirty="0"/>
              <a:t>To verify an individual’s identity, an organization needs to </a:t>
            </a:r>
            <a:r>
              <a:rPr lang="en-US" sz="2800" dirty="0" smtClean="0"/>
              <a:t>perform: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	• </a:t>
            </a:r>
            <a:r>
              <a:rPr lang="en-US" sz="2800" dirty="0"/>
              <a:t>Vital information </a:t>
            </a:r>
            <a:r>
              <a:rPr lang="en-US" sz="2800" dirty="0" smtClean="0"/>
              <a:t>validation from Government database 		   (no public access)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	• Face recognition of current photo and authorized photo</a:t>
            </a:r>
            <a:br>
              <a:rPr lang="en-US" sz="2800" dirty="0" smtClean="0"/>
            </a:br>
            <a:r>
              <a:rPr lang="en-US" sz="2800" dirty="0" smtClean="0"/>
              <a:t>	   (no face recognition system provided by Government) </a:t>
            </a:r>
          </a:p>
          <a:p>
            <a:pPr>
              <a:lnSpc>
                <a:spcPct val="100000"/>
              </a:lnSpc>
            </a:pPr>
            <a:r>
              <a:rPr lang="en-US" sz="2800" dirty="0" smtClean="0"/>
              <a:t>	• </a:t>
            </a:r>
            <a:r>
              <a:rPr lang="en-US" sz="2800" dirty="0"/>
              <a:t>Clearance of police records of that </a:t>
            </a:r>
            <a:r>
              <a:rPr lang="en-US" sz="2800" dirty="0" smtClean="0"/>
              <a:t>individual</a:t>
            </a:r>
            <a:br>
              <a:rPr lang="en-US" sz="2800" dirty="0" smtClean="0"/>
            </a:br>
            <a:r>
              <a:rPr lang="en-US" sz="2800" dirty="0" smtClean="0"/>
              <a:t>	   (manual process that requires local police involvement)</a:t>
            </a:r>
          </a:p>
          <a:p>
            <a:pPr>
              <a:lnSpc>
                <a:spcPct val="100000"/>
              </a:lnSpc>
            </a:pPr>
            <a:endParaRPr lang="en-IN" sz="2800" dirty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tx2"/>
                </a:solidFill>
              </a:rPr>
              <a:t>-&gt; </a:t>
            </a:r>
            <a:r>
              <a:rPr lang="en-US" sz="2800" dirty="0" smtClean="0">
                <a:solidFill>
                  <a:srgbClr val="000000"/>
                </a:solidFill>
              </a:rPr>
              <a:t>Digitization of identity verification is a very promising sector to work on.</a:t>
            </a:r>
            <a:endParaRPr lang="en-US" sz="2800" dirty="0" smtClean="0">
              <a:solidFill>
                <a:srgbClr val="000000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829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Future work:</a:t>
            </a:r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Develop machine learning based analytics on stored face meta data.</a:t>
            </a:r>
            <a:endParaRPr lang="en-US" dirty="0" smtClean="0"/>
          </a:p>
          <a:p>
            <a:r>
              <a:rPr lang="en-US" dirty="0" smtClean="0"/>
              <a:t>Identify people from </a:t>
            </a:r>
            <a:r>
              <a:rPr lang="en-US" dirty="0"/>
              <a:t>Closed-Circuit Television (CCTV) footages or </a:t>
            </a:r>
            <a:r>
              <a:rPr lang="en-US" dirty="0" smtClean="0"/>
              <a:t>videos.</a:t>
            </a:r>
          </a:p>
          <a:p>
            <a:r>
              <a:rPr lang="en-US" dirty="0" smtClean="0"/>
              <a:t>Detect listed criminals from live video feeds.</a:t>
            </a:r>
          </a:p>
          <a:p>
            <a:r>
              <a:rPr lang="en-IN" dirty="0" smtClean="0"/>
              <a:t>Generate alerts and inform security reinforcements after detecting criminals.</a:t>
            </a:r>
            <a:endParaRPr lang="en-US" dirty="0" smtClean="0"/>
          </a:p>
          <a:p>
            <a:r>
              <a:rPr lang="en-IN" dirty="0" smtClean="0"/>
              <a:t>Identify people after severe accident on transportation.</a:t>
            </a:r>
          </a:p>
          <a:p>
            <a:r>
              <a:rPr lang="en-IN" dirty="0" smtClean="0"/>
              <a:t>Block unwanted access to security parameters using automated entry system.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48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Conclusion: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Assured delivery of </a:t>
            </a:r>
            <a:r>
              <a:rPr lang="en-US" dirty="0"/>
              <a:t>public services in a faster way eradicating long </a:t>
            </a:r>
            <a:r>
              <a:rPr lang="en-US" dirty="0" smtClean="0"/>
              <a:t>analog verification </a:t>
            </a:r>
            <a:r>
              <a:rPr lang="en-US" dirty="0"/>
              <a:t>processes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Smoothened the </a:t>
            </a:r>
            <a:r>
              <a:rPr lang="en-US" dirty="0"/>
              <a:t>path to establish better E-governance using People Identity Verification Application Framework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smtClean="0"/>
              <a:t>Showed improved accuracy.</a:t>
            </a:r>
          </a:p>
          <a:p>
            <a:r>
              <a:rPr lang="en-US" dirty="0" smtClean="0"/>
              <a:t>Performed benchmarking based on major factors.</a:t>
            </a:r>
          </a:p>
          <a:p>
            <a:r>
              <a:rPr lang="en-IN" dirty="0" smtClean="0"/>
              <a:t>Created opportunity to utilize people face meta data for further research.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69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Reference: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2229"/>
            <a:ext cx="10515600" cy="4674734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[1] </a:t>
            </a:r>
            <a:r>
              <a:rPr lang="en-US" sz="1600" dirty="0"/>
              <a:t>S. Haji and A. </a:t>
            </a:r>
            <a:r>
              <a:rPr lang="en-US" sz="1600" dirty="0" err="1"/>
              <a:t>Varol</a:t>
            </a:r>
            <a:r>
              <a:rPr lang="en-US" sz="1600" dirty="0"/>
              <a:t>. “Real time face recognition system (RTFRS)”. In: 2016 4th International Symposium on Digital Forensic and Security (ISDFS). 2016, pp. 107–111. </a:t>
            </a:r>
            <a:r>
              <a:rPr lang="en-US" sz="1600" dirty="0" err="1"/>
              <a:t>doi</a:t>
            </a:r>
            <a:r>
              <a:rPr lang="en-US" sz="1600" dirty="0"/>
              <a:t>: </a:t>
            </a:r>
            <a:r>
              <a:rPr lang="en-US" sz="1600" dirty="0" smtClean="0"/>
              <a:t>10.1109/ISDFS.2016.7473527</a:t>
            </a:r>
            <a:r>
              <a:rPr lang="en-US" sz="1600" dirty="0" smtClean="0"/>
              <a:t>.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[2] </a:t>
            </a:r>
            <a:r>
              <a:rPr lang="en-US" sz="1600" dirty="0" err="1"/>
              <a:t>Haibin</a:t>
            </a:r>
            <a:r>
              <a:rPr lang="en-US" sz="1600" dirty="0"/>
              <a:t> Ling et al. “A study of face recognition as people age”. In: </a:t>
            </a:r>
            <a:r>
              <a:rPr lang="en-US" sz="1600" dirty="0" smtClean="0"/>
              <a:t>Computer Vision</a:t>
            </a:r>
            <a:r>
              <a:rPr lang="en-US" sz="1600" dirty="0"/>
              <a:t>, 2007. ICCV 2007. IEEE </a:t>
            </a:r>
            <a:r>
              <a:rPr lang="en-US" sz="1600" dirty="0" smtClean="0"/>
              <a:t>11</a:t>
            </a:r>
            <a:r>
              <a:rPr lang="en-US" sz="1600" baseline="30000" dirty="0" smtClean="0"/>
              <a:t>th</a:t>
            </a:r>
            <a:r>
              <a:rPr lang="en-US" sz="1600" dirty="0" smtClean="0"/>
              <a:t> International </a:t>
            </a:r>
            <a:r>
              <a:rPr lang="en-US" sz="1600" dirty="0"/>
              <a:t>Conference </a:t>
            </a:r>
            <a:r>
              <a:rPr lang="en-US" sz="1600" dirty="0" smtClean="0"/>
              <a:t>on. IEEE</a:t>
            </a:r>
            <a:r>
              <a:rPr lang="en-US" sz="1600" dirty="0"/>
              <a:t>. 2007, pp. 1–8. 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[3] </a:t>
            </a:r>
            <a:r>
              <a:rPr lang="en-US" sz="1600" dirty="0"/>
              <a:t>W. Zhao et al. “Face Recognition: A Literature Survey”. In: ACM </a:t>
            </a:r>
            <a:r>
              <a:rPr lang="en-US" sz="1600" dirty="0" err="1"/>
              <a:t>Comput</a:t>
            </a:r>
            <a:r>
              <a:rPr lang="en-US" sz="1600" dirty="0"/>
              <a:t>. </a:t>
            </a:r>
            <a:r>
              <a:rPr lang="en-US" sz="1600" dirty="0" err="1"/>
              <a:t>Surv</a:t>
            </a:r>
            <a:r>
              <a:rPr lang="en-US" sz="1600" dirty="0"/>
              <a:t>. 35.4 (Dec. 2003), pp. 399–458. </a:t>
            </a:r>
            <a:r>
              <a:rPr lang="en-US" sz="1600" dirty="0" err="1"/>
              <a:t>issn</a:t>
            </a:r>
            <a:r>
              <a:rPr lang="en-US" sz="1600" dirty="0"/>
              <a:t>: 0360-0300. </a:t>
            </a:r>
            <a:r>
              <a:rPr lang="en-US" sz="1600" dirty="0" err="1"/>
              <a:t>doi</a:t>
            </a:r>
            <a:r>
              <a:rPr lang="en-US" sz="1600" dirty="0"/>
              <a:t>: 10.1145/ 954339.954342. url: http://doi.acm.org/10.1145/954339.954342.</a:t>
            </a:r>
            <a:r>
              <a:rPr lang="en-US" sz="1600" dirty="0" smtClean="0"/>
              <a:t> 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4] </a:t>
            </a:r>
            <a:r>
              <a:rPr lang="en-US" sz="1600" dirty="0" err="1"/>
              <a:t>Sajjad</a:t>
            </a:r>
            <a:r>
              <a:rPr lang="en-US" sz="1600" dirty="0"/>
              <a:t> </a:t>
            </a:r>
            <a:r>
              <a:rPr lang="en-US" sz="1600" dirty="0" err="1"/>
              <a:t>Hashemi</a:t>
            </a:r>
            <a:r>
              <a:rPr lang="en-US" sz="1600" dirty="0"/>
              <a:t>, Khalil </a:t>
            </a:r>
            <a:r>
              <a:rPr lang="en-US" sz="1600" dirty="0" err="1"/>
              <a:t>Monfaredi</a:t>
            </a:r>
            <a:r>
              <a:rPr lang="en-US" sz="1600" dirty="0"/>
              <a:t>, and Mohammad </a:t>
            </a:r>
            <a:r>
              <a:rPr lang="en-US" sz="1600" dirty="0" err="1"/>
              <a:t>Masdari</a:t>
            </a:r>
            <a:r>
              <a:rPr lang="en-US" sz="1600" dirty="0"/>
              <a:t>. “Using cloud computing for e-government: challenges and benefits”. In: International Journal of Computer, Information, Systems and Control Engineering 7.9 (2013), pp. 596–603</a:t>
            </a:r>
            <a:r>
              <a:rPr lang="en-US" sz="1600" dirty="0" smtClean="0"/>
              <a:t>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5] </a:t>
            </a:r>
            <a:r>
              <a:rPr lang="en-US" sz="1600" dirty="0"/>
              <a:t>Rama </a:t>
            </a:r>
            <a:r>
              <a:rPr lang="en-US" sz="1600" dirty="0" err="1"/>
              <a:t>Krushna</a:t>
            </a:r>
            <a:r>
              <a:rPr lang="en-US" sz="1600" dirty="0"/>
              <a:t> Das, </a:t>
            </a:r>
            <a:r>
              <a:rPr lang="en-US" sz="1600" dirty="0" err="1"/>
              <a:t>Sachidananda</a:t>
            </a:r>
            <a:r>
              <a:rPr lang="en-US" sz="1600" dirty="0"/>
              <a:t> Patnaik, and </a:t>
            </a:r>
            <a:r>
              <a:rPr lang="en-US" sz="1600" dirty="0" err="1"/>
              <a:t>Ajita</a:t>
            </a:r>
            <a:r>
              <a:rPr lang="en-US" sz="1600" dirty="0"/>
              <a:t> Kumar </a:t>
            </a:r>
            <a:r>
              <a:rPr lang="en-US" sz="1600" dirty="0" err="1"/>
              <a:t>Misro</a:t>
            </a:r>
            <a:r>
              <a:rPr lang="en-US" sz="1600" dirty="0"/>
              <a:t>. “Adoption of Cloud Computing in e-Governance”. In: (2011). Ed. by Natarajan </a:t>
            </a:r>
            <a:r>
              <a:rPr lang="en-US" sz="1600" dirty="0" err="1"/>
              <a:t>Meghanathan</a:t>
            </a:r>
            <a:r>
              <a:rPr lang="en-US" sz="1600" dirty="0"/>
              <a:t>, </a:t>
            </a:r>
            <a:r>
              <a:rPr lang="en-US" sz="1600" dirty="0" err="1"/>
              <a:t>Brajesh</a:t>
            </a:r>
            <a:r>
              <a:rPr lang="en-US" sz="1600" dirty="0"/>
              <a:t> Kumar Kaushik, and </a:t>
            </a:r>
            <a:r>
              <a:rPr lang="en-US" sz="1600" dirty="0" err="1"/>
              <a:t>Dhinaharan</a:t>
            </a:r>
            <a:r>
              <a:rPr lang="en-US" sz="1600" dirty="0"/>
              <a:t> </a:t>
            </a:r>
            <a:r>
              <a:rPr lang="en-US" sz="1600" dirty="0" err="1"/>
              <a:t>Nagamalai</a:t>
            </a:r>
            <a:r>
              <a:rPr lang="en-US" sz="1600" dirty="0"/>
              <a:t>, pp. 161–172. </a:t>
            </a:r>
            <a:r>
              <a:rPr lang="en-US" sz="1600" dirty="0" err="1"/>
              <a:t>doi</a:t>
            </a:r>
            <a:r>
              <a:rPr lang="en-US" sz="1600" dirty="0"/>
              <a:t>: 10.1007/978-3-642-17881-8_16. url: https: //doi.org/10.1007/978-3-642-17881-8_16.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[6] </a:t>
            </a:r>
            <a:r>
              <a:rPr lang="en-US" sz="1600" dirty="0"/>
              <a:t>R. H. Di et al. “Research on the impact of cloud computing trend on </a:t>
            </a:r>
            <a:r>
              <a:rPr lang="en-US" sz="1600" dirty="0" err="1"/>
              <a:t>Egovernment</a:t>
            </a:r>
            <a:r>
              <a:rPr lang="en-US" sz="1600" dirty="0"/>
              <a:t> framework”. In: 2011 International Conference on E-Business and E-Government (ICEE). 2011, pp. 1–4. </a:t>
            </a:r>
            <a:r>
              <a:rPr lang="en-US" sz="1600" dirty="0" err="1"/>
              <a:t>doi</a:t>
            </a:r>
            <a:r>
              <a:rPr lang="en-US" sz="1600" dirty="0"/>
              <a:t>: 10.1109/ICEBEG.2011. 5886913.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[7] </a:t>
            </a:r>
            <a:r>
              <a:rPr lang="en-US" sz="1600" dirty="0"/>
              <a:t>D. G. Chandra and R. S. </a:t>
            </a:r>
            <a:r>
              <a:rPr lang="en-US" sz="1600" dirty="0" err="1"/>
              <a:t>Bhadoria</a:t>
            </a:r>
            <a:r>
              <a:rPr lang="en-US" sz="1600" dirty="0"/>
              <a:t>. “Cloud Computing Model for National E-governance Plan (</a:t>
            </a:r>
            <a:r>
              <a:rPr lang="en-US" sz="1600" dirty="0" err="1"/>
              <a:t>NeGP</a:t>
            </a:r>
            <a:r>
              <a:rPr lang="en-US" sz="1600" dirty="0"/>
              <a:t>)”. In: 2012 Fourth International Conference on Computational Intelligence and Communication Networks. 2012, pp. 520–524. </a:t>
            </a:r>
            <a:r>
              <a:rPr lang="en-US" sz="1600" dirty="0" err="1"/>
              <a:t>doi</a:t>
            </a:r>
            <a:r>
              <a:rPr lang="en-US" sz="1600" dirty="0"/>
              <a:t>: 10.1109/CICN.2012.61. 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954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Reference(Cont’d):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9166"/>
            <a:ext cx="10515600" cy="5232309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[8] </a:t>
            </a:r>
            <a:r>
              <a:rPr lang="en-US" sz="1600" dirty="0"/>
              <a:t>D. G. Chandra and R. S. </a:t>
            </a:r>
            <a:r>
              <a:rPr lang="en-US" sz="1600" dirty="0" err="1"/>
              <a:t>Bhadoria</a:t>
            </a:r>
            <a:r>
              <a:rPr lang="en-US" sz="1600" dirty="0"/>
              <a:t>. “Cloud Computing Model for National E-governance Plan (</a:t>
            </a:r>
            <a:r>
              <a:rPr lang="en-US" sz="1600" dirty="0" err="1"/>
              <a:t>NeGP</a:t>
            </a:r>
            <a:r>
              <a:rPr lang="en-US" sz="1600" dirty="0"/>
              <a:t>)”. In: 2012 Fourth International Conference on Computational Intelligence and Communication Networks. 2012, pp. 520–524. </a:t>
            </a:r>
            <a:r>
              <a:rPr lang="en-US" sz="1600" dirty="0" err="1"/>
              <a:t>doi</a:t>
            </a:r>
            <a:r>
              <a:rPr lang="en-US" sz="1600" dirty="0"/>
              <a:t>: 10.1109/CICN.2012.61.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[9] </a:t>
            </a:r>
            <a:r>
              <a:rPr lang="en-US" sz="1600" dirty="0" err="1"/>
              <a:t>Wojciech</a:t>
            </a:r>
            <a:r>
              <a:rPr lang="en-US" sz="1600" dirty="0"/>
              <a:t> </a:t>
            </a:r>
            <a:r>
              <a:rPr lang="en-US" sz="1600" dirty="0" err="1"/>
              <a:t>Cellary</a:t>
            </a:r>
            <a:r>
              <a:rPr lang="en-US" sz="1600" dirty="0"/>
              <a:t> and </a:t>
            </a:r>
            <a:r>
              <a:rPr lang="en-US" sz="1600" dirty="0" err="1"/>
              <a:t>Sergiusz</a:t>
            </a:r>
            <a:r>
              <a:rPr lang="en-US" sz="1600" dirty="0"/>
              <a:t> </a:t>
            </a:r>
            <a:r>
              <a:rPr lang="en-US" sz="1600" dirty="0" err="1"/>
              <a:t>Strykowski</a:t>
            </a:r>
            <a:r>
              <a:rPr lang="en-US" sz="1600" dirty="0"/>
              <a:t>. “E-government based on cloud computing and service-oriented architecture”. In: Proceedings of the 3rd international conference on Theory and practice of electronic governance. ACM. 2009, pp. 5–10.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[10] </a:t>
            </a:r>
            <a:r>
              <a:rPr lang="en-US" sz="1600" dirty="0"/>
              <a:t>Jason H Christensen. “Using RESTful web-services and cloud computing to create next generation mobile applications”. In: Proceedings of the 24th ACM SIGPLAN conference companion on Object oriented programming systems languages and applications. ACM. 2009, pp. 627–634.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[11] </a:t>
            </a:r>
            <a:r>
              <a:rPr lang="en-US" sz="1600" dirty="0"/>
              <a:t>L. Li and W. Chou. “Design and Describe REST API without Violating REST: A Petri Net Based Approach”. In: 2011 IEEE International Conference on Web Services. 2011, pp. 508–515. </a:t>
            </a:r>
            <a:r>
              <a:rPr lang="en-US" sz="1600" dirty="0" err="1"/>
              <a:t>doi</a:t>
            </a:r>
            <a:r>
              <a:rPr lang="en-US" sz="1600" dirty="0"/>
              <a:t>: 10.1109/ICWS.2011. 54. 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[12] </a:t>
            </a:r>
            <a:r>
              <a:rPr lang="en-US" sz="1600" dirty="0"/>
              <a:t>L. Richardson and S. Ruby. RESTful Web Services. O’Reilly Media, 2008. </a:t>
            </a:r>
            <a:r>
              <a:rPr lang="en-US" sz="1600" dirty="0" err="1"/>
              <a:t>isbn</a:t>
            </a:r>
            <a:r>
              <a:rPr lang="en-US" sz="1600" dirty="0"/>
              <a:t>: 9780596554606. url: https://books.google.com.bd/books?id= </a:t>
            </a:r>
            <a:r>
              <a:rPr lang="en-US" sz="1600" dirty="0" err="1"/>
              <a:t>XUaErakHsoAC</a:t>
            </a:r>
            <a:r>
              <a:rPr lang="en-US" sz="1600" dirty="0"/>
              <a:t>.</a:t>
            </a:r>
            <a:r>
              <a:rPr lang="en-US" sz="1600" dirty="0" smtClean="0"/>
              <a:t> 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[13] </a:t>
            </a:r>
            <a:r>
              <a:rPr lang="en-US" sz="1600" dirty="0"/>
              <a:t>Amazon Web Services (AWS) - Cloud Computing Services. https : / / aws.amazon.com/. (Accessed on 09/03/2017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14] </a:t>
            </a:r>
            <a:r>
              <a:rPr lang="en-US" sz="1600" dirty="0"/>
              <a:t>JSON Web Token (JWT). Date and time format - ISO 8601. https : //tools.ietf.org/html/rfc7519. (Accessed on 02/05/2017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15] </a:t>
            </a:r>
            <a:r>
              <a:rPr lang="en-US" sz="1600" dirty="0"/>
              <a:t>Amazon </a:t>
            </a:r>
            <a:r>
              <a:rPr lang="en-US" sz="1600" dirty="0" err="1"/>
              <a:t>Rekognition</a:t>
            </a:r>
            <a:r>
              <a:rPr lang="en-US" sz="1600" dirty="0"/>
              <a:t>. https://aws.amazon.com/rekognition/. (Accessed on 05/07/2017).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50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solidFill>
                  <a:schemeClr val="tx2"/>
                </a:solidFill>
              </a:rPr>
              <a:t>Reference(Cont’d):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80159"/>
            <a:ext cx="10515600" cy="4924697"/>
          </a:xfrm>
        </p:spPr>
        <p:txBody>
          <a:bodyPr>
            <a:noAutofit/>
          </a:bodyPr>
          <a:lstStyle/>
          <a:p>
            <a:endParaRPr lang="en-US" sz="1600" dirty="0"/>
          </a:p>
          <a:p>
            <a:pPr marL="0" indent="0">
              <a:buNone/>
            </a:pPr>
            <a:r>
              <a:rPr lang="en-US" sz="1600" dirty="0"/>
              <a:t>[16] </a:t>
            </a:r>
            <a:r>
              <a:rPr lang="en-US" sz="1600" dirty="0"/>
              <a:t>The Python SQL Toolkit and Object Relational </a:t>
            </a:r>
            <a:r>
              <a:rPr lang="en-US" sz="1600" dirty="0" smtClean="0"/>
              <a:t>Mapper. </a:t>
            </a:r>
            <a:r>
              <a:rPr lang="en-US" sz="1600" dirty="0"/>
              <a:t>https://www.sqlalchemy.org/. (Accessed on 05/07/2017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17] </a:t>
            </a:r>
            <a:r>
              <a:rPr lang="en-US" sz="1600" dirty="0"/>
              <a:t>Amazon </a:t>
            </a:r>
            <a:r>
              <a:rPr lang="en-US" sz="1600" dirty="0" smtClean="0"/>
              <a:t>Elastic Load Balancing</a:t>
            </a:r>
            <a:r>
              <a:rPr lang="en-US" sz="1600" dirty="0"/>
              <a:t>. https://aws.amazon.com/elasticloadbalancing/. (Accessed on </a:t>
            </a:r>
            <a:r>
              <a:rPr lang="en-US" sz="1600" dirty="0" smtClean="0"/>
              <a:t>03/02/2017</a:t>
            </a:r>
            <a:r>
              <a:rPr lang="en-US" sz="1600" dirty="0"/>
              <a:t>).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[18] </a:t>
            </a:r>
            <a:r>
              <a:rPr lang="en-US" sz="1600" dirty="0"/>
              <a:t>Amazon </a:t>
            </a:r>
            <a:r>
              <a:rPr lang="en-US" sz="1600" dirty="0" err="1" smtClean="0"/>
              <a:t>Cloudwatch</a:t>
            </a:r>
            <a:r>
              <a:rPr lang="en-US" sz="1600" dirty="0"/>
              <a:t>. https://aws.amazon.com/cloudwatch/. (Accessed on </a:t>
            </a:r>
            <a:r>
              <a:rPr lang="en-US" sz="1600" dirty="0" smtClean="0"/>
              <a:t>04/04/2017).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19] </a:t>
            </a:r>
            <a:r>
              <a:rPr lang="en-US" sz="1600" dirty="0"/>
              <a:t>Color FERET Database. </a:t>
            </a:r>
            <a:r>
              <a:rPr lang="en-US" sz="1600" dirty="0" smtClean="0"/>
              <a:t>https://www.nist.gov/itl/iad/image-group/color-feret-database</a:t>
            </a:r>
            <a:r>
              <a:rPr lang="en-US" sz="1600" dirty="0"/>
              <a:t>. (Accessed on 03/03/2017</a:t>
            </a:r>
            <a:r>
              <a:rPr lang="en-US" sz="1600" dirty="0" smtClean="0"/>
              <a:t>).</a:t>
            </a:r>
          </a:p>
          <a:p>
            <a:pPr marL="0" indent="0">
              <a:buNone/>
            </a:pPr>
            <a:r>
              <a:rPr lang="en-US" sz="1600" dirty="0" smtClean="0"/>
              <a:t>[</a:t>
            </a:r>
            <a:r>
              <a:rPr lang="en-US" sz="1600" dirty="0"/>
              <a:t>20] </a:t>
            </a:r>
            <a:r>
              <a:rPr lang="en-US" sz="1600" dirty="0"/>
              <a:t>S. </a:t>
            </a:r>
            <a:r>
              <a:rPr lang="en-US" sz="1600" dirty="0" err="1"/>
              <a:t>Narula</a:t>
            </a:r>
            <a:r>
              <a:rPr lang="en-US" sz="1600" dirty="0"/>
              <a:t>, A. Jain, and </a:t>
            </a:r>
            <a:r>
              <a:rPr lang="en-US" sz="1600" dirty="0" err="1"/>
              <a:t>Prachi</a:t>
            </a:r>
            <a:r>
              <a:rPr lang="en-US" sz="1600" dirty="0"/>
              <a:t>. “Cloud Computing Security: Amazon Web Service”. In: 2015 Fifth International Conference on Advanced Computing Communication Technologies. 2015, pp. 501–505. </a:t>
            </a:r>
            <a:r>
              <a:rPr lang="en-US" sz="1600" dirty="0" err="1"/>
              <a:t>doi</a:t>
            </a:r>
            <a:r>
              <a:rPr lang="en-US" sz="1600" dirty="0"/>
              <a:t>: 10.1109/ACCT. 2015.20.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[21] </a:t>
            </a:r>
            <a:r>
              <a:rPr lang="en-US" sz="1600" dirty="0" err="1"/>
              <a:t>Haibin</a:t>
            </a:r>
            <a:r>
              <a:rPr lang="en-US" sz="1600" dirty="0"/>
              <a:t> Ling et al. “Face verification across age progression using discriminative methods”. In: IEEE Transactions on Information Forensics and security 5.1 (2010), pp. 82–91.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[22] </a:t>
            </a:r>
            <a:r>
              <a:rPr lang="en-US" sz="1600" dirty="0" err="1"/>
              <a:t>Unsang</a:t>
            </a:r>
            <a:r>
              <a:rPr lang="en-US" sz="1600" dirty="0"/>
              <a:t> Park, </a:t>
            </a:r>
            <a:r>
              <a:rPr lang="en-US" sz="1600" dirty="0" err="1"/>
              <a:t>Yiying</a:t>
            </a:r>
            <a:r>
              <a:rPr lang="en-US" sz="1600" dirty="0"/>
              <a:t> Tong, and Anil K Jain. “Age-invariant face recognition”. In: IEEE transactions on pattern analysis and machine intelligence 32.5 (2010), pp. 947–954.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[23] </a:t>
            </a:r>
            <a:r>
              <a:rPr lang="en-US" sz="1600" dirty="0"/>
              <a:t>KK </a:t>
            </a:r>
            <a:r>
              <a:rPr lang="en-US" sz="1600" dirty="0" err="1"/>
              <a:t>Smitha</a:t>
            </a:r>
            <a:r>
              <a:rPr lang="en-US" sz="1600" dirty="0"/>
              <a:t>, Tony Thomas, and K </a:t>
            </a:r>
            <a:r>
              <a:rPr lang="en-US" sz="1600" dirty="0" err="1"/>
              <a:t>Chitharanjan</a:t>
            </a:r>
            <a:r>
              <a:rPr lang="en-US" sz="1600" dirty="0"/>
              <a:t>. “Cloud based e-governance system: A survey”. In: Procedia Engineering 38 (2012), pp. 3816–3823.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[24] </a:t>
            </a:r>
            <a:r>
              <a:rPr lang="en-US" sz="1600" dirty="0"/>
              <a:t>Erik Wilde and Cesare </a:t>
            </a:r>
            <a:r>
              <a:rPr lang="en-US" sz="1600" dirty="0" err="1"/>
              <a:t>Pautasso</a:t>
            </a:r>
            <a:r>
              <a:rPr lang="en-US" sz="1600" dirty="0"/>
              <a:t>. REST: from research to practice. Springer Science &amp; Business Media, 2011.</a:t>
            </a:r>
            <a:endParaRPr lang="en-US" sz="1600" dirty="0" smtClean="0"/>
          </a:p>
          <a:p>
            <a:pPr marL="0" indent="0">
              <a:buNone/>
            </a:pPr>
            <a:r>
              <a:rPr lang="en-US" sz="1600" dirty="0" smtClean="0"/>
              <a:t>[25</a:t>
            </a:r>
            <a:r>
              <a:rPr lang="en-US" sz="1600" u="sng" dirty="0" smtClean="0">
                <a:latin typeface="Calibri" panose="020F0502020204030204" pitchFamily="34" charset="0"/>
              </a:rPr>
              <a:t>]</a:t>
            </a:r>
            <a:r>
              <a:rPr lang="en-US" sz="1600" dirty="0" smtClean="0"/>
              <a:t> </a:t>
            </a:r>
            <a:r>
              <a:rPr lang="en-US" sz="1600" dirty="0"/>
              <a:t>Anil K Jain and Stan Z Li. Handbook of face recognition. Springer, 2011.</a:t>
            </a:r>
            <a:endParaRPr lang="en-US" sz="1600" u="sng" dirty="0">
              <a:latin typeface="Calibri" panose="020F0502020204030204" pitchFamily="34" charset="0"/>
            </a:endParaRP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229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Acknowledgments: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295"/>
            <a:ext cx="10515600" cy="4868668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Dr. Md. </a:t>
            </a:r>
            <a:r>
              <a:rPr lang="en-US" dirty="0" err="1"/>
              <a:t>Whaiduzzaman</a:t>
            </a:r>
            <a:r>
              <a:rPr lang="en-US" dirty="0"/>
              <a:t>, Associate Professor, IIT, JU.</a:t>
            </a:r>
          </a:p>
          <a:p>
            <a:r>
              <a:rPr lang="en-US" dirty="0" smtClean="0"/>
              <a:t>K </a:t>
            </a:r>
            <a:r>
              <a:rPr lang="en-US" dirty="0"/>
              <a:t>M </a:t>
            </a:r>
            <a:r>
              <a:rPr lang="en-US" dirty="0" err="1"/>
              <a:t>Akkas</a:t>
            </a:r>
            <a:r>
              <a:rPr lang="en-US" dirty="0"/>
              <a:t> Ali</a:t>
            </a:r>
            <a:r>
              <a:rPr lang="en-US" dirty="0" smtClean="0"/>
              <a:t>, Director, IIT, JU. </a:t>
            </a:r>
            <a:endParaRPr lang="en-US" dirty="0"/>
          </a:p>
          <a:p>
            <a:r>
              <a:rPr lang="en-US" dirty="0" err="1" smtClean="0"/>
              <a:t>Jesmin</a:t>
            </a:r>
            <a:r>
              <a:rPr lang="en-US" dirty="0" smtClean="0"/>
              <a:t> </a:t>
            </a:r>
            <a:r>
              <a:rPr lang="en-US" dirty="0"/>
              <a:t>Akhter</a:t>
            </a:r>
            <a:r>
              <a:rPr lang="en-US" dirty="0" smtClean="0"/>
              <a:t>, </a:t>
            </a:r>
            <a:r>
              <a:rPr lang="en-US" dirty="0"/>
              <a:t>Associate </a:t>
            </a:r>
            <a:r>
              <a:rPr lang="en-US" dirty="0" smtClean="0"/>
              <a:t>Professor, </a:t>
            </a:r>
            <a:r>
              <a:rPr lang="en-US" dirty="0"/>
              <a:t>IIT, </a:t>
            </a:r>
            <a:r>
              <a:rPr lang="en-US" dirty="0" smtClean="0"/>
              <a:t>JU.</a:t>
            </a:r>
          </a:p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r>
              <a:rPr lang="en-US" dirty="0" smtClean="0"/>
              <a:t>, </a:t>
            </a:r>
            <a:r>
              <a:rPr lang="en-US" dirty="0"/>
              <a:t>Associate Professor, IIT, JU.</a:t>
            </a:r>
          </a:p>
          <a:p>
            <a:r>
              <a:rPr lang="en-US" dirty="0"/>
              <a:t>Dr. Mohammad </a:t>
            </a:r>
            <a:r>
              <a:rPr lang="en-US" dirty="0" err="1" smtClean="0"/>
              <a:t>Shahidul</a:t>
            </a:r>
            <a:r>
              <a:rPr lang="en-US" dirty="0" smtClean="0"/>
              <a:t> Islam, Assistant Professor</a:t>
            </a:r>
            <a:r>
              <a:rPr lang="en-US" dirty="0"/>
              <a:t>, IIT, JU.</a:t>
            </a:r>
          </a:p>
          <a:p>
            <a:r>
              <a:rPr lang="en-US" dirty="0" smtClean="0"/>
              <a:t>Ministry </a:t>
            </a:r>
            <a:r>
              <a:rPr lang="en-US" dirty="0"/>
              <a:t>of Science and </a:t>
            </a:r>
            <a:r>
              <a:rPr lang="en-US" dirty="0" smtClean="0"/>
              <a:t>Technology</a:t>
            </a:r>
            <a:r>
              <a:rPr lang="en-US" dirty="0" smtClean="0"/>
              <a:t>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86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2040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Related</a:t>
            </a:r>
            <a:r>
              <a:rPr lang="en-US" sz="4400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Works (1/3)</a:t>
            </a:r>
            <a:r>
              <a:rPr lang="en-US" sz="4400" u="sng" dirty="0" smtClean="0">
                <a:solidFill>
                  <a:schemeClr val="tx2"/>
                </a:solidFill>
                <a:latin typeface="Calibri Light"/>
              </a:rPr>
              <a:t>: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667908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u="sng" dirty="0" smtClean="0">
                <a:solidFill>
                  <a:srgbClr val="2F5597"/>
                </a:solidFill>
              </a:rPr>
              <a:t>Real </a:t>
            </a:r>
            <a:r>
              <a:rPr lang="en-US" sz="2600" u="sng" dirty="0">
                <a:solidFill>
                  <a:srgbClr val="2F5597"/>
                </a:solidFill>
              </a:rPr>
              <a:t>time face recognition system (RTFRS</a:t>
            </a:r>
            <a:r>
              <a:rPr lang="en-US" sz="2600" u="sng" dirty="0" smtClean="0">
                <a:solidFill>
                  <a:srgbClr val="2F5597"/>
                </a:solidFill>
              </a:rPr>
              <a:t>) [1]:</a:t>
            </a:r>
            <a:endParaRPr lang="en-US" sz="2600" u="sng" dirty="0">
              <a:solidFill>
                <a:srgbClr val="2F5597"/>
              </a:solidFill>
              <a:latin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Developed a Windows </a:t>
            </a:r>
            <a:r>
              <a:rPr lang="en-US" sz="2400" dirty="0">
                <a:solidFill>
                  <a:srgbClr val="000000"/>
                </a:solidFill>
              </a:rPr>
              <a:t>based </a:t>
            </a:r>
            <a:r>
              <a:rPr lang="en-US" sz="2400" dirty="0" smtClean="0">
                <a:solidFill>
                  <a:srgbClr val="000000"/>
                </a:solidFill>
              </a:rPr>
              <a:t>desktop application </a:t>
            </a:r>
            <a:r>
              <a:rPr lang="en-US" sz="2400" dirty="0">
                <a:solidFill>
                  <a:srgbClr val="000000"/>
                </a:solidFill>
              </a:rPr>
              <a:t>for </a:t>
            </a:r>
            <a:r>
              <a:rPr lang="en-US" sz="2400" dirty="0" smtClean="0">
                <a:solidFill>
                  <a:srgbClr val="000000"/>
                </a:solidFill>
              </a:rPr>
              <a:t>face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Error rate under normal conditions: 3%.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600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u="sng" dirty="0">
                <a:solidFill>
                  <a:schemeClr val="accent5">
                    <a:lumMod val="75000"/>
                  </a:schemeClr>
                </a:solidFill>
              </a:rPr>
              <a:t>A study of face recognition as people age </a:t>
            </a:r>
            <a:r>
              <a:rPr lang="en-US" sz="2600" u="sng" dirty="0" smtClean="0">
                <a:solidFill>
                  <a:schemeClr val="accent5">
                    <a:lumMod val="75000"/>
                  </a:schemeClr>
                </a:solidFill>
              </a:rPr>
              <a:t>[2] [21] [22]: </a:t>
            </a:r>
            <a:endParaRPr lang="en-US" sz="26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Studied face </a:t>
            </a:r>
            <a:r>
              <a:rPr lang="en-US" sz="2400" dirty="0">
                <a:solidFill>
                  <a:srgbClr val="000000"/>
                </a:solidFill>
              </a:rPr>
              <a:t>recognition across ages </a:t>
            </a:r>
            <a:r>
              <a:rPr lang="en-US" sz="2400" dirty="0" smtClean="0">
                <a:solidFill>
                  <a:srgbClr val="000000"/>
                </a:solidFill>
              </a:rPr>
              <a:t>within passport </a:t>
            </a:r>
            <a:r>
              <a:rPr lang="en-US" sz="2400" dirty="0">
                <a:solidFill>
                  <a:srgbClr val="000000"/>
                </a:solidFill>
              </a:rPr>
              <a:t>photo </a:t>
            </a:r>
            <a:r>
              <a:rPr lang="en-US" sz="2400" dirty="0" smtClean="0">
                <a:solidFill>
                  <a:srgbClr val="000000"/>
                </a:solidFill>
              </a:rPr>
              <a:t>verification task.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Showed how age </a:t>
            </a:r>
            <a:r>
              <a:rPr lang="en-US" sz="2400" dirty="0">
                <a:solidFill>
                  <a:srgbClr val="000000"/>
                </a:solidFill>
              </a:rPr>
              <a:t>differences affect recognition performance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Observed that difficulty </a:t>
            </a:r>
            <a:r>
              <a:rPr lang="en-US" sz="2400" dirty="0"/>
              <a:t>of face recognition algorithms saturated after the age gap is larger than four years (up to ten years</a:t>
            </a:r>
            <a:r>
              <a:rPr lang="en-US" sz="2400" dirty="0" smtClean="0"/>
              <a:t>).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E4A9E5-B900-4EF9-BA1B-2EB4B09F55D3}" type="slidenum">
              <a:rPr lang="en-US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0CB6B35-CAFE-4458-AAED-596F59B253A9}" type="slidenum">
              <a:rPr lang="en-US" sz="1200" smtClean="0">
                <a:solidFill>
                  <a:srgbClr val="8B8B8B"/>
                </a:solidFill>
                <a:latin typeface="Calibri"/>
              </a:r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726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2040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Related</a:t>
            </a:r>
            <a:r>
              <a:rPr lang="en-US" sz="4400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Works cont’d</a:t>
            </a: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(2/3)</a:t>
            </a:r>
            <a:r>
              <a:rPr lang="en-US" sz="4400" u="sng" dirty="0" smtClean="0">
                <a:solidFill>
                  <a:schemeClr val="tx2"/>
                </a:solidFill>
                <a:latin typeface="Calibri Light"/>
              </a:rPr>
              <a:t>: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667908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u="sng" dirty="0" smtClean="0">
                <a:solidFill>
                  <a:srgbClr val="2F5597"/>
                </a:solidFill>
              </a:rPr>
              <a:t>Face </a:t>
            </a:r>
            <a:r>
              <a:rPr lang="en-US" sz="2600" u="sng" dirty="0">
                <a:solidFill>
                  <a:srgbClr val="2F5597"/>
                </a:solidFill>
              </a:rPr>
              <a:t>Recognition: A Literature </a:t>
            </a:r>
            <a:r>
              <a:rPr lang="en-US" sz="2600" u="sng" dirty="0" smtClean="0">
                <a:solidFill>
                  <a:srgbClr val="2F5597"/>
                </a:solidFill>
              </a:rPr>
              <a:t>Survey [3], [25]:</a:t>
            </a:r>
            <a:endParaRPr lang="en-US" sz="2600" u="sng" dirty="0">
              <a:solidFill>
                <a:srgbClr val="2F5597"/>
              </a:solidFill>
              <a:latin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Provided </a:t>
            </a:r>
            <a:r>
              <a:rPr lang="en-US" sz="2400" dirty="0"/>
              <a:t>an up-to-date critical survey of </a:t>
            </a:r>
            <a:r>
              <a:rPr lang="en-US" sz="2400" dirty="0" smtClean="0"/>
              <a:t>face </a:t>
            </a:r>
            <a:r>
              <a:rPr lang="en-US" sz="2400" dirty="0"/>
              <a:t>recognition </a:t>
            </a:r>
            <a:r>
              <a:rPr lang="en-US" sz="2400" dirty="0" smtClean="0"/>
              <a:t>research.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Showed insights of </a:t>
            </a:r>
            <a:r>
              <a:rPr lang="en-US" sz="2400" dirty="0">
                <a:solidFill>
                  <a:srgbClr val="000000"/>
                </a:solidFill>
              </a:rPr>
              <a:t>machine recognition of faces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</a:rPr>
              <a:t>Listed typical applications of face recognition in public services.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600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u="sng" dirty="0" smtClean="0">
                <a:solidFill>
                  <a:schemeClr val="accent5">
                    <a:lumMod val="75000"/>
                  </a:schemeClr>
                </a:solidFill>
              </a:rPr>
              <a:t>Using cloud computing </a:t>
            </a:r>
            <a:r>
              <a:rPr lang="en-US" sz="2600" u="sng" dirty="0">
                <a:solidFill>
                  <a:schemeClr val="accent5">
                    <a:lumMod val="75000"/>
                  </a:schemeClr>
                </a:solidFill>
              </a:rPr>
              <a:t>for e-government: challenges and benefits </a:t>
            </a:r>
            <a:r>
              <a:rPr lang="en-US" sz="2600" u="sng" dirty="0" smtClean="0">
                <a:solidFill>
                  <a:schemeClr val="accent5">
                    <a:lumMod val="75000"/>
                  </a:schemeClr>
                </a:solidFill>
              </a:rPr>
              <a:t>[4]: </a:t>
            </a:r>
            <a:endParaRPr lang="en-US" sz="26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Discussed </a:t>
            </a:r>
            <a:r>
              <a:rPr lang="en-US" sz="2400" dirty="0"/>
              <a:t>about the benefits of using cloud computation in </a:t>
            </a:r>
            <a:r>
              <a:rPr lang="en-US" sz="2400" dirty="0" smtClean="0"/>
              <a:t>E-governance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Presented </a:t>
            </a:r>
            <a:r>
              <a:rPr lang="en-US" sz="2400" dirty="0"/>
              <a:t>government’s enhanced ability to interact and collaborate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E4A9E5-B900-4EF9-BA1B-2EB4B09F55D3}" type="slidenum">
              <a:rPr lang="en-US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0CB6B35-CAFE-4458-AAED-596F59B253A9}" type="slidenum">
              <a:rPr lang="en-US" sz="1200" smtClean="0">
                <a:solidFill>
                  <a:srgbClr val="8B8B8B"/>
                </a:solidFill>
                <a:latin typeface="Calibri"/>
              </a:r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261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20400"/>
            <a:ext cx="10515240" cy="132516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Related</a:t>
            </a:r>
            <a:r>
              <a:rPr lang="en-US" sz="4400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Works cont’d</a:t>
            </a:r>
            <a:r>
              <a:rPr lang="en-US" sz="4400" b="1" u="sng" dirty="0">
                <a:solidFill>
                  <a:schemeClr val="tx2"/>
                </a:solidFill>
                <a:latin typeface="Calibri Light"/>
              </a:rPr>
              <a:t> </a:t>
            </a:r>
            <a:r>
              <a:rPr lang="en-US" sz="4400" b="1" u="sng" dirty="0" smtClean="0">
                <a:solidFill>
                  <a:schemeClr val="tx2"/>
                </a:solidFill>
                <a:latin typeface="Calibri Light"/>
              </a:rPr>
              <a:t>(3/3)</a:t>
            </a:r>
            <a:r>
              <a:rPr lang="en-US" sz="4400" u="sng" dirty="0" smtClean="0">
                <a:solidFill>
                  <a:schemeClr val="tx2"/>
                </a:solidFill>
                <a:latin typeface="Calibri Light"/>
              </a:rPr>
              <a:t>:</a:t>
            </a:r>
            <a:endParaRPr dirty="0">
              <a:solidFill>
                <a:schemeClr val="tx2"/>
              </a:solidFill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667908"/>
            <a:ext cx="10515240" cy="4350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 u="sng" dirty="0" smtClean="0">
                <a:solidFill>
                  <a:srgbClr val="2F5597"/>
                </a:solidFill>
              </a:rPr>
              <a:t>Cloud </a:t>
            </a:r>
            <a:r>
              <a:rPr lang="en-US" sz="2600" u="sng" dirty="0">
                <a:solidFill>
                  <a:srgbClr val="2F5597"/>
                </a:solidFill>
              </a:rPr>
              <a:t>Based E-governance Services </a:t>
            </a:r>
            <a:r>
              <a:rPr lang="en-US" sz="2600" u="sng" dirty="0" smtClean="0">
                <a:solidFill>
                  <a:srgbClr val="2F5597"/>
                </a:solidFill>
              </a:rPr>
              <a:t>[5], [6], [7], [23]:</a:t>
            </a:r>
            <a:endParaRPr lang="en-US" sz="2600" u="sng" dirty="0">
              <a:solidFill>
                <a:srgbClr val="2F5597"/>
              </a:solidFill>
              <a:latin typeface="Calibri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Showed </a:t>
            </a:r>
            <a:r>
              <a:rPr lang="en-US" sz="2400" dirty="0" smtClean="0"/>
              <a:t>cloud </a:t>
            </a:r>
            <a:r>
              <a:rPr lang="en-US" sz="2400" dirty="0"/>
              <a:t>computing </a:t>
            </a:r>
            <a:r>
              <a:rPr lang="en-US" sz="2400" dirty="0" smtClean="0"/>
              <a:t>advantages </a:t>
            </a:r>
            <a:r>
              <a:rPr lang="en-US" sz="2400" dirty="0"/>
              <a:t>in various parts of </a:t>
            </a:r>
            <a:r>
              <a:rPr lang="en-US" sz="2400" dirty="0" smtClean="0"/>
              <a:t>E-government [20].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</a:rPr>
              <a:t>Availability, cost efficiency, scalability, storage capacity and security are enlisted.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Proposed </a:t>
            </a:r>
            <a:r>
              <a:rPr lang="en-US" sz="2400" dirty="0"/>
              <a:t>a cloud based model for national E-governance </a:t>
            </a:r>
            <a:r>
              <a:rPr lang="en-US" sz="2400" dirty="0" smtClean="0"/>
              <a:t>plan [8]</a:t>
            </a:r>
            <a:r>
              <a:rPr lang="en-IN" sz="2400" dirty="0" smtClean="0">
                <a:solidFill>
                  <a:srgbClr val="000000"/>
                </a:solidFill>
              </a:rPr>
              <a:t>.</a:t>
            </a:r>
            <a:endParaRPr lang="en-US" sz="24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endParaRPr lang="en-US" sz="2600" u="sng" dirty="0" smtClean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90000"/>
              </a:lnSpc>
            </a:pPr>
            <a:r>
              <a:rPr lang="en-US" sz="2600" u="sng" dirty="0">
                <a:solidFill>
                  <a:schemeClr val="accent5">
                    <a:lumMod val="75000"/>
                  </a:schemeClr>
                </a:solidFill>
              </a:rPr>
              <a:t>RESTful Application Framework </a:t>
            </a:r>
            <a:r>
              <a:rPr lang="en-US" sz="2600" u="sng" dirty="0" smtClean="0">
                <a:solidFill>
                  <a:schemeClr val="accent5">
                    <a:lumMod val="75000"/>
                  </a:schemeClr>
                </a:solidFill>
              </a:rPr>
              <a:t>[9], [24]: </a:t>
            </a:r>
            <a:endParaRPr lang="en-US" sz="2600" u="sng" dirty="0">
              <a:solidFill>
                <a:schemeClr val="accent5">
                  <a:lumMod val="75000"/>
                </a:scheme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RESTful </a:t>
            </a:r>
            <a:r>
              <a:rPr lang="en-US" sz="2400" dirty="0"/>
              <a:t>based web technology is </a:t>
            </a:r>
            <a:r>
              <a:rPr lang="en-US" sz="2400" dirty="0" smtClean="0"/>
              <a:t>gaining attractions in developed countries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  <a:endParaRPr lang="en-US" sz="2400" dirty="0" smtClean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Integrated RESTful </a:t>
            </a:r>
            <a:r>
              <a:rPr lang="en-US" sz="2400" dirty="0"/>
              <a:t>web </a:t>
            </a:r>
            <a:r>
              <a:rPr lang="en-US" sz="2400" dirty="0" smtClean="0"/>
              <a:t>services </a:t>
            </a:r>
            <a:r>
              <a:rPr lang="en-US" sz="2400" dirty="0"/>
              <a:t>and cloud </a:t>
            </a:r>
            <a:r>
              <a:rPr lang="en-US" sz="2400" dirty="0" smtClean="0"/>
              <a:t>computing [10]</a:t>
            </a:r>
            <a:r>
              <a:rPr lang="en-US" sz="2400" dirty="0" smtClean="0">
                <a:solidFill>
                  <a:srgbClr val="000000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Proposed a </a:t>
            </a:r>
            <a:r>
              <a:rPr lang="en-US" sz="2400" dirty="0"/>
              <a:t>model to design and describe REST API </a:t>
            </a:r>
            <a:r>
              <a:rPr lang="en-US" sz="2400" dirty="0" smtClean="0"/>
              <a:t>maintaining constraints [11].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 smtClean="0">
                <a:solidFill>
                  <a:srgbClr val="000000"/>
                </a:solidFill>
                <a:latin typeface="Calibri"/>
              </a:rPr>
              <a:t>Demonstrated good practice of developing RESTful application framework [12].</a:t>
            </a:r>
            <a:endParaRPr lang="en-US" sz="24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TextShape 3"/>
          <p:cNvSpPr txBox="1"/>
          <p:nvPr/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EE4A9E5-B900-4EF9-BA1B-2EB4B09F55D3}" type="slidenum">
              <a:rPr lang="en-US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lnSpc>
                <a:spcPct val="100000"/>
              </a:lnSpc>
            </a:pPr>
            <a:fld id="{80CB6B35-CAFE-4458-AAED-596F59B253A9}" type="slidenum">
              <a:rPr lang="en-US" sz="1200" smtClean="0">
                <a:solidFill>
                  <a:srgbClr val="8B8B8B"/>
                </a:solidFill>
                <a:latin typeface="Calibri"/>
              </a:r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57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Objectives (1/2)</a:t>
            </a:r>
            <a:r>
              <a:rPr lang="en-US" u="sng" dirty="0" smtClean="0">
                <a:solidFill>
                  <a:schemeClr val="tx2"/>
                </a:solidFill>
              </a:rPr>
              <a:t>: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Survey </a:t>
            </a:r>
            <a:r>
              <a:rPr lang="en-US" dirty="0" smtClean="0"/>
              <a:t>existing </a:t>
            </a:r>
            <a:r>
              <a:rPr lang="en-US" dirty="0"/>
              <a:t>people identity verification </a:t>
            </a:r>
            <a:r>
              <a:rPr lang="en-US" dirty="0" smtClean="0"/>
              <a:t>systems.</a:t>
            </a:r>
          </a:p>
          <a:p>
            <a:r>
              <a:rPr lang="en-US" dirty="0"/>
              <a:t>Identify </a:t>
            </a:r>
            <a:r>
              <a:rPr lang="en-US" dirty="0" smtClean="0"/>
              <a:t>need </a:t>
            </a:r>
            <a:r>
              <a:rPr lang="en-US" dirty="0"/>
              <a:t>of RESTful approach for people identity </a:t>
            </a:r>
            <a:r>
              <a:rPr lang="en-US" dirty="0" smtClean="0"/>
              <a:t>verification.</a:t>
            </a:r>
          </a:p>
          <a:p>
            <a:r>
              <a:rPr lang="en-US" dirty="0" smtClean="0"/>
              <a:t>Analyze pros and cons </a:t>
            </a:r>
            <a:r>
              <a:rPr lang="en-US" dirty="0"/>
              <a:t>of cloud based solution to develop </a:t>
            </a:r>
            <a:r>
              <a:rPr lang="en-US" dirty="0" smtClean="0"/>
              <a:t>the </a:t>
            </a:r>
            <a:r>
              <a:rPr lang="en-US" dirty="0"/>
              <a:t>framework for a successful E-governance </a:t>
            </a:r>
            <a:r>
              <a:rPr lang="en-US" dirty="0" smtClean="0"/>
              <a:t>system.</a:t>
            </a:r>
          </a:p>
          <a:p>
            <a:r>
              <a:rPr lang="en-US" dirty="0"/>
              <a:t>Compare </a:t>
            </a:r>
            <a:r>
              <a:rPr lang="en-US" dirty="0" smtClean="0"/>
              <a:t>cloud based </a:t>
            </a:r>
            <a:r>
              <a:rPr lang="en-US" dirty="0"/>
              <a:t>face recognition </a:t>
            </a:r>
            <a:r>
              <a:rPr lang="en-US" dirty="0" smtClean="0"/>
              <a:t>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3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Objectives </a:t>
            </a:r>
            <a:r>
              <a:rPr lang="en-US" b="1" u="sng" dirty="0" smtClean="0">
                <a:solidFill>
                  <a:schemeClr val="tx2"/>
                </a:solidFill>
              </a:rPr>
              <a:t>cont’d</a:t>
            </a:r>
            <a:r>
              <a:rPr lang="en-US" b="1" u="sng" dirty="0">
                <a:solidFill>
                  <a:schemeClr val="tx2"/>
                </a:solidFill>
              </a:rPr>
              <a:t> </a:t>
            </a:r>
            <a:r>
              <a:rPr lang="en-US" b="1" u="sng" dirty="0" smtClean="0">
                <a:solidFill>
                  <a:schemeClr val="tx2"/>
                </a:solidFill>
              </a:rPr>
              <a:t>(2/2)</a:t>
            </a:r>
            <a:r>
              <a:rPr lang="en-US" u="sng" dirty="0" smtClean="0">
                <a:solidFill>
                  <a:schemeClr val="tx2"/>
                </a:solidFill>
              </a:rPr>
              <a:t>:</a:t>
            </a:r>
            <a:endParaRPr lang="en-US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 </a:t>
            </a:r>
            <a:r>
              <a:rPr lang="en-US" dirty="0"/>
              <a:t>an algorithm for people identity verification </a:t>
            </a:r>
            <a:r>
              <a:rPr lang="en-US" dirty="0">
                <a:solidFill>
                  <a:srgbClr val="000000"/>
                </a:solidFill>
              </a:rPr>
              <a:t>using face recognition, police clearance and information validation</a:t>
            </a:r>
            <a:r>
              <a:rPr lang="en-US" dirty="0" smtClean="0"/>
              <a:t>.</a:t>
            </a:r>
          </a:p>
          <a:p>
            <a:r>
              <a:rPr lang="en-US" dirty="0"/>
              <a:t>Develop an optimized RESTful E-Governance Application Framework based on the </a:t>
            </a:r>
            <a:r>
              <a:rPr lang="en-US" dirty="0" smtClean="0"/>
              <a:t>algorithm.</a:t>
            </a:r>
          </a:p>
          <a:p>
            <a:r>
              <a:rPr lang="en-US" dirty="0"/>
              <a:t>Evaluate the framework’s accuracy, scalability and reliability based on resource utilization, application performance, and operational </a:t>
            </a:r>
            <a:r>
              <a:rPr lang="en-US" dirty="0" smtClean="0"/>
              <a:t>health.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370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solidFill>
                  <a:schemeClr val="tx2"/>
                </a:solidFill>
              </a:rPr>
              <a:t>Existing Research Limitations:</a:t>
            </a:r>
            <a:endParaRPr lang="en-US" b="1" u="sng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 smtClean="0"/>
              <a:t>No cloud based </a:t>
            </a:r>
            <a:r>
              <a:rPr lang="en-US" dirty="0" smtClean="0"/>
              <a:t>people identity verification framework is proposed.</a:t>
            </a:r>
          </a:p>
          <a:p>
            <a:r>
              <a:rPr lang="en-US" dirty="0" smtClean="0"/>
              <a:t>Face recognition is not </a:t>
            </a:r>
            <a:r>
              <a:rPr lang="en-US" dirty="0"/>
              <a:t>mapped with people’s database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Authorized organizations can not access government </a:t>
            </a:r>
            <a:r>
              <a:rPr lang="en-US" dirty="0"/>
              <a:t>maintained citizen </a:t>
            </a:r>
            <a:r>
              <a:rPr lang="en-US" dirty="0" smtClean="0"/>
              <a:t>database.</a:t>
            </a:r>
            <a:endParaRPr lang="en-US" dirty="0" smtClean="0"/>
          </a:p>
          <a:p>
            <a:r>
              <a:rPr lang="en-US" dirty="0" smtClean="0"/>
              <a:t>No RESTful API is developed to automate people identity verification.</a:t>
            </a:r>
            <a:endParaRPr lang="en-US" sz="2000" dirty="0" smtClean="0"/>
          </a:p>
          <a:p>
            <a:r>
              <a:rPr lang="en-US" dirty="0" smtClean="0"/>
              <a:t>No </a:t>
            </a:r>
            <a:r>
              <a:rPr lang="en-US" dirty="0"/>
              <a:t>d</a:t>
            </a:r>
            <a:r>
              <a:rPr lang="en-US" dirty="0" smtClean="0"/>
              <a:t>eep </a:t>
            </a:r>
            <a:r>
              <a:rPr lang="en-US" dirty="0"/>
              <a:t>learning-based image </a:t>
            </a:r>
            <a:r>
              <a:rPr lang="en-US" dirty="0" smtClean="0"/>
              <a:t>recognition services is used.</a:t>
            </a:r>
            <a:endParaRPr lang="en-US" dirty="0" smtClean="0"/>
          </a:p>
          <a:p>
            <a:r>
              <a:rPr lang="en-US" dirty="0" smtClean="0"/>
              <a:t>No deployment model is shown to search, verify and organize millions of images in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B919D-1F66-4917-A1FA-E4902475864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12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2573</TotalTime>
  <Words>2879</Words>
  <Application>Microsoft Office PowerPoint</Application>
  <PresentationFormat>Widescreen</PresentationFormat>
  <Paragraphs>314</Paragraphs>
  <Slides>35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 Problem Statement cont’d (2/2): </vt:lpstr>
      <vt:lpstr>PowerPoint Presentation</vt:lpstr>
      <vt:lpstr>PowerPoint Presentation</vt:lpstr>
      <vt:lpstr>PowerPoint Presentation</vt:lpstr>
      <vt:lpstr>Objectives (1/2):</vt:lpstr>
      <vt:lpstr>Objectives cont’d (2/2):</vt:lpstr>
      <vt:lpstr>Existing Research Limitations:</vt:lpstr>
      <vt:lpstr>Overview:</vt:lpstr>
      <vt:lpstr>Block Diagram:</vt:lpstr>
      <vt:lpstr>Application Framework Architecture (1/6):</vt:lpstr>
      <vt:lpstr>Architecture cont’d – System Architecture (2/6):</vt:lpstr>
      <vt:lpstr>Architecture cont’d – Software (3/6):</vt:lpstr>
      <vt:lpstr>Architecture cont’d – Hardware (4/6):</vt:lpstr>
      <vt:lpstr>Architecture cont’d – API Design (5/6):</vt:lpstr>
      <vt:lpstr>Architecture cont’d – Database Design (6/6):</vt:lpstr>
      <vt:lpstr>Process Flowchart:</vt:lpstr>
      <vt:lpstr>Algorithm:</vt:lpstr>
      <vt:lpstr>Evaluation – Face Recognition Accuracy (1/6):</vt:lpstr>
      <vt:lpstr>Evaluation cont’d – Load Testing (2/6):</vt:lpstr>
      <vt:lpstr>Evaluation cont’d – Scalability (3/6):</vt:lpstr>
      <vt:lpstr>Evaluation cont’d – Availability (4/6):</vt:lpstr>
      <vt:lpstr>Evaluation cont’d – API HTTP Status Code (5/6):</vt:lpstr>
      <vt:lpstr>Evaluation cont’d – Cost Efficiency (6/6):</vt:lpstr>
      <vt:lpstr>Result – Request Sample (1/3):</vt:lpstr>
      <vt:lpstr>Result – Response (2/3):</vt:lpstr>
      <vt:lpstr>Result – API Dashboard (3/3):</vt:lpstr>
      <vt:lpstr>Assumptions and Limitations:</vt:lpstr>
      <vt:lpstr>Future work:</vt:lpstr>
      <vt:lpstr>Conclusion:</vt:lpstr>
      <vt:lpstr>Reference:</vt:lpstr>
      <vt:lpstr>Reference(Cont’d):</vt:lpstr>
      <vt:lpstr>Reference(Cont’d):</vt:lpstr>
      <vt:lpstr>Acknowledgments: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tahmid</dc:creator>
  <cp:lastModifiedBy>Ahmedur Rahman Shovon</cp:lastModifiedBy>
  <cp:revision>295</cp:revision>
  <dcterms:created xsi:type="dcterms:W3CDTF">2015-10-28T15:54:45Z</dcterms:created>
  <dcterms:modified xsi:type="dcterms:W3CDTF">2017-09-23T23:49:59Z</dcterms:modified>
</cp:coreProperties>
</file>