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76OYEjpfp+6q1VnU05vvMGEdO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902A61-6DF9-490F-AAB2-4A5D5A54114A}">
  <a:tblStyle styleId="{2C902A61-6DF9-490F-AAB2-4A5D5A541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/>
          <p:nvPr/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When printing out a spot in a matrix, the row and column must be provided.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out.println(mat[2][1]);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This line prints spot 1 of the array referred to by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mat[2]</a:t>
            </a:r>
            <a:r>
              <a:rPr lang="en-US" sz="1600"/>
              <a:t>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mat[2]</a:t>
            </a:r>
            <a:r>
              <a:rPr lang="en-US" sz="1600"/>
              <a:t> stores the location/address of an array.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When printing out a spot in a matrix, the row and column must be provided.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out.println(mat[2][1]);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This line prints spot 1 of the array referred to by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mat[2]</a:t>
            </a:r>
            <a:r>
              <a:rPr lang="en-US" sz="1600"/>
              <a:t>.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mat[2]</a:t>
            </a:r>
            <a:r>
              <a:rPr lang="en-US" sz="1600"/>
              <a:t> stores the location/address of an array.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Each spot in an matrix stores the location/address of an array.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mat[0]</a:t>
            </a:r>
            <a:r>
              <a:rPr lang="en-US" sz="1600"/>
              <a:t> stores the location / address of a one-dimensional array.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mat[0][1]=2;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This line sets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mat[0]</a:t>
            </a:r>
            <a:r>
              <a:rPr lang="en-US" sz="1600"/>
              <a:t> spot 1 to 2.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mat[2]</a:t>
            </a:r>
            <a:r>
              <a:rPr lang="en-US" sz="1600"/>
              <a:t> stores the location / address of a one-dimensional array.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mat[2][2]=7;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This line sets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mat[2]</a:t>
            </a:r>
            <a:r>
              <a:rPr lang="en-US" sz="1600"/>
              <a:t> spot 2 to 7.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Nested loops are very important when accessing all spots in a matrix.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The outer loop is used to access each array.   The inner loop is used to move from column to column across each array.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A matrix is an array of arrays.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Matrices have rows and columns.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Arrays.toString() can be used to print out each array in a matrix.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To print all spots in an array, some type of loop must be used that contains a variable that increases or decreases so that each spot in the array may be visited.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When printing a matrix, the inner loop is used to move across the columns.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The outer loop is used to move from row to row.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Each row is an array.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The for each loop works quite well as tool to print a matrix.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1" name="Google Shape;34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Searching for values in an array or matrix is a common process often tested on the AP exam.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An array is a group of items all of the same type.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An array of int can only store ints.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An array of double can only store doubles.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An array of String can only store String references.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Searching for values in an array or matrix is a common process often tested on the AP exam.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9" name="Google Shape;37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Summing up a matrix involves visiting each value going row by row and adding each value to a variable.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3" name="Google Shape;39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Classes are used to store related methods and variables.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Matrices can store references to objects.  This enables each spot in the matrices to house more than just a single value.  Each spot can house multiple variables and methods all of which would be contained in a class.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8" name="Google Shape;4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4" name="Google Shape;43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When using an array/matrix as an instance variable, the type should only appear in front of the name once.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int[][] mat;  //instance variable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This line is the only line that should contain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int[][]</a:t>
            </a:r>
            <a:r>
              <a:rPr lang="en-US" sz="1600"/>
              <a:t> in front of the word mat.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The constructor instantiates mat, but does not redefine mat.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When using an array/matrix as an instance variable, the type should only appear in front of the name once.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Dog[][] mat;  //instance variable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This line is the only line that should contain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Dog[][]</a:t>
            </a:r>
            <a:r>
              <a:rPr lang="en-US" sz="1600"/>
              <a:t> in front of the word mat.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The constructor instantiates a matrix and points mat at that matrix, but does not redefine mat.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//constructor code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mat = new Dog[ r ] [ c ];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9" name="Google Shape;45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5" name="Google Shape;47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Each spot in an matrix stores the location/address of an array.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mat[0]</a:t>
            </a:r>
            <a:r>
              <a:rPr lang="en-US" sz="1600"/>
              <a:t> stores the location / address of a one-dimensional array.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Each spot in an matrix stores the location/address of an array.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mat[0]</a:t>
            </a:r>
            <a:r>
              <a:rPr lang="en-US" sz="1600"/>
              <a:t> stores the location / address of a one-dimensional array.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5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4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ft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A+ Computer Science  -  www.apluscompsci.com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2525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8000" b="1" i="0" u="none" strike="noStrike" cap="non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000" b="1" i="0" u="none" strike="noStrike" cap="non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MATRICES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914400" y="1676400"/>
            <a:ext cx="7848600" cy="393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“Row major”:  [row][col]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	{5,7,9,2,1,9},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{5,3,4},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{3,7,0,8,9}};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out.println(mat[2][1]);		</a:t>
            </a:r>
            <a:endParaRPr sz="2800" b="1" i="0" u="none" strike="noStrike" cap="none">
              <a:solidFill>
                <a:srgbClr val="3333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out.println(mat[1][2]);		</a:t>
            </a:r>
            <a:endParaRPr sz="2800" b="1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out.println(mat[0][3]);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out.println(mat[2][4]);	</a:t>
            </a:r>
            <a:endParaRPr sz="2800" b="1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7010400" y="2209800"/>
            <a:ext cx="1905000" cy="2786063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609600" y="1676400"/>
            <a:ext cx="7848600" cy="393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	{5,7,9,2,1,9},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{5,3,4},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{3,7,0,8,9}};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out.println(mat[7/4][0]);		</a:t>
            </a:r>
            <a:endParaRPr sz="2800" b="1" i="0" u="none" strike="noStrike" cap="none">
              <a:solidFill>
                <a:srgbClr val="3333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out.println(mat[1*2][2]);		</a:t>
            </a:r>
            <a:endParaRPr sz="2800" b="1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out.println(mat.length);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out.println(mat[0].length);	</a:t>
            </a:r>
            <a:endParaRPr sz="2800" b="1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7010400" y="2209800"/>
            <a:ext cx="1905000" cy="2786063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matrixtwo.java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Setting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graphicFrame>
        <p:nvGraphicFramePr>
          <p:cNvPr id="212" name="Google Shape;212;p14"/>
          <p:cNvGraphicFramePr/>
          <p:nvPr/>
        </p:nvGraphicFramePr>
        <p:xfrm>
          <a:off x="6248400" y="3886200"/>
          <a:ext cx="2035175" cy="5842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6633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9966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Google Shape;213;p14"/>
          <p:cNvSpPr txBox="1"/>
          <p:nvPr/>
        </p:nvSpPr>
        <p:spPr>
          <a:xfrm>
            <a:off x="1447800" y="2514600"/>
            <a:ext cx="519112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new int[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][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mat[</a:t>
            </a:r>
            <a:r>
              <a:rPr lang="en-US" sz="2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][</a:t>
            </a:r>
            <a:r>
              <a:rPr lang="en-US" sz="28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]=2;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1524000" y="1828800"/>
            <a:ext cx="5638800" cy="531813"/>
          </a:xfrm>
          <a:prstGeom prst="rect">
            <a:avLst/>
          </a:prstGeom>
          <a:noFill/>
          <a:ln w="1270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 matrix is an array of arrays.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15" name="Google Shape;215;p14"/>
          <p:cNvGraphicFramePr/>
          <p:nvPr/>
        </p:nvGraphicFramePr>
        <p:xfrm>
          <a:off x="6232525" y="4648200"/>
          <a:ext cx="2035175" cy="5842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oogle Shape;216;p14"/>
          <p:cNvGraphicFramePr/>
          <p:nvPr/>
        </p:nvGraphicFramePr>
        <p:xfrm>
          <a:off x="6232525" y="5410200"/>
          <a:ext cx="2035175" cy="5842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oogle Shape;217;p14"/>
          <p:cNvGraphicFramePr/>
          <p:nvPr/>
        </p:nvGraphicFramePr>
        <p:xfrm>
          <a:off x="4860925" y="3886200"/>
          <a:ext cx="914400" cy="2133625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8" name="Google Shape;218;p14"/>
          <p:cNvCxnSpPr/>
          <p:nvPr/>
        </p:nvCxnSpPr>
        <p:spPr>
          <a:xfrm>
            <a:off x="5318125" y="41910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9" name="Google Shape;219;p14"/>
          <p:cNvCxnSpPr/>
          <p:nvPr/>
        </p:nvCxnSpPr>
        <p:spPr>
          <a:xfrm>
            <a:off x="5318125" y="49530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20" name="Google Shape;220;p14"/>
          <p:cNvCxnSpPr/>
          <p:nvPr/>
        </p:nvCxnSpPr>
        <p:spPr>
          <a:xfrm>
            <a:off x="5318125" y="56388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21" name="Google Shape;221;p14"/>
          <p:cNvSpPr txBox="1"/>
          <p:nvPr/>
        </p:nvSpPr>
        <p:spPr>
          <a:xfrm>
            <a:off x="4403725" y="3962400"/>
            <a:ext cx="4572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2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1219200" y="4038600"/>
            <a:ext cx="1447800" cy="958850"/>
          </a:xfrm>
          <a:prstGeom prst="rect">
            <a:avLst/>
          </a:prstGeom>
          <a:noFill/>
          <a:ln w="127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Which</a:t>
            </a:r>
            <a:br>
              <a:rPr lang="en-US" sz="2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array?</a:t>
            </a:r>
            <a:endParaRPr sz="2800" b="1" i="0" u="none" strike="noStrike" cap="none">
              <a:solidFill>
                <a:srgbClr val="008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(row)</a:t>
            </a:r>
            <a:endParaRPr sz="2800" b="1">
              <a:solidFill>
                <a:srgbClr val="008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3" name="Google Shape;223;p14"/>
          <p:cNvCxnSpPr/>
          <p:nvPr/>
        </p:nvCxnSpPr>
        <p:spPr>
          <a:xfrm rot="10800000" flipH="1">
            <a:off x="2362200" y="3429000"/>
            <a:ext cx="152400" cy="6096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24" name="Google Shape;224;p14"/>
          <p:cNvSpPr txBox="1"/>
          <p:nvPr/>
        </p:nvSpPr>
        <p:spPr>
          <a:xfrm>
            <a:off x="2788450" y="5159375"/>
            <a:ext cx="1447800" cy="958800"/>
          </a:xfrm>
          <a:prstGeom prst="rect">
            <a:avLst/>
          </a:prstGeom>
          <a:noFill/>
          <a:ln w="127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Which</a:t>
            </a:r>
            <a:br>
              <a:rPr lang="en-US" sz="28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spot?</a:t>
            </a:r>
            <a:endParaRPr sz="2800" b="1" i="0" u="none" strike="noStrike" cap="non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(col)</a:t>
            </a:r>
            <a:endParaRPr sz="2800" b="1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5" name="Google Shape;225;p14"/>
          <p:cNvCxnSpPr/>
          <p:nvPr/>
        </p:nvCxnSpPr>
        <p:spPr>
          <a:xfrm rot="10800000">
            <a:off x="3048000" y="3429000"/>
            <a:ext cx="228600" cy="1752600"/>
          </a:xfrm>
          <a:prstGeom prst="straightConnector1">
            <a:avLst/>
          </a:prstGeom>
          <a:noFill/>
          <a:ln w="38100" cap="flat" cmpd="sng">
            <a:solidFill>
              <a:srgbClr val="000066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26" name="Google Shape;226;p14"/>
          <p:cNvSpPr txBox="1"/>
          <p:nvPr/>
        </p:nvSpPr>
        <p:spPr>
          <a:xfrm>
            <a:off x="6400800" y="3352800"/>
            <a:ext cx="1714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       </a:t>
            </a:r>
            <a:r>
              <a:rPr lang="en-US" sz="20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2</a:t>
            </a:r>
            <a:endParaRPr sz="2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graphicFrame>
        <p:nvGraphicFramePr>
          <p:cNvPr id="233" name="Google Shape;233;p15"/>
          <p:cNvGraphicFramePr/>
          <p:nvPr/>
        </p:nvGraphicFramePr>
        <p:xfrm>
          <a:off x="10668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002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4" name="Google Shape;234;p15"/>
          <p:cNvSpPr txBox="1"/>
          <p:nvPr/>
        </p:nvSpPr>
        <p:spPr>
          <a:xfrm>
            <a:off x="5562600" y="2209800"/>
            <a:ext cx="3048000" cy="180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mat[2][2]=7;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mat[0][3]=5;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mat[4][1]=3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1295400" y="1752600"/>
            <a:ext cx="55626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0      1      2      3     4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304800" y="2133600"/>
            <a:ext cx="685800" cy="297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0     1</a:t>
            </a:r>
            <a:b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      </a:t>
            </a:r>
            <a:b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3     4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6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matrixsetone.java</a:t>
            </a:r>
            <a:b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matrixsettwo.java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1752600" y="1905000"/>
            <a:ext cx="5638800" cy="2308324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Nested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Loops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7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304800" y="1828800"/>
            <a:ext cx="8415338" cy="374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//start</a:t>
            </a: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3000" b="1" i="0" u="none" strike="noStrike" cap="none">
                <a:solidFill>
                  <a:srgbClr val="A50021"/>
                </a:solidFill>
                <a:latin typeface="Tahoma"/>
                <a:ea typeface="Tahoma"/>
                <a:cs typeface="Tahoma"/>
                <a:sym typeface="Tahoma"/>
              </a:rPr>
              <a:t>//stop        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//increment</a:t>
            </a:r>
            <a:endParaRPr sz="3000" b="1" i="0" u="none" strike="noStrike" cap="none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for(outer=1;  	outer&lt;=2; 	outer++)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6934200" y="4419600"/>
            <a:ext cx="2057400" cy="1262063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533400" y="2895600"/>
            <a:ext cx="8610600" cy="204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</a:t>
            </a:r>
            <a:r>
              <a:rPr lang="en-US" sz="3200" b="1" i="0" u="none" strike="noStrike" cap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//start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3200" b="1" i="0" u="none" strike="noStrike" cap="none">
                <a:solidFill>
                  <a:srgbClr val="A50021"/>
                </a:solidFill>
                <a:latin typeface="Tahoma"/>
                <a:ea typeface="Tahoma"/>
                <a:cs typeface="Tahoma"/>
                <a:sym typeface="Tahoma"/>
              </a:rPr>
              <a:t>//stop     </a:t>
            </a:r>
            <a:r>
              <a:rPr lang="en-US" sz="3200" b="1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//increment</a:t>
            </a:r>
            <a:endParaRPr sz="3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for(int inner=1;  inner&lt;=2;   inner++)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out.println(outer + " " + inner);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out.println();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6934200" y="4419600"/>
            <a:ext cx="2057400" cy="2266950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304800" y="1371600"/>
            <a:ext cx="297180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outer=1;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Nested Loops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nestedfor.java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762000" y="1981200"/>
            <a:ext cx="5942013" cy="39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two-dimensional array is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one-dimensional array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one-dimensional arrays.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spreadsheet is a matrix.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matrix has rows and columns.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Processing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Loops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20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3352800" y="3352800"/>
            <a:ext cx="1714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0       1       2</a:t>
            </a:r>
            <a:endParaRPr sz="2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3216275" y="3810000"/>
          <a:ext cx="2035175" cy="5842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" name="Google Shape;288;p21"/>
          <p:cNvSpPr txBox="1"/>
          <p:nvPr/>
        </p:nvSpPr>
        <p:spPr>
          <a:xfrm>
            <a:off x="1524000" y="2590800"/>
            <a:ext cx="5191125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new int[</a:t>
            </a:r>
            <a:r>
              <a:rPr lang="en-US" sz="2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][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1524000" y="1828800"/>
            <a:ext cx="5638800" cy="531813"/>
          </a:xfrm>
          <a:prstGeom prst="rect">
            <a:avLst/>
          </a:prstGeom>
          <a:noFill/>
          <a:ln w="1270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 matrix is an array of arrays.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90" name="Google Shape;290;p21"/>
          <p:cNvGraphicFramePr/>
          <p:nvPr/>
        </p:nvGraphicFramePr>
        <p:xfrm>
          <a:off x="3200400" y="4572000"/>
          <a:ext cx="2035175" cy="5842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1" name="Google Shape;291;p21"/>
          <p:cNvGraphicFramePr/>
          <p:nvPr/>
        </p:nvGraphicFramePr>
        <p:xfrm>
          <a:off x="3200400" y="5334000"/>
          <a:ext cx="2035175" cy="5842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oogle Shape;292;p21"/>
          <p:cNvGraphicFramePr/>
          <p:nvPr/>
        </p:nvGraphicFramePr>
        <p:xfrm>
          <a:off x="1828800" y="3810000"/>
          <a:ext cx="914400" cy="2133625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3" name="Google Shape;293;p21"/>
          <p:cNvCxnSpPr/>
          <p:nvPr/>
        </p:nvCxnSpPr>
        <p:spPr>
          <a:xfrm>
            <a:off x="2286000" y="41148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94" name="Google Shape;294;p21"/>
          <p:cNvCxnSpPr/>
          <p:nvPr/>
        </p:nvCxnSpPr>
        <p:spPr>
          <a:xfrm>
            <a:off x="2286000" y="48768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95" name="Google Shape;295;p21"/>
          <p:cNvCxnSpPr/>
          <p:nvPr/>
        </p:nvCxnSpPr>
        <p:spPr>
          <a:xfrm>
            <a:off x="2286000" y="55626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96" name="Google Shape;296;p21"/>
          <p:cNvSpPr txBox="1"/>
          <p:nvPr/>
        </p:nvSpPr>
        <p:spPr>
          <a:xfrm>
            <a:off x="1371600" y="3886200"/>
            <a:ext cx="4572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b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2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5638800" y="3581400"/>
            <a:ext cx="1219200" cy="958850"/>
          </a:xfrm>
          <a:prstGeom prst="rect">
            <a:avLst/>
          </a:prstGeom>
          <a:noFill/>
          <a:ln w="127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# of arrays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1"/>
          <p:cNvCxnSpPr/>
          <p:nvPr/>
        </p:nvCxnSpPr>
        <p:spPr>
          <a:xfrm rot="10800000">
            <a:off x="5715000" y="3048000"/>
            <a:ext cx="152400" cy="5334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299" name="Google Shape;299;p21"/>
          <p:cNvSpPr txBox="1"/>
          <p:nvPr/>
        </p:nvSpPr>
        <p:spPr>
          <a:xfrm>
            <a:off x="7239000" y="3581400"/>
            <a:ext cx="1219200" cy="1385888"/>
          </a:xfrm>
          <a:prstGeom prst="rect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size of each array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1"/>
          <p:cNvCxnSpPr/>
          <p:nvPr/>
        </p:nvCxnSpPr>
        <p:spPr>
          <a:xfrm rot="10800000">
            <a:off x="6324600" y="3124200"/>
            <a:ext cx="1143000" cy="4572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01" name="Google Shape;301;p2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533400" y="1524000"/>
            <a:ext cx="8239125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{{5,7},{5,3,4,6},{0,8,9}};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5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out.println(Arrays.toString(mat[0])); //row 0</a:t>
            </a:r>
            <a:endParaRPr sz="2500" b="1" i="0" u="none" strike="noStrike" cap="non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5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out.println(Arrays.toString(mat[1])); //row 1</a:t>
            </a:r>
            <a:endParaRPr sz="2500" b="1" i="0" u="none" strike="noStrike" cap="non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762000" y="4495800"/>
            <a:ext cx="5562600" cy="1446213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[5, 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[5, 3, 4, 6]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990600" y="1524000"/>
            <a:ext cx="6805613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int[] nums = {1,2,3,4,5,6,7};</a:t>
            </a:r>
            <a:r>
              <a:rPr lang="en-US" sz="3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3100" b="1" i="0" u="none" strike="noStrike" cap="non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for(int r=0; r&lt;nums.length; r++)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     out.println(nums[r]);  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0000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7010400" y="2895600"/>
            <a:ext cx="1905000" cy="3792538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b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1066800" y="4495800"/>
            <a:ext cx="4953000" cy="1200150"/>
          </a:xfrm>
          <a:prstGeom prst="rect">
            <a:avLst/>
          </a:prstGeom>
          <a:noFill/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length returns the #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elements/items/spots in the array!!!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838200" y="1828800"/>
            <a:ext cx="8001000" cy="393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for(int r=0; r&lt;mat.length; r++)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1371600" y="3124200"/>
            <a:ext cx="7010400" cy="222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for(int c=0; c&lt;mat[1].length; c++)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out.print(mat[1][c]);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out.println();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6400800" y="4343400"/>
            <a:ext cx="1981200" cy="1079500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5 3 4 6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838200" y="1600200"/>
            <a:ext cx="7543800" cy="11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{{5,7},{5,3,4,6},{0,8,9}};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1371600" y="3124200"/>
            <a:ext cx="7010400" cy="222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for(int c=0; c&lt;mat[r].length; c++)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out.print(mat[r][c]);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out.println();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6400800" y="4343400"/>
            <a:ext cx="1981200" cy="2054225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5 7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5 3 4 6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0 8 9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487680" y="1501775"/>
            <a:ext cx="7543800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[][] mat = {{5,7},{5,3,4,6},{0,8,9}};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[] row : mat 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: row 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 " ");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6934200" y="4495800"/>
            <a:ext cx="1981200" cy="2054225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5 7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5 3 4 6</a:t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0 8 9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matrixoutone.java</a:t>
            </a:r>
            <a:b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matrixouttwo.java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matrixouthree.java</a:t>
            </a:r>
            <a:b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matrixoutfour.java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Searching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0" name="Google Shape;360;p28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533400" y="1371600"/>
            <a:ext cx="8382000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{{5,7},{5,3,4,6},{0,8,9}};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count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 int r = 0; r &lt; mat.length; r++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 int  c = 0; c &lt; mat[r].length;  c++)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if( mat[r][c] == 5 )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count++;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System.out.println("5 count = "  + count);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5867400" y="4114800"/>
            <a:ext cx="2819400" cy="1077913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count =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752600" y="4419600"/>
            <a:ext cx="669448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    1    2     3    4    5    6	 7     8    9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96875" y="5105400"/>
            <a:ext cx="1160463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3"/>
          <p:cNvGraphicFramePr/>
          <p:nvPr/>
        </p:nvGraphicFramePr>
        <p:xfrm>
          <a:off x="1616075" y="5105400"/>
          <a:ext cx="6781800" cy="5842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3"/>
          <p:cNvSpPr txBox="1"/>
          <p:nvPr/>
        </p:nvSpPr>
        <p:spPr>
          <a:xfrm>
            <a:off x="2209800" y="3657600"/>
            <a:ext cx="51603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 aplus  =   new int[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];</a:t>
            </a:r>
            <a:endParaRPr sz="2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990600" y="1828800"/>
            <a:ext cx="7391400" cy="1385888"/>
          </a:xfrm>
          <a:prstGeom prst="rect">
            <a:avLst/>
          </a:prstGeom>
          <a:noFill/>
          <a:ln w="1270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An array is a group of items all of the same type which are accessed through a single identifier.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>
            <a:off x="533400" y="1371600"/>
            <a:ext cx="8382000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{{5,7},{5,3,4,6},{0,8,9}};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count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 int[] row : mat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 int num : row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if( num == 5 )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count++;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System.out.println("5 count = "  + count);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5715000" y="3124200"/>
            <a:ext cx="2819400" cy="1077913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count =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matrixsearch.java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388" name="Google Shape;388;p32"/>
          <p:cNvSpPr txBox="1"/>
          <p:nvPr/>
        </p:nvSpPr>
        <p:spPr>
          <a:xfrm>
            <a:off x="533400" y="1371600"/>
            <a:ext cx="8382000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{{5,7},{5,3,4,6},{0,8,9}};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sum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for( int[] row : mat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for( int num : row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sum += num;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sum );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5715000" y="3124200"/>
            <a:ext cx="2819400" cy="1077913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0" y="2209800"/>
            <a:ext cx="9144000" cy="1107996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matrixsum.java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Of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6" name="Google Shape;406;p34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5410200" y="304800"/>
            <a:ext cx="2895600" cy="160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FFF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Impact"/>
              </a:rPr>
              <a:t>Basic</a:t>
            </a:r>
            <a:br>
              <a:rPr b="0" i="0">
                <a:ln w="9525" cap="flat" cmpd="sng">
                  <a:solidFill>
                    <a:srgbClr val="FFFF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Impact"/>
              </a:rPr>
            </a:br>
            <a:r>
              <a:rPr b="0" i="0">
                <a:ln w="9525" cap="flat" cmpd="sng">
                  <a:solidFill>
                    <a:srgbClr val="FFFF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Impact"/>
              </a:rPr>
              <a:t>Dog</a:t>
            </a:r>
            <a:br>
              <a:rPr b="0" i="0">
                <a:ln w="9525" cap="flat" cmpd="sng">
                  <a:solidFill>
                    <a:srgbClr val="FFFF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Impact"/>
              </a:rPr>
            </a:br>
            <a:r>
              <a:rPr b="0" i="0">
                <a:ln w="9525" cap="flat" cmpd="sng">
                  <a:solidFill>
                    <a:srgbClr val="FFFF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Impact"/>
              </a:rPr>
              <a:t>Class</a:t>
            </a:r>
          </a:p>
        </p:txBody>
      </p:sp>
      <p:sp>
        <p:nvSpPr>
          <p:cNvPr id="414" name="Google Shape;414;p35"/>
          <p:cNvSpPr txBox="1"/>
          <p:nvPr/>
        </p:nvSpPr>
        <p:spPr>
          <a:xfrm>
            <a:off x="762000" y="304800"/>
            <a:ext cx="4581525" cy="61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Dog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private int age;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private String name;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public Dog( String n, int a )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age = 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name = 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public int getAge() 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return age;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public String getName() 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return name;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public String toString() 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return "Dog - " + name + " " + age;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3581400"/>
            <a:ext cx="2733675" cy="2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385763" y="2673350"/>
            <a:ext cx="2444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304800" y="1752600"/>
            <a:ext cx="7162800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Dog[][] herd;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herd = new Dog[3][3];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herd[0][0] = new Dog( "fred", 11) 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herd[1][2] = new Dog( "ann", 21) 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herd[2][2]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herd[0][0] );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5867400" y="1447800"/>
            <a:ext cx="2971800" cy="1570038"/>
          </a:xfrm>
          <a:prstGeom prst="rect">
            <a:avLst/>
          </a:prstGeom>
          <a:noFill/>
          <a:ln w="12700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br>
              <a:rPr lang="en-US" sz="3200" b="0" i="0" u="sng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b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Dog - fred 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5" name="Google Shape;42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4419600"/>
            <a:ext cx="1981200" cy="170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dog.java</a:t>
            </a:r>
            <a:b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doggies.java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38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Instance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447" name="Google Shape;447;p39"/>
          <p:cNvSpPr txBox="1"/>
          <p:nvPr/>
        </p:nvSpPr>
        <p:spPr>
          <a:xfrm>
            <a:off x="762000" y="1752600"/>
            <a:ext cx="7810500" cy="41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MatrixFun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private int[][] mat;	</a:t>
            </a:r>
            <a:r>
              <a:rPr lang="en-US" sz="24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//instance variable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MatrixFun(int numRows, int numCols)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mat=new int[numRows][numCols];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//other methods not shown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Variables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454" name="Google Shape;454;p40"/>
          <p:cNvSpPr txBox="1"/>
          <p:nvPr/>
        </p:nvSpPr>
        <p:spPr>
          <a:xfrm>
            <a:off x="457200" y="1524000"/>
            <a:ext cx="7810500" cy="415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Doggies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private Dog[][] mat;	</a:t>
            </a:r>
            <a:r>
              <a:rPr lang="en-US" sz="24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//instance variable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public Doggies(int numRows, int numCols)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mat=new Dog[numRows][numCols];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//other methods not shown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6" name="Google Shape;45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3810000"/>
            <a:ext cx="2057400" cy="213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>
            <a:off x="0" y="2743200"/>
            <a:ext cx="9144000" cy="92333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matrixinstancevars.java</a:t>
            </a:r>
            <a:endParaRPr sz="48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42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Extras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42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0" y="1828800"/>
            <a:ext cx="9144000" cy="2862322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matrixinout.java</a:t>
            </a:r>
            <a:br>
              <a:rPr lang="en-US" sz="60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60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matrixtotal.java</a:t>
            </a:r>
            <a:br>
              <a:rPr lang="en-US" sz="60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60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matrixfilereader.java</a:t>
            </a:r>
            <a:endParaRPr sz="54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lang="en-US" sz="7200" b="0" i="0" u="none" strike="noStrike" cap="non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sz="7200" b="0" i="0" u="none" strike="noStrike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sz="7200" b="1" i="0" u="none" strike="noStrike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>
            <a:spLocks noGrp="1"/>
          </p:cNvSpPr>
          <p:nvPr>
            <p:ph type="ft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A+ Computer Science  -  www.apluscompsci.com</a:t>
            </a:r>
            <a:endParaRPr/>
          </a:p>
        </p:txBody>
      </p:sp>
      <p:sp>
        <p:nvSpPr>
          <p:cNvPr id="491" name="Google Shape;491;p45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2525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8000" b="1" i="0" u="none" strike="noStrike" cap="non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000" b="1" i="0" u="none" strike="noStrike" cap="non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MATRICES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4114800" y="3276600"/>
            <a:ext cx="1714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0       1       2</a:t>
            </a:r>
            <a:endParaRPr sz="2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5" name="Google Shape;125;p5"/>
          <p:cNvGraphicFramePr/>
          <p:nvPr/>
        </p:nvGraphicFramePr>
        <p:xfrm>
          <a:off x="3978275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Google Shape;126;p5"/>
          <p:cNvSpPr txBox="1"/>
          <p:nvPr/>
        </p:nvSpPr>
        <p:spPr>
          <a:xfrm>
            <a:off x="1295400" y="2667000"/>
            <a:ext cx="6253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rayORays = new int[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][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524000" y="1828800"/>
            <a:ext cx="5638800" cy="531813"/>
          </a:xfrm>
          <a:prstGeom prst="rect">
            <a:avLst/>
          </a:prstGeom>
          <a:noFill/>
          <a:ln w="1270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 matrix is an array of arrays.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8" name="Google Shape;128;p5"/>
          <p:cNvGraphicFramePr/>
          <p:nvPr/>
        </p:nvGraphicFramePr>
        <p:xfrm>
          <a:off x="396240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oogle Shape;129;p5"/>
          <p:cNvGraphicFramePr/>
          <p:nvPr/>
        </p:nvGraphicFramePr>
        <p:xfrm>
          <a:off x="3962400" y="52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p5"/>
          <p:cNvGraphicFramePr/>
          <p:nvPr/>
        </p:nvGraphicFramePr>
        <p:xfrm>
          <a:off x="25908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1" name="Google Shape;131;p5"/>
          <p:cNvCxnSpPr/>
          <p:nvPr/>
        </p:nvCxnSpPr>
        <p:spPr>
          <a:xfrm>
            <a:off x="3048000" y="40386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132" name="Google Shape;132;p5"/>
          <p:cNvCxnSpPr/>
          <p:nvPr/>
        </p:nvCxnSpPr>
        <p:spPr>
          <a:xfrm>
            <a:off x="3048000" y="48006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133" name="Google Shape;133;p5"/>
          <p:cNvCxnSpPr/>
          <p:nvPr/>
        </p:nvCxnSpPr>
        <p:spPr>
          <a:xfrm>
            <a:off x="3048000" y="54864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134" name="Google Shape;134;p5"/>
          <p:cNvSpPr txBox="1"/>
          <p:nvPr/>
        </p:nvSpPr>
        <p:spPr>
          <a:xfrm>
            <a:off x="2133600" y="3810000"/>
            <a:ext cx="4572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b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2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6579550" y="4038600"/>
            <a:ext cx="2444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Indexing is “Row major”:  [row][col]</a:t>
            </a:r>
            <a:endParaRPr sz="24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4114800" y="3733800"/>
            <a:ext cx="2496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0       1       2        3</a:t>
            </a:r>
            <a:endParaRPr sz="20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3" name="Google Shape;143;p6"/>
          <p:cNvGraphicFramePr/>
          <p:nvPr/>
        </p:nvGraphicFramePr>
        <p:xfrm>
          <a:off x="3978275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Google Shape;144;p6"/>
          <p:cNvSpPr txBox="1"/>
          <p:nvPr/>
        </p:nvSpPr>
        <p:spPr>
          <a:xfrm>
            <a:off x="1524000" y="2590800"/>
            <a:ext cx="73245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{	{6, 9, 2},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{5, 3, 4, 6}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1524000" y="1828800"/>
            <a:ext cx="5638800" cy="531813"/>
          </a:xfrm>
          <a:prstGeom prst="rect">
            <a:avLst/>
          </a:prstGeom>
          <a:noFill/>
          <a:ln w="1270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6666"/>
                </a:solidFill>
                <a:latin typeface="Tahoma"/>
                <a:ea typeface="Tahoma"/>
                <a:cs typeface="Tahoma"/>
                <a:sym typeface="Tahoma"/>
              </a:rPr>
              <a:t>A matrix is an array of arrays.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6" name="Google Shape;146;p6"/>
          <p:cNvGraphicFramePr/>
          <p:nvPr/>
        </p:nvGraphicFramePr>
        <p:xfrm>
          <a:off x="39624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6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Google Shape;147;p6"/>
          <p:cNvGraphicFramePr/>
          <p:nvPr/>
        </p:nvGraphicFramePr>
        <p:xfrm>
          <a:off x="25908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{2C902A61-6DF9-490F-AAB2-4A5D5A54114A}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8" name="Google Shape;148;p6"/>
          <p:cNvCxnSpPr/>
          <p:nvPr/>
        </p:nvCxnSpPr>
        <p:spPr>
          <a:xfrm>
            <a:off x="3048000" y="44958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149" name="Google Shape;149;p6"/>
          <p:cNvCxnSpPr/>
          <p:nvPr/>
        </p:nvCxnSpPr>
        <p:spPr>
          <a:xfrm>
            <a:off x="3048000" y="5257800"/>
            <a:ext cx="8382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150" name="Google Shape;150;p6"/>
          <p:cNvSpPr txBox="1"/>
          <p:nvPr/>
        </p:nvSpPr>
        <p:spPr>
          <a:xfrm>
            <a:off x="2133600" y="4267200"/>
            <a:ext cx="4572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b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© A+ Computer Science  -  www.apluscompsci.com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838200" y="2209800"/>
            <a:ext cx="7315200" cy="397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String[][] words = new String[4][4];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	//words is filled with 16 nulls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double[][] dMat = new double[3][3];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800" b="1" i="0" u="none" strike="noStrike" cap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//dMat is filled with 9 0.0s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C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int[][] mat = new int[5][5];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	//mat is filled with 25 0s</a:t>
            </a: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Array of Arrays - Matrices</a:t>
            </a:r>
            <a:endParaRPr sz="5400" b="1" i="0" u="none" strike="noStrike" cap="none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matrixone.java</a:t>
            </a:r>
            <a:endParaRPr sz="6000" b="1" i="0" u="none" strike="noStrike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6446838" y="982663"/>
            <a:ext cx="2697162" cy="960437"/>
          </a:xfrm>
          <a:custGeom>
            <a:avLst/>
            <a:gdLst/>
            <a:ahLst/>
            <a:cxnLst/>
            <a:rect l="l" t="t" r="r" b="b"/>
            <a:pathLst>
              <a:path w="1274" h="807" extrusionOk="0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7143750" y="5543550"/>
            <a:ext cx="666750" cy="557213"/>
          </a:xfrm>
          <a:custGeom>
            <a:avLst/>
            <a:gdLst/>
            <a:ahLst/>
            <a:cxnLst/>
            <a:rect l="l" t="t" r="r" b="b"/>
            <a:pathLst>
              <a:path w="315" h="468" extrusionOk="0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800" b="0" i="0" u="none" strike="noStrike" cap="none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Printing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Matrix</a:t>
            </a:r>
            <a:b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7200" b="1" i="0" u="none" strike="noStrike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endParaRPr sz="7200" b="1" i="0" u="none" strike="noStrike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ft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2289</Words>
  <Application>Microsoft Office PowerPoint</Application>
  <PresentationFormat>On-screen Show (4:3)</PresentationFormat>
  <Paragraphs>582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Tahoma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2022-10-25T18:32:55Z</dcterms:modified>
</cp:coreProperties>
</file>