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81800" cy="9296400"/>
  <p:embeddedFontLst>
    <p:embeddedFont>
      <p:font typeface="Tahom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8">
          <p15:clr>
            <a:srgbClr val="000000"/>
          </p15:clr>
        </p15:guide>
        <p15:guide id="2" pos="216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9" roundtripDataSignature="AMtx7mhGGseYPyDqa57f5ZlpX3HM5sjC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ahoma-bold.fntdata"/><Relationship Id="rId47" Type="http://schemas.openxmlformats.org/officeDocument/2006/relationships/font" Target="fonts/Tahoma-regular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7175" y="697225"/>
            <a:ext cx="45880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8175" y="4415775"/>
            <a:ext cx="5505425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AR1 is placed on the stack first, it will be the last AR removed from the stack.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AR2 is placed on the stack second, it will be the second to last AR removed from the stack.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AR4 is placed on the stack last and it is processed to completion first.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AR4 is finished, the execution sequence returns to AR3.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AR3 was placed on the stack 2</a:t>
            </a:r>
            <a:r>
              <a:rPr baseline="30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last and it is processed to completion after AR4 and before AR2.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AR3 is finished, the execution sequence returns to AR2.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AR2 was placed on the stack after AR1and it is processed to completion after AR3 and before AR1.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AR1 was placed on the stack first, it is processed to completion last.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before the recursive call, x is printed before the next AR is created on the stack.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after the recursive call, 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delayed until the new AR is completed.   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happen when the AR above it has finished.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method contains a call to itself, that method is recursive.  Recursion is a very useful programming tool if used properly.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long as y is greater than 1, method fun() will continue to call itself creating recursion.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 1  -  y = 5    return AR2 + 5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 2  -  y = 3    return AR3 + 3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 3  -  y = 1    return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1 + 3 + 5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19188" y="696913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119188" y="696913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example above, the recursive call occurs before a letter is appended.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example method above will return a new String containing the same letters as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exact some order as 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AR1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s="bat"  len=3   return 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AR2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AR2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s="ba"  len=2   return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AR3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AR3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s="b"  len=1   return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AR4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AR4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s=""  len=0   return ""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return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""+b+a+t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example above, the recursive call happens after a letter is appended.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example method above will return a new String containing the same letters as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reverse order as 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AR1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s="bat"  len=3  return t+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AR2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AR2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s="ba"  len=2   return a+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AR3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AR3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s="b"  len=1   return b+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AR4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AR4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s=""  len=0   return ""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return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t+a+b+""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/>
          <p:nvPr>
            <p:ph idx="2" type="sldImg"/>
          </p:nvPr>
        </p:nvSpPr>
        <p:spPr>
          <a:xfrm>
            <a:off x="1119188" y="696913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27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29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recursive method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stop recurring when it runs out of memory.   There is no code or case to make the recursion stop.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30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p31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33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2" name="Google Shape;382;p36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Recursion allows a section/block of code to be recreated while the program is running.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time the method is called, an instance of that method is created in memory.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the program can grow and shrink while the program is running.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10 line program might grow to a length of 1000 during run-time as recursive calls are made.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 is a way to break down a large problem into smaller problems / pieces.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whole problem can be solved by solving smaller pieces / chunks of itself.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9" name="Google Shape;389;p37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time this section of code is called, it checks around it for matching cells.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matching cell is found, a recursive call is made on that cell to check for its neighbors.   This process continues as long as matching cells are found.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method is very short, but the actual code being used can get quite long during run time as the code grows dynamically.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39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19188" y="696913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40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:notes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4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41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been improved as it now contains 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case(x&lt;5)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will prevent the recursion form going on to infinity.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happens before the recursive call so the numbers appear in order.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been improved as it now contains 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case(x&lt;5)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will prevent the recursion form going on to infinity.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happens after the recursive call so the numbers appear in reverse order.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19188" y="696913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16013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" name="Google Shape;1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1" name="Google Shape;31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37" name="Google Shape;37;p4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38" name="Google Shape;38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4" name="Google Shape;44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5" name="Google Shape;45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6" name="Google Shape;46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7" name="Google Shape;47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58" name="Google Shape;58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9" name="Google Shape;59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6" name="Google Shape;66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914400" y="2057400"/>
            <a:ext cx="7010400" cy="252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 call a method, 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activation record for that method call is put on the stack with spots for all parameters/arguments being passed.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69" name="Google Shape;169;p12"/>
          <p:cNvSpPr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2362200" y="2667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AR3-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362200" y="2667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AR3-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362200" y="1524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AR4-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2362200" y="2667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AR3-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1295400" y="1752600"/>
            <a:ext cx="647700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each call to the method completes, the instance of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method is removed from</a:t>
            </a:r>
            <a:b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457200" y="788988"/>
            <a:ext cx="7289800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RecursionTwo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run(int x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    out.println(x);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if(x&lt;5)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       run(x+1);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 args[]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RecursionTwo test = new RecursionTwo();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test.run(1);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2" name="Google Shape;222;p18"/>
          <p:cNvCxnSpPr/>
          <p:nvPr/>
        </p:nvCxnSpPr>
        <p:spPr>
          <a:xfrm rot="10800000">
            <a:off x="2514600" y="2895600"/>
            <a:ext cx="1219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23" name="Google Shape;223;p18"/>
          <p:cNvSpPr txBox="1"/>
          <p:nvPr/>
        </p:nvSpPr>
        <p:spPr>
          <a:xfrm>
            <a:off x="3733800" y="2438400"/>
            <a:ext cx="2667000" cy="1079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base case</a:t>
            </a:r>
            <a:b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It will stop!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6934200" y="1447800"/>
            <a:ext cx="1981200" cy="24177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           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304800" y="533400"/>
            <a:ext cx="8610600" cy="5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RecursionThree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run(int x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if(x&lt;5)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       run(x+1);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    out.println(x);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 args[]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RecursionThree test = new RecursionThree();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test.run(1);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2" name="Google Shape;232;p19"/>
          <p:cNvCxnSpPr/>
          <p:nvPr/>
        </p:nvCxnSpPr>
        <p:spPr>
          <a:xfrm rot="10800000">
            <a:off x="2133600" y="2209800"/>
            <a:ext cx="1219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33" name="Google Shape;233;p19"/>
          <p:cNvSpPr txBox="1"/>
          <p:nvPr/>
        </p:nvSpPr>
        <p:spPr>
          <a:xfrm>
            <a:off x="3352800" y="1905000"/>
            <a:ext cx="2362200" cy="59213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6934200" y="1295400"/>
            <a:ext cx="1981200" cy="24177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609600" y="5791200"/>
            <a:ext cx="6477000" cy="4699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Why does this output differ from recur2?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           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219200" y="1981200"/>
            <a:ext cx="5440363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occurs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method calls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itself.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609600" y="1752600"/>
            <a:ext cx="4090988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fun(int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if(y&lt;=1)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fun(y-2) +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//test code in client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out.println(test.fun(5));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5181600" y="1447800"/>
            <a:ext cx="3917700" cy="4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  return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  return AR3  + 3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  return AR2  + 5</a:t>
            </a:r>
            <a:b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4" name="Google Shape;244;p20"/>
          <p:cNvCxnSpPr/>
          <p:nvPr/>
        </p:nvCxnSpPr>
        <p:spPr>
          <a:xfrm flipH="1">
            <a:off x="7239000" y="4038600"/>
            <a:ext cx="1066800" cy="1143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45" name="Google Shape;245;p20"/>
          <p:cNvCxnSpPr/>
          <p:nvPr/>
        </p:nvCxnSpPr>
        <p:spPr>
          <a:xfrm>
            <a:off x="7010400" y="2590800"/>
            <a:ext cx="76200" cy="9906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46" name="Google Shape;246;p20"/>
          <p:cNvSpPr txBox="1"/>
          <p:nvPr/>
        </p:nvSpPr>
        <p:spPr>
          <a:xfrm>
            <a:off x="8153400" y="3581400"/>
            <a:ext cx="44291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6781800" y="5486400"/>
            <a:ext cx="5619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0"/>
          <p:cNvCxnSpPr/>
          <p:nvPr/>
        </p:nvCxnSpPr>
        <p:spPr>
          <a:xfrm rot="10800000">
            <a:off x="3886200" y="5410200"/>
            <a:ext cx="2971800" cy="381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49" name="Google Shape;249;p20"/>
          <p:cNvSpPr/>
          <p:nvPr/>
        </p:nvSpPr>
        <p:spPr>
          <a:xfrm>
            <a:off x="5181600" y="15240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5181600" y="29718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5181600" y="43434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Tracing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457200" y="1752600"/>
            <a:ext cx="432117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fun( int x, int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if( y &lt;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return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return fun( x, y - 2) +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//test code in client class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out.println(test.fun(4,3));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5181600" y="1447800"/>
            <a:ext cx="3662363" cy="459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   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 -1   return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   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lain" startAt="4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   return AR3  + 4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   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  3   return AR2  + 4</a:t>
            </a:r>
            <a:b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0" name="Google Shape;260;p21"/>
          <p:cNvCxnSpPr/>
          <p:nvPr/>
        </p:nvCxnSpPr>
        <p:spPr>
          <a:xfrm flipH="1">
            <a:off x="7543800" y="4343400"/>
            <a:ext cx="533400" cy="8382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61" name="Google Shape;261;p21"/>
          <p:cNvCxnSpPr/>
          <p:nvPr/>
        </p:nvCxnSpPr>
        <p:spPr>
          <a:xfrm>
            <a:off x="7543800" y="2514600"/>
            <a:ext cx="152400" cy="1143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62" name="Google Shape;262;p21"/>
          <p:cNvSpPr txBox="1"/>
          <p:nvPr/>
        </p:nvSpPr>
        <p:spPr>
          <a:xfrm>
            <a:off x="8001000" y="3886200"/>
            <a:ext cx="44291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6723050" y="5867400"/>
            <a:ext cx="8208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1"/>
          <p:cNvCxnSpPr/>
          <p:nvPr/>
        </p:nvCxnSpPr>
        <p:spPr>
          <a:xfrm rot="10800000">
            <a:off x="3673200" y="5638800"/>
            <a:ext cx="3276600" cy="4572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65" name="Google Shape;265;p21"/>
          <p:cNvSpPr/>
          <p:nvPr/>
        </p:nvSpPr>
        <p:spPr>
          <a:xfrm>
            <a:off x="5181600" y="15240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5181600" y="29718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5181600" y="43434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Tracing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381000" y="2286000"/>
            <a:ext cx="82296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recursionfour.java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recursionfive.java</a:t>
            </a:r>
            <a:endParaRPr b="1" i="0" sz="60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762000" y="1447800"/>
            <a:ext cx="5111750" cy="350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fun(int x, int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 ( x == 0 )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return x+fun(y-1,x);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838200" y="5029200"/>
            <a:ext cx="60833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would fun(4,4) return?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6400800" y="1905000"/>
            <a:ext cx="19812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Tracing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533400" y="2895600"/>
            <a:ext cx="8001000" cy="1143000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recursionsix.java</a:t>
            </a:r>
            <a:endParaRPr b="1" i="0" sz="60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228600" y="1905000"/>
            <a:ext cx="8763000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String recur(String 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int len = s.length();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if(len&gt;0)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recur(s.substring(0,len-1))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                                        s.charAt(len-1);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return "";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Split / Tail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02" name="Google Shape;302;p26"/>
          <p:cNvSpPr txBox="1"/>
          <p:nvPr/>
        </p:nvSpPr>
        <p:spPr>
          <a:xfrm>
            <a:off x="346075" y="1905000"/>
            <a:ext cx="8797925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String recur(String 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int len = s.length();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if(len&gt;0)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s.charAt(len-1)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recur(s.substring(0,len-1));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return "";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Split / Tail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152400" y="2286000"/>
            <a:ext cx="87630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recursionseven.java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recursioneight.java</a:t>
            </a:r>
            <a:endParaRPr b="1" i="0" sz="60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990600" y="1524000"/>
            <a:ext cx="6477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call out.println(recur("abc"))</a:t>
            </a:r>
            <a:endParaRPr b="1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228600" y="2590800"/>
            <a:ext cx="8763000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String recur(String 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int len = s.length();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if(len&gt;0)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recur(s.substring(0,len-1))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                                        s.charAt(len-1);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return "";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1295400" y="1828800"/>
            <a:ext cx="6477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call out.println(recur("abc"))</a:t>
            </a:r>
            <a:endParaRPr b="1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2209800" y="47244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685800" y="3352800"/>
            <a:ext cx="78486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stands for activation record.  An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is placed on the stack every time a method is called.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152400" y="381000"/>
            <a:ext cx="6449201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RecurOne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run(int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out.println(x);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run(x+1);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 args[]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RecurOne test = new RecurOne();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test.run(1);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0" name="Google Shape;100;p3"/>
          <p:cNvCxnSpPr/>
          <p:nvPr/>
        </p:nvCxnSpPr>
        <p:spPr>
          <a:xfrm rot="10800000">
            <a:off x="2514600" y="2438400"/>
            <a:ext cx="1219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01" name="Google Shape;101;p3"/>
          <p:cNvSpPr txBox="1"/>
          <p:nvPr/>
        </p:nvSpPr>
        <p:spPr>
          <a:xfrm>
            <a:off x="3733800" y="2133600"/>
            <a:ext cx="2667000" cy="59213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Will it stop?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6903334" y="3124200"/>
            <a:ext cx="1981200" cy="2303462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b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b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stack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         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2133600" y="4800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2133600" y="35052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AR3 +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2133600" y="4800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2133600" y="35052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AR3 +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2133600" y="22098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"a"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AR4 +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1981200" y="51054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1981200" y="38100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AR3 +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981200" y="2514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AR4 +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1981200" y="12192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AR4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2133600" y="47244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2133600" y="34290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AR3 +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2133600" y="2133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2209800" y="4800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2209800" y="35052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2133600" y="47244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4876800" y="2667000"/>
            <a:ext cx="19812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1219200" y="1905000"/>
            <a:ext cx="6477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call out.println(recur("abc"))</a:t>
            </a:r>
            <a:endParaRPr b="1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Stack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85" name="Google Shape;385;p36"/>
          <p:cNvSpPr txBox="1"/>
          <p:nvPr/>
        </p:nvSpPr>
        <p:spPr>
          <a:xfrm>
            <a:off x="838200" y="1676400"/>
            <a:ext cx="7227888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recursion is just a loop, why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would you just not use a loop?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is a way to take a block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code and spawn copies of that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over and over again. 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helps break a large problem 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into smaller pieces.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the point?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92" name="Google Shape;392;p37"/>
          <p:cNvSpPr txBox="1"/>
          <p:nvPr/>
        </p:nvSpPr>
        <p:spPr>
          <a:xfrm>
            <a:off x="762000" y="1449388"/>
            <a:ext cx="658495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checking 0 0, you would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5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@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are connected.</a:t>
            </a:r>
            <a:b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- @ - @ @ @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 @ @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@ @ - @ - @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- - - - - - @ @ @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@ @ @ @ - @ - @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- @ - @ - @ - @ 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 @ @ @ @ @ - @ @ @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- @ - @ - - - @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@ @ - @ - - - -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- @ - @ - @ @ @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@ @ @ @ - @ @ 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4953000" y="2971800"/>
            <a:ext cx="3200400" cy="239077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[0,0]</a:t>
            </a:r>
            <a:b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[0,2]</a:t>
            </a:r>
            <a:b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[1,0]</a:t>
            </a:r>
            <a:b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[1,1]</a:t>
            </a:r>
            <a:b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[1,2]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exact same checks</a:t>
            </a:r>
            <a:b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are made at each spot.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Counting Spots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00" name="Google Shape;400;p38"/>
          <p:cNvSpPr txBox="1"/>
          <p:nvPr/>
        </p:nvSpPr>
        <p:spPr>
          <a:xfrm>
            <a:off x="609600" y="1524000"/>
            <a:ext cx="6819900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 r and c are in bounds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current spot is a @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mark spot as visited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bump up current count by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recur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recur 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recur 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recur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8"/>
          <p:cNvSpPr txBox="1"/>
          <p:nvPr/>
        </p:nvSpPr>
        <p:spPr>
          <a:xfrm>
            <a:off x="3505200" y="3429000"/>
            <a:ext cx="5029200" cy="1323439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This same block of</a:t>
            </a:r>
            <a:b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code is recreated with each recursive call.  The exact same code is used to check many different locations.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Counting Spots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867508" y="5257800"/>
            <a:ext cx="7631723" cy="707886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Counting blob problems are very common contest and technical interview problems.</a:t>
            </a:r>
            <a:endParaRPr b="1" i="0" sz="2000" u="none" cap="none" strike="noStrike">
              <a:solidFill>
                <a:srgbClr val="008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09" name="Google Shape;409;p39"/>
          <p:cNvSpPr txBox="1"/>
          <p:nvPr/>
        </p:nvSpPr>
        <p:spPr>
          <a:xfrm>
            <a:off x="609600" y="1524000"/>
            <a:ext cx="6819900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 r and c are in bounds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current spot is a @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mark spot as visited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bump up current count by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recur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recur 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recur left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recur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4495800" y="4038600"/>
            <a:ext cx="3505200" cy="14446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 @ @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39"/>
          <p:cNvCxnSpPr/>
          <p:nvPr/>
        </p:nvCxnSpPr>
        <p:spPr>
          <a:xfrm rot="10800000">
            <a:off x="4267200" y="44196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2" name="Google Shape;412;p39"/>
          <p:cNvCxnSpPr/>
          <p:nvPr/>
        </p:nvCxnSpPr>
        <p:spPr>
          <a:xfrm>
            <a:off x="4953000" y="44196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3" name="Google Shape;413;p39"/>
          <p:cNvCxnSpPr/>
          <p:nvPr/>
        </p:nvCxnSpPr>
        <p:spPr>
          <a:xfrm>
            <a:off x="4724400" y="46482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4" name="Google Shape;414;p39"/>
          <p:cNvCxnSpPr/>
          <p:nvPr/>
        </p:nvCxnSpPr>
        <p:spPr>
          <a:xfrm rot="10800000">
            <a:off x="4724400" y="38862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15" name="Google Shape;415;p39"/>
          <p:cNvSpPr txBox="1"/>
          <p:nvPr/>
        </p:nvSpPr>
        <p:spPr>
          <a:xfrm>
            <a:off x="4495800" y="4038600"/>
            <a:ext cx="3505200" cy="14446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 @ @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 rot="10800000">
            <a:off x="4267200" y="51816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7" name="Google Shape;417;p39"/>
          <p:cNvCxnSpPr/>
          <p:nvPr/>
        </p:nvCxnSpPr>
        <p:spPr>
          <a:xfrm>
            <a:off x="4953000" y="51816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8" name="Google Shape;418;p39"/>
          <p:cNvCxnSpPr/>
          <p:nvPr/>
        </p:nvCxnSpPr>
        <p:spPr>
          <a:xfrm>
            <a:off x="4724400" y="54102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19" name="Google Shape;419;p39"/>
          <p:cNvCxnSpPr/>
          <p:nvPr/>
        </p:nvCxnSpPr>
        <p:spPr>
          <a:xfrm rot="10800000">
            <a:off x="4724400" y="45720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20" name="Google Shape;420;p39"/>
          <p:cNvSpPr txBox="1"/>
          <p:nvPr/>
        </p:nvSpPr>
        <p:spPr>
          <a:xfrm>
            <a:off x="4495800" y="4038600"/>
            <a:ext cx="3505200" cy="14446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 @ @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39"/>
          <p:cNvCxnSpPr/>
          <p:nvPr/>
        </p:nvCxnSpPr>
        <p:spPr>
          <a:xfrm rot="10800000">
            <a:off x="4953000" y="51054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2" name="Google Shape;422;p39"/>
          <p:cNvCxnSpPr/>
          <p:nvPr/>
        </p:nvCxnSpPr>
        <p:spPr>
          <a:xfrm>
            <a:off x="5638800" y="51054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3" name="Google Shape;423;p39"/>
          <p:cNvCxnSpPr/>
          <p:nvPr/>
        </p:nvCxnSpPr>
        <p:spPr>
          <a:xfrm>
            <a:off x="5410200" y="53340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424" name="Google Shape;424;p39"/>
          <p:cNvCxnSpPr/>
          <p:nvPr/>
        </p:nvCxnSpPr>
        <p:spPr>
          <a:xfrm rot="10800000">
            <a:off x="5410200" y="45720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425" name="Google Shape;425;p3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Counting Spots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457200" y="2895600"/>
            <a:ext cx="80772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recursionone.java</a:t>
            </a:r>
            <a:endParaRPr b="1" i="0" sz="60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31" name="Google Shape;431;p40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i="0" lang="en-US" sz="7200" u="none" cap="none" strike="noStrike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7200" u="none" cap="none" strike="noStrik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i="0" sz="7200" u="none" cap="none" strike="noStrik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838200" y="1905000"/>
            <a:ext cx="7007225" cy="252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A recursive method must have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stop condition/ base case.</a:t>
            </a:r>
            <a:br>
              <a:rPr b="1" i="0" lang="en-US" sz="32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br>
              <a:rPr b="1" i="0" lang="en-US" sz="32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Recursive calls will continue until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the stop condition is met.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228600" y="762000"/>
            <a:ext cx="728980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RecursionTwo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run(int x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out.println(x);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if(x&lt;5)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run(x+1);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 args[]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RecursionTwo test = new RecursionTwo();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test.run(1);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6"/>
          <p:cNvCxnSpPr/>
          <p:nvPr/>
        </p:nvCxnSpPr>
        <p:spPr>
          <a:xfrm rot="10800000">
            <a:off x="2057400" y="2819400"/>
            <a:ext cx="1752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4" name="Google Shape;124;p6"/>
          <p:cNvSpPr txBox="1"/>
          <p:nvPr/>
        </p:nvSpPr>
        <p:spPr>
          <a:xfrm>
            <a:off x="3810000" y="2438400"/>
            <a:ext cx="2667000" cy="1079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base case</a:t>
            </a:r>
            <a:b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It will stop!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858000" y="1600200"/>
            <a:ext cx="1981200" cy="24177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           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304800" y="990600"/>
            <a:ext cx="7835900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RecursionThree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run(int x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if(x&lt;5)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run(x+1);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out.println(x);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 args[]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RecursionThree test = new RecursionThree 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test.run(1);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 rot="10800000">
            <a:off x="2133600" y="2743200"/>
            <a:ext cx="1219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34" name="Google Shape;134;p7"/>
          <p:cNvSpPr txBox="1"/>
          <p:nvPr/>
        </p:nvSpPr>
        <p:spPr>
          <a:xfrm>
            <a:off x="3352800" y="2438400"/>
            <a:ext cx="2362200" cy="59213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7010400" y="1371600"/>
            <a:ext cx="1981200" cy="24177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         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228600" y="2133600"/>
            <a:ext cx="86868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recursiontwo.java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recursionthree.java</a:t>
            </a:r>
            <a:endParaRPr b="1" i="0" sz="60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304800" y="179388"/>
            <a:ext cx="6311900" cy="593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DoWhile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void run(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int x=0;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do{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x++;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out.println(x);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}</a:t>
            </a:r>
            <a:r>
              <a:rPr b="1" i="0" lang="en-US" sz="2400" u="none" cap="none" strike="noStrike">
                <a:solidFill>
                  <a:srgbClr val="6600FF"/>
                </a:solidFill>
                <a:latin typeface="Tahoma"/>
                <a:ea typeface="Tahoma"/>
                <a:cs typeface="Tahoma"/>
                <a:sym typeface="Tahoma"/>
              </a:rPr>
              <a:t>while(x&lt;10)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	</a:t>
            </a:r>
            <a:r>
              <a:rPr b="1" i="0" lang="en-US" sz="24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//condition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 args[]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DoWhile test = new DoWhile();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test.run(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       Recursion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