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13860" y="1563835"/>
            <a:ext cx="8691554" cy="7159330"/>
          </a:xfrm>
          <a:custGeom>
            <a:avLst/>
            <a:gdLst/>
            <a:ahLst/>
            <a:cxnLst/>
            <a:rect l="l" t="t" r="r" b="b"/>
            <a:pathLst>
              <a:path w="8691554" h="7159330">
                <a:moveTo>
                  <a:pt x="0" y="0"/>
                </a:moveTo>
                <a:lnTo>
                  <a:pt x="8691554" y="0"/>
                </a:lnTo>
                <a:lnTo>
                  <a:pt x="8691554" y="7159330"/>
                </a:lnTo>
                <a:lnTo>
                  <a:pt x="0" y="7159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81" r="-148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45500"/>
            <a:ext cx="7440419" cy="7279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44"/>
              </a:lnSpc>
            </a:pPr>
            <a:r>
              <a:rPr lang="en-US" sz="10389" dirty="0">
                <a:solidFill>
                  <a:schemeClr val="accent1">
                    <a:lumMod val="50000"/>
                  </a:schemeClr>
                </a:solidFill>
                <a:latin typeface="Canva Sans Bold"/>
              </a:rPr>
              <a:t>Digital </a:t>
            </a:r>
          </a:p>
          <a:p>
            <a:pPr algn="ctr">
              <a:lnSpc>
                <a:spcPts val="14544"/>
              </a:lnSpc>
            </a:pPr>
            <a:r>
              <a:rPr lang="en-US" sz="10389" dirty="0">
                <a:solidFill>
                  <a:schemeClr val="accent1">
                    <a:lumMod val="50000"/>
                  </a:schemeClr>
                </a:solidFill>
                <a:latin typeface="Canva Sans Bold"/>
              </a:rPr>
              <a:t>Marketing Analysis with DAX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632519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chemeClr val="accent1">
                    <a:lumMod val="75000"/>
                  </a:schemeClr>
                </a:solidFill>
                <a:latin typeface="Canva Sans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50648" y="2277398"/>
            <a:ext cx="15507568" cy="4421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53"/>
              </a:lnSpc>
            </a:pPr>
            <a:r>
              <a:rPr lang="en-US" sz="3100" dirty="0">
                <a:solidFill>
                  <a:srgbClr val="000000"/>
                </a:solidFill>
                <a:latin typeface="Canva Sans"/>
              </a:rPr>
              <a:t>As a Data Analyst at a Digital Marketing Agency, the primary objective is to optimize the performance of advertising campaigns across various platforms to achieve maximum return on investment (ROI) for clients. </a:t>
            </a:r>
          </a:p>
          <a:p>
            <a:pPr algn="just">
              <a:lnSpc>
                <a:spcPts val="5053"/>
              </a:lnSpc>
            </a:pPr>
            <a:endParaRPr lang="en-US" sz="3100" dirty="0">
              <a:solidFill>
                <a:srgbClr val="000000"/>
              </a:solidFill>
              <a:latin typeface="Canva Sans"/>
            </a:endParaRPr>
          </a:p>
          <a:p>
            <a:pPr algn="just">
              <a:lnSpc>
                <a:spcPts val="5053"/>
              </a:lnSpc>
            </a:pPr>
            <a:r>
              <a:rPr lang="en-US" sz="3100" dirty="0">
                <a:solidFill>
                  <a:srgbClr val="000000"/>
                </a:solidFill>
                <a:latin typeface="Canva Sans"/>
              </a:rPr>
              <a:t>To accomplish this, we have access to multiple datasets containing features related to ad campaigns, impressions, clicks, conversions, sales, and advertising budgets.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33450"/>
            <a:ext cx="67437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chemeClr val="accent1">
                    <a:lumMod val="75000"/>
                  </a:schemeClr>
                </a:solidFill>
                <a:latin typeface="Canva Sans Bold"/>
              </a:rPr>
              <a:t>Analysis Objectives: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89674" y="2105660"/>
            <a:ext cx="16108652" cy="7759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just">
              <a:lnSpc>
                <a:spcPts val="4785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Campaign Performance Analysis:</a:t>
            </a:r>
            <a:r>
              <a:rPr lang="en-US" sz="2900">
                <a:solidFill>
                  <a:srgbClr val="000000"/>
                </a:solidFill>
                <a:latin typeface="Canva Sans"/>
              </a:rPr>
              <a:t> Evaluate the performance of each ad campaign by analyzing metrics such as impressions, clicks, conversions, and ROI across different platforms and ad formats.</a:t>
            </a:r>
          </a:p>
          <a:p>
            <a:pPr marL="626112" lvl="1" indent="-313056" algn="just">
              <a:lnSpc>
                <a:spcPts val="4785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Platform Comparison:</a:t>
            </a:r>
            <a:r>
              <a:rPr lang="en-US" sz="2900">
                <a:solidFill>
                  <a:srgbClr val="000000"/>
                </a:solidFill>
                <a:latin typeface="Canva Sans"/>
              </a:rPr>
              <a:t> Compare the performance of advertising campaigns across different platforms to identify the most effective platforms in terms of cost efficiency and conversion rates.</a:t>
            </a:r>
          </a:p>
          <a:p>
            <a:pPr marL="626112" lvl="1" indent="-313056" algn="just">
              <a:lnSpc>
                <a:spcPts val="4785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Optimization of Ad Formats:</a:t>
            </a:r>
            <a:r>
              <a:rPr lang="en-US" sz="2900">
                <a:solidFill>
                  <a:srgbClr val="000000"/>
                </a:solidFill>
                <a:latin typeface="Canva Sans"/>
              </a:rPr>
              <a:t> Determine the effectiveness of different ad formats (e.g., display ads, skippable ads) and optimize their usage to maximize user engagement and conversion rates.</a:t>
            </a:r>
          </a:p>
          <a:p>
            <a:pPr marL="626112" lvl="1" indent="-313056" algn="just">
              <a:lnSpc>
                <a:spcPts val="4785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 Bold"/>
              </a:rPr>
              <a:t>Budget Allocation Optimization:</a:t>
            </a:r>
            <a:r>
              <a:rPr lang="en-US" sz="2900">
                <a:solidFill>
                  <a:srgbClr val="000000"/>
                </a:solidFill>
                <a:latin typeface="Canva Sans"/>
              </a:rPr>
              <a:t> Optimize the allocation of advertising budgets across campaigns, platforms, and ad formats to achieve the highest possible ROI while meeting sales targets.</a:t>
            </a:r>
          </a:p>
          <a:p>
            <a:pPr algn="just">
              <a:lnSpc>
                <a:spcPts val="4785"/>
              </a:lnSpc>
            </a:pPr>
            <a:endParaRPr lang="en-US" sz="290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89674" y="2038985"/>
            <a:ext cx="16108652" cy="6020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just">
              <a:lnSpc>
                <a:spcPts val="537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Temporal Analysis: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 Identify temporal patterns and seasonality trends in ad performance to optimize campaign scheduling and budget allocation throughout the year.</a:t>
            </a:r>
          </a:p>
          <a:p>
            <a:pPr marL="604523" lvl="1" indent="-302261" algn="just">
              <a:lnSpc>
                <a:spcPts val="537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User Engagement Analysis: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 Analyze user engagement metrics such as average pages visited and average time on site to understand the quality of traffic driven by advertising campaigns and optimize targeting strategies accordingly.</a:t>
            </a:r>
          </a:p>
          <a:p>
            <a:pPr marL="604523" lvl="1" indent="-302261" algn="just">
              <a:lnSpc>
                <a:spcPts val="5376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 Bold"/>
              </a:rPr>
              <a:t>Cost Efficiency Analysis: </a:t>
            </a:r>
            <a:r>
              <a:rPr lang="en-US" sz="2800">
                <a:solidFill>
                  <a:srgbClr val="000000"/>
                </a:solidFill>
                <a:latin typeface="Canva Sans"/>
              </a:rPr>
              <a:t>Evaluate the cost efficiency of advertising campaigns by analyzing metrics such as CPM and CPC, identifying opportunities to reduce costs while maintaining or improving campaign performance.</a:t>
            </a:r>
          </a:p>
          <a:p>
            <a:pPr algn="just">
              <a:lnSpc>
                <a:spcPts val="5376"/>
              </a:lnSpc>
            </a:pPr>
            <a:endParaRPr lang="en-US" sz="280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14BEA8F-7CB9-70BE-9BE5-93C13FCE4DCA}"/>
              </a:ext>
            </a:extLst>
          </p:cNvPr>
          <p:cNvSpPr txBox="1"/>
          <p:nvPr/>
        </p:nvSpPr>
        <p:spPr>
          <a:xfrm>
            <a:off x="1028700" y="933450"/>
            <a:ext cx="67437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chemeClr val="accent1">
                    <a:lumMod val="75000"/>
                  </a:schemeClr>
                </a:solidFill>
                <a:latin typeface="Canva Sans Bold"/>
              </a:rPr>
              <a:t>Analysis Objectives: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0402" y="1028700"/>
            <a:ext cx="15647197" cy="9039478"/>
          </a:xfrm>
          <a:custGeom>
            <a:avLst/>
            <a:gdLst/>
            <a:ahLst/>
            <a:cxnLst/>
            <a:rect l="l" t="t" r="r" b="b"/>
            <a:pathLst>
              <a:path w="15647197" h="9039478">
                <a:moveTo>
                  <a:pt x="0" y="0"/>
                </a:moveTo>
                <a:lnTo>
                  <a:pt x="15647196" y="0"/>
                </a:lnTo>
                <a:lnTo>
                  <a:pt x="15647196" y="9039478"/>
                </a:lnTo>
                <a:lnTo>
                  <a:pt x="0" y="9039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9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56709" y="218822"/>
            <a:ext cx="6174581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chemeClr val="accent1">
                    <a:lumMod val="75000"/>
                  </a:schemeClr>
                </a:solidFill>
                <a:latin typeface="Canva Sans Bold"/>
              </a:rPr>
              <a:t>Marketing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40868"/>
            <a:ext cx="16230600" cy="9061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Total conversions are significantly higher than total sales revenue.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This is likely because the average conversion rate is higher than the average order value. In other words, more people are converting on the ads than are making a purchase. This could be due to a number of factors, such as the ads being effective at generating interest but not necessarily at driving sales, or the products or services being sold being expensive or complex.</a:t>
            </a:r>
          </a:p>
          <a:p>
            <a:pPr marL="539749" lvl="1" indent="-269875" algn="just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The cost per click (CPC) is lower than the cost per mille (CPM).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This means that it is cheaper to get someone to click on an ad than it is to show them the ad 1,000 times. This is a good sign, as it means that the ads are being targeted to the right people and that they are effective at generating clicks.</a:t>
            </a:r>
          </a:p>
          <a:p>
            <a:pPr marL="539749" lvl="1" indent="-269875" algn="just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The conversion rate is highest for platform A.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This means that platform A is the most effective at driving conversions. This could be due to a number of factors, such as the platform's targeting capabilities, the creative of the ads, or the placement of the ads.</a:t>
            </a:r>
          </a:p>
          <a:p>
            <a:pPr marL="539749" lvl="1" indent="-269875" algn="just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The bounce rate is highest in January and December. 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This means that more people are leaving the website without converting in these months. This could be due to a number of factors, such as the seasonality of the business, the quality of the website, or the relevance of the ads.</a:t>
            </a:r>
          </a:p>
          <a:p>
            <a:pPr marL="539749" lvl="1" indent="-269875" algn="just">
              <a:lnSpc>
                <a:spcPts val="402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The average time spent on website is highest for campaign 2.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This means that people are more engaged with the content on campaign 2. This could be due to a number of factors, such as the quality of the content, the relevance of the content to the target audience, or the length of the content.</a:t>
            </a:r>
          </a:p>
          <a:p>
            <a:pPr algn="just">
              <a:lnSpc>
                <a:spcPts val="4024"/>
              </a:lnSpc>
            </a:pPr>
            <a:endParaRPr lang="en-US" sz="249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272823"/>
            <a:ext cx="112729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chemeClr val="accent1">
                    <a:lumMod val="75000"/>
                  </a:schemeClr>
                </a:solidFill>
                <a:latin typeface="Canva Sans Bold"/>
              </a:rPr>
              <a:t>Marketing Analysis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0139" y="674333"/>
            <a:ext cx="15807722" cy="9251896"/>
          </a:xfrm>
          <a:custGeom>
            <a:avLst/>
            <a:gdLst/>
            <a:ahLst/>
            <a:cxnLst/>
            <a:rect l="l" t="t" r="r" b="b"/>
            <a:pathLst>
              <a:path w="15807722" h="9251896">
                <a:moveTo>
                  <a:pt x="0" y="0"/>
                </a:moveTo>
                <a:lnTo>
                  <a:pt x="15807722" y="0"/>
                </a:lnTo>
                <a:lnTo>
                  <a:pt x="15807722" y="9251896"/>
                </a:lnTo>
                <a:lnTo>
                  <a:pt x="0" y="925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74297" y="141605"/>
            <a:ext cx="4631903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chemeClr val="accent1">
                    <a:lumMod val="75000"/>
                  </a:schemeClr>
                </a:solidFill>
                <a:latin typeface="Canva Sans Bold"/>
              </a:rPr>
              <a:t>Sales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48917" y="2386474"/>
            <a:ext cx="16230600" cy="623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45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Overall sales are above target.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Total sales for the year were $27.06 million, which is 150.3% of the target of $18 million.</a:t>
            </a:r>
          </a:p>
          <a:p>
            <a:pPr marL="539749" lvl="1" indent="-269875" algn="just">
              <a:lnSpc>
                <a:spcPts val="45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Sales are up year-over-year.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Total sales in 2020 were $27.06 million, compared to $18 million in 2019. This is an increase of 50.4%.</a:t>
            </a:r>
          </a:p>
          <a:p>
            <a:pPr marL="539749" lvl="1" indent="-269875" algn="just">
              <a:lnSpc>
                <a:spcPts val="45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Campaign 3 is the top-performing campaign.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Campaign 3 had sales of $10.4 million, which is 38.8% of total sales. It also exceeded its target of $9.3 million by 118%.</a:t>
            </a:r>
          </a:p>
          <a:p>
            <a:pPr marL="539749" lvl="1" indent="-269875" algn="just">
              <a:lnSpc>
                <a:spcPts val="45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Platform A is the top-performing platform.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Platform A had sales of $10.2 million, which is 37.7% of total sales. It also exceeded its target of $18 million by 46.7%.</a:t>
            </a:r>
          </a:p>
          <a:p>
            <a:pPr marL="539749" lvl="1" indent="-269875" algn="just">
              <a:lnSpc>
                <a:spcPts val="4574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Profit is also up year-over-year.</a:t>
            </a:r>
            <a:r>
              <a:rPr lang="en-US" sz="2499">
                <a:solidFill>
                  <a:srgbClr val="000000"/>
                </a:solidFill>
                <a:latin typeface="Canva Sans"/>
              </a:rPr>
              <a:t> Total profit for the year was $50.7 million, compared to $117.65 thousand in 2019. This is an increase of 42,978.4%.</a:t>
            </a:r>
          </a:p>
          <a:p>
            <a:pPr algn="just">
              <a:lnSpc>
                <a:spcPts val="4574"/>
              </a:lnSpc>
            </a:pPr>
            <a:endParaRPr lang="en-US" sz="249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B9CD7DE-02F9-63D5-9659-E5CD59140145}"/>
              </a:ext>
            </a:extLst>
          </p:cNvPr>
          <p:cNvSpPr txBox="1"/>
          <p:nvPr/>
        </p:nvSpPr>
        <p:spPr>
          <a:xfrm>
            <a:off x="762000" y="1104900"/>
            <a:ext cx="5181600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chemeClr val="accent1">
                    <a:lumMod val="75000"/>
                  </a:schemeClr>
                </a:solidFill>
                <a:latin typeface="Canva Sans Bold"/>
              </a:rPr>
              <a:t>Sales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84418-ACD8-6679-DBEC-EBA2AABB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3800" y="4393406"/>
            <a:ext cx="10820400" cy="1500187"/>
          </a:xfrm>
        </p:spPr>
        <p:txBody>
          <a:bodyPr>
            <a:noAutofit/>
          </a:bodyPr>
          <a:lstStyle/>
          <a:p>
            <a:pPr algn="ctr"/>
            <a:r>
              <a:rPr lang="en-US" sz="14000" b="1" dirty="0">
                <a:solidFill>
                  <a:schemeClr val="accent1">
                    <a:lumMod val="75000"/>
                  </a:schemeClr>
                </a:solidFill>
                <a:latin typeface="Canva Sans" panose="020B0604020202020204" charset="0"/>
                <a:cs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0038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781</Words>
  <Application>Microsoft Office PowerPoint</Application>
  <PresentationFormat>Custom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Canva Sans Bold</vt:lpstr>
      <vt:lpstr>Arial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Analysis_report_file</dc:title>
  <dc:creator>Arshad Roshan</dc:creator>
  <cp:lastModifiedBy>Arshad Roshan</cp:lastModifiedBy>
  <cp:revision>2</cp:revision>
  <dcterms:created xsi:type="dcterms:W3CDTF">2006-08-16T00:00:00Z</dcterms:created>
  <dcterms:modified xsi:type="dcterms:W3CDTF">2025-05-21T11:30:45Z</dcterms:modified>
  <dc:identifier>DAF87t6WcTY</dc:identifier>
</cp:coreProperties>
</file>