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9" r:id="rId5"/>
    <p:sldId id="260"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image" Target="../media/image30.jpe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jpeg"/><Relationship Id="rId10" Type="http://schemas.openxmlformats.org/officeDocument/2006/relationships/image" Target="../media/image38.png"/><Relationship Id="rId4" Type="http://schemas.openxmlformats.org/officeDocument/2006/relationships/image" Target="../media/image32.jpeg"/><Relationship Id="rId9" Type="http://schemas.openxmlformats.org/officeDocument/2006/relationships/image" Target="../media/image3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7C4A27-895B-441B-B617-765FC1E7367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1558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C4A27-895B-441B-B617-765FC1E7367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344724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C4A27-895B-441B-B617-765FC1E7367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14618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C4A27-895B-441B-B617-765FC1E7367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384739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7C4A27-895B-441B-B617-765FC1E7367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261785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7C4A27-895B-441B-B617-765FC1E7367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38445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7C4A27-895B-441B-B617-765FC1E7367C}"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320490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7C4A27-895B-441B-B617-765FC1E7367C}"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271163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C4A27-895B-441B-B617-765FC1E7367C}"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54419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C4A27-895B-441B-B617-765FC1E7367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132342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C4A27-895B-441B-B617-765FC1E7367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4D166-C4B6-4E8F-ADBD-6E9648671D91}" type="slidenum">
              <a:rPr lang="en-US" smtClean="0"/>
              <a:t>‹#›</a:t>
            </a:fld>
            <a:endParaRPr lang="en-US"/>
          </a:p>
        </p:txBody>
      </p:sp>
    </p:spTree>
    <p:extLst>
      <p:ext uri="{BB962C8B-B14F-4D97-AF65-F5344CB8AC3E}">
        <p14:creationId xmlns:p14="http://schemas.microsoft.com/office/powerpoint/2010/main" val="55588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C4A27-895B-441B-B617-765FC1E7367C}" type="datetimeFigureOut">
              <a:rPr lang="en-US" smtClean="0"/>
              <a:t>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4D166-C4B6-4E8F-ADBD-6E9648671D91}" type="slidenum">
              <a:rPr lang="en-US" smtClean="0"/>
              <a:t>‹#›</a:t>
            </a:fld>
            <a:endParaRPr lang="en-US"/>
          </a:p>
        </p:txBody>
      </p:sp>
    </p:spTree>
    <p:extLst>
      <p:ext uri="{BB962C8B-B14F-4D97-AF65-F5344CB8AC3E}">
        <p14:creationId xmlns:p14="http://schemas.microsoft.com/office/powerpoint/2010/main" val="199543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855845"/>
            <a:ext cx="10515600" cy="1325563"/>
          </a:xfrm>
        </p:spPr>
        <p:txBody>
          <a:bodyPr>
            <a:normAutofit fontScale="90000"/>
          </a:bodyPr>
          <a:lstStyle/>
          <a:p>
            <a:r>
              <a:rPr lang="en-US" dirty="0" smtClean="0"/>
              <a:t>LAB 3  POLYMUMPs Battering Ram</a:t>
            </a:r>
            <a:br>
              <a:rPr lang="en-US" dirty="0" smtClean="0"/>
            </a:br>
            <a:r>
              <a:rPr lang="en-US" dirty="0" err="1" smtClean="0"/>
              <a:t>Arsh</a:t>
            </a:r>
            <a:r>
              <a:rPr lang="en-US" dirty="0" smtClean="0"/>
              <a:t> </a:t>
            </a:r>
            <a:r>
              <a:rPr lang="en-US" dirty="0" err="1" smtClean="0"/>
              <a:t>Dhillon</a:t>
            </a:r>
            <a:r>
              <a:rPr lang="en-US" dirty="0" smtClean="0"/>
              <a:t/>
            </a:r>
            <a:br>
              <a:rPr lang="en-US" dirty="0" smtClean="0"/>
            </a:br>
            <a:r>
              <a:rPr lang="en-US" dirty="0" smtClean="0"/>
              <a:t>104932740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237" y="2070100"/>
            <a:ext cx="5630452" cy="2075180"/>
          </a:xfrm>
          <a:prstGeom prst="rect">
            <a:avLst/>
          </a:prstGeom>
        </p:spPr>
      </p:pic>
    </p:spTree>
    <p:extLst>
      <p:ext uri="{BB962C8B-B14F-4D97-AF65-F5344CB8AC3E}">
        <p14:creationId xmlns:p14="http://schemas.microsoft.com/office/powerpoint/2010/main" val="3536986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4962883"/>
            <a:ext cx="10515600" cy="1325563"/>
          </a:xfrm>
        </p:spPr>
        <p:txBody>
          <a:bodyPr anchor="t">
            <a:normAutofit/>
          </a:bodyPr>
          <a:lstStyle/>
          <a:p>
            <a:r>
              <a:rPr lang="en-US" sz="2000" dirty="0" smtClean="0"/>
              <a:t>Next on we move to the</a:t>
            </a:r>
            <a:r>
              <a:rPr lang="en-US" sz="2000" dirty="0" smtClean="0">
                <a:solidFill>
                  <a:srgbClr val="FF7F7F"/>
                </a:solidFill>
              </a:rPr>
              <a:t> POLY0</a:t>
            </a:r>
            <a:r>
              <a:rPr lang="en-US" sz="2000" dirty="0" smtClean="0"/>
              <a:t>.  We create three more squares and encompass the existing structure, creating sets of three different “wires” that lead to the former blocks.  </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 y="196700"/>
            <a:ext cx="11745533" cy="4590109"/>
          </a:xfrm>
          <a:prstGeom prst="rect">
            <a:avLst/>
          </a:prstGeom>
        </p:spPr>
      </p:pic>
    </p:spTree>
    <p:extLst>
      <p:ext uri="{BB962C8B-B14F-4D97-AF65-F5344CB8AC3E}">
        <p14:creationId xmlns:p14="http://schemas.microsoft.com/office/powerpoint/2010/main" val="2474199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975" y="320438"/>
            <a:ext cx="2070366" cy="6173136"/>
          </a:xfrm>
        </p:spPr>
        <p:txBody>
          <a:bodyPr anchor="t">
            <a:normAutofit/>
          </a:bodyPr>
          <a:lstStyle/>
          <a:p>
            <a:r>
              <a:rPr lang="en-US" sz="2000" dirty="0" smtClean="0">
                <a:solidFill>
                  <a:srgbClr val="C00000"/>
                </a:solidFill>
              </a:rPr>
              <a:t>POLY0</a:t>
            </a:r>
            <a:r>
              <a:rPr lang="en-US" sz="2000" dirty="0" smtClean="0"/>
              <a:t> Layer schematic. Blocks are named VACT, VRET and GND in order from top to bottom. They are subsequently connected to their respective </a:t>
            </a:r>
            <a:r>
              <a:rPr lang="en-US" sz="2000" dirty="0" smtClean="0">
                <a:solidFill>
                  <a:srgbClr val="C00000"/>
                </a:solidFill>
              </a:rPr>
              <a:t>POLY0 </a:t>
            </a:r>
            <a:r>
              <a:rPr lang="en-US" sz="2000" dirty="0" smtClean="0"/>
              <a:t>contacts. We again use </a:t>
            </a:r>
            <a:r>
              <a:rPr lang="en-US" sz="2000" i="1" dirty="0" smtClean="0"/>
              <a:t>Union</a:t>
            </a:r>
            <a:r>
              <a:rPr lang="en-US" sz="2000" dirty="0" smtClean="0"/>
              <a:t> to connect all these blocks as 3 separate entities. Lastly we proceed to </a:t>
            </a:r>
            <a:r>
              <a:rPr lang="en-US" sz="2000" dirty="0" smtClean="0">
                <a:solidFill>
                  <a:srgbClr val="FFC000"/>
                </a:solidFill>
              </a:rPr>
              <a:t>POLY2</a:t>
            </a:r>
            <a:r>
              <a:rPr lang="en-US" sz="2000" dirty="0" smtClean="0"/>
              <a:t> and draw last 3 blocks in </a:t>
            </a:r>
            <a:r>
              <a:rPr lang="en-US" sz="2000" dirty="0" smtClean="0">
                <a:solidFill>
                  <a:srgbClr val="FFC000"/>
                </a:solidFill>
              </a:rPr>
              <a:t>POLY2</a:t>
            </a:r>
            <a:r>
              <a:rPr lang="en-US" sz="2000" dirty="0" smtClean="0"/>
              <a:t> </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468" y="3377300"/>
            <a:ext cx="4721770" cy="31560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78" y="225817"/>
            <a:ext cx="4608018" cy="31113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23" y="3351542"/>
            <a:ext cx="4803211" cy="320904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0182" y="212938"/>
            <a:ext cx="4859055" cy="3164362"/>
          </a:xfrm>
          <a:prstGeom prst="rect">
            <a:avLst/>
          </a:prstGeom>
        </p:spPr>
      </p:pic>
    </p:spTree>
    <p:extLst>
      <p:ext uri="{BB962C8B-B14F-4D97-AF65-F5344CB8AC3E}">
        <p14:creationId xmlns:p14="http://schemas.microsoft.com/office/powerpoint/2010/main" val="579291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74" y="5267939"/>
            <a:ext cx="10515600" cy="1325563"/>
          </a:xfrm>
        </p:spPr>
        <p:txBody>
          <a:bodyPr anchor="t">
            <a:normAutofit/>
          </a:bodyPr>
          <a:lstStyle/>
          <a:p>
            <a:r>
              <a:rPr lang="en-US" sz="2000" dirty="0" smtClean="0"/>
              <a:t>We finish our designing and save the Blueprint as </a:t>
            </a:r>
            <a:r>
              <a:rPr lang="en-US" sz="2000" dirty="0" err="1" smtClean="0"/>
              <a:t>POLYMUMPs.vec</a:t>
            </a:r>
            <a:r>
              <a:rPr lang="en-US" sz="2000" dirty="0" smtClean="0"/>
              <a:t>. Next we load up our </a:t>
            </a:r>
            <a:r>
              <a:rPr lang="en-US" sz="2000" dirty="0" err="1" smtClean="0"/>
              <a:t>IntelliFab</a:t>
            </a:r>
            <a:r>
              <a:rPr lang="en-US" sz="2000" dirty="0" smtClean="0"/>
              <a:t> and use the fabrication steps outlined in the </a:t>
            </a:r>
            <a:r>
              <a:rPr lang="en-US" sz="2000" dirty="0" err="1" smtClean="0"/>
              <a:t>Handguide</a:t>
            </a:r>
            <a:r>
              <a:rPr lang="en-US" sz="2000" dirty="0" smtClean="0"/>
              <a:t> to create the above process fabrication table.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33" y="379164"/>
            <a:ext cx="10801082" cy="4744554"/>
          </a:xfrm>
          <a:prstGeom prst="rect">
            <a:avLst/>
          </a:prstGeom>
        </p:spPr>
      </p:pic>
    </p:spTree>
    <p:extLst>
      <p:ext uri="{BB962C8B-B14F-4D97-AF65-F5344CB8AC3E}">
        <p14:creationId xmlns:p14="http://schemas.microsoft.com/office/powerpoint/2010/main" val="334079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16110"/>
            <a:ext cx="10515600" cy="1325563"/>
          </a:xfrm>
        </p:spPr>
        <p:txBody>
          <a:bodyPr anchor="t">
            <a:normAutofit/>
          </a:bodyPr>
          <a:lstStyle/>
          <a:p>
            <a:r>
              <a:rPr lang="en-US" sz="2000" dirty="0" smtClean="0"/>
              <a:t>Next we load up our </a:t>
            </a:r>
            <a:r>
              <a:rPr lang="en-US" sz="2000" dirty="0" err="1" smtClean="0"/>
              <a:t>POLYMUMPs.vec</a:t>
            </a:r>
            <a:r>
              <a:rPr lang="en-US" sz="2000" dirty="0" smtClean="0"/>
              <a:t> file in order to implement the battering ram design to in the </a:t>
            </a:r>
            <a:r>
              <a:rPr lang="en-US" sz="2000" dirty="0" err="1" smtClean="0"/>
              <a:t>IntelliFab</a:t>
            </a:r>
            <a:r>
              <a:rPr lang="en-US" sz="2000" dirty="0" smtClean="0"/>
              <a:t> process file. We select an appropriate die size and click OK.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9145"/>
            <a:ext cx="10515600" cy="4574811"/>
          </a:xfrm>
          <a:prstGeom prst="rect">
            <a:avLst/>
          </a:prstGeom>
        </p:spPr>
      </p:pic>
    </p:spTree>
    <p:extLst>
      <p:ext uri="{BB962C8B-B14F-4D97-AF65-F5344CB8AC3E}">
        <p14:creationId xmlns:p14="http://schemas.microsoft.com/office/powerpoint/2010/main" val="2163985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2" y="4718186"/>
            <a:ext cx="8957257" cy="742458"/>
          </a:xfrm>
        </p:spPr>
        <p:txBody>
          <a:bodyPr anchor="t">
            <a:normAutofit/>
          </a:bodyPr>
          <a:lstStyle/>
          <a:p>
            <a:r>
              <a:rPr lang="en-US" sz="2000" dirty="0" smtClean="0"/>
              <a:t>Next we use </a:t>
            </a:r>
            <a:r>
              <a:rPr lang="en-US" sz="2000" dirty="0" err="1" smtClean="0"/>
              <a:t>FabSim</a:t>
            </a:r>
            <a:r>
              <a:rPr lang="en-US" sz="2000" dirty="0" smtClean="0"/>
              <a:t> module to simulate the fabrication of our final Battering Ram. An intermediate slide in the 58 process table is shown above.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72" y="280701"/>
            <a:ext cx="11409360" cy="4251158"/>
          </a:xfrm>
          <a:prstGeom prst="rect">
            <a:avLst/>
          </a:prstGeom>
        </p:spPr>
      </p:pic>
    </p:spTree>
    <p:extLst>
      <p:ext uri="{BB962C8B-B14F-4D97-AF65-F5344CB8AC3E}">
        <p14:creationId xmlns:p14="http://schemas.microsoft.com/office/powerpoint/2010/main" val="943098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3550" y="358538"/>
            <a:ext cx="2016616" cy="6022796"/>
          </a:xfrm>
        </p:spPr>
        <p:txBody>
          <a:bodyPr anchor="t">
            <a:normAutofit/>
          </a:bodyPr>
          <a:lstStyle/>
          <a:p>
            <a:r>
              <a:rPr lang="en-US" sz="2000" dirty="0" smtClean="0"/>
              <a:t>Shown here is our battering ram as completed in the simulation. Slicer tool is used to show the cross sectional view of the die.</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99" y="3090930"/>
            <a:ext cx="9104059" cy="35803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00" y="358538"/>
            <a:ext cx="9078284" cy="3783783"/>
          </a:xfrm>
          <a:prstGeom prst="rect">
            <a:avLst/>
          </a:prstGeom>
        </p:spPr>
      </p:pic>
    </p:spTree>
    <p:extLst>
      <p:ext uri="{BB962C8B-B14F-4D97-AF65-F5344CB8AC3E}">
        <p14:creationId xmlns:p14="http://schemas.microsoft.com/office/powerpoint/2010/main" val="3607134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925" y="513388"/>
            <a:ext cx="10515600" cy="5945523"/>
          </a:xfrm>
        </p:spPr>
        <p:txBody>
          <a:bodyPr anchor="t">
            <a:normAutofit fontScale="90000"/>
          </a:bodyPr>
          <a:lstStyle/>
          <a:p>
            <a:r>
              <a:rPr lang="en-US" dirty="0" smtClean="0"/>
              <a:t>Deposition Steps</a:t>
            </a:r>
            <a:br>
              <a:rPr lang="en-US" dirty="0" smtClean="0"/>
            </a:br>
            <a:r>
              <a:rPr lang="en-US" sz="2000" dirty="0" smtClean="0"/>
              <a:t>2 Deposition Si3N4 PECVD </a:t>
            </a:r>
            <a:r>
              <a:rPr lang="en-US" sz="2000" dirty="0" err="1" smtClean="0"/>
              <a:t>Ar</a:t>
            </a:r>
            <a:r>
              <a:rPr lang="en-US" sz="2000" dirty="0" smtClean="0"/>
              <a:t> Conformal Deposition </a:t>
            </a:r>
            <a:br>
              <a:rPr lang="en-US" sz="2000" dirty="0" smtClean="0"/>
            </a:br>
            <a:r>
              <a:rPr lang="en-US" sz="2000" dirty="0" smtClean="0"/>
              <a:t>3 </a:t>
            </a:r>
            <a:r>
              <a:rPr lang="fr-FR" sz="2000" dirty="0" err="1" smtClean="0"/>
              <a:t>Deposition</a:t>
            </a:r>
            <a:r>
              <a:rPr lang="fr-FR" sz="2000" dirty="0" smtClean="0"/>
              <a:t> </a:t>
            </a:r>
            <a:r>
              <a:rPr lang="fr-FR" sz="2000" dirty="0" err="1" smtClean="0"/>
              <a:t>PolySi</a:t>
            </a:r>
            <a:r>
              <a:rPr lang="fr-FR" sz="2000" dirty="0" smtClean="0"/>
              <a:t> LPCVD SiH4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4 </a:t>
            </a:r>
            <a:r>
              <a:rPr lang="fr-FR" sz="2000" dirty="0" err="1" smtClean="0"/>
              <a:t>Deposition</a:t>
            </a:r>
            <a:r>
              <a:rPr lang="fr-FR" sz="2000" dirty="0" smtClean="0"/>
              <a:t> PR-AZ5214 Spin 001 </a:t>
            </a:r>
            <a:r>
              <a:rPr lang="en-US" sz="2000" dirty="0" smtClean="0"/>
              <a:t>Conformal Deposition </a:t>
            </a:r>
            <a:br>
              <a:rPr lang="en-US" sz="2000" dirty="0" smtClean="0"/>
            </a:br>
            <a:r>
              <a:rPr lang="en-US" sz="2000" dirty="0" smtClean="0"/>
              <a:t>8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r>
            <a:br>
              <a:rPr lang="fr-FR" sz="2000" dirty="0" smtClean="0"/>
            </a:br>
            <a:r>
              <a:rPr lang="fr-FR" sz="2000" dirty="0" smtClean="0"/>
              <a:t>12 </a:t>
            </a:r>
            <a:r>
              <a:rPr lang="fr-FR" sz="2000" dirty="0" err="1" smtClean="0"/>
              <a:t>Deposition</a:t>
            </a:r>
            <a:r>
              <a:rPr lang="fr-FR" sz="2000" dirty="0" smtClean="0"/>
              <a:t> PSG LPCVD </a:t>
            </a:r>
            <a:r>
              <a:rPr lang="fr-FR" sz="2000" dirty="0" err="1" smtClean="0"/>
              <a:t>Generic</a:t>
            </a:r>
            <a:r>
              <a:rPr lang="fr-FR" sz="2000" dirty="0" smtClean="0"/>
              <a:t>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13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r>
            <a:br>
              <a:rPr lang="fr-FR" sz="2000" dirty="0" smtClean="0"/>
            </a:br>
            <a:r>
              <a:rPr lang="fr-FR" sz="2000" dirty="0" smtClean="0"/>
              <a:t>17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21 </a:t>
            </a:r>
            <a:r>
              <a:rPr lang="fr-FR" sz="2000" dirty="0" err="1" smtClean="0"/>
              <a:t>Deposition</a:t>
            </a:r>
            <a:r>
              <a:rPr lang="fr-FR" sz="2000" dirty="0" smtClean="0"/>
              <a:t> </a:t>
            </a:r>
            <a:r>
              <a:rPr lang="fr-FR" sz="2000" dirty="0" err="1" smtClean="0"/>
              <a:t>PolySi</a:t>
            </a:r>
            <a:r>
              <a:rPr lang="fr-FR" sz="2000" dirty="0" smtClean="0"/>
              <a:t> LPCVD SiH4 </a:t>
            </a:r>
            <a:r>
              <a:rPr lang="fr-FR" sz="2000" dirty="0" err="1" smtClean="0"/>
              <a:t>Conformal</a:t>
            </a:r>
            <a:r>
              <a:rPr lang="fr-FR" sz="2000" dirty="0" smtClean="0"/>
              <a:t> </a:t>
            </a:r>
            <a:r>
              <a:rPr lang="fr-FR" sz="2000" dirty="0" err="1" smtClean="0"/>
              <a:t>Deposition</a:t>
            </a:r>
            <a:r>
              <a:rPr lang="fr-FR" sz="2000" dirty="0" smtClean="0"/>
              <a:t/>
            </a:r>
            <a:br>
              <a:rPr lang="fr-FR" sz="2000" dirty="0" smtClean="0"/>
            </a:br>
            <a:r>
              <a:rPr lang="fr-FR" sz="2000" dirty="0" smtClean="0"/>
              <a:t>22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r>
            <a:br>
              <a:rPr lang="fr-FR" sz="2000" dirty="0" smtClean="0"/>
            </a:br>
            <a:r>
              <a:rPr lang="fr-FR" sz="2000" dirty="0" smtClean="0"/>
              <a:t>26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30 </a:t>
            </a:r>
            <a:r>
              <a:rPr lang="fr-FR" sz="2000" dirty="0" err="1" smtClean="0"/>
              <a:t>Deposition</a:t>
            </a:r>
            <a:r>
              <a:rPr lang="fr-FR" sz="2000" dirty="0" smtClean="0"/>
              <a:t> PSG LPCVD </a:t>
            </a:r>
            <a:r>
              <a:rPr lang="fr-FR" sz="2000" dirty="0" err="1" smtClean="0"/>
              <a:t>Generic</a:t>
            </a:r>
            <a:r>
              <a:rPr lang="fr-FR" sz="2000" dirty="0" smtClean="0"/>
              <a:t>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31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35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39 </a:t>
            </a:r>
            <a:r>
              <a:rPr lang="fr-FR" sz="2000" dirty="0" err="1" smtClean="0"/>
              <a:t>Deposition</a:t>
            </a:r>
            <a:r>
              <a:rPr lang="fr-FR" sz="2000" dirty="0" smtClean="0"/>
              <a:t> </a:t>
            </a:r>
            <a:r>
              <a:rPr lang="fr-FR" sz="2000" dirty="0" err="1" smtClean="0"/>
              <a:t>PolySi</a:t>
            </a:r>
            <a:r>
              <a:rPr lang="fr-FR" sz="2000" dirty="0" smtClean="0"/>
              <a:t> LPCVD SiH4 </a:t>
            </a:r>
            <a:r>
              <a:rPr lang="fr-FR" sz="2000" dirty="0" err="1" smtClean="0"/>
              <a:t>Conformal</a:t>
            </a:r>
            <a:r>
              <a:rPr lang="fr-FR" sz="2000" dirty="0" smtClean="0"/>
              <a:t> </a:t>
            </a:r>
            <a:r>
              <a:rPr lang="fr-FR" sz="2000" dirty="0" err="1" smtClean="0"/>
              <a:t>Deposition</a:t>
            </a:r>
            <a:r>
              <a:rPr lang="fr-FR" sz="2000" dirty="0" smtClean="0"/>
              <a:t/>
            </a:r>
            <a:br>
              <a:rPr lang="fr-FR" sz="2000" dirty="0" smtClean="0"/>
            </a:br>
            <a:r>
              <a:rPr lang="fr-FR" sz="2000" dirty="0" smtClean="0"/>
              <a:t>40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r>
            <a:br>
              <a:rPr lang="fr-FR" sz="2000" dirty="0" smtClean="0"/>
            </a:br>
            <a:r>
              <a:rPr lang="fr-FR" sz="2000" dirty="0" smtClean="0"/>
              <a:t>44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48 </a:t>
            </a:r>
            <a:r>
              <a:rPr lang="fr-FR" sz="2000" dirty="0" err="1" smtClean="0"/>
              <a:t>Deposition</a:t>
            </a:r>
            <a:r>
              <a:rPr lang="fr-FR" sz="2000" dirty="0" smtClean="0"/>
              <a:t> PR-S3800 Spin S3810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49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r>
              <a:rPr lang="fr-FR" sz="2000" dirty="0" smtClean="0"/>
              <a:t/>
            </a:r>
            <a:br>
              <a:rPr lang="fr-FR" sz="2000" dirty="0" smtClean="0"/>
            </a:br>
            <a:r>
              <a:rPr lang="fr-FR" sz="2000" dirty="0" smtClean="0"/>
              <a:t>53 </a:t>
            </a:r>
            <a:r>
              <a:rPr lang="fr-FR" sz="2000" dirty="0" err="1" smtClean="0"/>
              <a:t>Deposition</a:t>
            </a:r>
            <a:r>
              <a:rPr lang="fr-FR" sz="2000" dirty="0" smtClean="0"/>
              <a:t> Al </a:t>
            </a:r>
            <a:r>
              <a:rPr lang="fr-FR" sz="2000" dirty="0" err="1" smtClean="0"/>
              <a:t>Sputter</a:t>
            </a:r>
            <a:r>
              <a:rPr lang="fr-FR" sz="2000" dirty="0" smtClean="0"/>
              <a:t> Ar-</a:t>
            </a:r>
            <a:r>
              <a:rPr lang="fr-FR" sz="2000" dirty="0" err="1" smtClean="0"/>
              <a:t>Ambient</a:t>
            </a:r>
            <a:r>
              <a:rPr lang="fr-FR" sz="2000" dirty="0" smtClean="0"/>
              <a:t> </a:t>
            </a:r>
            <a:r>
              <a:rPr lang="fr-FR" sz="2000" dirty="0" err="1" smtClean="0"/>
              <a:t>Conformal</a:t>
            </a:r>
            <a:r>
              <a:rPr lang="fr-FR" sz="2000" dirty="0" smtClean="0"/>
              <a:t> </a:t>
            </a:r>
            <a:r>
              <a:rPr lang="fr-FR" sz="2000" dirty="0" err="1" smtClean="0"/>
              <a:t>Deposition</a:t>
            </a:r>
            <a:r>
              <a:rPr lang="fr-FR" sz="2000" dirty="0" smtClean="0"/>
              <a:t> </a:t>
            </a:r>
            <a:br>
              <a:rPr lang="fr-FR" sz="2000" dirty="0" smtClean="0"/>
            </a:br>
            <a:r>
              <a:rPr lang="fr-FR" sz="2000" dirty="0" smtClean="0"/>
              <a:t>54 </a:t>
            </a:r>
            <a:r>
              <a:rPr lang="fr-FR" sz="2000" dirty="0" err="1" smtClean="0"/>
              <a:t>Deposition</a:t>
            </a:r>
            <a:r>
              <a:rPr lang="fr-FR" sz="2000" dirty="0" smtClean="0"/>
              <a:t> PR-AZ5214 Spin 001 </a:t>
            </a:r>
            <a:r>
              <a:rPr lang="fr-FR" sz="2000" dirty="0" err="1" smtClean="0"/>
              <a:t>Conformal</a:t>
            </a:r>
            <a:r>
              <a:rPr lang="fr-FR" sz="2000" dirty="0" smtClean="0"/>
              <a:t> </a:t>
            </a:r>
            <a:r>
              <a:rPr lang="fr-FR" sz="2000" dirty="0" err="1" smtClean="0"/>
              <a:t>Deposition</a:t>
            </a:r>
            <a:endParaRPr lang="en-US" sz="2000" dirty="0"/>
          </a:p>
        </p:txBody>
      </p:sp>
    </p:spTree>
    <p:extLst>
      <p:ext uri="{BB962C8B-B14F-4D97-AF65-F5344CB8AC3E}">
        <p14:creationId xmlns:p14="http://schemas.microsoft.com/office/powerpoint/2010/main" val="122734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6475"/>
          </a:xfrm>
        </p:spPr>
        <p:txBody>
          <a:bodyPr anchor="t">
            <a:normAutofit/>
          </a:bodyPr>
          <a:lstStyle/>
          <a:p>
            <a:r>
              <a:rPr lang="en-US" dirty="0" smtClean="0"/>
              <a:t>Lithography</a:t>
            </a:r>
            <a:br>
              <a:rPr lang="en-US" dirty="0" smtClean="0"/>
            </a:br>
            <a:r>
              <a:rPr lang="en-US" sz="1800" dirty="0" smtClean="0"/>
              <a:t>5 Exposure UV Contact </a:t>
            </a:r>
            <a:r>
              <a:rPr lang="en-US" sz="1800" dirty="0" err="1" smtClean="0"/>
              <a:t>Suss</a:t>
            </a:r>
            <a:r>
              <a:rPr lang="en-US" sz="1800" dirty="0" smtClean="0"/>
              <a:t> </a:t>
            </a:r>
            <a:br>
              <a:rPr lang="en-US" sz="1800" dirty="0" smtClean="0"/>
            </a:br>
            <a:r>
              <a:rPr lang="en-US" sz="1800" dirty="0" smtClean="0"/>
              <a:t>9 Exposure UV Contact </a:t>
            </a:r>
            <a:r>
              <a:rPr lang="en-US" sz="1800" dirty="0" err="1" smtClean="0"/>
              <a:t>Suss</a:t>
            </a:r>
            <a:r>
              <a:rPr lang="en-US" sz="1800" dirty="0" smtClean="0"/>
              <a:t> </a:t>
            </a:r>
            <a:br>
              <a:rPr lang="en-US" sz="1800" dirty="0" smtClean="0"/>
            </a:br>
            <a:r>
              <a:rPr lang="en-US" sz="1800" dirty="0" smtClean="0"/>
              <a:t>14 Exposure UV Contact </a:t>
            </a:r>
            <a:r>
              <a:rPr lang="en-US" sz="1800" dirty="0" err="1" smtClean="0"/>
              <a:t>Suss</a:t>
            </a:r>
            <a:r>
              <a:rPr lang="en-US" sz="1800" dirty="0" smtClean="0"/>
              <a:t> </a:t>
            </a:r>
            <a:br>
              <a:rPr lang="en-US" sz="1800" dirty="0" smtClean="0"/>
            </a:br>
            <a:r>
              <a:rPr lang="en-US" sz="1800" dirty="0" smtClean="0"/>
              <a:t>18 Exposure UV Contact </a:t>
            </a:r>
            <a:r>
              <a:rPr lang="en-US" sz="1800" dirty="0" err="1" smtClean="0"/>
              <a:t>Suss</a:t>
            </a:r>
            <a:r>
              <a:rPr lang="en-US" sz="1800" dirty="0" smtClean="0"/>
              <a:t> </a:t>
            </a:r>
            <a:br>
              <a:rPr lang="en-US" sz="1800" dirty="0" smtClean="0"/>
            </a:br>
            <a:r>
              <a:rPr lang="en-US" sz="1800" dirty="0" smtClean="0"/>
              <a:t>23 Exposure UV Contact </a:t>
            </a:r>
            <a:r>
              <a:rPr lang="en-US" sz="1800" dirty="0" err="1" smtClean="0"/>
              <a:t>Suss</a:t>
            </a:r>
            <a:r>
              <a:rPr lang="en-US" sz="1800" dirty="0" smtClean="0"/>
              <a:t> </a:t>
            </a:r>
            <a:br>
              <a:rPr lang="en-US" sz="1800" dirty="0" smtClean="0"/>
            </a:br>
            <a:r>
              <a:rPr lang="en-US" sz="1800" dirty="0" smtClean="0"/>
              <a:t>27 Exposure UV Contact </a:t>
            </a:r>
            <a:r>
              <a:rPr lang="en-US" sz="1800" dirty="0" err="1" smtClean="0"/>
              <a:t>Suss</a:t>
            </a:r>
            <a:r>
              <a:rPr lang="en-US" sz="1800" dirty="0" smtClean="0"/>
              <a:t> </a:t>
            </a:r>
            <a:br>
              <a:rPr lang="en-US" sz="1800" dirty="0" smtClean="0"/>
            </a:br>
            <a:r>
              <a:rPr lang="en-US" sz="1800" dirty="0" smtClean="0"/>
              <a:t>32 Exposure UV Contact </a:t>
            </a:r>
            <a:r>
              <a:rPr lang="en-US" sz="1800" dirty="0" err="1" smtClean="0"/>
              <a:t>Suss</a:t>
            </a:r>
            <a:r>
              <a:rPr lang="en-US" sz="1800" dirty="0" smtClean="0"/>
              <a:t> </a:t>
            </a:r>
            <a:br>
              <a:rPr lang="en-US" sz="1800" dirty="0" smtClean="0"/>
            </a:br>
            <a:r>
              <a:rPr lang="en-US" sz="1800" dirty="0" smtClean="0"/>
              <a:t>36 Exposure UV Contact </a:t>
            </a:r>
            <a:r>
              <a:rPr lang="en-US" sz="1800" dirty="0" err="1" smtClean="0"/>
              <a:t>Suss</a:t>
            </a:r>
            <a:r>
              <a:rPr lang="en-US" sz="1800" dirty="0" smtClean="0"/>
              <a:t> </a:t>
            </a:r>
            <a:br>
              <a:rPr lang="en-US" sz="1800" dirty="0" smtClean="0"/>
            </a:br>
            <a:r>
              <a:rPr lang="en-US" sz="1800" dirty="0" smtClean="0"/>
              <a:t>41 Exposure UV Contact </a:t>
            </a:r>
            <a:r>
              <a:rPr lang="en-US" sz="1800" dirty="0" err="1" smtClean="0"/>
              <a:t>Suss</a:t>
            </a:r>
            <a:r>
              <a:rPr lang="en-US" sz="1800" dirty="0" smtClean="0"/>
              <a:t> </a:t>
            </a:r>
            <a:br>
              <a:rPr lang="en-US" sz="1800" dirty="0" smtClean="0"/>
            </a:br>
            <a:r>
              <a:rPr lang="en-US" sz="1800" dirty="0" smtClean="0"/>
              <a:t>45 Exposure UV Contact </a:t>
            </a:r>
            <a:r>
              <a:rPr lang="en-US" sz="1800" dirty="0" err="1" smtClean="0"/>
              <a:t>Suss</a:t>
            </a:r>
            <a:r>
              <a:rPr lang="en-US" sz="1800" dirty="0" smtClean="0"/>
              <a:t> </a:t>
            </a:r>
            <a:r>
              <a:rPr lang="en-US" sz="2200" dirty="0" smtClean="0"/>
              <a:t/>
            </a:r>
            <a:br>
              <a:rPr lang="en-US" sz="2200" dirty="0" smtClean="0"/>
            </a:br>
            <a:r>
              <a:rPr lang="en-US" sz="1800" dirty="0" smtClean="0"/>
              <a:t>50 Exposure UV Contact </a:t>
            </a:r>
            <a:r>
              <a:rPr lang="en-US" sz="1800" dirty="0" err="1" smtClean="0"/>
              <a:t>Suss</a:t>
            </a:r>
            <a:r>
              <a:rPr lang="en-US" sz="1800" dirty="0" smtClean="0"/>
              <a:t> </a:t>
            </a:r>
            <a:br>
              <a:rPr lang="en-US" sz="1800" dirty="0" smtClean="0"/>
            </a:br>
            <a:r>
              <a:rPr lang="en-US" sz="1800" dirty="0" smtClean="0"/>
              <a:t>55 Exposure UV Contact </a:t>
            </a:r>
            <a:r>
              <a:rPr lang="en-US" sz="1800" dirty="0" err="1" smtClean="0"/>
              <a:t>Suss</a:t>
            </a:r>
            <a:r>
              <a:rPr lang="en-US" sz="1800" dirty="0" smtClean="0"/>
              <a:t> </a:t>
            </a:r>
            <a:endParaRPr lang="en-US" sz="1800" dirty="0"/>
          </a:p>
        </p:txBody>
      </p:sp>
    </p:spTree>
    <p:extLst>
      <p:ext uri="{BB962C8B-B14F-4D97-AF65-F5344CB8AC3E}">
        <p14:creationId xmlns:p14="http://schemas.microsoft.com/office/powerpoint/2010/main" val="2900672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1575"/>
          </a:xfrm>
        </p:spPr>
        <p:txBody>
          <a:bodyPr anchor="t">
            <a:normAutofit/>
          </a:bodyPr>
          <a:lstStyle/>
          <a:p>
            <a:r>
              <a:rPr lang="en-US" dirty="0" smtClean="0"/>
              <a:t>Etching</a:t>
            </a:r>
            <a:br>
              <a:rPr lang="en-US" dirty="0" smtClean="0"/>
            </a:br>
            <a:r>
              <a:rPr lang="en-US" sz="1800" dirty="0" smtClean="0"/>
              <a:t>6 Etch </a:t>
            </a:r>
            <a:r>
              <a:rPr lang="en-US" sz="1800" dirty="0" err="1" smtClean="0"/>
              <a:t>PolySi</a:t>
            </a:r>
            <a:r>
              <a:rPr lang="en-US" sz="1800" dirty="0" smtClean="0"/>
              <a:t> Plasma SF6-Plasma Etch Through </a:t>
            </a:r>
            <a:br>
              <a:rPr lang="en-US" sz="1800" dirty="0" smtClean="0"/>
            </a:br>
            <a:r>
              <a:rPr lang="en-US" sz="1800" dirty="0" smtClean="0"/>
              <a:t>7 Etch PR-AZ5214 Wet 1112A Sacrifice</a:t>
            </a:r>
            <a:br>
              <a:rPr lang="en-US" sz="1800" dirty="0" smtClean="0"/>
            </a:br>
            <a:r>
              <a:rPr lang="en-US" sz="1800" dirty="0" smtClean="0"/>
              <a:t>10 Etch </a:t>
            </a:r>
            <a:r>
              <a:rPr lang="en-US" sz="1800" dirty="0" err="1" smtClean="0"/>
              <a:t>PolySi</a:t>
            </a:r>
            <a:r>
              <a:rPr lang="en-US" sz="1800" dirty="0" smtClean="0"/>
              <a:t> Plasma SF6-Plasma Etch Through </a:t>
            </a:r>
            <a:br>
              <a:rPr lang="en-US" sz="1800" dirty="0" smtClean="0"/>
            </a:br>
            <a:r>
              <a:rPr lang="en-US" sz="1800" dirty="0" smtClean="0"/>
              <a:t>11 Etch PR-AZ5214 Wet 1112A Sacrifice</a:t>
            </a:r>
            <a:br>
              <a:rPr lang="en-US" sz="1800" dirty="0" smtClean="0"/>
            </a:br>
            <a:r>
              <a:rPr lang="en-US" sz="1800" dirty="0" smtClean="0"/>
              <a:t>15 Etch PSG Generic </a:t>
            </a:r>
            <a:r>
              <a:rPr lang="en-US" sz="1800" dirty="0" err="1" smtClean="0"/>
              <a:t>Generic</a:t>
            </a:r>
            <a:r>
              <a:rPr lang="en-US" sz="1800" dirty="0" smtClean="0"/>
              <a:t> Partial Etching </a:t>
            </a:r>
            <a:br>
              <a:rPr lang="en-US" sz="1800" dirty="0" smtClean="0"/>
            </a:br>
            <a:r>
              <a:rPr lang="en-US" sz="1800" dirty="0" smtClean="0"/>
              <a:t>16 Etch PR-AZ5214 Wet 1112A Sacrifice</a:t>
            </a:r>
            <a:br>
              <a:rPr lang="en-US" sz="1800" dirty="0" smtClean="0"/>
            </a:br>
            <a:r>
              <a:rPr lang="en-US" sz="1800" dirty="0" smtClean="0"/>
              <a:t>19 Etch PSG Generic </a:t>
            </a:r>
            <a:r>
              <a:rPr lang="en-US" sz="1800" dirty="0" err="1" smtClean="0"/>
              <a:t>Generic</a:t>
            </a:r>
            <a:r>
              <a:rPr lang="en-US" sz="1800" dirty="0" smtClean="0"/>
              <a:t> Etch Through </a:t>
            </a:r>
            <a:br>
              <a:rPr lang="en-US" sz="1800" dirty="0" smtClean="0"/>
            </a:br>
            <a:r>
              <a:rPr lang="en-US" sz="1800" dirty="0" smtClean="0"/>
              <a:t>20 Etch PR-AZ5214 Wet 1112A Sacrifice</a:t>
            </a:r>
            <a:br>
              <a:rPr lang="en-US" sz="1800" dirty="0" smtClean="0"/>
            </a:br>
            <a:r>
              <a:rPr lang="en-US" sz="1800" dirty="0" smtClean="0"/>
              <a:t>33 Etch PSG Generic </a:t>
            </a:r>
            <a:r>
              <a:rPr lang="en-US" sz="1800" dirty="0" err="1" smtClean="0"/>
              <a:t>Generic</a:t>
            </a:r>
            <a:r>
              <a:rPr lang="en-US" sz="1800" dirty="0" smtClean="0"/>
              <a:t> Partial Etching </a:t>
            </a:r>
            <a:br>
              <a:rPr lang="en-US" sz="1800" dirty="0" smtClean="0"/>
            </a:br>
            <a:r>
              <a:rPr lang="en-US" sz="1800" dirty="0" smtClean="0"/>
              <a:t>34 Etch PR-AZ5214 Wet 1112A Sacrifice </a:t>
            </a:r>
            <a:br>
              <a:rPr lang="en-US" sz="1800" dirty="0" smtClean="0"/>
            </a:br>
            <a:r>
              <a:rPr lang="en-US" sz="1800" dirty="0" smtClean="0"/>
              <a:t>37 Etch PSG Generic </a:t>
            </a:r>
            <a:r>
              <a:rPr lang="en-US" sz="1800" dirty="0" err="1" smtClean="0"/>
              <a:t>Generic</a:t>
            </a:r>
            <a:r>
              <a:rPr lang="en-US" sz="1800" dirty="0" smtClean="0"/>
              <a:t> Partial Etching </a:t>
            </a:r>
            <a:br>
              <a:rPr lang="en-US" sz="1800" dirty="0" smtClean="0"/>
            </a:br>
            <a:r>
              <a:rPr lang="en-US" sz="1800" dirty="0" smtClean="0"/>
              <a:t>38 Etch PR-AZ5214 Wet 1112A Sacrifice</a:t>
            </a:r>
            <a:br>
              <a:rPr lang="en-US" sz="1800" dirty="0" smtClean="0"/>
            </a:br>
            <a:r>
              <a:rPr lang="en-US" sz="1800" dirty="0" smtClean="0"/>
              <a:t>42 Etch </a:t>
            </a:r>
            <a:r>
              <a:rPr lang="en-US" sz="1800" dirty="0" err="1" smtClean="0"/>
              <a:t>PolySi</a:t>
            </a:r>
            <a:r>
              <a:rPr lang="en-US" sz="1800" dirty="0" smtClean="0"/>
              <a:t> Plasma SF6-Plasma Etch Through </a:t>
            </a:r>
            <a:br>
              <a:rPr lang="en-US" sz="1800" dirty="0" smtClean="0"/>
            </a:br>
            <a:r>
              <a:rPr lang="en-US" sz="1800" dirty="0" smtClean="0"/>
              <a:t>43 Etch PR-AZ5214 Wet 1112A Sacrifice</a:t>
            </a:r>
            <a:br>
              <a:rPr lang="en-US" sz="1800" dirty="0" smtClean="0"/>
            </a:br>
            <a:r>
              <a:rPr lang="en-US" sz="1800" dirty="0" smtClean="0"/>
              <a:t>46 Etch </a:t>
            </a:r>
            <a:r>
              <a:rPr lang="en-US" sz="1800" dirty="0" err="1" smtClean="0"/>
              <a:t>PolySi</a:t>
            </a:r>
            <a:r>
              <a:rPr lang="en-US" sz="1800" dirty="0" smtClean="0"/>
              <a:t> Plasma SF6-Plasma Etch Through </a:t>
            </a:r>
            <a:br>
              <a:rPr lang="en-US" sz="1800" dirty="0" smtClean="0"/>
            </a:br>
            <a:r>
              <a:rPr lang="en-US" sz="1800" dirty="0" smtClean="0"/>
              <a:t>47 Etch PR-AZ5214 Wet 1112A Sacrifice </a:t>
            </a:r>
            <a:br>
              <a:rPr lang="en-US" sz="1800" dirty="0" smtClean="0"/>
            </a:br>
            <a:r>
              <a:rPr lang="en-US" sz="1800" dirty="0" smtClean="0"/>
              <a:t>51 Etch PR-S3800 Wet 1112A Partial Etching </a:t>
            </a:r>
            <a:br>
              <a:rPr lang="en-US" sz="1800" dirty="0" smtClean="0"/>
            </a:br>
            <a:r>
              <a:rPr lang="en-US" sz="1800" dirty="0" smtClean="0"/>
              <a:t>52 Etch PR-AZ5214 Wet 1112A Sacrifice </a:t>
            </a:r>
            <a:br>
              <a:rPr lang="en-US" sz="1800" dirty="0" smtClean="0"/>
            </a:br>
            <a:r>
              <a:rPr lang="en-US" sz="1800" dirty="0" smtClean="0"/>
              <a:t>56 Etch Al Wet PAN Partial Etching </a:t>
            </a:r>
            <a:br>
              <a:rPr lang="en-US" sz="1800" dirty="0" smtClean="0"/>
            </a:br>
            <a:r>
              <a:rPr lang="en-US" sz="1800" dirty="0" smtClean="0"/>
              <a:t>57 Etch PR-AZ5214 Wet 1112A Sacrifice </a:t>
            </a:r>
            <a:br>
              <a:rPr lang="en-US" sz="1800" dirty="0" smtClean="0"/>
            </a:br>
            <a:r>
              <a:rPr lang="en-US" sz="1800" dirty="0" smtClean="0"/>
              <a:t>58 Etch PSG Generic </a:t>
            </a:r>
            <a:r>
              <a:rPr lang="en-US" sz="1800" dirty="0" err="1" smtClean="0"/>
              <a:t>Generic</a:t>
            </a:r>
            <a:r>
              <a:rPr lang="en-US" sz="1800" dirty="0" smtClean="0"/>
              <a:t> Sacrifice</a:t>
            </a:r>
            <a:endParaRPr lang="en-US" sz="1800" dirty="0"/>
          </a:p>
        </p:txBody>
      </p:sp>
    </p:spTree>
    <p:extLst>
      <p:ext uri="{BB962C8B-B14F-4D97-AF65-F5344CB8AC3E}">
        <p14:creationId xmlns:p14="http://schemas.microsoft.com/office/powerpoint/2010/main" val="2327295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49775"/>
          </a:xfrm>
        </p:spPr>
        <p:txBody>
          <a:bodyPr>
            <a:normAutofit/>
          </a:bodyPr>
          <a:lstStyle/>
          <a:p>
            <a:r>
              <a:rPr lang="en-US" sz="2000" dirty="0" smtClean="0"/>
              <a:t>Overall, the lab was a </a:t>
            </a:r>
            <a:r>
              <a:rPr lang="en-US" sz="2000" smtClean="0"/>
              <a:t>success. </a:t>
            </a:r>
            <a:r>
              <a:rPr lang="en-US" sz="2000" smtClean="0"/>
              <a:t>We </a:t>
            </a:r>
            <a:r>
              <a:rPr lang="en-US" sz="2000" dirty="0" smtClean="0"/>
              <a:t>were successfully able to create our battering ram using Blueprint. Then we used </a:t>
            </a:r>
            <a:r>
              <a:rPr lang="en-US" sz="2000" dirty="0" err="1" smtClean="0"/>
              <a:t>IntelliFab</a:t>
            </a:r>
            <a:r>
              <a:rPr lang="en-US" sz="2000" dirty="0" smtClean="0"/>
              <a:t> to successfully realize it in </a:t>
            </a:r>
            <a:r>
              <a:rPr lang="en-US" sz="2000" dirty="0" err="1" smtClean="0"/>
              <a:t>FabSim</a:t>
            </a:r>
            <a:r>
              <a:rPr lang="en-US" sz="2000" dirty="0" smtClean="0"/>
              <a:t>. A video of the fabrication is attached in the zip file. </a:t>
            </a:r>
            <a:endParaRPr lang="en-US" sz="2000" dirty="0"/>
          </a:p>
        </p:txBody>
      </p:sp>
    </p:spTree>
    <p:extLst>
      <p:ext uri="{BB962C8B-B14F-4D97-AF65-F5344CB8AC3E}">
        <p14:creationId xmlns:p14="http://schemas.microsoft.com/office/powerpoint/2010/main" val="2615260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064913" y="5506680"/>
            <a:ext cx="9953892" cy="971394"/>
          </a:xfrm>
        </p:spPr>
        <p:txBody>
          <a:bodyPr anchor="t">
            <a:normAutofit/>
          </a:bodyPr>
          <a:lstStyle/>
          <a:p>
            <a:r>
              <a:rPr lang="en-US" sz="2000" dirty="0" smtClean="0"/>
              <a:t>First, we open </a:t>
            </a:r>
            <a:r>
              <a:rPr lang="en-US" sz="2000" dirty="0" err="1" smtClean="0"/>
              <a:t>IntelliFab</a:t>
            </a:r>
            <a:r>
              <a:rPr lang="en-US" sz="2000" dirty="0"/>
              <a:t> </a:t>
            </a:r>
            <a:r>
              <a:rPr lang="en-US" sz="2000" dirty="0" smtClean="0"/>
              <a:t>and then </a:t>
            </a:r>
            <a:r>
              <a:rPr lang="en-US" sz="2000" dirty="0" err="1" smtClean="0"/>
              <a:t>POLYMUMPs.fabx</a:t>
            </a:r>
            <a:r>
              <a:rPr lang="en-US" sz="2000" dirty="0" smtClean="0"/>
              <a:t> to load a sample blueprint (</a:t>
            </a:r>
            <a:r>
              <a:rPr lang="en-US" sz="2000" dirty="0" err="1" smtClean="0"/>
              <a:t>POLYMUMPs.vec</a:t>
            </a:r>
            <a:r>
              <a:rPr lang="en-US" sz="2000" dirty="0" smtClean="0"/>
              <a:t>) in order to better understand the deposition and fabrication steps.</a:t>
            </a:r>
            <a:endParaRPr lang="en-US" sz="20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13" y="283336"/>
            <a:ext cx="9953892" cy="5081676"/>
          </a:xfrm>
          <a:prstGeom prst="rect">
            <a:avLst/>
          </a:prstGeom>
        </p:spPr>
      </p:pic>
    </p:spTree>
    <p:extLst>
      <p:ext uri="{BB962C8B-B14F-4D97-AF65-F5344CB8AC3E}">
        <p14:creationId xmlns:p14="http://schemas.microsoft.com/office/powerpoint/2010/main" val="194348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64438" y="466701"/>
            <a:ext cx="3780277" cy="5560612"/>
          </a:xfrm>
        </p:spPr>
        <p:txBody>
          <a:bodyPr anchor="t">
            <a:normAutofit/>
          </a:bodyPr>
          <a:lstStyle/>
          <a:p>
            <a:r>
              <a:rPr lang="en-US" sz="2000" dirty="0" smtClean="0"/>
              <a:t>Here are the deposition steps for fabricating </a:t>
            </a:r>
            <a:r>
              <a:rPr lang="en-US" sz="2000" dirty="0" err="1" smtClean="0"/>
              <a:t>POLYMUMPs.vec</a:t>
            </a:r>
            <a:r>
              <a:rPr lang="en-US" sz="2000" dirty="0" smtClean="0"/>
              <a:t>. 3 layers of </a:t>
            </a:r>
            <a:r>
              <a:rPr lang="en-US" sz="2000" dirty="0" err="1" smtClean="0"/>
              <a:t>polysilicon</a:t>
            </a:r>
            <a:r>
              <a:rPr lang="en-US" sz="2000" dirty="0" smtClean="0"/>
              <a:t> with etching, deposition and lithography. This hierarchy is later useful in fabricating the Battering Ram.</a:t>
            </a:r>
            <a:endParaRPr lang="en-US" sz="20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68190" y="205168"/>
            <a:ext cx="5974277" cy="6430936"/>
          </a:xfrm>
        </p:spPr>
      </p:pic>
    </p:spTree>
    <p:extLst>
      <p:ext uri="{BB962C8B-B14F-4D97-AF65-F5344CB8AC3E}">
        <p14:creationId xmlns:p14="http://schemas.microsoft.com/office/powerpoint/2010/main" val="232965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336406" y="755303"/>
            <a:ext cx="4889679" cy="2425779"/>
          </a:xfrm>
        </p:spPr>
        <p:txBody>
          <a:bodyPr anchor="t">
            <a:normAutofit/>
          </a:bodyPr>
          <a:lstStyle/>
          <a:p>
            <a:r>
              <a:rPr lang="en-US" sz="2000" dirty="0" smtClean="0"/>
              <a:t>Below are the </a:t>
            </a:r>
            <a:r>
              <a:rPr lang="en-US" sz="2000" dirty="0" err="1" smtClean="0"/>
              <a:t>FabSim</a:t>
            </a:r>
            <a:r>
              <a:rPr lang="en-US" sz="2000" dirty="0" smtClean="0"/>
              <a:t> visuals of the fabrication of </a:t>
            </a:r>
            <a:r>
              <a:rPr lang="en-US" sz="2000" dirty="0" err="1" smtClean="0"/>
              <a:t>POLYMUMPs.vec</a:t>
            </a:r>
            <a:r>
              <a:rPr lang="en-US" sz="2000" dirty="0" smtClean="0"/>
              <a:t>. Slicer tool and exploded view is used for better inspection of all the layers.</a:t>
            </a:r>
            <a:endParaRPr lang="en-US" sz="2000" dirty="0"/>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605307" y="3753852"/>
            <a:ext cx="5318975" cy="2796292"/>
          </a:xfr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406" y="3738857"/>
            <a:ext cx="5379075" cy="2811287"/>
          </a:xfrm>
          <a:prstGeom prst="rect">
            <a:avLst/>
          </a:prstGeom>
        </p:spPr>
      </p:pic>
      <p:pic>
        <p:nvPicPr>
          <p:cNvPr id="9"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307" y="667426"/>
            <a:ext cx="5318975" cy="2777140"/>
          </a:xfrm>
          <a:prstGeom prst="rect">
            <a:avLst/>
          </a:prstGeom>
        </p:spPr>
      </p:pic>
    </p:spTree>
    <p:extLst>
      <p:ext uri="{BB962C8B-B14F-4D97-AF65-F5344CB8AC3E}">
        <p14:creationId xmlns:p14="http://schemas.microsoft.com/office/powerpoint/2010/main" val="246843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7257712" y="115911"/>
            <a:ext cx="4333875" cy="3190875"/>
          </a:xfrm>
          <a:prstGeom prst="rect">
            <a:avLst/>
          </a:prstGeom>
        </p:spPr>
      </p:pic>
      <p:sp>
        <p:nvSpPr>
          <p:cNvPr id="11" name="Title 10"/>
          <p:cNvSpPr>
            <a:spLocks noGrp="1"/>
          </p:cNvSpPr>
          <p:nvPr>
            <p:ph type="title"/>
          </p:nvPr>
        </p:nvSpPr>
        <p:spPr>
          <a:xfrm>
            <a:off x="7257712" y="4816699"/>
            <a:ext cx="4333875" cy="1899634"/>
          </a:xfrm>
        </p:spPr>
        <p:txBody>
          <a:bodyPr anchor="t">
            <a:normAutofit fontScale="90000"/>
          </a:bodyPr>
          <a:lstStyle/>
          <a:p>
            <a:r>
              <a:rPr lang="en-US" sz="2000" dirty="0" smtClean="0"/>
              <a:t>Now we start the design process of our battering ram. We define 12 different layers for our blueprint as shown above. We draw the barebones anchoring schematic in the </a:t>
            </a:r>
            <a:r>
              <a:rPr lang="en-US" sz="2000" dirty="0" smtClean="0">
                <a:solidFill>
                  <a:schemeClr val="accent1">
                    <a:lumMod val="75000"/>
                  </a:schemeClr>
                </a:solidFill>
              </a:rPr>
              <a:t>ANCHOR</a:t>
            </a:r>
            <a:r>
              <a:rPr lang="en-US" sz="2000" dirty="0" smtClean="0"/>
              <a:t> 1 layer. All the small boxes in between belong to the </a:t>
            </a:r>
            <a:r>
              <a:rPr lang="en-US" sz="2000" dirty="0" smtClean="0">
                <a:solidFill>
                  <a:schemeClr val="accent1">
                    <a:lumMod val="50000"/>
                  </a:schemeClr>
                </a:solidFill>
              </a:rPr>
              <a:t>DIMPLE </a:t>
            </a:r>
            <a:r>
              <a:rPr lang="en-US" sz="2000" dirty="0" smtClean="0"/>
              <a:t>layer. </a:t>
            </a: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25" y="180305"/>
            <a:ext cx="6897093" cy="6536028"/>
          </a:xfrm>
          <a:prstGeom prst="rect">
            <a:avLst/>
          </a:prstGeom>
        </p:spPr>
      </p:pic>
      <p:pic>
        <p:nvPicPr>
          <p:cNvPr id="15" name="Picture 14"/>
          <p:cNvPicPr>
            <a:picLocks noChangeAspect="1"/>
          </p:cNvPicPr>
          <p:nvPr/>
        </p:nvPicPr>
        <p:blipFill>
          <a:blip r:embed="rId4"/>
          <a:stretch>
            <a:fillRect/>
          </a:stretch>
        </p:blipFill>
        <p:spPr>
          <a:xfrm>
            <a:off x="7162461" y="3306786"/>
            <a:ext cx="4524375" cy="1504950"/>
          </a:xfrm>
          <a:prstGeom prst="rect">
            <a:avLst/>
          </a:prstGeom>
        </p:spPr>
      </p:pic>
    </p:spTree>
    <p:extLst>
      <p:ext uri="{BB962C8B-B14F-4D97-AF65-F5344CB8AC3E}">
        <p14:creationId xmlns:p14="http://schemas.microsoft.com/office/powerpoint/2010/main" val="2636206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9587" y="3286196"/>
            <a:ext cx="5486449" cy="3356869"/>
          </a:xfrm>
        </p:spPr>
        <p:txBody>
          <a:bodyPr anchor="t">
            <a:normAutofit/>
          </a:bodyPr>
          <a:lstStyle/>
          <a:p>
            <a:r>
              <a:rPr lang="en-US" sz="2000" dirty="0" smtClean="0"/>
              <a:t>Now we use the </a:t>
            </a:r>
            <a:r>
              <a:rPr lang="en-US" sz="2000" dirty="0" smtClean="0">
                <a:solidFill>
                  <a:srgbClr val="FFFF00"/>
                </a:solidFill>
              </a:rPr>
              <a:t>METAL</a:t>
            </a:r>
            <a:r>
              <a:rPr lang="en-US" sz="2000" dirty="0" smtClean="0"/>
              <a:t> layer to draw 3 more squares over the </a:t>
            </a:r>
            <a:r>
              <a:rPr lang="en-US" sz="2000" dirty="0" smtClean="0">
                <a:solidFill>
                  <a:schemeClr val="accent1">
                    <a:lumMod val="75000"/>
                  </a:schemeClr>
                </a:solidFill>
              </a:rPr>
              <a:t>ANCHOR</a:t>
            </a:r>
            <a:r>
              <a:rPr lang="en-US" sz="2000" dirty="0" smtClean="0"/>
              <a:t> 1 layer. These new square are smaller in size and fit flush over the ones before them.</a:t>
            </a:r>
            <a:br>
              <a:rPr lang="en-US" sz="2000" dirty="0" smtClean="0"/>
            </a:br>
            <a:r>
              <a:rPr lang="en-US" sz="2000" dirty="0"/>
              <a:t/>
            </a:r>
            <a:br>
              <a:rPr lang="en-US" sz="2000" dirty="0"/>
            </a:br>
            <a:r>
              <a:rPr lang="en-US" sz="2000" dirty="0" smtClean="0"/>
              <a:t>The minimum and nominal sizing rules are followed as shown in the box above for all designing steps.</a:t>
            </a:r>
            <a:br>
              <a:rPr lang="en-US" sz="2000" dirty="0" smtClean="0"/>
            </a:b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0" y="365125"/>
            <a:ext cx="5821251" cy="6277940"/>
          </a:xfrm>
          <a:prstGeom prst="rect">
            <a:avLst/>
          </a:prstGeom>
        </p:spPr>
      </p:pic>
      <p:pic>
        <p:nvPicPr>
          <p:cNvPr id="4" name="Picture 3"/>
          <p:cNvPicPr>
            <a:picLocks noChangeAspect="1"/>
          </p:cNvPicPr>
          <p:nvPr/>
        </p:nvPicPr>
        <p:blipFill>
          <a:blip r:embed="rId3"/>
          <a:stretch>
            <a:fillRect/>
          </a:stretch>
        </p:blipFill>
        <p:spPr>
          <a:xfrm>
            <a:off x="6415485" y="1261248"/>
            <a:ext cx="5600551" cy="18629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4478" t="23983" r="7067" b="66423"/>
          <a:stretch/>
        </p:blipFill>
        <p:spPr>
          <a:xfrm>
            <a:off x="6424666" y="365125"/>
            <a:ext cx="5582188" cy="734096"/>
          </a:xfrm>
          <a:prstGeom prst="rect">
            <a:avLst/>
          </a:prstGeom>
        </p:spPr>
      </p:pic>
    </p:spTree>
    <p:extLst>
      <p:ext uri="{BB962C8B-B14F-4D97-AF65-F5344CB8AC3E}">
        <p14:creationId xmlns:p14="http://schemas.microsoft.com/office/powerpoint/2010/main" val="96229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043" y="4573023"/>
            <a:ext cx="5035639" cy="1203911"/>
          </a:xfrm>
        </p:spPr>
        <p:txBody>
          <a:bodyPr anchor="t">
            <a:normAutofit/>
          </a:bodyPr>
          <a:lstStyle/>
          <a:p>
            <a:r>
              <a:rPr lang="en-US" sz="2000" dirty="0" smtClean="0"/>
              <a:t>We start designing our first </a:t>
            </a:r>
            <a:r>
              <a:rPr lang="en-US" sz="2000" dirty="0" err="1" smtClean="0"/>
              <a:t>PolySilicon</a:t>
            </a:r>
            <a:r>
              <a:rPr lang="en-US" sz="2000" dirty="0" smtClean="0"/>
              <a:t> layer </a:t>
            </a:r>
            <a:r>
              <a:rPr lang="en-US" sz="2000" dirty="0" smtClean="0">
                <a:solidFill>
                  <a:srgbClr val="FF0000"/>
                </a:solidFill>
              </a:rPr>
              <a:t>POLY 0.</a:t>
            </a:r>
            <a:r>
              <a:rPr lang="en-US" sz="2000" dirty="0"/>
              <a:t> </a:t>
            </a:r>
            <a:r>
              <a:rPr lang="en-US" sz="2000" dirty="0" smtClean="0"/>
              <a:t>We design the comb teeth and the shafts that encompasses the </a:t>
            </a:r>
            <a:r>
              <a:rPr lang="en-US" sz="2000" dirty="0" smtClean="0">
                <a:solidFill>
                  <a:srgbClr val="00B0F0"/>
                </a:solidFill>
              </a:rPr>
              <a:t>ANCHOR 1</a:t>
            </a:r>
            <a:r>
              <a:rPr lang="en-US" sz="2000" dirty="0" smtClean="0"/>
              <a:t> bones.</a:t>
            </a:r>
            <a:endParaRPr lang="en-US" sz="20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54" y="212766"/>
            <a:ext cx="5933341" cy="6443869"/>
          </a:xfrm>
          <a:prstGeom prst="rect">
            <a:avLst/>
          </a:prstGeom>
        </p:spPr>
      </p:pic>
      <p:pic>
        <p:nvPicPr>
          <p:cNvPr id="7" name="Picture 6"/>
          <p:cNvPicPr>
            <a:picLocks noChangeAspect="1"/>
          </p:cNvPicPr>
          <p:nvPr/>
        </p:nvPicPr>
        <p:blipFill>
          <a:blip r:embed="rId3"/>
          <a:stretch>
            <a:fillRect/>
          </a:stretch>
        </p:blipFill>
        <p:spPr>
          <a:xfrm>
            <a:off x="6375043" y="212766"/>
            <a:ext cx="5447761" cy="4019237"/>
          </a:xfrm>
          <a:prstGeom prst="rect">
            <a:avLst/>
          </a:prstGeom>
        </p:spPr>
      </p:pic>
    </p:spTree>
    <p:extLst>
      <p:ext uri="{BB962C8B-B14F-4D97-AF65-F5344CB8AC3E}">
        <p14:creationId xmlns:p14="http://schemas.microsoft.com/office/powerpoint/2010/main" val="1046819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4714368"/>
            <a:ext cx="10006885" cy="1325563"/>
          </a:xfrm>
        </p:spPr>
        <p:txBody>
          <a:bodyPr anchor="t">
            <a:normAutofit/>
          </a:bodyPr>
          <a:lstStyle/>
          <a:p>
            <a:r>
              <a:rPr lang="en-US" sz="2000" dirty="0" smtClean="0"/>
              <a:t>We finish the above schematic in red in the </a:t>
            </a:r>
            <a:r>
              <a:rPr lang="en-US" sz="2000" dirty="0" smtClean="0">
                <a:solidFill>
                  <a:srgbClr val="FF0000"/>
                </a:solidFill>
              </a:rPr>
              <a:t>POLY1</a:t>
            </a:r>
            <a:r>
              <a:rPr lang="en-US" sz="2000" dirty="0" smtClean="0"/>
              <a:t> layer. </a:t>
            </a:r>
            <a:br>
              <a:rPr lang="en-US" sz="2000" dirty="0" smtClean="0"/>
            </a:br>
            <a:r>
              <a:rPr lang="en-US" sz="2000" dirty="0" smtClean="0"/>
              <a:t>Zoomed look at the head of the battering ram.  </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 y="237764"/>
            <a:ext cx="11700990" cy="420544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3489" y="892749"/>
            <a:ext cx="3225833" cy="2895476"/>
          </a:xfrm>
          <a:prstGeom prst="rect">
            <a:avLst/>
          </a:prstGeom>
          <a:ln>
            <a:solidFill>
              <a:srgbClr val="FFC000"/>
            </a:solidFill>
          </a:ln>
        </p:spPr>
      </p:pic>
    </p:spTree>
    <p:extLst>
      <p:ext uri="{BB962C8B-B14F-4D97-AF65-F5344CB8AC3E}">
        <p14:creationId xmlns:p14="http://schemas.microsoft.com/office/powerpoint/2010/main" val="957648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43" y="4747520"/>
            <a:ext cx="10515600" cy="1325563"/>
          </a:xfrm>
        </p:spPr>
        <p:txBody>
          <a:bodyPr anchor="t">
            <a:normAutofit/>
          </a:bodyPr>
          <a:lstStyle/>
          <a:p>
            <a:r>
              <a:rPr lang="en-US" sz="2000" dirty="0" smtClean="0"/>
              <a:t>Next we design the arms of the </a:t>
            </a:r>
            <a:r>
              <a:rPr lang="en-US" sz="2000" dirty="0" smtClean="0">
                <a:solidFill>
                  <a:srgbClr val="FF0000"/>
                </a:solidFill>
              </a:rPr>
              <a:t>POLY1</a:t>
            </a:r>
            <a:r>
              <a:rPr lang="en-US" sz="2000" dirty="0" smtClean="0"/>
              <a:t> layer according to the nominal design metrics. These bars are Combined using </a:t>
            </a:r>
            <a:r>
              <a:rPr lang="en-US" sz="2000" i="1" dirty="0" smtClean="0"/>
              <a:t>Path Finder -&gt; Union </a:t>
            </a:r>
            <a:r>
              <a:rPr lang="en-US" sz="2000" dirty="0" smtClean="0"/>
              <a:t>to create a single unit. Next we use </a:t>
            </a:r>
            <a:r>
              <a:rPr lang="en-US" sz="2000" i="1" dirty="0" smtClean="0"/>
              <a:t>Mirror </a:t>
            </a:r>
            <a:r>
              <a:rPr lang="en-US" sz="2000" dirty="0" smtClean="0"/>
              <a:t> to replicate this around the existing structure. Lastly, we select all the </a:t>
            </a:r>
            <a:r>
              <a:rPr lang="en-US" sz="2000" dirty="0" smtClean="0">
                <a:solidFill>
                  <a:srgbClr val="FF0000"/>
                </a:solidFill>
              </a:rPr>
              <a:t>POLY1 </a:t>
            </a:r>
            <a:r>
              <a:rPr lang="en-US" sz="2000" dirty="0" smtClean="0"/>
              <a:t>blocks and create a single unit.</a:t>
            </a:r>
            <a:endParaRPr lang="en-US" sz="2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5443" y="261646"/>
            <a:ext cx="3490225" cy="134638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26" y="184599"/>
            <a:ext cx="5229955" cy="441069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443" y="1741041"/>
            <a:ext cx="5087205" cy="2854249"/>
          </a:xfrm>
          <a:prstGeom prst="rect">
            <a:avLst/>
          </a:prstGeom>
        </p:spPr>
      </p:pic>
    </p:spTree>
    <p:extLst>
      <p:ext uri="{BB962C8B-B14F-4D97-AF65-F5344CB8AC3E}">
        <p14:creationId xmlns:p14="http://schemas.microsoft.com/office/powerpoint/2010/main" val="1946867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518</Words>
  <Application>Microsoft Office PowerPoint</Application>
  <PresentationFormat>Widescreen</PresentationFormat>
  <Paragraphs>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LAB 3  POLYMUMPs Battering Ram Arsh Dhillon 104932740</vt:lpstr>
      <vt:lpstr>First, we open IntelliFab and then POLYMUMPs.fabx to load a sample blueprint (POLYMUMPs.vec) in order to better understand the deposition and fabrication steps.</vt:lpstr>
      <vt:lpstr>Here are the deposition steps for fabricating POLYMUMPs.vec. 3 layers of polysilicon with etching, deposition and lithography. This hierarchy is later useful in fabricating the Battering Ram.</vt:lpstr>
      <vt:lpstr>Below are the FabSim visuals of the fabrication of POLYMUMPs.vec. Slicer tool and exploded view is used for better inspection of all the layers.</vt:lpstr>
      <vt:lpstr>Now we start the design process of our battering ram. We define 12 different layers for our blueprint as shown above. We draw the barebones anchoring schematic in the ANCHOR 1 layer. All the small boxes in between belong to the DIMPLE layer. </vt:lpstr>
      <vt:lpstr>Now we use the METAL layer to draw 3 more squares over the ANCHOR 1 layer. These new square are smaller in size and fit flush over the ones before them.  The minimum and nominal sizing rules are followed as shown in the box above for all designing steps. </vt:lpstr>
      <vt:lpstr>We start designing our first PolySilicon layer POLY 0. We design the comb teeth and the shafts that encompasses the ANCHOR 1 bones.</vt:lpstr>
      <vt:lpstr>We finish the above schematic in red in the POLY1 layer.  Zoomed look at the head of the battering ram.  </vt:lpstr>
      <vt:lpstr>Next we design the arms of the POLY1 layer according to the nominal design metrics. These bars are Combined using Path Finder -&gt; Union to create a single unit. Next we use Mirror  to replicate this around the existing structure. Lastly, we select all the POLY1 blocks and create a single unit.</vt:lpstr>
      <vt:lpstr>Next on we move to the POLY0.  We create three more squares and encompass the existing structure, creating sets of three different “wires” that lead to the former blocks.  </vt:lpstr>
      <vt:lpstr>POLY0 Layer schematic. Blocks are named VACT, VRET and GND in order from top to bottom. They are subsequently connected to their respective POLY0 contacts. We again use Union to connect all these blocks as 3 separate entities. Lastly we proceed to POLY2 and draw last 3 blocks in POLY2 </vt:lpstr>
      <vt:lpstr>We finish our designing and save the Blueprint as POLYMUMPs.vec. Next we load up our IntelliFab and use the fabrication steps outlined in the Handguide to create the above process fabrication table.</vt:lpstr>
      <vt:lpstr>Next we load up our POLYMUMPs.vec file in order to implement the battering ram design to in the IntelliFab process file. We select an appropriate die size and click OK. </vt:lpstr>
      <vt:lpstr>Next we use FabSim module to simulate the fabrication of our final Battering Ram. An intermediate slide in the 58 process table is shown above.</vt:lpstr>
      <vt:lpstr>Shown here is our battering ram as completed in the simulation. Slicer tool is used to show the cross sectional view of the die.</vt:lpstr>
      <vt:lpstr>Deposition Steps 2 Deposition Si3N4 PECVD Ar Conformal Deposition  3 Deposition PolySi LPCVD SiH4 Conformal Deposition  4 Deposition PR-AZ5214 Spin 001 Conformal Deposition  8 Deposition PR-AZ5214 Spin 001 Conformal Deposition 12 Deposition PSG LPCVD Generic Conformal Deposition  13 Deposition PR-AZ5214 Spin 001 Conformal Deposition 17 Deposition PR-AZ5214 Spin 001 Conformal Deposition  21 Deposition PolySi LPCVD SiH4 Conformal Deposition 22 Deposition PR-AZ5214 Spin 001 Conformal Deposition 26 Deposition PR-AZ5214 Spin 001 Conformal Deposition  30 Deposition PSG LPCVD Generic Conformal Deposition  31 Deposition PR-AZ5214 Spin 001 Conformal Deposition  35 Deposition PR-AZ5214 Spin 001 Conformal Deposition  39 Deposition PolySi LPCVD SiH4 Conformal Deposition 40 Deposition PR-AZ5214 Spin 001 Conformal Deposition 44 Deposition PR-AZ5214 Spin 001 Conformal Deposition  48 Deposition PR-S3800 Spin S3810 Conformal Deposition  49 Deposition PR-AZ5214 Spin 001 Conformal Deposition 53 Deposition Al Sputter Ar-Ambient Conformal Deposition  54 Deposition PR-AZ5214 Spin 001 Conformal Deposition</vt:lpstr>
      <vt:lpstr>Lithography 5 Exposure UV Contact Suss  9 Exposure UV Contact Suss  14 Exposure UV Contact Suss  18 Exposure UV Contact Suss  23 Exposure UV Contact Suss  27 Exposure UV Contact Suss  32 Exposure UV Contact Suss  36 Exposure UV Contact Suss  41 Exposure UV Contact Suss  45 Exposure UV Contact Suss  50 Exposure UV Contact Suss  55 Exposure UV Contact Suss </vt:lpstr>
      <vt:lpstr>Etching 6 Etch PolySi Plasma SF6-Plasma Etch Through  7 Etch PR-AZ5214 Wet 1112A Sacrifice 10 Etch PolySi Plasma SF6-Plasma Etch Through  11 Etch PR-AZ5214 Wet 1112A Sacrifice 15 Etch PSG Generic Generic Partial Etching  16 Etch PR-AZ5214 Wet 1112A Sacrifice 19 Etch PSG Generic Generic Etch Through  20 Etch PR-AZ5214 Wet 1112A Sacrifice 33 Etch PSG Generic Generic Partial Etching  34 Etch PR-AZ5214 Wet 1112A Sacrifice  37 Etch PSG Generic Generic Partial Etching  38 Etch PR-AZ5214 Wet 1112A Sacrifice 42 Etch PolySi Plasma SF6-Plasma Etch Through  43 Etch PR-AZ5214 Wet 1112A Sacrifice 46 Etch PolySi Plasma SF6-Plasma Etch Through  47 Etch PR-AZ5214 Wet 1112A Sacrifice  51 Etch PR-S3800 Wet 1112A Partial Etching  52 Etch PR-AZ5214 Wet 1112A Sacrifice  56 Etch Al Wet PAN Partial Etching  57 Etch PR-AZ5214 Wet 1112A Sacrifice  58 Etch PSG Generic Generic Sacrifice</vt:lpstr>
      <vt:lpstr>Overall, the lab was a success. We were successfully able to create our battering ram using Blueprint. Then we used IntelliFab to successfully realize it in FabSim. A video of the fabrication is attached in the zip file.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we open IntelliFab and POLYMUMPs using a sample die and a blueprint in order to better understand the deposition and fabrication steps.</dc:title>
  <dc:creator>goku</dc:creator>
  <cp:lastModifiedBy>goku</cp:lastModifiedBy>
  <cp:revision>17</cp:revision>
  <dcterms:created xsi:type="dcterms:W3CDTF">2022-02-24T05:29:20Z</dcterms:created>
  <dcterms:modified xsi:type="dcterms:W3CDTF">2022-02-24T07:47:02Z</dcterms:modified>
</cp:coreProperties>
</file>