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Impact" panose="020B0806030902050204" pitchFamily="34" charset="0"/>
      <p:regular r:id="rId35"/>
    </p:embeddedFont>
    <p:embeddedFont>
      <p:font typeface="Source Code Pro" panose="020B0604020202020204" charset="0"/>
      <p:regular r:id="rId36"/>
      <p:bold r:id="rId37"/>
    </p:embeddedFont>
    <p:embeddedFont>
      <p:font typeface="Amatic SC" panose="020B0604020202020204" charset="-79"/>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shya Sharifia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B7C41E-0FE6-44E1-ABC6-D4928BC5486B}">
  <a:tblStyle styleId="{39B7C41E-0FE6-44E1-ABC6-D4928BC548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730A329-DCA1-404B-AC5E-5396C6AA4122}"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8T22:39:47.321" idx="1">
    <p:pos x="196" y="191"/>
    <p:text>I like this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3-19T23:32:35.142" idx="3">
    <p:pos x="285" y="56"/>
    <p:text>wait? this is what I implemented for the linear regression?</p:text>
  </p:cm>
  <p:cm authorId="0" dt="2019-03-19T23:32:47.401" idx="2">
    <p:pos x="285" y="56"/>
    <p:text>would a better title be "explanation"</p:text>
  </p:cm>
  <p:cm authorId="0" dt="2019-03-19T23:32:47.401" idx="4">
    <p:pos x="285" y="56"/>
    <p:text>is this not what we submitted?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3-18T22:41:41.066" idx="5">
    <p:pos x="196" y="773"/>
    <p:text>we should include a link to stackoverflow lol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0430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17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d2bca05a5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d2bca05a5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91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cc6065c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cc6065c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78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cc6065c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cc6065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27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cc6065c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cc6065c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615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4cc6065cc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4cc6065cc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72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4cc6065cc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4cc6065cc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946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d2bca05a5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d2bca05a5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99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cc6065cc_3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cc6065cc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912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4cc6065cc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4cc6065cc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6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d2bca05a5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d2bca05a5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030ac356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030ac356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58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4cc6065cc_3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4cc6065cc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185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c2b4d5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c2b4d5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what viral is?</a:t>
            </a:r>
            <a:endParaRPr/>
          </a:p>
          <a:p>
            <a:pPr marL="0" lvl="0" indent="0" algn="l" rtl="0">
              <a:spcBef>
                <a:spcPts val="0"/>
              </a:spcBef>
              <a:spcAft>
                <a:spcPts val="0"/>
              </a:spcAft>
              <a:buNone/>
            </a:pPr>
            <a:r>
              <a:rPr lang="en"/>
              <a:t>What does the stars signify? </a:t>
            </a:r>
            <a:endParaRPr/>
          </a:p>
          <a:p>
            <a:pPr marL="0" lvl="0" indent="0" algn="l" rtl="0">
              <a:spcBef>
                <a:spcPts val="0"/>
              </a:spcBef>
              <a:spcAft>
                <a:spcPts val="0"/>
              </a:spcAft>
              <a:buNone/>
            </a:pPr>
            <a:r>
              <a:rPr lang="en"/>
              <a:t>What is the added value from your conclusions? </a:t>
            </a:r>
            <a:endParaRPr/>
          </a:p>
          <a:p>
            <a:pPr marL="0" lvl="0" indent="0" algn="l" rtl="0">
              <a:spcBef>
                <a:spcPts val="0"/>
              </a:spcBef>
              <a:spcAft>
                <a:spcPts val="0"/>
              </a:spcAft>
              <a:buNone/>
            </a:pPr>
            <a:r>
              <a:rPr lang="en"/>
              <a:t>Objective of this slide? </a:t>
            </a:r>
            <a:endParaRPr/>
          </a:p>
        </p:txBody>
      </p:sp>
    </p:spTree>
    <p:extLst>
      <p:ext uri="{BB962C8B-B14F-4D97-AF65-F5344CB8AC3E}">
        <p14:creationId xmlns:p14="http://schemas.microsoft.com/office/powerpoint/2010/main" val="334335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4cc6065cc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4cc6065cc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779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4cc6065cc_3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4cc6065cc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3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2824fd77d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2824fd77d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347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4cc6065cc_3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4cc6065cc_3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410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4e2bd9661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4e2bd966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spcBef>
                <a:spcPts val="1100"/>
              </a:spcBef>
              <a:spcAft>
                <a:spcPts val="0"/>
              </a:spcAft>
              <a:buClr>
                <a:srgbClr val="000000"/>
              </a:buClr>
              <a:buSzPts val="1100"/>
              <a:buFont typeface="Arial"/>
              <a:buNone/>
            </a:pPr>
            <a:endParaRPr sz="1650" b="1"/>
          </a:p>
          <a:p>
            <a:pPr marL="0" lvl="0" indent="0" algn="l" rtl="0">
              <a:lnSpc>
                <a:spcPct val="115000"/>
              </a:lnSpc>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16755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4e2bd9661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4e2bd966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518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cc6065c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cc6065c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Trained Linear Regression Model using category ID and likes to predict view count.</a:t>
            </a:r>
            <a:endParaRPr sz="1800">
              <a:solidFill>
                <a:schemeClr val="dk2"/>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Since Category ID is listed as a numerical value, I used one-hot encoding to create a binary matrix for categories.</a:t>
            </a:r>
            <a:endParaRPr sz="1400">
              <a:solidFill>
                <a:schemeClr val="dk2"/>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Then I created the Model and tested the accuracy using R-squared, and I noticed a “good” score of around 99% accuracy.</a:t>
            </a:r>
            <a:endParaRPr sz="1400">
              <a:solidFill>
                <a:schemeClr val="dk2"/>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I was skeptical of this result and learned that means squared error is a much more appropriate accuracy test for linear regression models.</a:t>
            </a:r>
            <a:endParaRPr sz="1400">
              <a:solidFill>
                <a:schemeClr val="dk2"/>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Here, we scored very poorly which is what I expect given that the model is fairly simple and that there are outliers.</a:t>
            </a:r>
            <a:endParaRPr sz="1400">
              <a:solidFill>
                <a:schemeClr val="dk2"/>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2"/>
              </a:buClr>
              <a:buSzPts val="1400"/>
              <a:buFont typeface="Source Code Pro"/>
              <a:buChar char="○"/>
            </a:pPr>
            <a:r>
              <a:rPr lang="en" sz="1400" b="1" u="sng">
                <a:solidFill>
                  <a:schemeClr val="dk2"/>
                </a:solidFill>
                <a:latin typeface="Source Code Pro"/>
                <a:ea typeface="Source Code Pro"/>
                <a:cs typeface="Source Code Pro"/>
                <a:sym typeface="Source Code Pro"/>
              </a:rPr>
              <a:t>For the future:</a:t>
            </a:r>
            <a:r>
              <a:rPr lang="en" sz="1400">
                <a:solidFill>
                  <a:schemeClr val="dk2"/>
                </a:solidFill>
                <a:latin typeface="Source Code Pro"/>
                <a:ea typeface="Source Code Pro"/>
                <a:cs typeface="Source Code Pro"/>
                <a:sym typeface="Source Code Pro"/>
              </a:rPr>
              <a:t> If we removed outliers and utilized more attributes in our model, our means squared error score would be much lower.</a:t>
            </a:r>
            <a:endParaRPr/>
          </a:p>
        </p:txBody>
      </p:sp>
    </p:spTree>
    <p:extLst>
      <p:ext uri="{BB962C8B-B14F-4D97-AF65-F5344CB8AC3E}">
        <p14:creationId xmlns:p14="http://schemas.microsoft.com/office/powerpoint/2010/main" val="1229850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232ac13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232ac13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76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030ac356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030ac35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473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4e2bd966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4e2bd966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407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030ac356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030ac356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858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4cc6065cc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4cc6065cc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9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d2bca05a5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d2bca05a5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1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4cc6065cc_3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4cc6065cc_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74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1cba1096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1cba109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endParaRPr/>
          </a:p>
        </p:txBody>
      </p:sp>
    </p:spTree>
    <p:extLst>
      <p:ext uri="{BB962C8B-B14F-4D97-AF65-F5344CB8AC3E}">
        <p14:creationId xmlns:p14="http://schemas.microsoft.com/office/powerpoint/2010/main" val="356292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030ac356a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030ac356a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71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02fc6a9f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02fc6a9f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88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4cc6065cc_3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4cc6065cc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9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9.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businessofapps.com/data/youtube-statistic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comments" Target="../comments/comment3.xml"/><Relationship Id="rId5" Type="http://schemas.openxmlformats.org/officeDocument/2006/relationships/hyperlink" Target="https://mubaris.com/posts/kmeans-clustering/" TargetMode="External"/><Relationship Id="rId4" Type="http://schemas.openxmlformats.org/officeDocument/2006/relationships/hyperlink" Target="https://dustn.tv/social-media-statistic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comments" Target="../comments/comment1.xm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Youtube</a:t>
            </a:r>
            <a:endParaRPr/>
          </a:p>
          <a:p>
            <a:pPr marL="0" lvl="0" indent="0" algn="ctr" rtl="0">
              <a:spcBef>
                <a:spcPts val="0"/>
              </a:spcBef>
              <a:spcAft>
                <a:spcPts val="0"/>
              </a:spcAft>
              <a:buNone/>
            </a:pPr>
            <a:r>
              <a:rPr lang="en"/>
              <a:t>Data Science Report</a:t>
            </a:r>
            <a:endParaRPr/>
          </a:p>
        </p:txBody>
      </p:sp>
      <p:sp>
        <p:nvSpPr>
          <p:cNvPr id="57" name="Google Shape;57;p13"/>
          <p:cNvSpPr txBox="1">
            <a:spLocks noGrp="1"/>
          </p:cNvSpPr>
          <p:nvPr>
            <p:ph type="subTitle" idx="1"/>
          </p:nvPr>
        </p:nvSpPr>
        <p:spPr>
          <a:xfrm>
            <a:off x="311700" y="3890400"/>
            <a:ext cx="8520600" cy="706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Published by: Reina Yu, Michael Woo, Ary Sharifian</a:t>
            </a:r>
            <a:endParaRPr/>
          </a:p>
        </p:txBody>
      </p:sp>
      <p:pic>
        <p:nvPicPr>
          <p:cNvPr id="58" name="Google Shape;58;p13" descr="Image result for youtube play button"/>
          <p:cNvPicPr preferRelativeResize="0"/>
          <p:nvPr/>
        </p:nvPicPr>
        <p:blipFill>
          <a:blip r:embed="rId3">
            <a:alphaModFix/>
          </a:blip>
          <a:stretch>
            <a:fillRect/>
          </a:stretch>
        </p:blipFill>
        <p:spPr>
          <a:xfrm>
            <a:off x="2298700" y="804750"/>
            <a:ext cx="1002114" cy="706199"/>
          </a:xfrm>
          <a:prstGeom prst="rect">
            <a:avLst/>
          </a:prstGeom>
          <a:noFill/>
          <a:ln>
            <a:noFill/>
          </a:ln>
        </p:spPr>
      </p:pic>
      <p:sp>
        <p:nvSpPr>
          <p:cNvPr id="59" name="Google Shape;59;p13"/>
          <p:cNvSpPr/>
          <p:nvPr/>
        </p:nvSpPr>
        <p:spPr>
          <a:xfrm>
            <a:off x="531750" y="338400"/>
            <a:ext cx="8198700" cy="2600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3"/>
          <p:cNvPicPr preferRelativeResize="0"/>
          <p:nvPr/>
        </p:nvPicPr>
        <p:blipFill rotWithShape="1">
          <a:blip r:embed="rId4">
            <a:alphaModFix/>
          </a:blip>
          <a:srcRect r="-110"/>
          <a:stretch/>
        </p:blipFill>
        <p:spPr>
          <a:xfrm>
            <a:off x="519875" y="2901575"/>
            <a:ext cx="8229600" cy="327850"/>
          </a:xfrm>
          <a:prstGeom prst="rect">
            <a:avLst/>
          </a:prstGeom>
          <a:noFill/>
          <a:ln>
            <a:noFill/>
          </a:ln>
        </p:spPr>
      </p:pic>
      <p:pic>
        <p:nvPicPr>
          <p:cNvPr id="61" name="Google Shape;61;p13"/>
          <p:cNvPicPr preferRelativeResize="0"/>
          <p:nvPr/>
        </p:nvPicPr>
        <p:blipFill>
          <a:blip r:embed="rId5">
            <a:alphaModFix/>
          </a:blip>
          <a:stretch>
            <a:fillRect/>
          </a:stretch>
        </p:blipFill>
        <p:spPr>
          <a:xfrm>
            <a:off x="481200" y="3229425"/>
            <a:ext cx="882025" cy="1739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p:nvPr/>
        </p:nvSpPr>
        <p:spPr>
          <a:xfrm>
            <a:off x="194025" y="3074200"/>
            <a:ext cx="8714400" cy="17037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queen_reina - What kind of words can I use as clickbait? </a:t>
            </a:r>
            <a:endParaRPr sz="3600"/>
          </a:p>
          <a:p>
            <a:pPr marL="0" lvl="0" indent="0" algn="l" rtl="0">
              <a:spcBef>
                <a:spcPts val="0"/>
              </a:spcBef>
              <a:spcAft>
                <a:spcPts val="0"/>
              </a:spcAft>
              <a:buNone/>
            </a:pPr>
            <a:endParaRPr sz="3600"/>
          </a:p>
        </p:txBody>
      </p:sp>
      <p:sp>
        <p:nvSpPr>
          <p:cNvPr id="181" name="Google Shape;18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82" name="Google Shape;182;p22"/>
          <p:cNvPicPr preferRelativeResize="0"/>
          <p:nvPr/>
        </p:nvPicPr>
        <p:blipFill>
          <a:blip r:embed="rId3">
            <a:alphaModFix/>
          </a:blip>
          <a:stretch>
            <a:fillRect/>
          </a:stretch>
        </p:blipFill>
        <p:spPr>
          <a:xfrm>
            <a:off x="241055" y="244951"/>
            <a:ext cx="520708" cy="495925"/>
          </a:xfrm>
          <a:prstGeom prst="rect">
            <a:avLst/>
          </a:prstGeom>
          <a:noFill/>
          <a:ln w="9525" cap="flat" cmpd="sng">
            <a:solidFill>
              <a:srgbClr val="999999"/>
            </a:solidFill>
            <a:prstDash val="solid"/>
            <a:round/>
            <a:headEnd type="none" w="sm" len="sm"/>
            <a:tailEnd type="none" w="sm" len="sm"/>
          </a:ln>
        </p:spPr>
      </p:pic>
      <p:cxnSp>
        <p:nvCxnSpPr>
          <p:cNvPr id="183" name="Google Shape;183;p22"/>
          <p:cNvCxnSpPr>
            <a:stCxn id="184"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22"/>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186" name="Google Shape;186;p22"/>
          <p:cNvSpPr/>
          <p:nvPr/>
        </p:nvSpPr>
        <p:spPr>
          <a:xfrm>
            <a:off x="194075" y="952925"/>
            <a:ext cx="8714400" cy="21864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187" name="Google Shape;187;p22"/>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Remove null values, non-alphabetic values, and numerical values</a:t>
            </a:r>
            <a:endParaRPr/>
          </a:p>
        </p:txBody>
      </p:sp>
      <p:sp>
        <p:nvSpPr>
          <p:cNvPr id="188" name="Google Shape;188;p22"/>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cxnSp>
        <p:nvCxnSpPr>
          <p:cNvPr id="189" name="Google Shape;189;p22"/>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22"/>
          <p:cNvSpPr txBox="1"/>
          <p:nvPr/>
        </p:nvSpPr>
        <p:spPr>
          <a:xfrm>
            <a:off x="5126275" y="1562125"/>
            <a:ext cx="1446600" cy="11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Convert to list of strings</a:t>
            </a:r>
            <a:endParaRPr sz="1100">
              <a:latin typeface="Source Code Pro"/>
              <a:ea typeface="Source Code Pro"/>
              <a:cs typeface="Source Code Pro"/>
              <a:sym typeface="Source Code Pro"/>
            </a:endParaRPr>
          </a:p>
          <a:p>
            <a:pPr marL="0" lvl="0" indent="0" algn="ctr" rtl="0">
              <a:spcBef>
                <a:spcPts val="0"/>
              </a:spcBef>
              <a:spcAft>
                <a:spcPts val="0"/>
              </a:spcAft>
              <a:buNone/>
            </a:pPr>
            <a:endParaRPr sz="1100">
              <a:latin typeface="Source Code Pro"/>
              <a:ea typeface="Source Code Pro"/>
              <a:cs typeface="Source Code Pro"/>
              <a:sym typeface="Source Code Pro"/>
            </a:endParaRPr>
          </a:p>
          <a:p>
            <a:pPr marL="0" lvl="0" indent="0" algn="ctr" rtl="0">
              <a:spcBef>
                <a:spcPts val="0"/>
              </a:spcBef>
              <a:spcAft>
                <a:spcPts val="0"/>
              </a:spcAft>
              <a:buNone/>
            </a:pPr>
            <a:r>
              <a:rPr lang="en" sz="1100">
                <a:latin typeface="Source Code Pro"/>
                <a:ea typeface="Source Code Pro"/>
                <a:cs typeface="Source Code Pro"/>
                <a:sym typeface="Source Code Pro"/>
              </a:rPr>
              <a:t>And separate elements in list </a:t>
            </a:r>
            <a:endParaRPr sz="1100">
              <a:latin typeface="Source Code Pro"/>
              <a:ea typeface="Source Code Pro"/>
              <a:cs typeface="Source Code Pro"/>
              <a:sym typeface="Source Code Pro"/>
            </a:endParaRPr>
          </a:p>
        </p:txBody>
      </p:sp>
      <p:sp>
        <p:nvSpPr>
          <p:cNvPr id="191" name="Google Shape;191;p22"/>
          <p:cNvSpPr/>
          <p:nvPr/>
        </p:nvSpPr>
        <p:spPr>
          <a:xfrm>
            <a:off x="6708025" y="17355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Remove stop words and case sensitivity from list </a:t>
            </a:r>
            <a:endParaRPr/>
          </a:p>
        </p:txBody>
      </p:sp>
      <p:sp>
        <p:nvSpPr>
          <p:cNvPr id="192" name="Google Shape;192;p22"/>
          <p:cNvSpPr/>
          <p:nvPr/>
        </p:nvSpPr>
        <p:spPr>
          <a:xfrm>
            <a:off x="6708025" y="36969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Find and count common element in lists </a:t>
            </a:r>
            <a:endParaRPr/>
          </a:p>
        </p:txBody>
      </p:sp>
      <p:cxnSp>
        <p:nvCxnSpPr>
          <p:cNvPr id="193" name="Google Shape;193;p22"/>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22"/>
          <p:cNvCxnSpPr>
            <a:stCxn id="191" idx="2"/>
            <a:endCxn id="192" idx="0"/>
          </p:cNvCxnSpPr>
          <p:nvPr/>
        </p:nvCxnSpPr>
        <p:spPr>
          <a:xfrm>
            <a:off x="759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195" name="Google Shape;195;p22"/>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196" name="Google Shape;196;p22"/>
          <p:cNvCxnSpPr>
            <a:stCxn id="184" idx="3"/>
            <a:endCxn id="187"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22"/>
          <p:cNvSpPr txBox="1"/>
          <p:nvPr/>
        </p:nvSpPr>
        <p:spPr>
          <a:xfrm>
            <a:off x="1714375" y="167647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Extracting titles from dataset</a:t>
            </a:r>
            <a:endParaRPr sz="1100">
              <a:latin typeface="Source Code Pro"/>
              <a:ea typeface="Source Code Pro"/>
              <a:cs typeface="Source Code Pro"/>
              <a:sym typeface="Source Code Pro"/>
            </a:endParaRPr>
          </a:p>
        </p:txBody>
      </p:sp>
      <p:sp>
        <p:nvSpPr>
          <p:cNvPr id="198" name="Google Shape;198;p22"/>
          <p:cNvSpPr/>
          <p:nvPr/>
        </p:nvSpPr>
        <p:spPr>
          <a:xfrm>
            <a:off x="4157725" y="3696925"/>
            <a:ext cx="15645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Review and visualize results using matplotlib </a:t>
            </a:r>
            <a:endParaRPr/>
          </a:p>
        </p:txBody>
      </p:sp>
      <p:sp>
        <p:nvSpPr>
          <p:cNvPr id="199" name="Google Shape;199;p22"/>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Include commonly used keywords in titles</a:t>
            </a:r>
            <a:endParaRPr/>
          </a:p>
        </p:txBody>
      </p:sp>
      <p:cxnSp>
        <p:nvCxnSpPr>
          <p:cNvPr id="200" name="Google Shape;200;p22"/>
          <p:cNvCxnSpPr>
            <a:stCxn id="198" idx="1"/>
            <a:endCxn id="199" idx="3"/>
          </p:cNvCxnSpPr>
          <p:nvPr/>
        </p:nvCxnSpPr>
        <p:spPr>
          <a:xfrm rot="10800000">
            <a:off x="2636125" y="4097425"/>
            <a:ext cx="1521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p23"/>
          <p:cNvGraphicFramePr/>
          <p:nvPr/>
        </p:nvGraphicFramePr>
        <p:xfrm>
          <a:off x="5948575" y="1035450"/>
          <a:ext cx="2922375" cy="3796925"/>
        </p:xfrm>
        <a:graphic>
          <a:graphicData uri="http://schemas.openxmlformats.org/drawingml/2006/table">
            <a:tbl>
              <a:tblPr>
                <a:noFill/>
                <a:tableStyleId>{39B7C41E-0FE6-44E1-ABC6-D4928BC5486B}</a:tableStyleId>
              </a:tblPr>
              <a:tblGrid>
                <a:gridCol w="2922375"/>
              </a:tblGrid>
              <a:tr h="2098800">
                <a:tc>
                  <a:txBody>
                    <a:bodyPr/>
                    <a:lstStyle/>
                    <a:p>
                      <a:pPr marL="0" lvl="0" indent="0" algn="l" rtl="0">
                        <a:spcBef>
                          <a:spcPts val="0"/>
                        </a:spcBef>
                        <a:spcAft>
                          <a:spcPts val="0"/>
                        </a:spcAft>
                        <a:buNone/>
                      </a:pPr>
                      <a:r>
                        <a:rPr lang="en"/>
                        <a:t>        </a:t>
                      </a:r>
                      <a:r>
                        <a:rPr lang="en" b="1"/>
                        <a:t>aryshary92</a:t>
                      </a:r>
                      <a:br>
                        <a:rPr lang="en" b="1"/>
                      </a:br>
                      <a:endParaRPr u="sng"/>
                    </a:p>
                    <a:p>
                      <a:pPr marL="0" lvl="0" indent="0" algn="l" rtl="0">
                        <a:spcBef>
                          <a:spcPts val="0"/>
                        </a:spcBef>
                        <a:spcAft>
                          <a:spcPts val="0"/>
                        </a:spcAft>
                        <a:buNone/>
                      </a:pPr>
                      <a:r>
                        <a:rPr lang="en" sz="1100">
                          <a:latin typeface="Source Code Pro"/>
                          <a:ea typeface="Source Code Pro"/>
                          <a:cs typeface="Source Code Pro"/>
                          <a:sym typeface="Source Code Pro"/>
                        </a:rPr>
                        <a:t>Wow, Reina! Thanks for figuring out the top 20 commonly used keywords in YouTube titles. I’m going to try using these words for clickbait! Subscribe to aryshary92 and give this graph a thumbs up!!</a:t>
                      </a:r>
                      <a:endParaRPr sz="1100">
                        <a:latin typeface="Source Code Pro"/>
                        <a:ea typeface="Source Code Pro"/>
                        <a:cs typeface="Source Code Pro"/>
                        <a:sym typeface="Source Code Pr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698125">
                <a:tc>
                  <a:txBody>
                    <a:bodyPr/>
                    <a:lstStyle/>
                    <a:p>
                      <a:pPr marL="0" lvl="0" indent="0" algn="l" rtl="0">
                        <a:spcBef>
                          <a:spcPts val="0"/>
                        </a:spcBef>
                        <a:spcAft>
                          <a:spcPts val="0"/>
                        </a:spcAft>
                        <a:buNone/>
                      </a:pPr>
                      <a:r>
                        <a:rPr lang="en"/>
                        <a:t>        </a:t>
                      </a:r>
                      <a:r>
                        <a:rPr lang="en" b="1"/>
                        <a:t>woober_xl</a:t>
                      </a:r>
                      <a:r>
                        <a:rPr lang="en"/>
                        <a:t/>
                      </a:r>
                      <a:br>
                        <a:rPr lang="en"/>
                      </a:br>
                      <a:r>
                        <a:rPr lang="en"/>
                        <a:t/>
                      </a:r>
                      <a:br>
                        <a:rPr lang="en"/>
                      </a:br>
                      <a:r>
                        <a:rPr lang="en" sz="1100">
                          <a:latin typeface="Source Code Pro"/>
                          <a:ea typeface="Source Code Pro"/>
                          <a:cs typeface="Source Code Pro"/>
                          <a:sym typeface="Source Code Pro"/>
                        </a:rPr>
                        <a:t>The top 20 commonly used words, found in the U.S YouTube dataset, will help attract users to click on your video!</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sp>
        <p:nvSpPr>
          <p:cNvPr id="206" name="Google Shape;206;p23"/>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queen_reina - What kind of words can I use as clickbait? </a:t>
            </a:r>
            <a:endParaRPr sz="3600"/>
          </a:p>
          <a:p>
            <a:pPr marL="0" lvl="0" indent="0" algn="l" rtl="0">
              <a:spcBef>
                <a:spcPts val="0"/>
              </a:spcBef>
              <a:spcAft>
                <a:spcPts val="0"/>
              </a:spcAft>
              <a:buNone/>
            </a:pPr>
            <a:endParaRPr sz="3600"/>
          </a:p>
          <a:p>
            <a:pPr marL="0" lvl="0" indent="0" algn="l" rtl="0">
              <a:spcBef>
                <a:spcPts val="0"/>
              </a:spcBef>
              <a:spcAft>
                <a:spcPts val="0"/>
              </a:spcAft>
              <a:buNone/>
            </a:pPr>
            <a:endParaRPr sz="3600"/>
          </a:p>
        </p:txBody>
      </p:sp>
      <p:sp>
        <p:nvSpPr>
          <p:cNvPr id="207" name="Google Shape;20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08" name="Google Shape;208;p23"/>
          <p:cNvPicPr preferRelativeResize="0"/>
          <p:nvPr/>
        </p:nvPicPr>
        <p:blipFill>
          <a:blip r:embed="rId3">
            <a:alphaModFix/>
          </a:blip>
          <a:stretch>
            <a:fillRect/>
          </a:stretch>
        </p:blipFill>
        <p:spPr>
          <a:xfrm>
            <a:off x="6050553" y="1111651"/>
            <a:ext cx="333071" cy="314173"/>
          </a:xfrm>
          <a:prstGeom prst="rect">
            <a:avLst/>
          </a:prstGeom>
          <a:noFill/>
          <a:ln w="9525" cap="flat" cmpd="sng">
            <a:solidFill>
              <a:srgbClr val="999999"/>
            </a:solidFill>
            <a:prstDash val="solid"/>
            <a:round/>
            <a:headEnd type="none" w="sm" len="sm"/>
            <a:tailEnd type="none" w="sm" len="sm"/>
          </a:ln>
        </p:spPr>
      </p:pic>
      <p:pic>
        <p:nvPicPr>
          <p:cNvPr id="209" name="Google Shape;209;p23"/>
          <p:cNvPicPr preferRelativeResize="0"/>
          <p:nvPr/>
        </p:nvPicPr>
        <p:blipFill>
          <a:blip r:embed="rId4">
            <a:alphaModFix/>
          </a:blip>
          <a:stretch>
            <a:fillRect/>
          </a:stretch>
        </p:blipFill>
        <p:spPr>
          <a:xfrm>
            <a:off x="6050550" y="3212378"/>
            <a:ext cx="333075" cy="301039"/>
          </a:xfrm>
          <a:prstGeom prst="rect">
            <a:avLst/>
          </a:prstGeom>
          <a:noFill/>
          <a:ln w="9525" cap="flat" cmpd="sng">
            <a:solidFill>
              <a:srgbClr val="666666"/>
            </a:solidFill>
            <a:prstDash val="solid"/>
            <a:round/>
            <a:headEnd type="none" w="sm" len="sm"/>
            <a:tailEnd type="none" w="sm" len="sm"/>
          </a:ln>
        </p:spPr>
      </p:pic>
      <p:pic>
        <p:nvPicPr>
          <p:cNvPr id="210" name="Google Shape;210;p23"/>
          <p:cNvPicPr preferRelativeResize="0"/>
          <p:nvPr/>
        </p:nvPicPr>
        <p:blipFill>
          <a:blip r:embed="rId5">
            <a:alphaModFix/>
          </a:blip>
          <a:stretch>
            <a:fillRect/>
          </a:stretch>
        </p:blipFill>
        <p:spPr>
          <a:xfrm>
            <a:off x="241055" y="244951"/>
            <a:ext cx="520708" cy="495925"/>
          </a:xfrm>
          <a:prstGeom prst="rect">
            <a:avLst/>
          </a:prstGeom>
          <a:noFill/>
          <a:ln w="9525" cap="flat" cmpd="sng">
            <a:solidFill>
              <a:srgbClr val="999999"/>
            </a:solidFill>
            <a:prstDash val="solid"/>
            <a:round/>
            <a:headEnd type="none" w="sm" len="sm"/>
            <a:tailEnd type="none" w="sm" len="sm"/>
          </a:ln>
        </p:spPr>
      </p:pic>
      <p:pic>
        <p:nvPicPr>
          <p:cNvPr id="211" name="Google Shape;211;p23"/>
          <p:cNvPicPr preferRelativeResize="0"/>
          <p:nvPr/>
        </p:nvPicPr>
        <p:blipFill>
          <a:blip r:embed="rId6">
            <a:alphaModFix/>
          </a:blip>
          <a:stretch>
            <a:fillRect/>
          </a:stretch>
        </p:blipFill>
        <p:spPr>
          <a:xfrm>
            <a:off x="152400" y="1105325"/>
            <a:ext cx="5500350" cy="36669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p:nvPr/>
        </p:nvSpPr>
        <p:spPr>
          <a:xfrm>
            <a:off x="194025" y="3074200"/>
            <a:ext cx="8714400" cy="17037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queen_reina - How long should the title of my video be? </a:t>
            </a:r>
            <a:endParaRPr sz="3600"/>
          </a:p>
          <a:p>
            <a:pPr marL="0" lvl="0" indent="0" algn="l" rtl="0">
              <a:spcBef>
                <a:spcPts val="0"/>
              </a:spcBef>
              <a:spcAft>
                <a:spcPts val="0"/>
              </a:spcAft>
              <a:buNone/>
            </a:pPr>
            <a:endParaRPr sz="3600"/>
          </a:p>
          <a:p>
            <a:pPr marL="0" lvl="0" indent="0" algn="l" rtl="0">
              <a:spcBef>
                <a:spcPts val="0"/>
              </a:spcBef>
              <a:spcAft>
                <a:spcPts val="0"/>
              </a:spcAft>
              <a:buNone/>
            </a:pPr>
            <a:endParaRPr sz="3600"/>
          </a:p>
        </p:txBody>
      </p:sp>
      <p:sp>
        <p:nvSpPr>
          <p:cNvPr id="218" name="Google Shape;21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19" name="Google Shape;219;p24"/>
          <p:cNvPicPr preferRelativeResize="0"/>
          <p:nvPr/>
        </p:nvPicPr>
        <p:blipFill>
          <a:blip r:embed="rId3">
            <a:alphaModFix/>
          </a:blip>
          <a:stretch>
            <a:fillRect/>
          </a:stretch>
        </p:blipFill>
        <p:spPr>
          <a:xfrm>
            <a:off x="241055" y="244951"/>
            <a:ext cx="520708" cy="495925"/>
          </a:xfrm>
          <a:prstGeom prst="rect">
            <a:avLst/>
          </a:prstGeom>
          <a:noFill/>
          <a:ln w="9525" cap="flat" cmpd="sng">
            <a:solidFill>
              <a:srgbClr val="999999"/>
            </a:solidFill>
            <a:prstDash val="solid"/>
            <a:round/>
            <a:headEnd type="none" w="sm" len="sm"/>
            <a:tailEnd type="none" w="sm" len="sm"/>
          </a:ln>
        </p:spPr>
      </p:pic>
      <p:cxnSp>
        <p:nvCxnSpPr>
          <p:cNvPr id="220" name="Google Shape;220;p24"/>
          <p:cNvCxnSpPr>
            <a:stCxn id="221"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222" name="Google Shape;222;p24"/>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223" name="Google Shape;223;p24"/>
          <p:cNvSpPr/>
          <p:nvPr/>
        </p:nvSpPr>
        <p:spPr>
          <a:xfrm>
            <a:off x="194075" y="952925"/>
            <a:ext cx="8714400" cy="21864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224" name="Google Shape;224;p24"/>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sp>
        <p:nvSpPr>
          <p:cNvPr id="225" name="Google Shape;225;p24"/>
          <p:cNvSpPr/>
          <p:nvPr/>
        </p:nvSpPr>
        <p:spPr>
          <a:xfrm>
            <a:off x="6354325" y="1712425"/>
            <a:ext cx="24780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Count length of title in data frame and store results in new data frame</a:t>
            </a:r>
            <a:endParaRPr/>
          </a:p>
        </p:txBody>
      </p:sp>
      <p:sp>
        <p:nvSpPr>
          <p:cNvPr id="226" name="Google Shape;226;p24"/>
          <p:cNvSpPr/>
          <p:nvPr/>
        </p:nvSpPr>
        <p:spPr>
          <a:xfrm>
            <a:off x="6708025" y="3696925"/>
            <a:ext cx="17790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Plot title length vs. view count </a:t>
            </a:r>
            <a:endParaRPr/>
          </a:p>
        </p:txBody>
      </p:sp>
      <p:cxnSp>
        <p:nvCxnSpPr>
          <p:cNvPr id="227" name="Google Shape;227;p24"/>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24"/>
          <p:cNvCxnSpPr>
            <a:stCxn id="225" idx="2"/>
            <a:endCxn id="226" idx="0"/>
          </p:cNvCxnSpPr>
          <p:nvPr/>
        </p:nvCxnSpPr>
        <p:spPr>
          <a:xfrm>
            <a:off x="7593325" y="2513425"/>
            <a:ext cx="4200" cy="1183500"/>
          </a:xfrm>
          <a:prstGeom prst="straightConnector1">
            <a:avLst/>
          </a:prstGeom>
          <a:noFill/>
          <a:ln w="9525" cap="flat" cmpd="sng">
            <a:solidFill>
              <a:schemeClr val="dk2"/>
            </a:solidFill>
            <a:prstDash val="solid"/>
            <a:round/>
            <a:headEnd type="none" w="med" len="med"/>
            <a:tailEnd type="triangle" w="med" len="med"/>
          </a:ln>
        </p:spPr>
      </p:cxnSp>
      <p:sp>
        <p:nvSpPr>
          <p:cNvPr id="229" name="Google Shape;229;p24"/>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230" name="Google Shape;230;p24"/>
          <p:cNvCxnSpPr>
            <a:stCxn id="221" idx="3"/>
          </p:cNvCxnSpPr>
          <p:nvPr/>
        </p:nvCxnSpPr>
        <p:spPr>
          <a:xfrm rot="10800000" flipH="1">
            <a:off x="1660825" y="2110825"/>
            <a:ext cx="4693500" cy="420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p24"/>
          <p:cNvSpPr txBox="1"/>
          <p:nvPr/>
        </p:nvSpPr>
        <p:spPr>
          <a:xfrm>
            <a:off x="2638975" y="1752675"/>
            <a:ext cx="30909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Extracting titles from dataset</a:t>
            </a:r>
            <a:endParaRPr sz="1100">
              <a:latin typeface="Source Code Pro"/>
              <a:ea typeface="Source Code Pro"/>
              <a:cs typeface="Source Code Pro"/>
              <a:sym typeface="Source Code Pro"/>
            </a:endParaRPr>
          </a:p>
        </p:txBody>
      </p:sp>
      <p:sp>
        <p:nvSpPr>
          <p:cNvPr id="232" name="Google Shape;232;p24"/>
          <p:cNvSpPr/>
          <p:nvPr/>
        </p:nvSpPr>
        <p:spPr>
          <a:xfrm>
            <a:off x="3943350" y="3696925"/>
            <a:ext cx="17790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Review and visualize results using matplotlib </a:t>
            </a:r>
            <a:endParaRPr/>
          </a:p>
        </p:txBody>
      </p:sp>
      <p:sp>
        <p:nvSpPr>
          <p:cNvPr id="233" name="Google Shape;233;p24"/>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 optimal title length</a:t>
            </a:r>
            <a:endParaRPr/>
          </a:p>
        </p:txBody>
      </p:sp>
      <p:cxnSp>
        <p:nvCxnSpPr>
          <p:cNvPr id="234" name="Google Shape;234;p24"/>
          <p:cNvCxnSpPr>
            <a:stCxn id="232" idx="1"/>
            <a:endCxn id="233" idx="3"/>
          </p:cNvCxnSpPr>
          <p:nvPr/>
        </p:nvCxnSpPr>
        <p:spPr>
          <a:xfrm rot="10800000">
            <a:off x="2636250" y="4097425"/>
            <a:ext cx="13071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queen_reina - How long should the title of my video be? </a:t>
            </a:r>
            <a:endParaRPr sz="3600"/>
          </a:p>
        </p:txBody>
      </p:sp>
      <p:sp>
        <p:nvSpPr>
          <p:cNvPr id="240" name="Google Shape;24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41" name="Google Shape;241;p25"/>
          <p:cNvPicPr preferRelativeResize="0"/>
          <p:nvPr/>
        </p:nvPicPr>
        <p:blipFill>
          <a:blip r:embed="rId3">
            <a:alphaModFix/>
          </a:blip>
          <a:stretch>
            <a:fillRect/>
          </a:stretch>
        </p:blipFill>
        <p:spPr>
          <a:xfrm>
            <a:off x="241055" y="244951"/>
            <a:ext cx="520708" cy="495925"/>
          </a:xfrm>
          <a:prstGeom prst="rect">
            <a:avLst/>
          </a:prstGeom>
          <a:noFill/>
          <a:ln w="9525" cap="flat" cmpd="sng">
            <a:solidFill>
              <a:srgbClr val="999999"/>
            </a:solidFill>
            <a:prstDash val="solid"/>
            <a:round/>
            <a:headEnd type="none" w="sm" len="sm"/>
            <a:tailEnd type="none" w="sm" len="sm"/>
          </a:ln>
        </p:spPr>
      </p:pic>
      <p:pic>
        <p:nvPicPr>
          <p:cNvPr id="242" name="Google Shape;242;p25"/>
          <p:cNvPicPr preferRelativeResize="0"/>
          <p:nvPr/>
        </p:nvPicPr>
        <p:blipFill>
          <a:blip r:embed="rId4">
            <a:alphaModFix/>
          </a:blip>
          <a:stretch>
            <a:fillRect/>
          </a:stretch>
        </p:blipFill>
        <p:spPr>
          <a:xfrm>
            <a:off x="291700" y="1102875"/>
            <a:ext cx="5269650" cy="3513100"/>
          </a:xfrm>
          <a:prstGeom prst="rect">
            <a:avLst/>
          </a:prstGeom>
          <a:noFill/>
          <a:ln>
            <a:noFill/>
          </a:ln>
        </p:spPr>
      </p:pic>
      <p:graphicFrame>
        <p:nvGraphicFramePr>
          <p:cNvPr id="243" name="Google Shape;243;p25"/>
          <p:cNvGraphicFramePr/>
          <p:nvPr/>
        </p:nvGraphicFramePr>
        <p:xfrm>
          <a:off x="5450300" y="1024725"/>
          <a:ext cx="2949150" cy="3882650"/>
        </p:xfrm>
        <a:graphic>
          <a:graphicData uri="http://schemas.openxmlformats.org/drawingml/2006/table">
            <a:tbl>
              <a:tblPr>
                <a:noFill/>
                <a:tableStyleId>{39B7C41E-0FE6-44E1-ABC6-D4928BC5486B}</a:tableStyleId>
              </a:tblPr>
              <a:tblGrid>
                <a:gridCol w="2949150"/>
              </a:tblGrid>
              <a:tr h="2184525">
                <a:tc>
                  <a:txBody>
                    <a:bodyPr/>
                    <a:lstStyle/>
                    <a:p>
                      <a:pPr marL="0" lvl="0" indent="0" algn="l" rtl="0">
                        <a:spcBef>
                          <a:spcPts val="0"/>
                        </a:spcBef>
                        <a:spcAft>
                          <a:spcPts val="0"/>
                        </a:spcAft>
                        <a:buNone/>
                      </a:pPr>
                      <a:r>
                        <a:rPr lang="en"/>
                        <a:t>        </a:t>
                      </a:r>
                      <a:r>
                        <a:rPr lang="en" b="1"/>
                        <a:t>aryshary92</a:t>
                      </a:r>
                      <a:br>
                        <a:rPr lang="en" b="1"/>
                      </a:br>
                      <a:endParaRPr u="sng"/>
                    </a:p>
                    <a:p>
                      <a:pPr marL="0" lvl="0" indent="0" algn="l" rtl="0">
                        <a:spcBef>
                          <a:spcPts val="0"/>
                        </a:spcBef>
                        <a:spcAft>
                          <a:spcPts val="0"/>
                        </a:spcAft>
                        <a:buNone/>
                      </a:pPr>
                      <a:r>
                        <a:rPr lang="en" sz="1100" b="1">
                          <a:latin typeface="Source Code Pro"/>
                          <a:ea typeface="Source Code Pro"/>
                          <a:cs typeface="Source Code Pro"/>
                          <a:sym typeface="Source Code Pro"/>
                        </a:rPr>
                        <a:t>@Queen_Reina</a:t>
                      </a:r>
                      <a:r>
                        <a:rPr lang="en" sz="1100">
                          <a:latin typeface="Source Code Pro"/>
                          <a:ea typeface="Source Code Pro"/>
                          <a:cs typeface="Source Code Pro"/>
                          <a:sym typeface="Source Code Pro"/>
                        </a:rPr>
                        <a:t> BTW, YouTube has a 100 character limit for titles, anything longer than 70 characters will be truncated in the search results. P.S, your results make so much sense as to why people keep their title lengths less than 70 characters!</a:t>
                      </a:r>
                      <a:endParaRPr sz="1100">
                        <a:latin typeface="Source Code Pro"/>
                        <a:ea typeface="Source Code Pro"/>
                        <a:cs typeface="Source Code Pro"/>
                        <a:sym typeface="Source Code Pr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698125">
                <a:tc>
                  <a:txBody>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b="1"/>
                        <a:t>        woober_xl</a:t>
                      </a:r>
                      <a:r>
                        <a:rPr lang="en"/>
                        <a:t/>
                      </a:r>
                      <a:br>
                        <a:rPr lang="en"/>
                      </a:br>
                      <a:r>
                        <a:rPr lang="en"/>
                        <a:t/>
                      </a:r>
                      <a:br>
                        <a:rPr lang="en"/>
                      </a:br>
                      <a:r>
                        <a:rPr lang="en" sz="1100" b="1">
                          <a:latin typeface="Source Code Pro"/>
                          <a:ea typeface="Source Code Pro"/>
                          <a:cs typeface="Source Code Pro"/>
                          <a:sym typeface="Source Code Pro"/>
                        </a:rPr>
                        <a:t>@Queen_Reina @aryshary92</a:t>
                      </a: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So therefore, the optimal title length for a YouTube video is ~50 characters.</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pic>
        <p:nvPicPr>
          <p:cNvPr id="244" name="Google Shape;244;p25"/>
          <p:cNvPicPr preferRelativeResize="0"/>
          <p:nvPr/>
        </p:nvPicPr>
        <p:blipFill>
          <a:blip r:embed="rId5">
            <a:alphaModFix/>
          </a:blip>
          <a:stretch>
            <a:fillRect/>
          </a:stretch>
        </p:blipFill>
        <p:spPr>
          <a:xfrm>
            <a:off x="5517153" y="1111651"/>
            <a:ext cx="333071" cy="314173"/>
          </a:xfrm>
          <a:prstGeom prst="rect">
            <a:avLst/>
          </a:prstGeom>
          <a:noFill/>
          <a:ln w="9525" cap="flat" cmpd="sng">
            <a:solidFill>
              <a:srgbClr val="999999"/>
            </a:solidFill>
            <a:prstDash val="solid"/>
            <a:round/>
            <a:headEnd type="none" w="sm" len="sm"/>
            <a:tailEnd type="none" w="sm" len="sm"/>
          </a:ln>
        </p:spPr>
      </p:pic>
      <p:pic>
        <p:nvPicPr>
          <p:cNvPr id="245" name="Google Shape;245;p25"/>
          <p:cNvPicPr preferRelativeResize="0"/>
          <p:nvPr/>
        </p:nvPicPr>
        <p:blipFill>
          <a:blip r:embed="rId6">
            <a:alphaModFix/>
          </a:blip>
          <a:stretch>
            <a:fillRect/>
          </a:stretch>
        </p:blipFill>
        <p:spPr>
          <a:xfrm>
            <a:off x="5517150" y="3440978"/>
            <a:ext cx="333075" cy="301039"/>
          </a:xfrm>
          <a:prstGeom prst="rect">
            <a:avLst/>
          </a:prstGeom>
          <a:noFill/>
          <a:ln w="9525" cap="flat" cmpd="sng">
            <a:solidFill>
              <a:srgbClr val="666666"/>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a:spLocks noGrp="1"/>
          </p:cNvSpPr>
          <p:nvPr>
            <p:ph type="title"/>
          </p:nvPr>
        </p:nvSpPr>
        <p:spPr>
          <a:xfrm>
            <a:off x="311700" y="1866450"/>
            <a:ext cx="8520600" cy="13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Tags</a:t>
            </a:r>
            <a:endParaRPr sz="7200"/>
          </a:p>
        </p:txBody>
      </p:sp>
      <p:sp>
        <p:nvSpPr>
          <p:cNvPr id="251" name="Google Shape;2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p:nvPr/>
        </p:nvSpPr>
        <p:spPr>
          <a:xfrm>
            <a:off x="194025" y="3074200"/>
            <a:ext cx="8714400" cy="17037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woober_xl - What are the most frequently used tags? </a:t>
            </a:r>
            <a:endParaRPr sz="3600"/>
          </a:p>
          <a:p>
            <a:pPr marL="0" lvl="0" indent="0" algn="l" rtl="0">
              <a:spcBef>
                <a:spcPts val="0"/>
              </a:spcBef>
              <a:spcAft>
                <a:spcPts val="0"/>
              </a:spcAft>
              <a:buClr>
                <a:srgbClr val="000000"/>
              </a:buClr>
              <a:buSzPts val="1100"/>
              <a:buFont typeface="Arial"/>
              <a:buNone/>
            </a:pPr>
            <a:endParaRPr sz="3600"/>
          </a:p>
          <a:p>
            <a:pPr marL="0" lvl="0" indent="0" algn="l" rtl="0">
              <a:spcBef>
                <a:spcPts val="0"/>
              </a:spcBef>
              <a:spcAft>
                <a:spcPts val="0"/>
              </a:spcAft>
              <a:buNone/>
            </a:pPr>
            <a:endParaRPr sz="3600"/>
          </a:p>
        </p:txBody>
      </p:sp>
      <p:sp>
        <p:nvSpPr>
          <p:cNvPr id="258" name="Google Shape;2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259" name="Google Shape;259;p27"/>
          <p:cNvCxnSpPr>
            <a:stCxn id="260"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27"/>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262" name="Google Shape;262;p27"/>
          <p:cNvSpPr/>
          <p:nvPr/>
        </p:nvSpPr>
        <p:spPr>
          <a:xfrm>
            <a:off x="194075" y="952925"/>
            <a:ext cx="8714400" cy="21864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263" name="Google Shape;263;p27"/>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Convert tags to string</a:t>
            </a:r>
            <a:endParaRPr/>
          </a:p>
        </p:txBody>
      </p:sp>
      <p:sp>
        <p:nvSpPr>
          <p:cNvPr id="264" name="Google Shape;264;p27"/>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cxnSp>
        <p:nvCxnSpPr>
          <p:cNvPr id="265" name="Google Shape;265;p27"/>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27"/>
          <p:cNvSpPr txBox="1"/>
          <p:nvPr/>
        </p:nvSpPr>
        <p:spPr>
          <a:xfrm>
            <a:off x="5126275" y="1562125"/>
            <a:ext cx="1446600" cy="11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Source Code Pro"/>
              <a:ea typeface="Source Code Pro"/>
              <a:cs typeface="Source Code Pro"/>
              <a:sym typeface="Source Code Pro"/>
            </a:endParaRPr>
          </a:p>
        </p:txBody>
      </p:sp>
      <p:sp>
        <p:nvSpPr>
          <p:cNvPr id="267" name="Google Shape;267;p27"/>
          <p:cNvSpPr/>
          <p:nvPr/>
        </p:nvSpPr>
        <p:spPr>
          <a:xfrm>
            <a:off x="6708025" y="17355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Append to one list with all tags from the dataset</a:t>
            </a:r>
            <a:endParaRPr/>
          </a:p>
        </p:txBody>
      </p:sp>
      <p:sp>
        <p:nvSpPr>
          <p:cNvPr id="268" name="Google Shape;268;p27"/>
          <p:cNvSpPr/>
          <p:nvPr/>
        </p:nvSpPr>
        <p:spPr>
          <a:xfrm>
            <a:off x="6708025" y="36969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 a Counter to count frequency of tags</a:t>
            </a:r>
            <a:endParaRPr/>
          </a:p>
        </p:txBody>
      </p:sp>
      <p:cxnSp>
        <p:nvCxnSpPr>
          <p:cNvPr id="269" name="Google Shape;269;p27"/>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p27"/>
          <p:cNvCxnSpPr>
            <a:stCxn id="267" idx="2"/>
            <a:endCxn id="268" idx="0"/>
          </p:cNvCxnSpPr>
          <p:nvPr/>
        </p:nvCxnSpPr>
        <p:spPr>
          <a:xfrm>
            <a:off x="759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p27"/>
          <p:cNvSpPr txBox="1"/>
          <p:nvPr/>
        </p:nvSpPr>
        <p:spPr>
          <a:xfrm>
            <a:off x="2611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272" name="Google Shape;272;p27"/>
          <p:cNvCxnSpPr>
            <a:stCxn id="260" idx="3"/>
            <a:endCxn id="263"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273" name="Google Shape;273;p27"/>
          <p:cNvSpPr txBox="1"/>
          <p:nvPr/>
        </p:nvSpPr>
        <p:spPr>
          <a:xfrm>
            <a:off x="1714375" y="167647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Iterate through dataframe</a:t>
            </a:r>
            <a:endParaRPr sz="1100">
              <a:latin typeface="Source Code Pro"/>
              <a:ea typeface="Source Code Pro"/>
              <a:cs typeface="Source Code Pro"/>
              <a:sym typeface="Source Code Pro"/>
            </a:endParaRPr>
          </a:p>
        </p:txBody>
      </p:sp>
      <p:sp>
        <p:nvSpPr>
          <p:cNvPr id="274" name="Google Shape;274;p27"/>
          <p:cNvSpPr/>
          <p:nvPr/>
        </p:nvSpPr>
        <p:spPr>
          <a:xfrm>
            <a:off x="4157725" y="3696925"/>
            <a:ext cx="15645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Plot the most frequent tags using a bar chart</a:t>
            </a:r>
            <a:endParaRPr/>
          </a:p>
        </p:txBody>
      </p:sp>
      <p:sp>
        <p:nvSpPr>
          <p:cNvPr id="275" name="Google Shape;275;p27"/>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Look for patterns in the top 20 tags (i.e. comedy-related)</a:t>
            </a:r>
            <a:endParaRPr/>
          </a:p>
        </p:txBody>
      </p:sp>
      <p:cxnSp>
        <p:nvCxnSpPr>
          <p:cNvPr id="276" name="Google Shape;276;p27"/>
          <p:cNvCxnSpPr>
            <a:stCxn id="274" idx="1"/>
            <a:endCxn id="275" idx="3"/>
          </p:cNvCxnSpPr>
          <p:nvPr/>
        </p:nvCxnSpPr>
        <p:spPr>
          <a:xfrm rot="10800000">
            <a:off x="2636125" y="4097425"/>
            <a:ext cx="1521600" cy="0"/>
          </a:xfrm>
          <a:prstGeom prst="straightConnector1">
            <a:avLst/>
          </a:prstGeom>
          <a:noFill/>
          <a:ln w="9525" cap="flat" cmpd="sng">
            <a:solidFill>
              <a:schemeClr val="dk2"/>
            </a:solidFill>
            <a:prstDash val="solid"/>
            <a:round/>
            <a:headEnd type="none" w="med" len="med"/>
            <a:tailEnd type="triangle" w="med" len="med"/>
          </a:ln>
        </p:spPr>
      </p:cxnSp>
      <p:pic>
        <p:nvPicPr>
          <p:cNvPr id="277" name="Google Shape;277;p27"/>
          <p:cNvPicPr preferRelativeResize="0"/>
          <p:nvPr/>
        </p:nvPicPr>
        <p:blipFill>
          <a:blip r:embed="rId3">
            <a:alphaModFix/>
          </a:blip>
          <a:stretch>
            <a:fillRect/>
          </a:stretch>
        </p:blipFill>
        <p:spPr>
          <a:xfrm>
            <a:off x="323750" y="304458"/>
            <a:ext cx="548700" cy="495929"/>
          </a:xfrm>
          <a:prstGeom prst="rect">
            <a:avLst/>
          </a:prstGeom>
          <a:noFill/>
          <a:ln w="9525" cap="flat" cmpd="sng">
            <a:solidFill>
              <a:srgbClr val="666666"/>
            </a:solidFill>
            <a:prstDash val="solid"/>
            <a:round/>
            <a:headEnd type="none" w="sm" len="sm"/>
            <a:tailEnd type="none" w="sm" len="sm"/>
          </a:ln>
        </p:spPr>
      </p:pic>
      <p:sp>
        <p:nvSpPr>
          <p:cNvPr id="278" name="Google Shape;278;p27"/>
          <p:cNvSpPr txBox="1"/>
          <p:nvPr/>
        </p:nvSpPr>
        <p:spPr>
          <a:xfrm>
            <a:off x="5143525" y="165932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Parse pipe delimited tags using split()</a:t>
            </a:r>
            <a:endParaRPr sz="1100">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aphicFrame>
        <p:nvGraphicFramePr>
          <p:cNvPr id="283" name="Google Shape;283;p28"/>
          <p:cNvGraphicFramePr/>
          <p:nvPr/>
        </p:nvGraphicFramePr>
        <p:xfrm>
          <a:off x="5948575" y="1035450"/>
          <a:ext cx="2922375" cy="3648815"/>
        </p:xfrm>
        <a:graphic>
          <a:graphicData uri="http://schemas.openxmlformats.org/drawingml/2006/table">
            <a:tbl>
              <a:tblPr>
                <a:noFill/>
                <a:tableStyleId>{39B7C41E-0FE6-44E1-ABC6-D4928BC5486B}</a:tableStyleId>
              </a:tblPr>
              <a:tblGrid>
                <a:gridCol w="2922375"/>
              </a:tblGrid>
              <a:tr h="1577950">
                <a:tc>
                  <a:txBody>
                    <a:bodyPr/>
                    <a:lstStyle/>
                    <a:p>
                      <a:pPr marL="0" lvl="0" indent="0" algn="l" rtl="0">
                        <a:spcBef>
                          <a:spcPts val="0"/>
                        </a:spcBef>
                        <a:spcAft>
                          <a:spcPts val="0"/>
                        </a:spcAft>
                        <a:buNone/>
                      </a:pPr>
                      <a:r>
                        <a:rPr lang="en" u="sng"/>
                        <a:t>    </a:t>
                      </a:r>
                      <a:r>
                        <a:rPr lang="en"/>
                        <a:t>    </a:t>
                      </a:r>
                      <a:r>
                        <a:rPr lang="en" b="1"/>
                        <a:t>aryshary92</a:t>
                      </a:r>
                      <a:br>
                        <a:rPr lang="en" b="1"/>
                      </a:br>
                      <a:endParaRPr u="sng"/>
                    </a:p>
                    <a:p>
                      <a:pPr marL="0" lvl="0" indent="0" algn="l" rtl="0">
                        <a:spcBef>
                          <a:spcPts val="0"/>
                        </a:spcBef>
                        <a:spcAft>
                          <a:spcPts val="0"/>
                        </a:spcAft>
                        <a:buNone/>
                      </a:pPr>
                      <a:r>
                        <a:rPr lang="en" sz="1100" b="1">
                          <a:latin typeface="Source Code Pro"/>
                          <a:ea typeface="Source Code Pro"/>
                          <a:cs typeface="Source Code Pro"/>
                          <a:sym typeface="Source Code Pro"/>
                        </a:rPr>
                        <a:t>@woober_xl</a:t>
                      </a:r>
                      <a:r>
                        <a:rPr lang="en" sz="1100">
                          <a:latin typeface="Source Code Pro"/>
                          <a:ea typeface="Source Code Pro"/>
                          <a:cs typeface="Source Code Pro"/>
                          <a:sym typeface="Source Code Pro"/>
                        </a:rPr>
                        <a:t> Check out this word cloud. For each video I parsed the Tag string using split() and appended to a giant list. I then used the Counter to aggregate frequencies. There were 58k unique tags! The cloud was generated using Power BI.</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698125">
                <a:tc>
                  <a:txBody>
                    <a:bodyPr/>
                    <a:lstStyle/>
                    <a:p>
                      <a:pPr marL="0" lvl="0" indent="0" algn="l" rtl="0">
                        <a:spcBef>
                          <a:spcPts val="0"/>
                        </a:spcBef>
                        <a:spcAft>
                          <a:spcPts val="0"/>
                        </a:spcAft>
                        <a:buNone/>
                      </a:pPr>
                      <a:r>
                        <a:rPr lang="en"/>
                        <a:t>        </a:t>
                      </a:r>
                      <a:r>
                        <a:rPr lang="en" b="1"/>
                        <a:t>queen_reina</a:t>
                      </a:r>
                      <a:r>
                        <a:rPr lang="en"/>
                        <a:t/>
                      </a:r>
                      <a:br>
                        <a:rPr lang="en"/>
                      </a:br>
                      <a:r>
                        <a:rPr lang="en"/>
                        <a:t/>
                      </a:r>
                      <a:br>
                        <a:rPr lang="en"/>
                      </a:br>
                      <a:r>
                        <a:rPr lang="en" sz="1100" b="1">
                          <a:latin typeface="Source Code Pro"/>
                          <a:ea typeface="Source Code Pro"/>
                          <a:cs typeface="Source Code Pro"/>
                          <a:sym typeface="Source Code Pro"/>
                        </a:rPr>
                        <a:t>@woober_xl</a:t>
                      </a:r>
                      <a:r>
                        <a:rPr lang="en" sz="1100">
                          <a:latin typeface="Source Code Pro"/>
                          <a:ea typeface="Source Code Pro"/>
                          <a:cs typeface="Source Code Pro"/>
                          <a:sym typeface="Source Code Pro"/>
                        </a:rPr>
                        <a:t> </a:t>
                      </a:r>
                      <a:r>
                        <a:rPr lang="en" sz="1100" b="1">
                          <a:latin typeface="Source Code Pro"/>
                          <a:ea typeface="Source Code Pro"/>
                          <a:cs typeface="Source Code Pro"/>
                          <a:sym typeface="Source Code Pro"/>
                        </a:rPr>
                        <a:t>@aryshary</a:t>
                      </a:r>
                      <a:r>
                        <a:rPr lang="en" sz="1100">
                          <a:latin typeface="Source Code Pro"/>
                          <a:ea typeface="Source Code Pro"/>
                          <a:cs typeface="Source Code Pro"/>
                          <a:sym typeface="Source Code Pro"/>
                        </a:rPr>
                        <a:t> so basically YouTube viewers aim to laugh or learn. You should definitely loop in some of these keywords to expand your audience </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sp>
        <p:nvSpPr>
          <p:cNvPr id="284" name="Google Shape;284;p28"/>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woober_xl - What are the most frequently used tags? </a:t>
            </a:r>
            <a:endParaRPr sz="3600"/>
          </a:p>
        </p:txBody>
      </p:sp>
      <p:sp>
        <p:nvSpPr>
          <p:cNvPr id="285" name="Google Shape;2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86" name="Google Shape;286;p28"/>
          <p:cNvPicPr preferRelativeResize="0"/>
          <p:nvPr/>
        </p:nvPicPr>
        <p:blipFill>
          <a:blip r:embed="rId3">
            <a:alphaModFix/>
          </a:blip>
          <a:stretch>
            <a:fillRect/>
          </a:stretch>
        </p:blipFill>
        <p:spPr>
          <a:xfrm>
            <a:off x="6050553" y="1111651"/>
            <a:ext cx="333071" cy="314173"/>
          </a:xfrm>
          <a:prstGeom prst="rect">
            <a:avLst/>
          </a:prstGeom>
          <a:noFill/>
          <a:ln w="9525" cap="flat" cmpd="sng">
            <a:solidFill>
              <a:srgbClr val="999999"/>
            </a:solidFill>
            <a:prstDash val="solid"/>
            <a:round/>
            <a:headEnd type="none" w="sm" len="sm"/>
            <a:tailEnd type="none" w="sm" len="sm"/>
          </a:ln>
        </p:spPr>
      </p:pic>
      <p:pic>
        <p:nvPicPr>
          <p:cNvPr id="287" name="Google Shape;287;p28"/>
          <p:cNvPicPr preferRelativeResize="0"/>
          <p:nvPr/>
        </p:nvPicPr>
        <p:blipFill>
          <a:blip r:embed="rId4">
            <a:alphaModFix/>
          </a:blip>
          <a:stretch>
            <a:fillRect/>
          </a:stretch>
        </p:blipFill>
        <p:spPr>
          <a:xfrm>
            <a:off x="6050563" y="3107773"/>
            <a:ext cx="333043" cy="317175"/>
          </a:xfrm>
          <a:prstGeom prst="rect">
            <a:avLst/>
          </a:prstGeom>
          <a:noFill/>
          <a:ln w="9525" cap="flat" cmpd="sng">
            <a:solidFill>
              <a:srgbClr val="999999"/>
            </a:solidFill>
            <a:prstDash val="solid"/>
            <a:round/>
            <a:headEnd type="none" w="sm" len="sm"/>
            <a:tailEnd type="none" w="sm" len="sm"/>
          </a:ln>
        </p:spPr>
      </p:pic>
      <p:pic>
        <p:nvPicPr>
          <p:cNvPr id="288" name="Google Shape;288;p28"/>
          <p:cNvPicPr preferRelativeResize="0"/>
          <p:nvPr/>
        </p:nvPicPr>
        <p:blipFill>
          <a:blip r:embed="rId5">
            <a:alphaModFix/>
          </a:blip>
          <a:stretch>
            <a:fillRect/>
          </a:stretch>
        </p:blipFill>
        <p:spPr>
          <a:xfrm>
            <a:off x="240850" y="1215150"/>
            <a:ext cx="5707720" cy="3589650"/>
          </a:xfrm>
          <a:prstGeom prst="rect">
            <a:avLst/>
          </a:prstGeom>
          <a:noFill/>
          <a:ln>
            <a:noFill/>
          </a:ln>
        </p:spPr>
      </p:pic>
      <p:pic>
        <p:nvPicPr>
          <p:cNvPr id="289" name="Google Shape;289;p28"/>
          <p:cNvPicPr preferRelativeResize="0"/>
          <p:nvPr/>
        </p:nvPicPr>
        <p:blipFill>
          <a:blip r:embed="rId6">
            <a:alphaModFix/>
          </a:blip>
          <a:stretch>
            <a:fillRect/>
          </a:stretch>
        </p:blipFill>
        <p:spPr>
          <a:xfrm>
            <a:off x="323750" y="304458"/>
            <a:ext cx="548700" cy="495929"/>
          </a:xfrm>
          <a:prstGeom prst="rect">
            <a:avLst/>
          </a:prstGeom>
          <a:noFill/>
          <a:ln w="9525" cap="flat" cmpd="sng">
            <a:solidFill>
              <a:srgbClr val="666666"/>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311700" y="1866450"/>
            <a:ext cx="8520600" cy="13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Views, likes, dislikes</a:t>
            </a:r>
            <a:endParaRPr sz="7200"/>
          </a:p>
        </p:txBody>
      </p:sp>
      <p:sp>
        <p:nvSpPr>
          <p:cNvPr id="295" name="Google Shape;29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0"/>
          <p:cNvSpPr/>
          <p:nvPr/>
        </p:nvSpPr>
        <p:spPr>
          <a:xfrm>
            <a:off x="194025" y="3074200"/>
            <a:ext cx="8714400" cy="17037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woober_xl - How do I get my viewers engaged? </a:t>
            </a:r>
            <a:endParaRPr sz="3600"/>
          </a:p>
          <a:p>
            <a:pPr marL="0" lvl="0" indent="0" algn="l" rtl="0">
              <a:spcBef>
                <a:spcPts val="0"/>
              </a:spcBef>
              <a:spcAft>
                <a:spcPts val="0"/>
              </a:spcAft>
              <a:buClr>
                <a:srgbClr val="000000"/>
              </a:buClr>
              <a:buSzPts val="1100"/>
              <a:buFont typeface="Arial"/>
              <a:buNone/>
            </a:pPr>
            <a:endParaRPr sz="3600"/>
          </a:p>
          <a:p>
            <a:pPr marL="0" lvl="0" indent="0" algn="l" rtl="0">
              <a:spcBef>
                <a:spcPts val="0"/>
              </a:spcBef>
              <a:spcAft>
                <a:spcPts val="0"/>
              </a:spcAft>
              <a:buNone/>
            </a:pPr>
            <a:endParaRPr sz="3600"/>
          </a:p>
        </p:txBody>
      </p:sp>
      <p:sp>
        <p:nvSpPr>
          <p:cNvPr id="302" name="Google Shape;30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cxnSp>
        <p:nvCxnSpPr>
          <p:cNvPr id="303" name="Google Shape;303;p30"/>
          <p:cNvCxnSpPr>
            <a:stCxn id="304"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30"/>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306" name="Google Shape;306;p30"/>
          <p:cNvSpPr/>
          <p:nvPr/>
        </p:nvSpPr>
        <p:spPr>
          <a:xfrm>
            <a:off x="194075" y="952925"/>
            <a:ext cx="8714400" cy="21864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307" name="Google Shape;307;p30"/>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New dataframe with excluded records</a:t>
            </a:r>
            <a:endParaRPr sz="1200"/>
          </a:p>
        </p:txBody>
      </p:sp>
      <p:sp>
        <p:nvSpPr>
          <p:cNvPr id="308" name="Google Shape;308;p30"/>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cxnSp>
        <p:nvCxnSpPr>
          <p:cNvPr id="309" name="Google Shape;309;p30"/>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30"/>
          <p:cNvSpPr txBox="1"/>
          <p:nvPr/>
        </p:nvSpPr>
        <p:spPr>
          <a:xfrm>
            <a:off x="5067325" y="1648825"/>
            <a:ext cx="1671600" cy="9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Determine measure for likability </a:t>
            </a:r>
            <a:endParaRPr sz="1100">
              <a:latin typeface="Source Code Pro"/>
              <a:ea typeface="Source Code Pro"/>
              <a:cs typeface="Source Code Pro"/>
              <a:sym typeface="Source Code Pro"/>
            </a:endParaRPr>
          </a:p>
          <a:p>
            <a:pPr marL="0" lvl="0" indent="0" algn="ctr" rtl="0">
              <a:spcBef>
                <a:spcPts val="0"/>
              </a:spcBef>
              <a:spcAft>
                <a:spcPts val="0"/>
              </a:spcAft>
              <a:buNone/>
            </a:pPr>
            <a:r>
              <a:rPr lang="en" sz="1100">
                <a:latin typeface="Source Code Pro"/>
                <a:ea typeface="Source Code Pro"/>
                <a:cs typeface="Source Code Pro"/>
                <a:sym typeface="Source Code Pro"/>
              </a:rPr>
              <a:t>and engagement </a:t>
            </a:r>
            <a:endParaRPr sz="1100">
              <a:latin typeface="Source Code Pro"/>
              <a:ea typeface="Source Code Pro"/>
              <a:cs typeface="Source Code Pro"/>
              <a:sym typeface="Source Code Pro"/>
            </a:endParaRPr>
          </a:p>
        </p:txBody>
      </p:sp>
      <p:sp>
        <p:nvSpPr>
          <p:cNvPr id="311" name="Google Shape;311;p30"/>
          <p:cNvSpPr/>
          <p:nvPr/>
        </p:nvSpPr>
        <p:spPr>
          <a:xfrm>
            <a:off x="6708025" y="17355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Like and engagement index calculated for each video</a:t>
            </a:r>
            <a:endParaRPr/>
          </a:p>
        </p:txBody>
      </p:sp>
      <p:sp>
        <p:nvSpPr>
          <p:cNvPr id="312" name="Google Shape;312;p30"/>
          <p:cNvSpPr/>
          <p:nvPr/>
        </p:nvSpPr>
        <p:spPr>
          <a:xfrm>
            <a:off x="6708025" y="36969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Plot like index vs engagement index</a:t>
            </a:r>
            <a:endParaRPr/>
          </a:p>
        </p:txBody>
      </p:sp>
      <p:cxnSp>
        <p:nvCxnSpPr>
          <p:cNvPr id="313" name="Google Shape;313;p30"/>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30"/>
          <p:cNvCxnSpPr>
            <a:stCxn id="311" idx="2"/>
            <a:endCxn id="312" idx="0"/>
          </p:cNvCxnSpPr>
          <p:nvPr/>
        </p:nvCxnSpPr>
        <p:spPr>
          <a:xfrm>
            <a:off x="759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315" name="Google Shape;315;p30"/>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316" name="Google Shape;316;p30"/>
          <p:cNvCxnSpPr>
            <a:stCxn id="304" idx="3"/>
            <a:endCxn id="307"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p30"/>
          <p:cNvSpPr txBox="1"/>
          <p:nvPr/>
        </p:nvSpPr>
        <p:spPr>
          <a:xfrm>
            <a:off x="1714375" y="167647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Remove videos with comments and ratings disabled</a:t>
            </a:r>
            <a:endParaRPr sz="1100">
              <a:latin typeface="Source Code Pro"/>
              <a:ea typeface="Source Code Pro"/>
              <a:cs typeface="Source Code Pro"/>
              <a:sym typeface="Source Code Pro"/>
            </a:endParaRPr>
          </a:p>
        </p:txBody>
      </p:sp>
      <p:sp>
        <p:nvSpPr>
          <p:cNvPr id="318" name="Google Shape;318;p30"/>
          <p:cNvSpPr/>
          <p:nvPr/>
        </p:nvSpPr>
        <p:spPr>
          <a:xfrm>
            <a:off x="4157725" y="3696925"/>
            <a:ext cx="15645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Identify where the highest engagement is occuring</a:t>
            </a:r>
            <a:endParaRPr/>
          </a:p>
        </p:txBody>
      </p:sp>
      <p:sp>
        <p:nvSpPr>
          <p:cNvPr id="319" name="Google Shape;319;p30"/>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Dive deeper to understand how dislikes play a role in engagement</a:t>
            </a:r>
            <a:endParaRPr/>
          </a:p>
        </p:txBody>
      </p:sp>
      <p:cxnSp>
        <p:nvCxnSpPr>
          <p:cNvPr id="320" name="Google Shape;320;p30"/>
          <p:cNvCxnSpPr>
            <a:stCxn id="318" idx="1"/>
            <a:endCxn id="319" idx="3"/>
          </p:cNvCxnSpPr>
          <p:nvPr/>
        </p:nvCxnSpPr>
        <p:spPr>
          <a:xfrm rot="10800000">
            <a:off x="2636125" y="4097425"/>
            <a:ext cx="1521600" cy="0"/>
          </a:xfrm>
          <a:prstGeom prst="straightConnector1">
            <a:avLst/>
          </a:prstGeom>
          <a:noFill/>
          <a:ln w="9525" cap="flat" cmpd="sng">
            <a:solidFill>
              <a:schemeClr val="dk2"/>
            </a:solidFill>
            <a:prstDash val="solid"/>
            <a:round/>
            <a:headEnd type="none" w="med" len="med"/>
            <a:tailEnd type="triangle" w="med" len="med"/>
          </a:ln>
        </p:spPr>
      </p:cxnSp>
      <p:pic>
        <p:nvPicPr>
          <p:cNvPr id="321" name="Google Shape;321;p30"/>
          <p:cNvPicPr preferRelativeResize="0"/>
          <p:nvPr/>
        </p:nvPicPr>
        <p:blipFill>
          <a:blip r:embed="rId3">
            <a:alphaModFix/>
          </a:blip>
          <a:stretch>
            <a:fillRect/>
          </a:stretch>
        </p:blipFill>
        <p:spPr>
          <a:xfrm>
            <a:off x="323750" y="304458"/>
            <a:ext cx="548700" cy="495929"/>
          </a:xfrm>
          <a:prstGeom prst="rect">
            <a:avLst/>
          </a:prstGeom>
          <a:noFill/>
          <a:ln w="9525" cap="flat" cmpd="sng">
            <a:solidFill>
              <a:srgbClr val="666666"/>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aphicFrame>
        <p:nvGraphicFramePr>
          <p:cNvPr id="326" name="Google Shape;326;p31"/>
          <p:cNvGraphicFramePr/>
          <p:nvPr/>
        </p:nvGraphicFramePr>
        <p:xfrm>
          <a:off x="5948575" y="1035450"/>
          <a:ext cx="2922375" cy="3984095"/>
        </p:xfrm>
        <a:graphic>
          <a:graphicData uri="http://schemas.openxmlformats.org/drawingml/2006/table">
            <a:tbl>
              <a:tblPr>
                <a:noFill/>
                <a:tableStyleId>{39B7C41E-0FE6-44E1-ABC6-D4928BC5486B}</a:tableStyleId>
              </a:tblPr>
              <a:tblGrid>
                <a:gridCol w="2922375"/>
              </a:tblGrid>
              <a:tr h="1577950">
                <a:tc>
                  <a:txBody>
                    <a:bodyPr/>
                    <a:lstStyle/>
                    <a:p>
                      <a:pPr marL="0" lvl="0" indent="0" algn="l" rtl="0">
                        <a:spcBef>
                          <a:spcPts val="0"/>
                        </a:spcBef>
                        <a:spcAft>
                          <a:spcPts val="0"/>
                        </a:spcAft>
                        <a:buNone/>
                      </a:pPr>
                      <a:r>
                        <a:rPr lang="en" u="sng"/>
                        <a:t>    </a:t>
                      </a:r>
                      <a:r>
                        <a:rPr lang="en"/>
                        <a:t>    </a:t>
                      </a:r>
                      <a:r>
                        <a:rPr lang="en" b="1"/>
                        <a:t>queen_reina</a:t>
                      </a:r>
                      <a:br>
                        <a:rPr lang="en" b="1"/>
                      </a:br>
                      <a:endParaRPr u="sng"/>
                    </a:p>
                    <a:p>
                      <a:pPr marL="0" lvl="0" indent="0" algn="l" rtl="0">
                        <a:spcBef>
                          <a:spcPts val="0"/>
                        </a:spcBef>
                        <a:spcAft>
                          <a:spcPts val="0"/>
                        </a:spcAft>
                        <a:buNone/>
                      </a:pPr>
                      <a:r>
                        <a:rPr lang="en" sz="1100" b="1">
                          <a:latin typeface="Source Code Pro"/>
                          <a:ea typeface="Source Code Pro"/>
                          <a:cs typeface="Source Code Pro"/>
                          <a:sym typeface="Source Code Pro"/>
                        </a:rPr>
                        <a:t>@woober_xl</a:t>
                      </a:r>
                      <a:r>
                        <a:rPr lang="en" sz="1100">
                          <a:latin typeface="Source Code Pro"/>
                          <a:ea typeface="Source Code Pro"/>
                          <a:cs typeface="Source Code Pro"/>
                          <a:sym typeface="Source Code Pro"/>
                        </a:rPr>
                        <a:t> We need a way to measure likability and engagement. </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Likability = likes:dislikes Engagement = comments:views</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I created two separate lists with these values and used a scatter plot.</a:t>
                      </a:r>
                      <a:endParaRPr sz="1100" b="1">
                        <a:latin typeface="Source Code Pro"/>
                        <a:ea typeface="Source Code Pro"/>
                        <a:cs typeface="Source Code Pro"/>
                        <a:sym typeface="Source Code Pr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698125">
                <a:tc>
                  <a:txBody>
                    <a:bodyPr/>
                    <a:lstStyle/>
                    <a:p>
                      <a:pPr marL="0" lvl="0" indent="0" algn="l" rtl="0">
                        <a:spcBef>
                          <a:spcPts val="0"/>
                        </a:spcBef>
                        <a:spcAft>
                          <a:spcPts val="0"/>
                        </a:spcAft>
                        <a:buNone/>
                      </a:pPr>
                      <a:r>
                        <a:rPr lang="en"/>
                        <a:t>        </a:t>
                      </a:r>
                      <a:r>
                        <a:rPr lang="en" b="1"/>
                        <a:t>aryshary92</a:t>
                      </a:r>
                      <a:r>
                        <a:rPr lang="en"/>
                        <a:t/>
                      </a:r>
                      <a:br>
                        <a:rPr lang="en"/>
                      </a:br>
                      <a:r>
                        <a:rPr lang="en"/>
                        <a:t/>
                      </a:r>
                      <a:br>
                        <a:rPr lang="en"/>
                      </a:br>
                      <a:r>
                        <a:rPr lang="en" sz="1100" b="1">
                          <a:latin typeface="Source Code Pro"/>
                          <a:ea typeface="Source Code Pro"/>
                          <a:cs typeface="Source Code Pro"/>
                          <a:sym typeface="Source Code Pro"/>
                        </a:rPr>
                        <a:t>@woober_xl</a:t>
                      </a:r>
                      <a:r>
                        <a:rPr lang="en" sz="1100">
                          <a:latin typeface="Source Code Pro"/>
                          <a:ea typeface="Source Code Pro"/>
                          <a:cs typeface="Source Code Pro"/>
                          <a:sym typeface="Source Code Pro"/>
                        </a:rPr>
                        <a:t> </a:t>
                      </a:r>
                      <a:r>
                        <a:rPr lang="en" sz="1100" b="1">
                          <a:latin typeface="Source Code Pro"/>
                          <a:ea typeface="Source Code Pro"/>
                          <a:cs typeface="Source Code Pro"/>
                          <a:sym typeface="Source Code Pro"/>
                        </a:rPr>
                        <a:t>@queen_reina</a:t>
                      </a:r>
                      <a:r>
                        <a:rPr lang="en" sz="1100">
                          <a:latin typeface="Source Code Pro"/>
                          <a:ea typeface="Source Code Pro"/>
                          <a:cs typeface="Source Code Pro"/>
                          <a:sym typeface="Source Code Pro"/>
                        </a:rPr>
                        <a:t> it looks like the highest amount of engagement occurs when there is a good base of dislikes. This makes sense as disagreement would likely trigger comments </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sp>
        <p:nvSpPr>
          <p:cNvPr id="327" name="Google Shape;327;p31"/>
          <p:cNvSpPr txBox="1">
            <a:spLocks noGrp="1"/>
          </p:cNvSpPr>
          <p:nvPr>
            <p:ph type="title"/>
          </p:nvPr>
        </p:nvSpPr>
        <p:spPr>
          <a:xfrm>
            <a:off x="872450" y="151925"/>
            <a:ext cx="8271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woober_xl - How do I get my viewers engaged?</a:t>
            </a:r>
            <a:endParaRPr sz="3600"/>
          </a:p>
        </p:txBody>
      </p:sp>
      <p:sp>
        <p:nvSpPr>
          <p:cNvPr id="328" name="Google Shape;32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29" name="Google Shape;329;p31"/>
          <p:cNvPicPr preferRelativeResize="0"/>
          <p:nvPr/>
        </p:nvPicPr>
        <p:blipFill>
          <a:blip r:embed="rId3">
            <a:alphaModFix/>
          </a:blip>
          <a:stretch>
            <a:fillRect/>
          </a:stretch>
        </p:blipFill>
        <p:spPr>
          <a:xfrm>
            <a:off x="6050553" y="3443926"/>
            <a:ext cx="333071" cy="314173"/>
          </a:xfrm>
          <a:prstGeom prst="rect">
            <a:avLst/>
          </a:prstGeom>
          <a:noFill/>
          <a:ln w="9525" cap="flat" cmpd="sng">
            <a:solidFill>
              <a:srgbClr val="999999"/>
            </a:solidFill>
            <a:prstDash val="solid"/>
            <a:round/>
            <a:headEnd type="none" w="sm" len="sm"/>
            <a:tailEnd type="none" w="sm" len="sm"/>
          </a:ln>
        </p:spPr>
      </p:pic>
      <p:pic>
        <p:nvPicPr>
          <p:cNvPr id="330" name="Google Shape;330;p31"/>
          <p:cNvPicPr preferRelativeResize="0"/>
          <p:nvPr/>
        </p:nvPicPr>
        <p:blipFill>
          <a:blip r:embed="rId4">
            <a:alphaModFix/>
          </a:blip>
          <a:stretch>
            <a:fillRect/>
          </a:stretch>
        </p:blipFill>
        <p:spPr>
          <a:xfrm>
            <a:off x="6050563" y="1111648"/>
            <a:ext cx="333043" cy="317175"/>
          </a:xfrm>
          <a:prstGeom prst="rect">
            <a:avLst/>
          </a:prstGeom>
          <a:noFill/>
          <a:ln w="9525" cap="flat" cmpd="sng">
            <a:solidFill>
              <a:srgbClr val="999999"/>
            </a:solidFill>
            <a:prstDash val="solid"/>
            <a:round/>
            <a:headEnd type="none" w="sm" len="sm"/>
            <a:tailEnd type="none" w="sm" len="sm"/>
          </a:ln>
        </p:spPr>
      </p:pic>
      <p:pic>
        <p:nvPicPr>
          <p:cNvPr id="331" name="Google Shape;331;p31"/>
          <p:cNvPicPr preferRelativeResize="0"/>
          <p:nvPr/>
        </p:nvPicPr>
        <p:blipFill>
          <a:blip r:embed="rId5">
            <a:alphaModFix/>
          </a:blip>
          <a:stretch>
            <a:fillRect/>
          </a:stretch>
        </p:blipFill>
        <p:spPr>
          <a:xfrm>
            <a:off x="323750" y="304458"/>
            <a:ext cx="548700" cy="495929"/>
          </a:xfrm>
          <a:prstGeom prst="rect">
            <a:avLst/>
          </a:prstGeom>
          <a:noFill/>
          <a:ln w="9525" cap="flat" cmpd="sng">
            <a:solidFill>
              <a:srgbClr val="666666"/>
            </a:solidFill>
            <a:prstDash val="solid"/>
            <a:round/>
            <a:headEnd type="none" w="sm" len="sm"/>
            <a:tailEnd type="none" w="sm" len="sm"/>
          </a:ln>
        </p:spPr>
      </p:pic>
      <p:pic>
        <p:nvPicPr>
          <p:cNvPr id="332" name="Google Shape;332;p31"/>
          <p:cNvPicPr preferRelativeResize="0"/>
          <p:nvPr/>
        </p:nvPicPr>
        <p:blipFill>
          <a:blip r:embed="rId6">
            <a:alphaModFix/>
          </a:blip>
          <a:stretch>
            <a:fillRect/>
          </a:stretch>
        </p:blipFill>
        <p:spPr>
          <a:xfrm>
            <a:off x="323750" y="1111650"/>
            <a:ext cx="5137762" cy="3557900"/>
          </a:xfrm>
          <a:prstGeom prst="rect">
            <a:avLst/>
          </a:prstGeom>
          <a:noFill/>
          <a:ln>
            <a:noFill/>
          </a:ln>
        </p:spPr>
      </p:pic>
      <p:pic>
        <p:nvPicPr>
          <p:cNvPr id="333" name="Google Shape;333;p31"/>
          <p:cNvPicPr preferRelativeResize="0"/>
          <p:nvPr/>
        </p:nvPicPr>
        <p:blipFill>
          <a:blip r:embed="rId7">
            <a:alphaModFix/>
          </a:blip>
          <a:stretch>
            <a:fillRect/>
          </a:stretch>
        </p:blipFill>
        <p:spPr>
          <a:xfrm>
            <a:off x="384875" y="1193100"/>
            <a:ext cx="4979925" cy="347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cBhvr additive="base">
                                        <p:cTn id="7" dur="1000"/>
                                        <p:tgtEl>
                                          <p:spTgt spid="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7" name="Google Shape;67;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YouTube introduction</a:t>
            </a:r>
            <a:endParaRPr/>
          </a:p>
          <a:p>
            <a:pPr marL="457200" lvl="0" indent="-342900" algn="l" rtl="0">
              <a:spcBef>
                <a:spcPts val="0"/>
              </a:spcBef>
              <a:spcAft>
                <a:spcPts val="0"/>
              </a:spcAft>
              <a:buSzPts val="1800"/>
              <a:buAutoNum type="arabicPeriod"/>
            </a:pPr>
            <a:r>
              <a:rPr lang="en"/>
              <a:t>Overview of U.S YouTube dataset</a:t>
            </a:r>
            <a:endParaRPr/>
          </a:p>
          <a:p>
            <a:pPr marL="457200" lvl="0" indent="-342900" algn="l" rtl="0">
              <a:spcBef>
                <a:spcPts val="0"/>
              </a:spcBef>
              <a:spcAft>
                <a:spcPts val="0"/>
              </a:spcAft>
              <a:buSzPts val="1800"/>
              <a:buAutoNum type="arabicPeriod"/>
            </a:pPr>
            <a:r>
              <a:rPr lang="en"/>
              <a:t>Business Case Question</a:t>
            </a:r>
            <a:endParaRPr/>
          </a:p>
          <a:p>
            <a:pPr marL="457200" lvl="0" indent="-342900" algn="l" rtl="0">
              <a:spcBef>
                <a:spcPts val="0"/>
              </a:spcBef>
              <a:spcAft>
                <a:spcPts val="0"/>
              </a:spcAft>
              <a:buSzPts val="1800"/>
              <a:buAutoNum type="arabicPeriod"/>
            </a:pPr>
            <a:r>
              <a:rPr lang="en"/>
              <a:t>Business Case Results</a:t>
            </a:r>
            <a:endParaRPr/>
          </a:p>
          <a:p>
            <a:pPr marL="457200" lvl="0" indent="-342900" algn="l" rtl="0">
              <a:spcBef>
                <a:spcPts val="0"/>
              </a:spcBef>
              <a:spcAft>
                <a:spcPts val="0"/>
              </a:spcAft>
              <a:buSzPts val="1800"/>
              <a:buAutoNum type="arabicPeriod"/>
            </a:pPr>
            <a:r>
              <a:rPr lang="en"/>
              <a:t>Looking Ahead</a:t>
            </a:r>
            <a:endParaRPr/>
          </a:p>
          <a:p>
            <a:pPr marL="457200" lvl="0" indent="-342900" algn="l" rtl="0">
              <a:spcBef>
                <a:spcPts val="0"/>
              </a:spcBef>
              <a:spcAft>
                <a:spcPts val="0"/>
              </a:spcAft>
              <a:buSzPts val="1800"/>
              <a:buAutoNum type="arabicPeriod"/>
            </a:pPr>
            <a:r>
              <a:rPr lang="en"/>
              <a:t>Fun Facts</a:t>
            </a:r>
            <a:endParaRPr/>
          </a:p>
          <a:p>
            <a:pPr marL="457200" lvl="0" indent="-342900" algn="l" rtl="0">
              <a:spcBef>
                <a:spcPts val="0"/>
              </a:spcBef>
              <a:spcAft>
                <a:spcPts val="0"/>
              </a:spcAft>
              <a:buSzPts val="1800"/>
              <a:buAutoNum type="arabicPeriod"/>
            </a:pPr>
            <a:r>
              <a:rPr lang="en"/>
              <a:t>References</a:t>
            </a:r>
            <a:endParaRPr/>
          </a:p>
          <a:p>
            <a:pPr marL="457200" lvl="0" indent="-342900" algn="l" rtl="0">
              <a:spcBef>
                <a:spcPts val="0"/>
              </a:spcBef>
              <a:spcAft>
                <a:spcPts val="0"/>
              </a:spcAft>
              <a:buSzPts val="1800"/>
              <a:buAutoNum type="arabicPeriod"/>
            </a:pPr>
            <a:r>
              <a:rPr lang="en"/>
              <a:t>Questions</a:t>
            </a:r>
            <a:endParaRPr/>
          </a:p>
          <a:p>
            <a:pPr marL="457200" lvl="0" indent="0" algn="l" rtl="0">
              <a:spcBef>
                <a:spcPts val="1600"/>
              </a:spcBef>
              <a:spcAft>
                <a:spcPts val="1600"/>
              </a:spcAft>
              <a:buNone/>
            </a:pP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2"/>
          <p:cNvSpPr/>
          <p:nvPr/>
        </p:nvSpPr>
        <p:spPr>
          <a:xfrm>
            <a:off x="194025" y="3074200"/>
            <a:ext cx="8714400" cy="17037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txBox="1">
            <a:spLocks noGrp="1"/>
          </p:cNvSpPr>
          <p:nvPr>
            <p:ph type="title"/>
          </p:nvPr>
        </p:nvSpPr>
        <p:spPr>
          <a:xfrm>
            <a:off x="834250" y="90225"/>
            <a:ext cx="82533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000"/>
              <a:t>Aryshary92 - Are there certain clusters of videos based on likes/dislikes</a:t>
            </a: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None/>
            </a:pPr>
            <a:endParaRPr sz="3000"/>
          </a:p>
        </p:txBody>
      </p:sp>
      <p:sp>
        <p:nvSpPr>
          <p:cNvPr id="340" name="Google Shape;34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cxnSp>
        <p:nvCxnSpPr>
          <p:cNvPr id="341" name="Google Shape;341;p32"/>
          <p:cNvCxnSpPr>
            <a:stCxn id="342"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343" name="Google Shape;343;p32"/>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344" name="Google Shape;344;p32"/>
          <p:cNvSpPr/>
          <p:nvPr/>
        </p:nvSpPr>
        <p:spPr>
          <a:xfrm>
            <a:off x="194075" y="952925"/>
            <a:ext cx="8714400" cy="21864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345" name="Google Shape;345;p32"/>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Pair like and dislikes for visualizations</a:t>
            </a:r>
            <a:endParaRPr/>
          </a:p>
        </p:txBody>
      </p:sp>
      <p:sp>
        <p:nvSpPr>
          <p:cNvPr id="346" name="Google Shape;346;p32"/>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cxnSp>
        <p:nvCxnSpPr>
          <p:cNvPr id="347" name="Google Shape;347;p32"/>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348" name="Google Shape;348;p32"/>
          <p:cNvSpPr/>
          <p:nvPr/>
        </p:nvSpPr>
        <p:spPr>
          <a:xfrm>
            <a:off x="6708025" y="17355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Select number of clusters</a:t>
            </a:r>
            <a:endParaRPr/>
          </a:p>
        </p:txBody>
      </p:sp>
      <p:sp>
        <p:nvSpPr>
          <p:cNvPr id="349" name="Google Shape;349;p32"/>
          <p:cNvSpPr/>
          <p:nvPr/>
        </p:nvSpPr>
        <p:spPr>
          <a:xfrm>
            <a:off x="6708025" y="36969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Select Plot type</a:t>
            </a:r>
            <a:endParaRPr/>
          </a:p>
        </p:txBody>
      </p:sp>
      <p:cxnSp>
        <p:nvCxnSpPr>
          <p:cNvPr id="350" name="Google Shape;350;p32"/>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351" name="Google Shape;351;p32"/>
          <p:cNvCxnSpPr>
            <a:stCxn id="348" idx="2"/>
            <a:endCxn id="349" idx="0"/>
          </p:cNvCxnSpPr>
          <p:nvPr/>
        </p:nvCxnSpPr>
        <p:spPr>
          <a:xfrm>
            <a:off x="759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32"/>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353" name="Google Shape;353;p32"/>
          <p:cNvCxnSpPr>
            <a:stCxn id="342" idx="3"/>
            <a:endCxn id="345"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32"/>
          <p:cNvSpPr txBox="1"/>
          <p:nvPr/>
        </p:nvSpPr>
        <p:spPr>
          <a:xfrm>
            <a:off x="1714375" y="160027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Extracting # of likes/dislikes</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a:p>
            <a:pPr marL="0" lvl="0" indent="0" algn="ctr" rtl="0">
              <a:spcBef>
                <a:spcPts val="0"/>
              </a:spcBef>
              <a:spcAft>
                <a:spcPts val="0"/>
              </a:spcAft>
              <a:buNone/>
            </a:pPr>
            <a:r>
              <a:rPr lang="en" sz="1100">
                <a:latin typeface="Source Code Pro"/>
                <a:ea typeface="Source Code Pro"/>
                <a:cs typeface="Source Code Pro"/>
                <a:sym typeface="Source Code Pro"/>
              </a:rPr>
              <a:t>from dataset</a:t>
            </a:r>
            <a:endParaRPr sz="1100">
              <a:latin typeface="Source Code Pro"/>
              <a:ea typeface="Source Code Pro"/>
              <a:cs typeface="Source Code Pro"/>
              <a:sym typeface="Source Code Pro"/>
            </a:endParaRPr>
          </a:p>
        </p:txBody>
      </p:sp>
      <p:sp>
        <p:nvSpPr>
          <p:cNvPr id="355" name="Google Shape;355;p32"/>
          <p:cNvSpPr/>
          <p:nvPr/>
        </p:nvSpPr>
        <p:spPr>
          <a:xfrm>
            <a:off x="4157725" y="3696925"/>
            <a:ext cx="15645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Plot each point to figure</a:t>
            </a:r>
            <a:endParaRPr/>
          </a:p>
        </p:txBody>
      </p:sp>
      <p:sp>
        <p:nvSpPr>
          <p:cNvPr id="356" name="Google Shape;356;p32"/>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Determine if clusters are useful or insightful (determine which group is target)</a:t>
            </a:r>
            <a:endParaRPr/>
          </a:p>
        </p:txBody>
      </p:sp>
      <p:cxnSp>
        <p:nvCxnSpPr>
          <p:cNvPr id="357" name="Google Shape;357;p32"/>
          <p:cNvCxnSpPr>
            <a:stCxn id="355" idx="1"/>
            <a:endCxn id="356" idx="3"/>
          </p:cNvCxnSpPr>
          <p:nvPr/>
        </p:nvCxnSpPr>
        <p:spPr>
          <a:xfrm rot="10800000">
            <a:off x="2636125" y="4097425"/>
            <a:ext cx="1521600" cy="0"/>
          </a:xfrm>
          <a:prstGeom prst="straightConnector1">
            <a:avLst/>
          </a:prstGeom>
          <a:noFill/>
          <a:ln w="9525" cap="flat" cmpd="sng">
            <a:solidFill>
              <a:schemeClr val="dk2"/>
            </a:solidFill>
            <a:prstDash val="solid"/>
            <a:round/>
            <a:headEnd type="none" w="med" len="med"/>
            <a:tailEnd type="triangle" w="med" len="med"/>
          </a:ln>
        </p:spPr>
      </p:cxnSp>
      <p:pic>
        <p:nvPicPr>
          <p:cNvPr id="358" name="Google Shape;358;p32"/>
          <p:cNvPicPr preferRelativeResize="0"/>
          <p:nvPr/>
        </p:nvPicPr>
        <p:blipFill>
          <a:blip r:embed="rId3">
            <a:alphaModFix/>
          </a:blip>
          <a:stretch>
            <a:fillRect/>
          </a:stretch>
        </p:blipFill>
        <p:spPr>
          <a:xfrm>
            <a:off x="203922" y="223848"/>
            <a:ext cx="548700" cy="517599"/>
          </a:xfrm>
          <a:prstGeom prst="rect">
            <a:avLst/>
          </a:prstGeom>
          <a:noFill/>
          <a:ln w="9525" cap="flat" cmpd="sng">
            <a:solidFill>
              <a:srgbClr val="999999"/>
            </a:solidFill>
            <a:prstDash val="solid"/>
            <a:round/>
            <a:headEnd type="none" w="sm" len="sm"/>
            <a:tailEnd type="none" w="sm" len="sm"/>
          </a:ln>
        </p:spPr>
      </p:pic>
      <p:sp>
        <p:nvSpPr>
          <p:cNvPr id="359" name="Google Shape;359;p32"/>
          <p:cNvSpPr txBox="1"/>
          <p:nvPr/>
        </p:nvSpPr>
        <p:spPr>
          <a:xfrm>
            <a:off x="5068525" y="1601825"/>
            <a:ext cx="1714500" cy="8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Used zip () to pair likes and</a:t>
            </a:r>
            <a:endParaRPr sz="1100">
              <a:latin typeface="Source Code Pro"/>
              <a:ea typeface="Source Code Pro"/>
              <a:cs typeface="Source Code Pro"/>
              <a:sym typeface="Source Code Pro"/>
            </a:endParaRPr>
          </a:p>
          <a:p>
            <a:pPr marL="0" lvl="0" indent="0" algn="ctr" rtl="0">
              <a:spcBef>
                <a:spcPts val="0"/>
              </a:spcBef>
              <a:spcAft>
                <a:spcPts val="0"/>
              </a:spcAft>
              <a:buNone/>
            </a:pPr>
            <a:endParaRPr sz="1100">
              <a:latin typeface="Source Code Pro"/>
              <a:ea typeface="Source Code Pro"/>
              <a:cs typeface="Source Code Pro"/>
              <a:sym typeface="Source Code Pro"/>
            </a:endParaRPr>
          </a:p>
          <a:p>
            <a:pPr marL="0" lvl="0" indent="0" algn="ctr" rtl="0">
              <a:spcBef>
                <a:spcPts val="0"/>
              </a:spcBef>
              <a:spcAft>
                <a:spcPts val="0"/>
              </a:spcAft>
              <a:buNone/>
            </a:pPr>
            <a:r>
              <a:rPr lang="en" sz="1100">
                <a:latin typeface="Source Code Pro"/>
                <a:ea typeface="Source Code Pro"/>
                <a:cs typeface="Source Code Pro"/>
                <a:sym typeface="Source Code Pro"/>
              </a:rPr>
              <a:t>dislikes</a:t>
            </a:r>
            <a:endParaRPr sz="1100">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3"/>
          <p:cNvPicPr preferRelativeResize="0"/>
          <p:nvPr/>
        </p:nvPicPr>
        <p:blipFill rotWithShape="1">
          <a:blip r:embed="rId3">
            <a:alphaModFix/>
          </a:blip>
          <a:srcRect r="7080"/>
          <a:stretch/>
        </p:blipFill>
        <p:spPr>
          <a:xfrm>
            <a:off x="311701" y="893376"/>
            <a:ext cx="5146300" cy="3565375"/>
          </a:xfrm>
          <a:prstGeom prst="rect">
            <a:avLst/>
          </a:prstGeom>
          <a:noFill/>
          <a:ln>
            <a:noFill/>
          </a:ln>
        </p:spPr>
      </p:pic>
      <p:sp>
        <p:nvSpPr>
          <p:cNvPr id="365" name="Google Shape;36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graphicFrame>
        <p:nvGraphicFramePr>
          <p:cNvPr id="366" name="Google Shape;366;p33"/>
          <p:cNvGraphicFramePr/>
          <p:nvPr/>
        </p:nvGraphicFramePr>
        <p:xfrm>
          <a:off x="5948575" y="1035450"/>
          <a:ext cx="2922375" cy="3287100"/>
        </p:xfrm>
        <a:graphic>
          <a:graphicData uri="http://schemas.openxmlformats.org/drawingml/2006/table">
            <a:tbl>
              <a:tblPr>
                <a:noFill/>
                <a:tableStyleId>{39B7C41E-0FE6-44E1-ABC6-D4928BC5486B}</a:tableStyleId>
              </a:tblPr>
              <a:tblGrid>
                <a:gridCol w="2922375"/>
              </a:tblGrid>
              <a:tr h="1370800">
                <a:tc>
                  <a:txBody>
                    <a:bodyPr/>
                    <a:lstStyle/>
                    <a:p>
                      <a:pPr marL="0" lvl="0" indent="0" algn="l" rtl="0">
                        <a:spcBef>
                          <a:spcPts val="0"/>
                        </a:spcBef>
                        <a:spcAft>
                          <a:spcPts val="0"/>
                        </a:spcAft>
                        <a:buClr>
                          <a:srgbClr val="000000"/>
                        </a:buClr>
                        <a:buSzPts val="1100"/>
                        <a:buFont typeface="Arial"/>
                        <a:buNone/>
                      </a:pPr>
                      <a:r>
                        <a:rPr lang="en" b="1"/>
                        <a:t>        woober_xl</a:t>
                      </a:r>
                      <a:r>
                        <a:rPr lang="en"/>
                        <a:t/>
                      </a:r>
                      <a:br>
                        <a:rPr lang="en"/>
                      </a:br>
                      <a:r>
                        <a:rPr lang="en"/>
                        <a:t/>
                      </a:r>
                      <a:br>
                        <a:rPr lang="en"/>
                      </a:b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916300">
                <a:tc>
                  <a:txBody>
                    <a:bodyPr/>
                    <a:lstStyle/>
                    <a:p>
                      <a:pPr marL="0" lvl="0" indent="0" algn="l" rtl="0">
                        <a:spcBef>
                          <a:spcPts val="0"/>
                        </a:spcBef>
                        <a:spcAft>
                          <a:spcPts val="0"/>
                        </a:spcAft>
                        <a:buNone/>
                      </a:pP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pic>
        <p:nvPicPr>
          <p:cNvPr id="367" name="Google Shape;367;p33"/>
          <p:cNvPicPr preferRelativeResize="0"/>
          <p:nvPr/>
        </p:nvPicPr>
        <p:blipFill>
          <a:blip r:embed="rId4">
            <a:alphaModFix/>
          </a:blip>
          <a:stretch>
            <a:fillRect/>
          </a:stretch>
        </p:blipFill>
        <p:spPr>
          <a:xfrm>
            <a:off x="6036963" y="2496798"/>
            <a:ext cx="333043" cy="317175"/>
          </a:xfrm>
          <a:prstGeom prst="rect">
            <a:avLst/>
          </a:prstGeom>
          <a:noFill/>
          <a:ln w="9525" cap="flat" cmpd="sng">
            <a:solidFill>
              <a:srgbClr val="999999"/>
            </a:solidFill>
            <a:prstDash val="solid"/>
            <a:round/>
            <a:headEnd type="none" w="sm" len="sm"/>
            <a:tailEnd type="none" w="sm" len="sm"/>
          </a:ln>
        </p:spPr>
      </p:pic>
      <p:sp>
        <p:nvSpPr>
          <p:cNvPr id="368" name="Google Shape;368;p33"/>
          <p:cNvSpPr txBox="1"/>
          <p:nvPr/>
        </p:nvSpPr>
        <p:spPr>
          <a:xfrm>
            <a:off x="5960750" y="2420603"/>
            <a:ext cx="2922300" cy="19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b="1"/>
              <a:t>queen_reina</a:t>
            </a:r>
            <a:r>
              <a:rPr lang="en"/>
              <a:t/>
            </a:r>
            <a:br>
              <a:rPr lang="en"/>
            </a:br>
            <a:r>
              <a:rPr lang="en"/>
              <a:t/>
            </a:r>
            <a:br>
              <a:rPr lang="en"/>
            </a:br>
            <a:r>
              <a:rPr lang="en" sz="1100" b="1">
                <a:latin typeface="Source Code Pro"/>
                <a:ea typeface="Source Code Pro"/>
                <a:cs typeface="Source Code Pro"/>
                <a:sym typeface="Source Code Pro"/>
              </a:rPr>
              <a:t>@aryshary92</a:t>
            </a:r>
            <a:r>
              <a:rPr lang="en" sz="1100">
                <a:latin typeface="Source Code Pro"/>
                <a:ea typeface="Source Code Pro"/>
                <a:cs typeface="Source Code Pro"/>
                <a:sym typeface="Source Code Pro"/>
              </a:rPr>
              <a:t> According to your results, overall it shows the relationship is very linear. We are not seeing other clusters for very disliked or neutral videos for example</a:t>
            </a:r>
            <a:endParaRPr sz="1100">
              <a:latin typeface="Source Code Pro"/>
              <a:ea typeface="Source Code Pro"/>
              <a:cs typeface="Source Code Pro"/>
              <a:sym typeface="Source Code Pro"/>
            </a:endParaRPr>
          </a:p>
        </p:txBody>
      </p:sp>
      <p:pic>
        <p:nvPicPr>
          <p:cNvPr id="369" name="Google Shape;369;p33"/>
          <p:cNvPicPr preferRelativeResize="0"/>
          <p:nvPr/>
        </p:nvPicPr>
        <p:blipFill>
          <a:blip r:embed="rId5">
            <a:alphaModFix/>
          </a:blip>
          <a:stretch>
            <a:fillRect/>
          </a:stretch>
        </p:blipFill>
        <p:spPr>
          <a:xfrm>
            <a:off x="6036950" y="1127753"/>
            <a:ext cx="333075" cy="301039"/>
          </a:xfrm>
          <a:prstGeom prst="rect">
            <a:avLst/>
          </a:prstGeom>
          <a:noFill/>
          <a:ln w="9525" cap="flat" cmpd="sng">
            <a:solidFill>
              <a:srgbClr val="666666"/>
            </a:solidFill>
            <a:prstDash val="solid"/>
            <a:round/>
            <a:headEnd type="none" w="sm" len="sm"/>
            <a:tailEnd type="none" w="sm" len="sm"/>
          </a:ln>
        </p:spPr>
      </p:pic>
      <p:pic>
        <p:nvPicPr>
          <p:cNvPr id="370" name="Google Shape;370;p33"/>
          <p:cNvPicPr preferRelativeResize="0"/>
          <p:nvPr/>
        </p:nvPicPr>
        <p:blipFill>
          <a:blip r:embed="rId6">
            <a:alphaModFix/>
          </a:blip>
          <a:stretch>
            <a:fillRect/>
          </a:stretch>
        </p:blipFill>
        <p:spPr>
          <a:xfrm>
            <a:off x="223122" y="223848"/>
            <a:ext cx="548700" cy="517599"/>
          </a:xfrm>
          <a:prstGeom prst="rect">
            <a:avLst/>
          </a:prstGeom>
          <a:noFill/>
          <a:ln w="9525" cap="flat" cmpd="sng">
            <a:solidFill>
              <a:srgbClr val="999999"/>
            </a:solidFill>
            <a:prstDash val="solid"/>
            <a:round/>
            <a:headEnd type="none" w="sm" len="sm"/>
            <a:tailEnd type="none" w="sm" len="sm"/>
          </a:ln>
        </p:spPr>
      </p:pic>
      <p:sp>
        <p:nvSpPr>
          <p:cNvPr id="371" name="Google Shape;371;p33"/>
          <p:cNvSpPr txBox="1">
            <a:spLocks noGrp="1"/>
          </p:cNvSpPr>
          <p:nvPr>
            <p:ph type="title"/>
          </p:nvPr>
        </p:nvSpPr>
        <p:spPr>
          <a:xfrm>
            <a:off x="834250" y="90225"/>
            <a:ext cx="82533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000"/>
              <a:t>Aryshary92 - Are there certain clusters of videos based on likes/dislikes</a:t>
            </a: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Clr>
                <a:srgbClr val="000000"/>
              </a:buClr>
              <a:buSzPts val="1100"/>
              <a:buFont typeface="Arial"/>
              <a:buNone/>
            </a:pPr>
            <a:endParaRPr sz="3000"/>
          </a:p>
          <a:p>
            <a:pPr marL="0" lvl="0" indent="0" algn="l" rtl="0">
              <a:spcBef>
                <a:spcPts val="0"/>
              </a:spcBef>
              <a:spcAft>
                <a:spcPts val="0"/>
              </a:spcAft>
              <a:buNone/>
            </a:pPr>
            <a:endParaRPr sz="3000"/>
          </a:p>
        </p:txBody>
      </p:sp>
      <p:sp>
        <p:nvSpPr>
          <p:cNvPr id="372" name="Google Shape;372;p33"/>
          <p:cNvSpPr txBox="1"/>
          <p:nvPr/>
        </p:nvSpPr>
        <p:spPr>
          <a:xfrm>
            <a:off x="5948613" y="1035450"/>
            <a:ext cx="2922300" cy="12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b="1">
                <a:latin typeface="Source Code Pro"/>
                <a:ea typeface="Source Code Pro"/>
                <a:cs typeface="Source Code Pro"/>
                <a:sym typeface="Source Code Pro"/>
              </a:rPr>
              <a:t>@aryshar92 @queen_reina</a:t>
            </a:r>
            <a:r>
              <a:rPr lang="en" sz="1100">
                <a:latin typeface="Source Code Pro"/>
                <a:ea typeface="Source Code Pro"/>
                <a:cs typeface="Source Code Pro"/>
                <a:sym typeface="Source Code Pro"/>
              </a:rPr>
              <a:t> Check out these three clusters from least liked, liked and most liked videos  </a:t>
            </a:r>
            <a:endParaRPr sz="1100">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txBox="1">
            <a:spLocks noGrp="1"/>
          </p:cNvSpPr>
          <p:nvPr>
            <p:ph type="title"/>
          </p:nvPr>
        </p:nvSpPr>
        <p:spPr>
          <a:xfrm>
            <a:off x="311700" y="1866450"/>
            <a:ext cx="8520600" cy="13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Categories</a:t>
            </a:r>
            <a:endParaRPr sz="7200"/>
          </a:p>
        </p:txBody>
      </p:sp>
      <p:sp>
        <p:nvSpPr>
          <p:cNvPr id="378" name="Google Shape;37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5"/>
          <p:cNvSpPr/>
          <p:nvPr/>
        </p:nvSpPr>
        <p:spPr>
          <a:xfrm>
            <a:off x="155950" y="3139325"/>
            <a:ext cx="8752500" cy="17037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txBox="1">
            <a:spLocks noGrp="1"/>
          </p:cNvSpPr>
          <p:nvPr>
            <p:ph type="title"/>
          </p:nvPr>
        </p:nvSpPr>
        <p:spPr>
          <a:xfrm>
            <a:off x="834250" y="902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Aryshary92 - What are the most popular video categories? </a:t>
            </a:r>
            <a:endParaRPr sz="3600"/>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sz="3600"/>
          </a:p>
          <a:p>
            <a:pPr marL="0" lvl="0" indent="0" algn="l" rtl="0">
              <a:spcBef>
                <a:spcPts val="0"/>
              </a:spcBef>
              <a:spcAft>
                <a:spcPts val="0"/>
              </a:spcAft>
              <a:buNone/>
            </a:pPr>
            <a:endParaRPr sz="3600"/>
          </a:p>
        </p:txBody>
      </p:sp>
      <p:sp>
        <p:nvSpPr>
          <p:cNvPr id="385" name="Google Shape;38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cxnSp>
        <p:nvCxnSpPr>
          <p:cNvPr id="386" name="Google Shape;386;p35"/>
          <p:cNvCxnSpPr>
            <a:stCxn id="387"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388" name="Google Shape;388;p35"/>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389" name="Google Shape;389;p35"/>
          <p:cNvSpPr/>
          <p:nvPr/>
        </p:nvSpPr>
        <p:spPr>
          <a:xfrm>
            <a:off x="155975" y="952925"/>
            <a:ext cx="8752500" cy="21864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390" name="Google Shape;390;p35"/>
          <p:cNvSpPr/>
          <p:nvPr/>
        </p:nvSpPr>
        <p:spPr>
          <a:xfrm>
            <a:off x="66846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Create dictionary of counts of category IDs and category ID  </a:t>
            </a:r>
            <a:endParaRPr/>
          </a:p>
        </p:txBody>
      </p:sp>
      <p:sp>
        <p:nvSpPr>
          <p:cNvPr id="391" name="Google Shape;391;p35"/>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sp>
        <p:nvSpPr>
          <p:cNvPr id="392" name="Google Shape;392;p35"/>
          <p:cNvSpPr/>
          <p:nvPr/>
        </p:nvSpPr>
        <p:spPr>
          <a:xfrm>
            <a:off x="6708025" y="36969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Plot keys and values </a:t>
            </a:r>
            <a:endParaRPr/>
          </a:p>
        </p:txBody>
      </p:sp>
      <p:cxnSp>
        <p:nvCxnSpPr>
          <p:cNvPr id="393" name="Google Shape;393;p35"/>
          <p:cNvCxnSpPr>
            <a:endCxn id="394" idx="3"/>
          </p:cNvCxnSpPr>
          <p:nvPr/>
        </p:nvCxnSpPr>
        <p:spPr>
          <a:xfrm rot="10800000">
            <a:off x="5596450" y="4097425"/>
            <a:ext cx="1111500" cy="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35"/>
          <p:cNvCxnSpPr>
            <a:stCxn id="396" idx="2"/>
            <a:endCxn id="392" idx="0"/>
          </p:cNvCxnSpPr>
          <p:nvPr/>
        </p:nvCxnSpPr>
        <p:spPr>
          <a:xfrm>
            <a:off x="759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35"/>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398" name="Google Shape;398;p35"/>
          <p:cNvCxnSpPr>
            <a:stCxn id="387" idx="3"/>
            <a:endCxn id="390" idx="1"/>
          </p:cNvCxnSpPr>
          <p:nvPr/>
        </p:nvCxnSpPr>
        <p:spPr>
          <a:xfrm>
            <a:off x="1660825" y="2115025"/>
            <a:ext cx="5023800" cy="0"/>
          </a:xfrm>
          <a:prstGeom prst="straightConnector1">
            <a:avLst/>
          </a:prstGeom>
          <a:noFill/>
          <a:ln w="9525" cap="flat" cmpd="sng">
            <a:solidFill>
              <a:schemeClr val="dk2"/>
            </a:solidFill>
            <a:prstDash val="solid"/>
            <a:round/>
            <a:headEnd type="none" w="med" len="med"/>
            <a:tailEnd type="triangle" w="med" len="med"/>
          </a:ln>
        </p:spPr>
      </p:cxnSp>
      <p:sp>
        <p:nvSpPr>
          <p:cNvPr id="399" name="Google Shape;399;p35"/>
          <p:cNvSpPr txBox="1"/>
          <p:nvPr/>
        </p:nvSpPr>
        <p:spPr>
          <a:xfrm>
            <a:off x="1714375" y="1752675"/>
            <a:ext cx="46401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Source Code Pro"/>
                <a:ea typeface="Source Code Pro"/>
                <a:cs typeface="Source Code Pro"/>
                <a:sym typeface="Source Code Pro"/>
              </a:rPr>
              <a:t>Extracting video category ID from dataset</a:t>
            </a:r>
            <a:endParaRPr sz="1100">
              <a:latin typeface="Source Code Pro"/>
              <a:ea typeface="Source Code Pro"/>
              <a:cs typeface="Source Code Pro"/>
              <a:sym typeface="Source Code Pro"/>
            </a:endParaRPr>
          </a:p>
        </p:txBody>
      </p:sp>
      <p:sp>
        <p:nvSpPr>
          <p:cNvPr id="394" name="Google Shape;394;p35"/>
          <p:cNvSpPr/>
          <p:nvPr/>
        </p:nvSpPr>
        <p:spPr>
          <a:xfrm>
            <a:off x="4031950" y="3696925"/>
            <a:ext cx="15645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Review and visualize results using matplotlib </a:t>
            </a:r>
            <a:endParaRPr/>
          </a:p>
        </p:txBody>
      </p:sp>
      <p:sp>
        <p:nvSpPr>
          <p:cNvPr id="400" name="Google Shape;400;p35"/>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Upload videos to popular video categories</a:t>
            </a:r>
            <a:endParaRPr/>
          </a:p>
        </p:txBody>
      </p:sp>
      <p:cxnSp>
        <p:nvCxnSpPr>
          <p:cNvPr id="401" name="Google Shape;401;p35"/>
          <p:cNvCxnSpPr>
            <a:stCxn id="394" idx="1"/>
            <a:endCxn id="400" idx="3"/>
          </p:cNvCxnSpPr>
          <p:nvPr/>
        </p:nvCxnSpPr>
        <p:spPr>
          <a:xfrm rot="10800000">
            <a:off x="2636050" y="4097425"/>
            <a:ext cx="1395900" cy="0"/>
          </a:xfrm>
          <a:prstGeom prst="straightConnector1">
            <a:avLst/>
          </a:prstGeom>
          <a:noFill/>
          <a:ln w="9525" cap="flat" cmpd="sng">
            <a:solidFill>
              <a:schemeClr val="dk2"/>
            </a:solidFill>
            <a:prstDash val="solid"/>
            <a:round/>
            <a:headEnd type="none" w="med" len="med"/>
            <a:tailEnd type="triangle" w="med" len="med"/>
          </a:ln>
        </p:spPr>
      </p:cxnSp>
      <p:pic>
        <p:nvPicPr>
          <p:cNvPr id="402" name="Google Shape;402;p35"/>
          <p:cNvPicPr preferRelativeResize="0"/>
          <p:nvPr/>
        </p:nvPicPr>
        <p:blipFill>
          <a:blip r:embed="rId3">
            <a:alphaModFix/>
          </a:blip>
          <a:stretch>
            <a:fillRect/>
          </a:stretch>
        </p:blipFill>
        <p:spPr>
          <a:xfrm>
            <a:off x="203922" y="223848"/>
            <a:ext cx="548700" cy="517599"/>
          </a:xfrm>
          <a:prstGeom prst="rect">
            <a:avLst/>
          </a:prstGeom>
          <a:noFill/>
          <a:ln w="9525" cap="flat" cmpd="sng">
            <a:solidFill>
              <a:srgbClr val="999999"/>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36"/>
          <p:cNvPicPr preferRelativeResize="0"/>
          <p:nvPr/>
        </p:nvPicPr>
        <p:blipFill rotWithShape="1">
          <a:blip r:embed="rId3">
            <a:alphaModFix/>
          </a:blip>
          <a:srcRect l="5912" t="6603" r="8522"/>
          <a:stretch/>
        </p:blipFill>
        <p:spPr>
          <a:xfrm>
            <a:off x="43225" y="1029125"/>
            <a:ext cx="5820325" cy="3642585"/>
          </a:xfrm>
          <a:prstGeom prst="rect">
            <a:avLst/>
          </a:prstGeom>
          <a:noFill/>
          <a:ln>
            <a:noFill/>
          </a:ln>
        </p:spPr>
      </p:pic>
      <p:sp>
        <p:nvSpPr>
          <p:cNvPr id="408" name="Google Shape;408;p36"/>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Aryshary92 - What are the most popular video categories? </a:t>
            </a:r>
            <a:endParaRPr sz="3600"/>
          </a:p>
        </p:txBody>
      </p:sp>
      <p:sp>
        <p:nvSpPr>
          <p:cNvPr id="409" name="Google Shape;40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pic>
        <p:nvPicPr>
          <p:cNvPr id="410" name="Google Shape;410;p36"/>
          <p:cNvPicPr preferRelativeResize="0"/>
          <p:nvPr/>
        </p:nvPicPr>
        <p:blipFill>
          <a:blip r:embed="rId4">
            <a:alphaModFix/>
          </a:blip>
          <a:stretch>
            <a:fillRect/>
          </a:stretch>
        </p:blipFill>
        <p:spPr>
          <a:xfrm>
            <a:off x="203922" y="223848"/>
            <a:ext cx="548700" cy="517599"/>
          </a:xfrm>
          <a:prstGeom prst="rect">
            <a:avLst/>
          </a:prstGeom>
          <a:noFill/>
          <a:ln w="9525" cap="flat" cmpd="sng">
            <a:solidFill>
              <a:srgbClr val="999999"/>
            </a:solidFill>
            <a:prstDash val="solid"/>
            <a:round/>
            <a:headEnd type="none" w="sm" len="sm"/>
            <a:tailEnd type="none" w="sm" len="sm"/>
          </a:ln>
        </p:spPr>
      </p:pic>
      <p:graphicFrame>
        <p:nvGraphicFramePr>
          <p:cNvPr id="411" name="Google Shape;411;p36"/>
          <p:cNvGraphicFramePr/>
          <p:nvPr/>
        </p:nvGraphicFramePr>
        <p:xfrm>
          <a:off x="5939750" y="1215150"/>
          <a:ext cx="2961425" cy="3276075"/>
        </p:xfrm>
        <a:graphic>
          <a:graphicData uri="http://schemas.openxmlformats.org/drawingml/2006/table">
            <a:tbl>
              <a:tblPr>
                <a:noFill/>
                <a:tableStyleId>{39B7C41E-0FE6-44E1-ABC6-D4928BC5486B}</a:tableStyleId>
              </a:tblPr>
              <a:tblGrid>
                <a:gridCol w="2961425"/>
              </a:tblGrid>
              <a:tr h="1577950">
                <a:tc>
                  <a:txBody>
                    <a:bodyPr/>
                    <a:lstStyle/>
                    <a:p>
                      <a:pPr marL="0" lvl="0" indent="0" algn="l" rtl="0">
                        <a:spcBef>
                          <a:spcPts val="0"/>
                        </a:spcBef>
                        <a:spcAft>
                          <a:spcPts val="0"/>
                        </a:spcAft>
                        <a:buNone/>
                      </a:pPr>
                      <a:r>
                        <a:rPr lang="en" u="sng"/>
                        <a:t>    </a:t>
                      </a:r>
                      <a:r>
                        <a:rPr lang="en"/>
                        <a:t>    </a:t>
                      </a:r>
                      <a:r>
                        <a:rPr lang="en" b="1"/>
                        <a:t>woober_xl</a:t>
                      </a:r>
                      <a:r>
                        <a:rPr lang="en" u="sng"/>
                        <a:t/>
                      </a:r>
                      <a:br>
                        <a:rPr lang="en" u="sng"/>
                      </a:br>
                      <a:endParaRPr u="sng"/>
                    </a:p>
                    <a:p>
                      <a:pPr marL="0" lvl="0" indent="0" algn="l" rtl="0">
                        <a:spcBef>
                          <a:spcPts val="0"/>
                        </a:spcBef>
                        <a:spcAft>
                          <a:spcPts val="0"/>
                        </a:spcAft>
                        <a:buClr>
                          <a:srgbClr val="000000"/>
                        </a:buClr>
                        <a:buSzPts val="1100"/>
                        <a:buFont typeface="Arial"/>
                        <a:buNone/>
                      </a:pPr>
                      <a:r>
                        <a:rPr lang="en" sz="1100" b="1">
                          <a:latin typeface="Source Code Pro"/>
                          <a:ea typeface="Source Code Pro"/>
                          <a:cs typeface="Source Code Pro"/>
                          <a:sym typeface="Source Code Pro"/>
                        </a:rPr>
                        <a:t>@aryshary92</a:t>
                      </a:r>
                      <a:r>
                        <a:rPr lang="en" sz="1100">
                          <a:latin typeface="Source Code Pro"/>
                          <a:ea typeface="Source Code Pro"/>
                          <a:cs typeface="Source Code Pro"/>
                          <a:sym typeface="Source Code Pro"/>
                        </a:rPr>
                        <a:t> let’s use a simple histogram to count the number of times a video from a category is trending.</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1698125">
                <a:tc>
                  <a:txBody>
                    <a:bodyPr/>
                    <a:lstStyle/>
                    <a:p>
                      <a:pPr marL="0" lvl="0" indent="0" algn="l" rtl="0">
                        <a:spcBef>
                          <a:spcPts val="0"/>
                        </a:spcBef>
                        <a:spcAft>
                          <a:spcPts val="0"/>
                        </a:spcAft>
                        <a:buNone/>
                      </a:pPr>
                      <a:r>
                        <a:rPr lang="en"/>
                        <a:t>        </a:t>
                      </a:r>
                      <a:r>
                        <a:rPr lang="en" b="1"/>
                        <a:t>queen_reina</a:t>
                      </a:r>
                      <a:r>
                        <a:rPr lang="en"/>
                        <a:t/>
                      </a:r>
                      <a:br>
                        <a:rPr lang="en"/>
                      </a:br>
                      <a:r>
                        <a:rPr lang="en"/>
                        <a:t/>
                      </a:r>
                      <a:br>
                        <a:rPr lang="en"/>
                      </a:br>
                      <a:r>
                        <a:rPr lang="en" sz="1100">
                          <a:latin typeface="Source Code Pro"/>
                          <a:ea typeface="Source Code Pro"/>
                          <a:cs typeface="Source Code Pro"/>
                          <a:sym typeface="Source Code Pro"/>
                        </a:rPr>
                        <a:t>Yea, and we learned that the entertainment category blows away the rest of the competition. You should post to this category if you want to go viral.</a:t>
                      </a: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pic>
        <p:nvPicPr>
          <p:cNvPr id="412" name="Google Shape;412;p36"/>
          <p:cNvPicPr preferRelativeResize="0"/>
          <p:nvPr/>
        </p:nvPicPr>
        <p:blipFill>
          <a:blip r:embed="rId5">
            <a:alphaModFix/>
          </a:blip>
          <a:stretch>
            <a:fillRect/>
          </a:stretch>
        </p:blipFill>
        <p:spPr>
          <a:xfrm>
            <a:off x="6047950" y="1243582"/>
            <a:ext cx="350925" cy="317175"/>
          </a:xfrm>
          <a:prstGeom prst="rect">
            <a:avLst/>
          </a:prstGeom>
          <a:noFill/>
          <a:ln w="9525" cap="flat" cmpd="sng">
            <a:solidFill>
              <a:srgbClr val="666666"/>
            </a:solidFill>
            <a:prstDash val="solid"/>
            <a:round/>
            <a:headEnd type="none" w="sm" len="sm"/>
            <a:tailEnd type="none" w="sm" len="sm"/>
          </a:ln>
        </p:spPr>
      </p:pic>
      <p:pic>
        <p:nvPicPr>
          <p:cNvPr id="413" name="Google Shape;413;p36"/>
          <p:cNvPicPr preferRelativeResize="0"/>
          <p:nvPr/>
        </p:nvPicPr>
        <p:blipFill>
          <a:blip r:embed="rId6">
            <a:alphaModFix/>
          </a:blip>
          <a:stretch>
            <a:fillRect/>
          </a:stretch>
        </p:blipFill>
        <p:spPr>
          <a:xfrm>
            <a:off x="6062900" y="2881948"/>
            <a:ext cx="333043" cy="317175"/>
          </a:xfrm>
          <a:prstGeom prst="rect">
            <a:avLst/>
          </a:prstGeom>
          <a:noFill/>
          <a:ln w="9525" cap="flat" cmpd="sng">
            <a:solidFill>
              <a:srgbClr val="999999"/>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txBox="1">
            <a:spLocks noGrp="1"/>
          </p:cNvSpPr>
          <p:nvPr>
            <p:ph type="title"/>
          </p:nvPr>
        </p:nvSpPr>
        <p:spPr>
          <a:xfrm>
            <a:off x="311700" y="17923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Machine Learning Approach </a:t>
            </a:r>
            <a:endParaRPr sz="6000"/>
          </a:p>
        </p:txBody>
      </p:sp>
      <p:sp>
        <p:nvSpPr>
          <p:cNvPr id="419" name="Google Shape;41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194025" y="3074200"/>
            <a:ext cx="8714400" cy="17037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872450" y="1519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queen_reina - Linear regression model (Likes vs. Views)</a:t>
            </a:r>
            <a:endParaRPr sz="3600"/>
          </a:p>
          <a:p>
            <a:pPr marL="0" lvl="0" indent="0" algn="l" rtl="0">
              <a:spcBef>
                <a:spcPts val="0"/>
              </a:spcBef>
              <a:spcAft>
                <a:spcPts val="0"/>
              </a:spcAft>
              <a:buClr>
                <a:srgbClr val="000000"/>
              </a:buClr>
              <a:buSzPts val="1100"/>
              <a:buFont typeface="Arial"/>
              <a:buNone/>
            </a:pPr>
            <a:endParaRPr sz="3600"/>
          </a:p>
          <a:p>
            <a:pPr marL="0" lvl="0" indent="0" algn="l" rtl="0">
              <a:spcBef>
                <a:spcPts val="0"/>
              </a:spcBef>
              <a:spcAft>
                <a:spcPts val="0"/>
              </a:spcAft>
              <a:buNone/>
            </a:pPr>
            <a:endParaRPr sz="3600"/>
          </a:p>
        </p:txBody>
      </p:sp>
      <p:sp>
        <p:nvSpPr>
          <p:cNvPr id="426" name="Google Shape;42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427" name="Google Shape;427;p38"/>
          <p:cNvPicPr preferRelativeResize="0"/>
          <p:nvPr/>
        </p:nvPicPr>
        <p:blipFill>
          <a:blip r:embed="rId3">
            <a:alphaModFix/>
          </a:blip>
          <a:stretch>
            <a:fillRect/>
          </a:stretch>
        </p:blipFill>
        <p:spPr>
          <a:xfrm>
            <a:off x="241055" y="244951"/>
            <a:ext cx="520708" cy="495925"/>
          </a:xfrm>
          <a:prstGeom prst="rect">
            <a:avLst/>
          </a:prstGeom>
          <a:noFill/>
          <a:ln w="9525" cap="flat" cmpd="sng">
            <a:solidFill>
              <a:srgbClr val="999999"/>
            </a:solidFill>
            <a:prstDash val="solid"/>
            <a:round/>
            <a:headEnd type="none" w="sm" len="sm"/>
            <a:tailEnd type="none" w="sm" len="sm"/>
          </a:ln>
        </p:spPr>
      </p:pic>
      <p:cxnSp>
        <p:nvCxnSpPr>
          <p:cNvPr id="428" name="Google Shape;428;p38"/>
          <p:cNvCxnSpPr>
            <a:stCxn id="429"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430" name="Google Shape;430;p38"/>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431" name="Google Shape;431;p38"/>
          <p:cNvSpPr/>
          <p:nvPr/>
        </p:nvSpPr>
        <p:spPr>
          <a:xfrm>
            <a:off x="194075" y="952925"/>
            <a:ext cx="8714400" cy="21864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432" name="Google Shape;432;p38"/>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Splitting train and test dataset </a:t>
            </a:r>
            <a:endParaRPr/>
          </a:p>
        </p:txBody>
      </p:sp>
      <p:sp>
        <p:nvSpPr>
          <p:cNvPr id="433" name="Google Shape;433;p38"/>
          <p:cNvSpPr txBox="1"/>
          <p:nvPr/>
        </p:nvSpPr>
        <p:spPr>
          <a:xfrm>
            <a:off x="300025" y="979750"/>
            <a:ext cx="1875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Strategy</a:t>
            </a:r>
            <a:endParaRPr sz="1800" b="1">
              <a:latin typeface="Source Code Pro"/>
              <a:ea typeface="Source Code Pro"/>
              <a:cs typeface="Source Code Pro"/>
              <a:sym typeface="Source Code Pro"/>
            </a:endParaRPr>
          </a:p>
        </p:txBody>
      </p:sp>
      <p:cxnSp>
        <p:nvCxnSpPr>
          <p:cNvPr id="434" name="Google Shape;434;p38"/>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435" name="Google Shape;435;p38"/>
          <p:cNvSpPr/>
          <p:nvPr/>
        </p:nvSpPr>
        <p:spPr>
          <a:xfrm>
            <a:off x="6708025" y="1735525"/>
            <a:ext cx="212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Implementing linear regression based on likes/views dataset</a:t>
            </a:r>
            <a:endParaRPr/>
          </a:p>
        </p:txBody>
      </p:sp>
      <p:sp>
        <p:nvSpPr>
          <p:cNvPr id="436" name="Google Shape;436;p38"/>
          <p:cNvSpPr/>
          <p:nvPr/>
        </p:nvSpPr>
        <p:spPr>
          <a:xfrm>
            <a:off x="6708025" y="3696925"/>
            <a:ext cx="212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Utilizing linear regression model to predict view counts </a:t>
            </a:r>
            <a:endParaRPr/>
          </a:p>
        </p:txBody>
      </p:sp>
      <p:cxnSp>
        <p:nvCxnSpPr>
          <p:cNvPr id="437" name="Google Shape;437;p38"/>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438" name="Google Shape;438;p38"/>
          <p:cNvCxnSpPr>
            <a:stCxn id="435" idx="2"/>
            <a:endCxn id="436" idx="0"/>
          </p:cNvCxnSpPr>
          <p:nvPr/>
        </p:nvCxnSpPr>
        <p:spPr>
          <a:xfrm>
            <a:off x="7770175" y="2536525"/>
            <a:ext cx="0" cy="1160400"/>
          </a:xfrm>
          <a:prstGeom prst="straightConnector1">
            <a:avLst/>
          </a:prstGeom>
          <a:noFill/>
          <a:ln w="9525" cap="flat" cmpd="sng">
            <a:solidFill>
              <a:schemeClr val="dk2"/>
            </a:solidFill>
            <a:prstDash val="solid"/>
            <a:round/>
            <a:headEnd type="none" w="med" len="med"/>
            <a:tailEnd type="triangle" w="med" len="med"/>
          </a:ln>
        </p:spPr>
      </p:cxnSp>
      <p:sp>
        <p:nvSpPr>
          <p:cNvPr id="439" name="Google Shape;439;p38"/>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Analysis and Actions</a:t>
            </a:r>
            <a:endParaRPr sz="1800" b="1">
              <a:latin typeface="Source Code Pro"/>
              <a:ea typeface="Source Code Pro"/>
              <a:cs typeface="Source Code Pro"/>
              <a:sym typeface="Source Code Pro"/>
            </a:endParaRPr>
          </a:p>
        </p:txBody>
      </p:sp>
      <p:cxnSp>
        <p:nvCxnSpPr>
          <p:cNvPr id="440" name="Google Shape;440;p38"/>
          <p:cNvCxnSpPr>
            <a:stCxn id="429" idx="3"/>
            <a:endCxn id="432"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441" name="Google Shape;441;p38"/>
          <p:cNvSpPr txBox="1"/>
          <p:nvPr/>
        </p:nvSpPr>
        <p:spPr>
          <a:xfrm>
            <a:off x="1714375" y="1676475"/>
            <a:ext cx="15645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Extracting views and likes from respective columns and reshaping array</a:t>
            </a:r>
            <a:endParaRPr sz="1100">
              <a:latin typeface="Source Code Pro"/>
              <a:ea typeface="Source Code Pro"/>
              <a:cs typeface="Source Code Pro"/>
              <a:sym typeface="Source Code Pro"/>
            </a:endParaRPr>
          </a:p>
          <a:p>
            <a:pPr marL="0" lvl="0" indent="0" algn="l" rtl="0">
              <a:spcBef>
                <a:spcPts val="0"/>
              </a:spcBef>
              <a:spcAft>
                <a:spcPts val="0"/>
              </a:spcAft>
              <a:buClr>
                <a:srgbClr val="000000"/>
              </a:buClr>
              <a:buSzPts val="1100"/>
              <a:buFont typeface="Arial"/>
              <a:buNone/>
            </a:pPr>
            <a:endParaRPr sz="1100">
              <a:latin typeface="Source Code Pro"/>
              <a:ea typeface="Source Code Pro"/>
              <a:cs typeface="Source Code Pro"/>
              <a:sym typeface="Source Code Pro"/>
            </a:endParaRPr>
          </a:p>
        </p:txBody>
      </p:sp>
      <p:sp>
        <p:nvSpPr>
          <p:cNvPr id="442" name="Google Shape;442;p38"/>
          <p:cNvSpPr/>
          <p:nvPr/>
        </p:nvSpPr>
        <p:spPr>
          <a:xfrm>
            <a:off x="3964775" y="3696925"/>
            <a:ext cx="17574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Visualizing Actual vs. Predicted View counts</a:t>
            </a:r>
            <a:endParaRPr/>
          </a:p>
        </p:txBody>
      </p:sp>
      <p:sp>
        <p:nvSpPr>
          <p:cNvPr id="443" name="Google Shape;443;p38"/>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Calculate model evaluation metrics for linear regression</a:t>
            </a:r>
            <a:endParaRPr/>
          </a:p>
        </p:txBody>
      </p:sp>
      <p:cxnSp>
        <p:nvCxnSpPr>
          <p:cNvPr id="444" name="Google Shape;444;p38"/>
          <p:cNvCxnSpPr>
            <a:stCxn id="442" idx="1"/>
            <a:endCxn id="443" idx="3"/>
          </p:cNvCxnSpPr>
          <p:nvPr/>
        </p:nvCxnSpPr>
        <p:spPr>
          <a:xfrm rot="10800000">
            <a:off x="2636075" y="4097425"/>
            <a:ext cx="1328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9"/>
          <p:cNvSpPr txBox="1">
            <a:spLocks noGrp="1"/>
          </p:cNvSpPr>
          <p:nvPr>
            <p:ph type="title"/>
          </p:nvPr>
        </p:nvSpPr>
        <p:spPr>
          <a:xfrm>
            <a:off x="886875" y="292850"/>
            <a:ext cx="79455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Queen_Reina- LR: ACtual Views vs. Predicted Views</a:t>
            </a:r>
            <a:endParaRPr sz="3600"/>
          </a:p>
        </p:txBody>
      </p:sp>
      <p:sp>
        <p:nvSpPr>
          <p:cNvPr id="450" name="Google Shape;4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pic>
        <p:nvPicPr>
          <p:cNvPr id="451" name="Google Shape;451;p39"/>
          <p:cNvPicPr preferRelativeResize="0"/>
          <p:nvPr/>
        </p:nvPicPr>
        <p:blipFill>
          <a:blip r:embed="rId3">
            <a:alphaModFix/>
          </a:blip>
          <a:stretch>
            <a:fillRect/>
          </a:stretch>
        </p:blipFill>
        <p:spPr>
          <a:xfrm>
            <a:off x="481950" y="1011150"/>
            <a:ext cx="4231725" cy="2821150"/>
          </a:xfrm>
          <a:prstGeom prst="rect">
            <a:avLst/>
          </a:prstGeom>
          <a:noFill/>
          <a:ln>
            <a:noFill/>
          </a:ln>
        </p:spPr>
      </p:pic>
      <p:graphicFrame>
        <p:nvGraphicFramePr>
          <p:cNvPr id="452" name="Google Shape;452;p39"/>
          <p:cNvGraphicFramePr/>
          <p:nvPr/>
        </p:nvGraphicFramePr>
        <p:xfrm>
          <a:off x="886875" y="3959075"/>
          <a:ext cx="3421875" cy="709790"/>
        </p:xfrm>
        <a:graphic>
          <a:graphicData uri="http://schemas.openxmlformats.org/drawingml/2006/table">
            <a:tbl>
              <a:tblPr>
                <a:noFill/>
                <a:tableStyleId>{39B7C41E-0FE6-44E1-ABC6-D4928BC5486B}</a:tableStyleId>
              </a:tblPr>
              <a:tblGrid>
                <a:gridCol w="1126300"/>
                <a:gridCol w="1126300"/>
                <a:gridCol w="1169275"/>
              </a:tblGrid>
              <a:tr h="344850">
                <a:tc gridSpan="3">
                  <a:txBody>
                    <a:bodyPr/>
                    <a:lstStyle/>
                    <a:p>
                      <a:pPr marL="0" lvl="0" indent="0" algn="l" rtl="0">
                        <a:spcBef>
                          <a:spcPts val="0"/>
                        </a:spcBef>
                        <a:spcAft>
                          <a:spcPts val="0"/>
                        </a:spcAft>
                        <a:buNone/>
                      </a:pPr>
                      <a:r>
                        <a:rPr lang="en" sz="1100" b="1">
                          <a:latin typeface="Source Code Pro"/>
                          <a:ea typeface="Source Code Pro"/>
                          <a:cs typeface="Source Code Pro"/>
                          <a:sym typeface="Source Code Pro"/>
                        </a:rPr>
                        <a:t>Linear Regression Model Accuracy</a:t>
                      </a:r>
                      <a:endParaRPr sz="1100" b="1">
                        <a:latin typeface="Source Code Pro"/>
                        <a:ea typeface="Source Code Pro"/>
                        <a:cs typeface="Source Code Pro"/>
                        <a:sym typeface="Source Code Pr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59300">
                <a:tc>
                  <a:txBody>
                    <a:bodyPr/>
                    <a:lstStyle/>
                    <a:p>
                      <a:pPr marL="0" lvl="0" indent="0" algn="l" rtl="0">
                        <a:spcBef>
                          <a:spcPts val="0"/>
                        </a:spcBef>
                        <a:spcAft>
                          <a:spcPts val="0"/>
                        </a:spcAft>
                        <a:buNone/>
                      </a:pPr>
                      <a:r>
                        <a:rPr lang="en" sz="1000">
                          <a:latin typeface="Source Code Pro"/>
                          <a:ea typeface="Source Code Pro"/>
                          <a:cs typeface="Source Code Pro"/>
                          <a:sym typeface="Source Code Pro"/>
                        </a:rPr>
                        <a:t>R</a:t>
                      </a:r>
                      <a:r>
                        <a:rPr lang="en" sz="1000" baseline="30000">
                          <a:latin typeface="Source Code Pro"/>
                          <a:ea typeface="Source Code Pro"/>
                          <a:cs typeface="Source Code Pro"/>
                          <a:sym typeface="Source Code Pro"/>
                        </a:rPr>
                        <a:t>2</a:t>
                      </a:r>
                      <a:r>
                        <a:rPr lang="en" sz="1000">
                          <a:latin typeface="Source Code Pro"/>
                          <a:ea typeface="Source Code Pro"/>
                          <a:cs typeface="Source Code Pro"/>
                          <a:sym typeface="Source Code Pro"/>
                        </a:rPr>
                        <a:t>= 0.75</a:t>
                      </a:r>
                      <a:endParaRPr sz="1000">
                        <a:latin typeface="Source Code Pro"/>
                        <a:ea typeface="Source Code Pro"/>
                        <a:cs typeface="Source Code Pro"/>
                        <a:sym typeface="Source Code Pr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Source Code Pro"/>
                          <a:ea typeface="Source Code Pro"/>
                          <a:cs typeface="Source Code Pro"/>
                          <a:sym typeface="Source Code Pro"/>
                        </a:rPr>
                        <a:t>MAE= 1.3e6</a:t>
                      </a:r>
                      <a:endParaRPr sz="1000">
                        <a:latin typeface="Source Code Pro"/>
                        <a:ea typeface="Source Code Pro"/>
                        <a:cs typeface="Source Code Pro"/>
                        <a:sym typeface="Source Code Pr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Source Code Pro"/>
                          <a:ea typeface="Source Code Pro"/>
                          <a:cs typeface="Source Code Pro"/>
                          <a:sym typeface="Source Code Pro"/>
                        </a:rPr>
                        <a:t>RMSE= 3.96e6</a:t>
                      </a:r>
                      <a:endParaRPr sz="1000">
                        <a:latin typeface="Source Code Pro"/>
                        <a:ea typeface="Source Code Pro"/>
                        <a:cs typeface="Source Code Pro"/>
                        <a:sym typeface="Source Code Pr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bl>
          </a:graphicData>
        </a:graphic>
      </p:graphicFrame>
      <p:sp>
        <p:nvSpPr>
          <p:cNvPr id="453" name="Google Shape;45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454" name="Google Shape;454;p39"/>
          <p:cNvGraphicFramePr/>
          <p:nvPr/>
        </p:nvGraphicFramePr>
        <p:xfrm>
          <a:off x="5018475" y="1093850"/>
          <a:ext cx="3421875" cy="3912395"/>
        </p:xfrm>
        <a:graphic>
          <a:graphicData uri="http://schemas.openxmlformats.org/drawingml/2006/table">
            <a:tbl>
              <a:tblPr>
                <a:noFill/>
                <a:tableStyleId>{39B7C41E-0FE6-44E1-ABC6-D4928BC5486B}</a:tableStyleId>
              </a:tblPr>
              <a:tblGrid>
                <a:gridCol w="3421875"/>
              </a:tblGrid>
              <a:tr h="1626425">
                <a:tc>
                  <a:txBody>
                    <a:bodyPr/>
                    <a:lstStyle/>
                    <a:p>
                      <a:pPr marL="0" lvl="0" indent="0" algn="l" rtl="0">
                        <a:spcBef>
                          <a:spcPts val="0"/>
                        </a:spcBef>
                        <a:spcAft>
                          <a:spcPts val="0"/>
                        </a:spcAft>
                        <a:buNone/>
                      </a:pPr>
                      <a:r>
                        <a:rPr lang="en"/>
                        <a:t>        </a:t>
                      </a:r>
                      <a:r>
                        <a:rPr lang="en" b="1"/>
                        <a:t>aryshary92</a:t>
                      </a:r>
                      <a:br>
                        <a:rPr lang="en" b="1"/>
                      </a:br>
                      <a:endParaRPr u="sng"/>
                    </a:p>
                    <a:p>
                      <a:pPr marL="0" lvl="0" indent="0" algn="l" rtl="0">
                        <a:spcBef>
                          <a:spcPts val="0"/>
                        </a:spcBef>
                        <a:spcAft>
                          <a:spcPts val="0"/>
                        </a:spcAft>
                        <a:buNone/>
                      </a:pPr>
                      <a:r>
                        <a:rPr lang="en" sz="1100" b="1">
                          <a:latin typeface="Source Code Pro"/>
                          <a:ea typeface="Source Code Pro"/>
                          <a:cs typeface="Source Code Pro"/>
                          <a:sym typeface="Source Code Pro"/>
                        </a:rPr>
                        <a:t>@Queen_Reina</a:t>
                      </a:r>
                      <a:r>
                        <a:rPr lang="en" sz="1100">
                          <a:latin typeface="Source Code Pro"/>
                          <a:ea typeface="Source Code Pro"/>
                          <a:cs typeface="Source Code Pro"/>
                          <a:sym typeface="Source Code Pro"/>
                        </a:rPr>
                        <a:t> </a:t>
                      </a:r>
                      <a:r>
                        <a:rPr lang="en" sz="1100" b="1">
                          <a:latin typeface="Source Code Pro"/>
                          <a:ea typeface="Source Code Pro"/>
                          <a:cs typeface="Source Code Pro"/>
                          <a:sym typeface="Source Code Pro"/>
                        </a:rPr>
                        <a:t>@woober_xl</a:t>
                      </a:r>
                      <a:r>
                        <a:rPr lang="en" sz="1100">
                          <a:latin typeface="Source Code Pro"/>
                          <a:ea typeface="Source Code Pro"/>
                          <a:cs typeface="Source Code Pro"/>
                          <a:sym typeface="Source Code Pro"/>
                        </a:rPr>
                        <a:t> The R</a:t>
                      </a:r>
                      <a:r>
                        <a:rPr lang="en" sz="1100" baseline="30000">
                          <a:latin typeface="Source Code Pro"/>
                          <a:ea typeface="Source Code Pro"/>
                          <a:cs typeface="Source Code Pro"/>
                          <a:sym typeface="Source Code Pro"/>
                        </a:rPr>
                        <a:t>2</a:t>
                      </a:r>
                      <a:r>
                        <a:rPr lang="en" sz="1100">
                          <a:latin typeface="Source Code Pro"/>
                          <a:ea typeface="Source Code Pro"/>
                          <a:cs typeface="Source Code Pro"/>
                          <a:sym typeface="Source Code Pro"/>
                        </a:rPr>
                        <a:t> value seems to be indicative to our correlation strength (R= 0.82). But what’s with the high MAE and RMSE score? </a:t>
                      </a:r>
                      <a:endParaRPr sz="1100">
                        <a:latin typeface="Source Code Pro"/>
                        <a:ea typeface="Source Code Pro"/>
                        <a:cs typeface="Source Code Pro"/>
                        <a:sym typeface="Source Code Pr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r h="2198350">
                <a:tc>
                  <a:txBody>
                    <a:bodyPr/>
                    <a:lstStyle/>
                    <a:p>
                      <a:pPr marL="0" lvl="0" indent="0" algn="l" rtl="0">
                        <a:spcBef>
                          <a:spcPts val="0"/>
                        </a:spcBef>
                        <a:spcAft>
                          <a:spcPts val="0"/>
                        </a:spcAft>
                        <a:buNone/>
                      </a:pPr>
                      <a:r>
                        <a:rPr lang="en"/>
                        <a:t>         </a:t>
                      </a:r>
                      <a:r>
                        <a:rPr lang="en" b="1"/>
                        <a:t>woober_xl</a:t>
                      </a:r>
                      <a:r>
                        <a:rPr lang="en"/>
                        <a:t/>
                      </a:r>
                      <a:br>
                        <a:rPr lang="en"/>
                      </a:br>
                      <a:r>
                        <a:rPr lang="en"/>
                        <a:t/>
                      </a:r>
                      <a:br>
                        <a:rPr lang="en"/>
                      </a:br>
                      <a:r>
                        <a:rPr lang="en" sz="1100" b="1">
                          <a:latin typeface="Source Code Pro"/>
                          <a:ea typeface="Source Code Pro"/>
                          <a:cs typeface="Source Code Pro"/>
                          <a:sym typeface="Source Code Pro"/>
                        </a:rPr>
                        <a:t>@aryshary92</a:t>
                      </a:r>
                      <a:r>
                        <a:rPr lang="en" sz="1100">
                          <a:latin typeface="Source Code Pro"/>
                          <a:ea typeface="Source Code Pro"/>
                          <a:cs typeface="Source Code Pro"/>
                          <a:sym typeface="Source Code Pro"/>
                        </a:rPr>
                        <a:t> MAE is the measure of difference between two continuous variables. In this case, it’s the difference of our predicted test data set and prediction data set. It’s due to the outliers. The same can be said for the high RSME, which is the measure distance between each point to the predicted line.</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FEFEF"/>
                    </a:solidFill>
                  </a:tcPr>
                </a:tc>
              </a:tr>
            </a:tbl>
          </a:graphicData>
        </a:graphic>
      </p:graphicFrame>
      <p:pic>
        <p:nvPicPr>
          <p:cNvPr id="455" name="Google Shape;455;p39"/>
          <p:cNvPicPr preferRelativeResize="0"/>
          <p:nvPr/>
        </p:nvPicPr>
        <p:blipFill>
          <a:blip r:embed="rId4">
            <a:alphaModFix/>
          </a:blip>
          <a:stretch>
            <a:fillRect/>
          </a:stretch>
        </p:blipFill>
        <p:spPr>
          <a:xfrm>
            <a:off x="5079503" y="1158751"/>
            <a:ext cx="333071" cy="314173"/>
          </a:xfrm>
          <a:prstGeom prst="rect">
            <a:avLst/>
          </a:prstGeom>
          <a:noFill/>
          <a:ln w="9525" cap="flat" cmpd="sng">
            <a:solidFill>
              <a:srgbClr val="999999"/>
            </a:solidFill>
            <a:prstDash val="solid"/>
            <a:round/>
            <a:headEnd type="none" w="sm" len="sm"/>
            <a:tailEnd type="none" w="sm" len="sm"/>
          </a:ln>
        </p:spPr>
      </p:pic>
      <p:pic>
        <p:nvPicPr>
          <p:cNvPr id="456" name="Google Shape;456;p39"/>
          <p:cNvPicPr preferRelativeResize="0"/>
          <p:nvPr/>
        </p:nvPicPr>
        <p:blipFill>
          <a:blip r:embed="rId5">
            <a:alphaModFix/>
          </a:blip>
          <a:stretch>
            <a:fillRect/>
          </a:stretch>
        </p:blipFill>
        <p:spPr>
          <a:xfrm>
            <a:off x="5100950" y="2776628"/>
            <a:ext cx="333075" cy="301039"/>
          </a:xfrm>
          <a:prstGeom prst="rect">
            <a:avLst/>
          </a:prstGeom>
          <a:noFill/>
          <a:ln w="9525" cap="flat" cmpd="sng">
            <a:solidFill>
              <a:srgbClr val="666666"/>
            </a:solidFill>
            <a:prstDash val="solid"/>
            <a:round/>
            <a:headEnd type="none" w="sm" len="sm"/>
            <a:tailEnd type="none" w="sm" len="sm"/>
          </a:ln>
        </p:spPr>
      </p:pic>
      <p:pic>
        <p:nvPicPr>
          <p:cNvPr id="457" name="Google Shape;457;p39"/>
          <p:cNvPicPr preferRelativeResize="0"/>
          <p:nvPr/>
        </p:nvPicPr>
        <p:blipFill>
          <a:blip r:embed="rId6">
            <a:alphaModFix/>
          </a:blip>
          <a:stretch>
            <a:fillRect/>
          </a:stretch>
        </p:blipFill>
        <p:spPr>
          <a:xfrm>
            <a:off x="258205" y="407951"/>
            <a:ext cx="520708" cy="495925"/>
          </a:xfrm>
          <a:prstGeom prst="rect">
            <a:avLst/>
          </a:prstGeom>
          <a:noFill/>
          <a:ln w="9525" cap="flat" cmpd="sng">
            <a:solidFill>
              <a:srgbClr val="999999"/>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0"/>
          <p:cNvSpPr/>
          <p:nvPr/>
        </p:nvSpPr>
        <p:spPr>
          <a:xfrm>
            <a:off x="194025" y="3074200"/>
            <a:ext cx="8714400" cy="17037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txBox="1">
            <a:spLocks noGrp="1"/>
          </p:cNvSpPr>
          <p:nvPr>
            <p:ph type="title"/>
          </p:nvPr>
        </p:nvSpPr>
        <p:spPr>
          <a:xfrm>
            <a:off x="453250" y="90225"/>
            <a:ext cx="79599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t>     Aryshary92 - Next approach</a:t>
            </a:r>
            <a:endParaRPr sz="3600"/>
          </a:p>
          <a:p>
            <a:pPr marL="0" lvl="0" indent="0" algn="l" rtl="0">
              <a:spcBef>
                <a:spcPts val="0"/>
              </a:spcBef>
              <a:spcAft>
                <a:spcPts val="0"/>
              </a:spcAft>
              <a:buClr>
                <a:srgbClr val="000000"/>
              </a:buClr>
              <a:buSzPts val="1100"/>
              <a:buFont typeface="Arial"/>
              <a:buNone/>
            </a:pPr>
            <a:endParaRPr sz="3600"/>
          </a:p>
          <a:p>
            <a:pPr marL="0" lvl="0" indent="0" algn="l" rtl="0">
              <a:spcBef>
                <a:spcPts val="0"/>
              </a:spcBef>
              <a:spcAft>
                <a:spcPts val="0"/>
              </a:spcAft>
              <a:buNone/>
            </a:pPr>
            <a:endParaRPr sz="3600"/>
          </a:p>
        </p:txBody>
      </p:sp>
      <p:sp>
        <p:nvSpPr>
          <p:cNvPr id="464" name="Google Shape;46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cxnSp>
        <p:nvCxnSpPr>
          <p:cNvPr id="465" name="Google Shape;465;p40"/>
          <p:cNvCxnSpPr>
            <a:stCxn id="466" idx="3"/>
          </p:cNvCxnSpPr>
          <p:nvPr/>
        </p:nvCxnSpPr>
        <p:spPr>
          <a:xfrm rot="10800000" flipH="1">
            <a:off x="1660825" y="2110825"/>
            <a:ext cx="1671600" cy="42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40"/>
          <p:cNvSpPr txBox="1"/>
          <p:nvPr/>
        </p:nvSpPr>
        <p:spPr>
          <a:xfrm>
            <a:off x="1773325" y="1647850"/>
            <a:ext cx="1446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Extract titles from dataset</a:t>
            </a:r>
            <a:endParaRPr sz="1100">
              <a:latin typeface="Source Code Pro"/>
              <a:ea typeface="Source Code Pro"/>
              <a:cs typeface="Source Code Pro"/>
              <a:sym typeface="Source Code Pro"/>
            </a:endParaRPr>
          </a:p>
        </p:txBody>
      </p:sp>
      <p:sp>
        <p:nvSpPr>
          <p:cNvPr id="468" name="Google Shape;468;p40"/>
          <p:cNvSpPr/>
          <p:nvPr/>
        </p:nvSpPr>
        <p:spPr>
          <a:xfrm>
            <a:off x="194075" y="952925"/>
            <a:ext cx="8714400" cy="21864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00025" y="1714525"/>
            <a:ext cx="13608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 YouTube</a:t>
            </a:r>
            <a:endParaRPr/>
          </a:p>
          <a:p>
            <a:pPr marL="0" lvl="0" indent="0" algn="ctr" rtl="0">
              <a:spcBef>
                <a:spcPts val="0"/>
              </a:spcBef>
              <a:spcAft>
                <a:spcPts val="0"/>
              </a:spcAft>
              <a:buNone/>
            </a:pPr>
            <a:r>
              <a:rPr lang="en"/>
              <a:t>Dataset</a:t>
            </a:r>
            <a:endParaRPr/>
          </a:p>
        </p:txBody>
      </p:sp>
      <p:sp>
        <p:nvSpPr>
          <p:cNvPr id="469" name="Google Shape;469;p40"/>
          <p:cNvSpPr/>
          <p:nvPr/>
        </p:nvSpPr>
        <p:spPr>
          <a:xfrm>
            <a:off x="3332425" y="1702525"/>
            <a:ext cx="1811100" cy="82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One-Hot Encoding to create binary matrix for categories</a:t>
            </a:r>
            <a:endParaRPr/>
          </a:p>
        </p:txBody>
      </p:sp>
      <p:sp>
        <p:nvSpPr>
          <p:cNvPr id="470" name="Google Shape;470;p40"/>
          <p:cNvSpPr txBox="1"/>
          <p:nvPr/>
        </p:nvSpPr>
        <p:spPr>
          <a:xfrm>
            <a:off x="300025" y="979750"/>
            <a:ext cx="42720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Implementation Steps</a:t>
            </a:r>
            <a:endParaRPr sz="1800" b="1">
              <a:latin typeface="Source Code Pro"/>
              <a:ea typeface="Source Code Pro"/>
              <a:cs typeface="Source Code Pro"/>
              <a:sym typeface="Source Code Pro"/>
            </a:endParaRPr>
          </a:p>
          <a:p>
            <a:pPr marL="0" lvl="0" indent="0" algn="l" rtl="0">
              <a:spcBef>
                <a:spcPts val="0"/>
              </a:spcBef>
              <a:spcAft>
                <a:spcPts val="0"/>
              </a:spcAft>
              <a:buNone/>
            </a:pPr>
            <a:endParaRPr sz="1800" b="1">
              <a:latin typeface="Source Code Pro"/>
              <a:ea typeface="Source Code Pro"/>
              <a:cs typeface="Source Code Pro"/>
              <a:sym typeface="Source Code Pro"/>
            </a:endParaRPr>
          </a:p>
        </p:txBody>
      </p:sp>
      <p:cxnSp>
        <p:nvCxnSpPr>
          <p:cNvPr id="471" name="Google Shape;471;p40"/>
          <p:cNvCxnSpPr/>
          <p:nvPr/>
        </p:nvCxnSpPr>
        <p:spPr>
          <a:xfrm>
            <a:off x="5143525" y="2115025"/>
            <a:ext cx="1564500" cy="6600"/>
          </a:xfrm>
          <a:prstGeom prst="straightConnector1">
            <a:avLst/>
          </a:prstGeom>
          <a:noFill/>
          <a:ln w="9525" cap="flat" cmpd="sng">
            <a:solidFill>
              <a:schemeClr val="dk2"/>
            </a:solidFill>
            <a:prstDash val="solid"/>
            <a:round/>
            <a:headEnd type="none" w="med" len="med"/>
            <a:tailEnd type="triangle" w="med" len="med"/>
          </a:ln>
        </p:spPr>
      </p:cxnSp>
      <p:sp>
        <p:nvSpPr>
          <p:cNvPr id="472" name="Google Shape;472;p40"/>
          <p:cNvSpPr txBox="1"/>
          <p:nvPr/>
        </p:nvSpPr>
        <p:spPr>
          <a:xfrm>
            <a:off x="5126275" y="1562125"/>
            <a:ext cx="1446600" cy="11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latin typeface="Source Code Pro"/>
              <a:ea typeface="Source Code Pro"/>
              <a:cs typeface="Source Code Pro"/>
              <a:sym typeface="Source Code Pro"/>
            </a:endParaRPr>
          </a:p>
        </p:txBody>
      </p:sp>
      <p:sp>
        <p:nvSpPr>
          <p:cNvPr id="473" name="Google Shape;473;p40"/>
          <p:cNvSpPr/>
          <p:nvPr/>
        </p:nvSpPr>
        <p:spPr>
          <a:xfrm>
            <a:off x="6708025" y="1735525"/>
            <a:ext cx="17643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Reshaping arrays for linear regression</a:t>
            </a:r>
            <a:endParaRPr/>
          </a:p>
        </p:txBody>
      </p:sp>
      <p:sp>
        <p:nvSpPr>
          <p:cNvPr id="474" name="Google Shape;474;p40"/>
          <p:cNvSpPr/>
          <p:nvPr/>
        </p:nvSpPr>
        <p:spPr>
          <a:xfrm>
            <a:off x="6708025" y="3600750"/>
            <a:ext cx="1764300" cy="106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Fitting linear regression for independent vars (category, likes) to predict views</a:t>
            </a:r>
            <a:endParaRPr/>
          </a:p>
        </p:txBody>
      </p:sp>
      <p:cxnSp>
        <p:nvCxnSpPr>
          <p:cNvPr id="475" name="Google Shape;475;p40"/>
          <p:cNvCxnSpPr/>
          <p:nvPr/>
        </p:nvCxnSpPr>
        <p:spPr>
          <a:xfrm flipH="1">
            <a:off x="5722225" y="4097425"/>
            <a:ext cx="985800" cy="9000"/>
          </a:xfrm>
          <a:prstGeom prst="straightConnector1">
            <a:avLst/>
          </a:prstGeom>
          <a:noFill/>
          <a:ln w="9525" cap="flat" cmpd="sng">
            <a:solidFill>
              <a:schemeClr val="dk2"/>
            </a:solidFill>
            <a:prstDash val="solid"/>
            <a:round/>
            <a:headEnd type="none" w="med" len="med"/>
            <a:tailEnd type="triangle" w="med" len="med"/>
          </a:ln>
        </p:spPr>
      </p:cxnSp>
      <p:cxnSp>
        <p:nvCxnSpPr>
          <p:cNvPr id="476" name="Google Shape;476;p40"/>
          <p:cNvCxnSpPr>
            <a:stCxn id="473" idx="2"/>
            <a:endCxn id="474" idx="0"/>
          </p:cNvCxnSpPr>
          <p:nvPr/>
        </p:nvCxnSpPr>
        <p:spPr>
          <a:xfrm>
            <a:off x="7590175" y="2536525"/>
            <a:ext cx="0" cy="1064100"/>
          </a:xfrm>
          <a:prstGeom prst="straightConnector1">
            <a:avLst/>
          </a:prstGeom>
          <a:noFill/>
          <a:ln w="9525" cap="flat" cmpd="sng">
            <a:solidFill>
              <a:schemeClr val="dk2"/>
            </a:solidFill>
            <a:prstDash val="solid"/>
            <a:round/>
            <a:headEnd type="none" w="med" len="med"/>
            <a:tailEnd type="triangle" w="med" len="med"/>
          </a:ln>
        </p:spPr>
      </p:cxnSp>
      <p:sp>
        <p:nvSpPr>
          <p:cNvPr id="477" name="Google Shape;477;p40"/>
          <p:cNvSpPr txBox="1"/>
          <p:nvPr/>
        </p:nvSpPr>
        <p:spPr>
          <a:xfrm>
            <a:off x="300025" y="3201025"/>
            <a:ext cx="5888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Code Pro"/>
                <a:ea typeface="Source Code Pro"/>
                <a:cs typeface="Source Code Pro"/>
                <a:sym typeface="Source Code Pro"/>
              </a:rPr>
              <a:t>Linear Regression</a:t>
            </a:r>
            <a:endParaRPr sz="1800" b="1">
              <a:latin typeface="Source Code Pro"/>
              <a:ea typeface="Source Code Pro"/>
              <a:cs typeface="Source Code Pro"/>
              <a:sym typeface="Source Code Pro"/>
            </a:endParaRPr>
          </a:p>
        </p:txBody>
      </p:sp>
      <p:cxnSp>
        <p:nvCxnSpPr>
          <p:cNvPr id="478" name="Google Shape;478;p40"/>
          <p:cNvCxnSpPr>
            <a:stCxn id="466" idx="3"/>
            <a:endCxn id="469" idx="1"/>
          </p:cNvCxnSpPr>
          <p:nvPr/>
        </p:nvCxnSpPr>
        <p:spPr>
          <a:xfrm>
            <a:off x="1660825" y="2115025"/>
            <a:ext cx="1671600" cy="0"/>
          </a:xfrm>
          <a:prstGeom prst="straightConnector1">
            <a:avLst/>
          </a:prstGeom>
          <a:noFill/>
          <a:ln w="9525" cap="flat" cmpd="sng">
            <a:solidFill>
              <a:schemeClr val="dk2"/>
            </a:solidFill>
            <a:prstDash val="solid"/>
            <a:round/>
            <a:headEnd type="none" w="med" len="med"/>
            <a:tailEnd type="triangle" w="med" len="med"/>
          </a:ln>
        </p:spPr>
      </p:cxnSp>
      <p:sp>
        <p:nvSpPr>
          <p:cNvPr id="479" name="Google Shape;479;p40"/>
          <p:cNvSpPr txBox="1"/>
          <p:nvPr/>
        </p:nvSpPr>
        <p:spPr>
          <a:xfrm>
            <a:off x="1714375" y="1676475"/>
            <a:ext cx="15645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latin typeface="Source Code Pro"/>
              <a:ea typeface="Source Code Pro"/>
              <a:cs typeface="Source Code Pro"/>
              <a:sym typeface="Source Code Pro"/>
            </a:endParaRPr>
          </a:p>
        </p:txBody>
      </p:sp>
      <p:sp>
        <p:nvSpPr>
          <p:cNvPr id="480" name="Google Shape;480;p40"/>
          <p:cNvSpPr/>
          <p:nvPr/>
        </p:nvSpPr>
        <p:spPr>
          <a:xfrm>
            <a:off x="3911125" y="3696925"/>
            <a:ext cx="18111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Predictions using testing dataset</a:t>
            </a:r>
            <a:endParaRPr/>
          </a:p>
        </p:txBody>
      </p:sp>
      <p:sp>
        <p:nvSpPr>
          <p:cNvPr id="481" name="Google Shape;481;p40"/>
          <p:cNvSpPr/>
          <p:nvPr/>
        </p:nvSpPr>
        <p:spPr>
          <a:xfrm>
            <a:off x="388200" y="3696925"/>
            <a:ext cx="2247900" cy="80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Check predictions using R-squared score and means squared error</a:t>
            </a:r>
            <a:endParaRPr/>
          </a:p>
        </p:txBody>
      </p:sp>
      <p:cxnSp>
        <p:nvCxnSpPr>
          <p:cNvPr id="482" name="Google Shape;482;p40"/>
          <p:cNvCxnSpPr>
            <a:stCxn id="480" idx="1"/>
            <a:endCxn id="481" idx="3"/>
          </p:cNvCxnSpPr>
          <p:nvPr/>
        </p:nvCxnSpPr>
        <p:spPr>
          <a:xfrm rot="10800000">
            <a:off x="2636125" y="4097425"/>
            <a:ext cx="1275000" cy="0"/>
          </a:xfrm>
          <a:prstGeom prst="straightConnector1">
            <a:avLst/>
          </a:prstGeom>
          <a:noFill/>
          <a:ln w="9525" cap="flat" cmpd="sng">
            <a:solidFill>
              <a:schemeClr val="dk2"/>
            </a:solidFill>
            <a:prstDash val="solid"/>
            <a:round/>
            <a:headEnd type="none" w="med" len="med"/>
            <a:tailEnd type="triangle" w="med" len="med"/>
          </a:ln>
        </p:spPr>
      </p:cxnSp>
      <p:pic>
        <p:nvPicPr>
          <p:cNvPr id="483" name="Google Shape;483;p40"/>
          <p:cNvPicPr preferRelativeResize="0"/>
          <p:nvPr/>
        </p:nvPicPr>
        <p:blipFill>
          <a:blip r:embed="rId3">
            <a:alphaModFix/>
          </a:blip>
          <a:stretch>
            <a:fillRect/>
          </a:stretch>
        </p:blipFill>
        <p:spPr>
          <a:xfrm>
            <a:off x="203922" y="223848"/>
            <a:ext cx="548700" cy="517599"/>
          </a:xfrm>
          <a:prstGeom prst="rect">
            <a:avLst/>
          </a:prstGeom>
          <a:noFill/>
          <a:ln w="9525" cap="flat" cmpd="sng">
            <a:solidFill>
              <a:srgbClr val="999999"/>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Looking Ahead...</a:t>
            </a:r>
            <a:endParaRPr/>
          </a:p>
        </p:txBody>
      </p:sp>
      <p:sp>
        <p:nvSpPr>
          <p:cNvPr id="489" name="Google Shape;489;p4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additional data elements or approaches would we use to further enhance our analysis?</a:t>
            </a:r>
            <a:endParaRPr/>
          </a:p>
          <a:p>
            <a:pPr marL="457200" lvl="0" indent="-342900" algn="l" rtl="0">
              <a:spcBef>
                <a:spcPts val="1600"/>
              </a:spcBef>
              <a:spcAft>
                <a:spcPts val="0"/>
              </a:spcAft>
              <a:buSzPts val="1800"/>
              <a:buChar char="-"/>
            </a:pPr>
            <a:r>
              <a:rPr lang="en"/>
              <a:t>Subscriber counts</a:t>
            </a:r>
            <a:endParaRPr/>
          </a:p>
          <a:p>
            <a:pPr marL="457200" lvl="0" indent="-342900" algn="l" rtl="0">
              <a:spcBef>
                <a:spcPts val="0"/>
              </a:spcBef>
              <a:spcAft>
                <a:spcPts val="0"/>
              </a:spcAft>
              <a:buSzPts val="1800"/>
              <a:buChar char="-"/>
            </a:pPr>
            <a:r>
              <a:rPr lang="en"/>
              <a:t>Referral video and tags</a:t>
            </a:r>
            <a:endParaRPr/>
          </a:p>
          <a:p>
            <a:pPr marL="457200" lvl="0" indent="-342900" algn="l" rtl="0">
              <a:spcBef>
                <a:spcPts val="0"/>
              </a:spcBef>
              <a:spcAft>
                <a:spcPts val="0"/>
              </a:spcAft>
              <a:buSzPts val="1800"/>
              <a:buChar char="-"/>
            </a:pPr>
            <a:r>
              <a:rPr lang="en"/>
              <a:t>Sentiment analysis</a:t>
            </a:r>
            <a:endParaRPr/>
          </a:p>
          <a:p>
            <a:pPr marL="457200" lvl="0" indent="-342900" algn="l" rtl="0">
              <a:spcBef>
                <a:spcPts val="0"/>
              </a:spcBef>
              <a:spcAft>
                <a:spcPts val="0"/>
              </a:spcAft>
              <a:buSzPts val="1800"/>
              <a:buChar char="-"/>
            </a:pPr>
            <a:r>
              <a:rPr lang="en"/>
              <a:t>Age of YouTuber</a:t>
            </a:r>
            <a:endParaRPr/>
          </a:p>
          <a:p>
            <a:pPr marL="457200" lvl="0" indent="-342900" algn="l" rtl="0">
              <a:spcBef>
                <a:spcPts val="0"/>
              </a:spcBef>
              <a:spcAft>
                <a:spcPts val="0"/>
              </a:spcAft>
              <a:buSzPts val="1800"/>
              <a:buChar char="-"/>
            </a:pPr>
            <a:r>
              <a:rPr lang="en"/>
              <a:t>How to reduce our means squared error (build a more accurate machine learning model)</a:t>
            </a:r>
            <a:endParaRPr/>
          </a:p>
        </p:txBody>
      </p:sp>
      <p:sp>
        <p:nvSpPr>
          <p:cNvPr id="490" name="Google Shape;490;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29</a:t>
            </a:fld>
            <a:endParaRPr/>
          </a:p>
        </p:txBody>
      </p:sp>
      <p:pic>
        <p:nvPicPr>
          <p:cNvPr id="491" name="Google Shape;491;p41"/>
          <p:cNvPicPr preferRelativeResize="0"/>
          <p:nvPr/>
        </p:nvPicPr>
        <p:blipFill>
          <a:blip r:embed="rId3">
            <a:alphaModFix/>
          </a:blip>
          <a:stretch>
            <a:fillRect/>
          </a:stretch>
        </p:blipFill>
        <p:spPr>
          <a:xfrm>
            <a:off x="1842547" y="434548"/>
            <a:ext cx="548700" cy="517599"/>
          </a:xfrm>
          <a:prstGeom prst="rect">
            <a:avLst/>
          </a:prstGeom>
          <a:noFill/>
          <a:ln w="9525" cap="flat" cmpd="sng">
            <a:solidFill>
              <a:srgbClr val="999999"/>
            </a:solidFill>
            <a:prstDash val="solid"/>
            <a:round/>
            <a:headEnd type="none" w="sm" len="sm"/>
            <a:tailEnd type="none" w="sm" len="sm"/>
          </a:ln>
        </p:spPr>
      </p:pic>
      <p:pic>
        <p:nvPicPr>
          <p:cNvPr id="492" name="Google Shape;492;p41"/>
          <p:cNvPicPr preferRelativeResize="0"/>
          <p:nvPr/>
        </p:nvPicPr>
        <p:blipFill>
          <a:blip r:embed="rId4">
            <a:alphaModFix/>
          </a:blip>
          <a:stretch>
            <a:fillRect/>
          </a:stretch>
        </p:blipFill>
        <p:spPr>
          <a:xfrm>
            <a:off x="479305" y="445376"/>
            <a:ext cx="520708" cy="495925"/>
          </a:xfrm>
          <a:prstGeom prst="rect">
            <a:avLst/>
          </a:prstGeom>
          <a:noFill/>
          <a:ln w="9525" cap="flat" cmpd="sng">
            <a:solidFill>
              <a:srgbClr val="999999"/>
            </a:solidFill>
            <a:prstDash val="solid"/>
            <a:round/>
            <a:headEnd type="none" w="sm" len="sm"/>
            <a:tailEnd type="none" w="sm" len="sm"/>
          </a:ln>
        </p:spPr>
      </p:pic>
      <p:pic>
        <p:nvPicPr>
          <p:cNvPr id="493" name="Google Shape;493;p41"/>
          <p:cNvPicPr preferRelativeResize="0"/>
          <p:nvPr/>
        </p:nvPicPr>
        <p:blipFill>
          <a:blip r:embed="rId5">
            <a:alphaModFix/>
          </a:blip>
          <a:stretch>
            <a:fillRect/>
          </a:stretch>
        </p:blipFill>
        <p:spPr>
          <a:xfrm>
            <a:off x="1136950" y="445383"/>
            <a:ext cx="548700" cy="495929"/>
          </a:xfrm>
          <a:prstGeom prst="rect">
            <a:avLst/>
          </a:prstGeom>
          <a:noFill/>
          <a:ln w="9525" cap="flat" cmpd="sng">
            <a:solidFill>
              <a:srgbClr val="666666"/>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51125" y="292850"/>
            <a:ext cx="75813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Youtube.com</a:t>
            </a:r>
            <a:endParaRPr/>
          </a:p>
        </p:txBody>
      </p:sp>
      <p:pic>
        <p:nvPicPr>
          <p:cNvPr id="74" name="Google Shape;74;p15" descr="Image result for how many users does youtube have 2018"/>
          <p:cNvPicPr preferRelativeResize="0"/>
          <p:nvPr/>
        </p:nvPicPr>
        <p:blipFill>
          <a:blip r:embed="rId3">
            <a:alphaModFix/>
          </a:blip>
          <a:stretch>
            <a:fillRect/>
          </a:stretch>
        </p:blipFill>
        <p:spPr>
          <a:xfrm>
            <a:off x="5341375" y="3598327"/>
            <a:ext cx="3298450" cy="1032150"/>
          </a:xfrm>
          <a:prstGeom prst="rect">
            <a:avLst/>
          </a:prstGeom>
          <a:noFill/>
          <a:ln>
            <a:noFill/>
          </a:ln>
        </p:spPr>
      </p:pic>
      <p:pic>
        <p:nvPicPr>
          <p:cNvPr id="75" name="Google Shape;75;p15" descr="Image result for how many users does youtube have 2018"/>
          <p:cNvPicPr preferRelativeResize="0"/>
          <p:nvPr/>
        </p:nvPicPr>
        <p:blipFill>
          <a:blip r:embed="rId4">
            <a:alphaModFix/>
          </a:blip>
          <a:stretch>
            <a:fillRect/>
          </a:stretch>
        </p:blipFill>
        <p:spPr>
          <a:xfrm>
            <a:off x="4937725" y="1222802"/>
            <a:ext cx="4002174" cy="2246575"/>
          </a:xfrm>
          <a:prstGeom prst="rect">
            <a:avLst/>
          </a:prstGeom>
          <a:noFill/>
          <a:ln>
            <a:noFill/>
          </a:ln>
        </p:spPr>
      </p:pic>
      <p:pic>
        <p:nvPicPr>
          <p:cNvPr id="76" name="Google Shape;76;p15" descr="Image result for youtube play button"/>
          <p:cNvPicPr preferRelativeResize="0"/>
          <p:nvPr/>
        </p:nvPicPr>
        <p:blipFill>
          <a:blip r:embed="rId5">
            <a:alphaModFix/>
          </a:blip>
          <a:stretch>
            <a:fillRect/>
          </a:stretch>
        </p:blipFill>
        <p:spPr>
          <a:xfrm>
            <a:off x="311700" y="441372"/>
            <a:ext cx="715125" cy="503950"/>
          </a:xfrm>
          <a:prstGeom prst="rect">
            <a:avLst/>
          </a:prstGeom>
          <a:noFill/>
          <a:ln>
            <a:noFill/>
          </a:ln>
        </p:spPr>
      </p:pic>
      <p:sp>
        <p:nvSpPr>
          <p:cNvPr id="77" name="Google Shape;77;p15"/>
          <p:cNvSpPr/>
          <p:nvPr/>
        </p:nvSpPr>
        <p:spPr>
          <a:xfrm>
            <a:off x="5981775" y="1672200"/>
            <a:ext cx="341400" cy="17388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341525" y="1444525"/>
            <a:ext cx="4077600" cy="332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Code Pro"/>
              <a:buChar char="●"/>
            </a:pPr>
            <a:r>
              <a:rPr lang="en">
                <a:latin typeface="Source Code Pro"/>
                <a:ea typeface="Source Code Pro"/>
                <a:cs typeface="Source Code Pro"/>
                <a:sym typeface="Source Code Pro"/>
              </a:rPr>
              <a:t>Social media platform with over monthly 1.5 billion users</a:t>
            </a:r>
            <a:endParaRPr>
              <a:latin typeface="Source Code Pro"/>
              <a:ea typeface="Source Code Pro"/>
              <a:cs typeface="Source Code Pro"/>
              <a:sym typeface="Source Code Pro"/>
            </a:endParaRPr>
          </a:p>
          <a:p>
            <a:pPr marL="457200" lvl="0" indent="0" algn="l" rtl="0">
              <a:spcBef>
                <a:spcPts val="0"/>
              </a:spcBef>
              <a:spcAft>
                <a:spcPts val="0"/>
              </a:spcAft>
              <a:buNone/>
            </a:pPr>
            <a:endParaRPr>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Char char="●"/>
            </a:pPr>
            <a:r>
              <a:rPr lang="en">
                <a:latin typeface="Source Code Pro"/>
                <a:ea typeface="Source Code Pro"/>
                <a:cs typeface="Source Code Pro"/>
                <a:sym typeface="Source Code Pro"/>
              </a:rPr>
              <a:t>Video platform for users to upload and view videos</a:t>
            </a:r>
            <a:endParaRPr>
              <a:latin typeface="Source Code Pro"/>
              <a:ea typeface="Source Code Pro"/>
              <a:cs typeface="Source Code Pro"/>
              <a:sym typeface="Source Code Pro"/>
            </a:endParaRPr>
          </a:p>
          <a:p>
            <a:pPr marL="0" lvl="0" indent="0" algn="l" rtl="0">
              <a:spcBef>
                <a:spcPts val="0"/>
              </a:spcBef>
              <a:spcAft>
                <a:spcPts val="0"/>
              </a:spcAft>
              <a:buNone/>
            </a:pPr>
            <a:endParaRPr>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Char char="●"/>
            </a:pPr>
            <a:r>
              <a:rPr lang="en">
                <a:latin typeface="Source Code Pro"/>
                <a:ea typeface="Source Code Pro"/>
                <a:cs typeface="Source Code Pro"/>
                <a:sym typeface="Source Code Pro"/>
              </a:rPr>
              <a:t>Top influencers (like Pewdiepie, LauraDIY, James Charles and etc) amassed over 1 billion views</a:t>
            </a:r>
            <a:endParaRPr>
              <a:latin typeface="Source Code Pro"/>
              <a:ea typeface="Source Code Pro"/>
              <a:cs typeface="Source Code Pro"/>
              <a:sym typeface="Source Code Pro"/>
            </a:endParaRPr>
          </a:p>
          <a:p>
            <a:pPr marL="457200" lvl="0" indent="0" algn="l" rtl="0">
              <a:spcBef>
                <a:spcPts val="0"/>
              </a:spcBef>
              <a:spcAft>
                <a:spcPts val="0"/>
              </a:spcAft>
              <a:buNone/>
            </a:pPr>
            <a:endParaRPr>
              <a:latin typeface="Source Code Pro"/>
              <a:ea typeface="Source Code Pro"/>
              <a:cs typeface="Source Code Pro"/>
              <a:sym typeface="Source Code Pro"/>
            </a:endParaRPr>
          </a:p>
          <a:p>
            <a:pPr marL="457200" lvl="0" indent="-317500" algn="l" rtl="0">
              <a:spcBef>
                <a:spcPts val="0"/>
              </a:spcBef>
              <a:spcAft>
                <a:spcPts val="0"/>
              </a:spcAft>
              <a:buSzPts val="1400"/>
              <a:buFont typeface="Source Code Pro"/>
              <a:buChar char="●"/>
            </a:pPr>
            <a:r>
              <a:rPr lang="en" b="1">
                <a:latin typeface="Source Code Pro"/>
                <a:ea typeface="Source Code Pro"/>
                <a:cs typeface="Source Code Pro"/>
                <a:sym typeface="Source Code Pro"/>
              </a:rPr>
              <a:t>So what metrics are predictive of view counts?</a:t>
            </a:r>
            <a:endParaRPr b="1">
              <a:latin typeface="Source Code Pro"/>
              <a:ea typeface="Source Code Pro"/>
              <a:cs typeface="Source Code Pro"/>
              <a:sym typeface="Source Code Pro"/>
            </a:endParaRPr>
          </a:p>
          <a:p>
            <a:pPr marL="0" lvl="0" indent="0" algn="l" rtl="0">
              <a:spcBef>
                <a:spcPts val="0"/>
              </a:spcBef>
              <a:spcAft>
                <a:spcPts val="0"/>
              </a:spcAft>
              <a:buNone/>
            </a:pPr>
            <a:endParaRPr>
              <a:latin typeface="Source Code Pro"/>
              <a:ea typeface="Source Code Pro"/>
              <a:cs typeface="Source Code Pro"/>
              <a:sym typeface="Source Code Pro"/>
            </a:endParaRPr>
          </a:p>
          <a:p>
            <a:pPr marL="457200" lvl="0" indent="0" algn="l" rtl="0">
              <a:spcBef>
                <a:spcPts val="0"/>
              </a:spcBef>
              <a:spcAft>
                <a:spcPts val="0"/>
              </a:spcAft>
              <a:buNone/>
            </a:pPr>
            <a:endParaRPr b="1">
              <a:latin typeface="Source Code Pro"/>
              <a:ea typeface="Source Code Pro"/>
              <a:cs typeface="Source Code Pro"/>
              <a:sym typeface="Source Code Pro"/>
            </a:endParaRPr>
          </a:p>
        </p:txBody>
      </p:sp>
      <p:sp>
        <p:nvSpPr>
          <p:cNvPr id="79" name="Google Shape;7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80" name="Google Shape;80;p15"/>
          <p:cNvSpPr txBox="1"/>
          <p:nvPr/>
        </p:nvSpPr>
        <p:spPr>
          <a:xfrm>
            <a:off x="4868875" y="1146600"/>
            <a:ext cx="54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81" name="Google Shape;81;p15"/>
          <p:cNvSpPr txBox="1"/>
          <p:nvPr/>
        </p:nvSpPr>
        <p:spPr>
          <a:xfrm>
            <a:off x="4868875" y="3469375"/>
            <a:ext cx="54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the best time to upload your video?</a:t>
            </a:r>
            <a:endParaRPr/>
          </a:p>
        </p:txBody>
      </p:sp>
      <p:sp>
        <p:nvSpPr>
          <p:cNvPr id="499" name="Google Shape;49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30</a:t>
            </a:fld>
            <a:endParaRPr/>
          </a:p>
        </p:txBody>
      </p:sp>
      <p:pic>
        <p:nvPicPr>
          <p:cNvPr id="500" name="Google Shape;500;p42"/>
          <p:cNvPicPr preferRelativeResize="0"/>
          <p:nvPr/>
        </p:nvPicPr>
        <p:blipFill>
          <a:blip r:embed="rId3">
            <a:alphaModFix/>
          </a:blip>
          <a:stretch>
            <a:fillRect/>
          </a:stretch>
        </p:blipFill>
        <p:spPr>
          <a:xfrm>
            <a:off x="399475" y="1228675"/>
            <a:ext cx="5505449" cy="35686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506" name="Google Shape;506;p4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u="sng">
                <a:solidFill>
                  <a:schemeClr val="hlink"/>
                </a:solidFill>
                <a:hlinkClick r:id="rId3"/>
              </a:rPr>
              <a:t>http://www.businessofapps.com/data/youtube-statistics/</a:t>
            </a:r>
            <a:endParaRPr/>
          </a:p>
          <a:p>
            <a:pPr marL="0" lvl="0" indent="0" algn="l" rtl="0">
              <a:spcBef>
                <a:spcPts val="1600"/>
              </a:spcBef>
              <a:spcAft>
                <a:spcPts val="0"/>
              </a:spcAft>
              <a:buNone/>
            </a:pPr>
            <a:r>
              <a:rPr lang="en"/>
              <a:t>[2] </a:t>
            </a:r>
            <a:r>
              <a:rPr lang="en" u="sng">
                <a:solidFill>
                  <a:schemeClr val="hlink"/>
                </a:solidFill>
                <a:hlinkClick r:id="rId4"/>
              </a:rPr>
              <a:t>https://dustn.tv/social-media-statistics/</a:t>
            </a:r>
            <a:r>
              <a:rPr lang="en"/>
              <a:t> </a:t>
            </a:r>
            <a:endParaRPr/>
          </a:p>
          <a:p>
            <a:pPr marL="0" lvl="0" indent="0" algn="l" rtl="0">
              <a:spcBef>
                <a:spcPts val="1600"/>
              </a:spcBef>
              <a:spcAft>
                <a:spcPts val="0"/>
              </a:spcAft>
              <a:buNone/>
            </a:pPr>
            <a:r>
              <a:rPr lang="en"/>
              <a:t>[3] </a:t>
            </a:r>
            <a:r>
              <a:rPr lang="en" u="sng">
                <a:solidFill>
                  <a:schemeClr val="hlink"/>
                </a:solidFill>
                <a:hlinkClick r:id="rId5"/>
              </a:rPr>
              <a:t>https://mubaris.com/posts/kmeans-clustering/</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507" name="Google Shape;50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4"/>
          <p:cNvSpPr txBox="1">
            <a:spLocks noGrp="1"/>
          </p:cNvSpPr>
          <p:nvPr>
            <p:ph type="title"/>
          </p:nvPr>
        </p:nvSpPr>
        <p:spPr>
          <a:xfrm>
            <a:off x="50" y="1770750"/>
            <a:ext cx="9144000" cy="12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Questions from the class?</a:t>
            </a:r>
            <a:endParaRPr sz="6000"/>
          </a:p>
        </p:txBody>
      </p:sp>
      <p:sp>
        <p:nvSpPr>
          <p:cNvPr id="513" name="Google Shape;513;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pic>
        <p:nvPicPr>
          <p:cNvPr id="514" name="Google Shape;514;p44"/>
          <p:cNvPicPr preferRelativeResize="0"/>
          <p:nvPr/>
        </p:nvPicPr>
        <p:blipFill>
          <a:blip r:embed="rId3">
            <a:alphaModFix/>
          </a:blip>
          <a:stretch>
            <a:fillRect/>
          </a:stretch>
        </p:blipFill>
        <p:spPr>
          <a:xfrm>
            <a:off x="1525150" y="1162350"/>
            <a:ext cx="2262925" cy="685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1000"/>
                                        <p:tgtEl>
                                          <p:spTgt spid="51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1000" fill="hold"/>
                                        <p:tgtEl>
                                          <p:spTgt spid="514"/>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1000"/>
                                        <p:tgtEl>
                                          <p:spTgt spid="5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2"/>
                                        </p:tgtEl>
                                        <p:attrNameLst>
                                          <p:attrName>style.visibility</p:attrName>
                                        </p:attrNameLst>
                                      </p:cBhvr>
                                      <p:to>
                                        <p:strVal val="visible"/>
                                      </p:to>
                                    </p:set>
                                    <p:animEffect transition="in" filter="fade">
                                      <p:cBhvr>
                                        <p:cTn id="21" dur="1000"/>
                                        <p:tgtEl>
                                          <p:spTgt spid="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6"/>
          <p:cNvGraphicFramePr/>
          <p:nvPr/>
        </p:nvGraphicFramePr>
        <p:xfrm>
          <a:off x="396450" y="1257850"/>
          <a:ext cx="8435850" cy="3557800"/>
        </p:xfrm>
        <a:graphic>
          <a:graphicData uri="http://schemas.openxmlformats.org/drawingml/2006/table">
            <a:tbl>
              <a:tblPr>
                <a:noFill/>
                <a:tableStyleId>{39B7C41E-0FE6-44E1-ABC6-D4928BC5486B}</a:tableStyleId>
              </a:tblPr>
              <a:tblGrid>
                <a:gridCol w="5679900"/>
                <a:gridCol w="2755950"/>
              </a:tblGrid>
              <a:tr h="8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8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8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8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
        <p:nvSpPr>
          <p:cNvPr id="87" name="Google Shape;87;p16"/>
          <p:cNvSpPr txBox="1">
            <a:spLocks noGrp="1"/>
          </p:cNvSpPr>
          <p:nvPr>
            <p:ph type="title"/>
          </p:nvPr>
        </p:nvSpPr>
        <p:spPr>
          <a:xfrm>
            <a:off x="311700" y="3044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 YouTube dataset Fun Facts </a:t>
            </a:r>
            <a:endParaRPr/>
          </a:p>
        </p:txBody>
      </p:sp>
      <p:sp>
        <p:nvSpPr>
          <p:cNvPr id="88" name="Google Shape;88;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89" name="Google Shape;89;p16"/>
          <p:cNvPicPr preferRelativeResize="0"/>
          <p:nvPr/>
        </p:nvPicPr>
        <p:blipFill>
          <a:blip r:embed="rId3">
            <a:alphaModFix/>
          </a:blip>
          <a:stretch>
            <a:fillRect/>
          </a:stretch>
        </p:blipFill>
        <p:spPr>
          <a:xfrm>
            <a:off x="563775" y="1396575"/>
            <a:ext cx="1162050" cy="685800"/>
          </a:xfrm>
          <a:prstGeom prst="rect">
            <a:avLst/>
          </a:prstGeom>
          <a:noFill/>
          <a:ln>
            <a:noFill/>
          </a:ln>
        </p:spPr>
      </p:pic>
      <p:sp>
        <p:nvSpPr>
          <p:cNvPr id="90" name="Google Shape;90;p16"/>
          <p:cNvSpPr txBox="1"/>
          <p:nvPr/>
        </p:nvSpPr>
        <p:spPr>
          <a:xfrm>
            <a:off x="1725825" y="1396575"/>
            <a:ext cx="16782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Childish Gambino - This Is America (Official Video)</a:t>
            </a:r>
            <a:endParaRPr sz="1100"/>
          </a:p>
        </p:txBody>
      </p:sp>
      <p:pic>
        <p:nvPicPr>
          <p:cNvPr id="91" name="Google Shape;91;p16"/>
          <p:cNvPicPr preferRelativeResize="0"/>
          <p:nvPr/>
        </p:nvPicPr>
        <p:blipFill>
          <a:blip r:embed="rId4">
            <a:alphaModFix/>
          </a:blip>
          <a:stretch>
            <a:fillRect/>
          </a:stretch>
        </p:blipFill>
        <p:spPr>
          <a:xfrm>
            <a:off x="559013" y="2292700"/>
            <a:ext cx="1171575" cy="666750"/>
          </a:xfrm>
          <a:prstGeom prst="rect">
            <a:avLst/>
          </a:prstGeom>
          <a:noFill/>
          <a:ln>
            <a:noFill/>
          </a:ln>
        </p:spPr>
      </p:pic>
      <p:sp>
        <p:nvSpPr>
          <p:cNvPr id="92" name="Google Shape;92;p16"/>
          <p:cNvSpPr txBox="1"/>
          <p:nvPr/>
        </p:nvSpPr>
        <p:spPr>
          <a:xfrm>
            <a:off x="1714250" y="2283175"/>
            <a:ext cx="16782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BTS (ë°©íƒ„ì†Œë…„ë‹¨) 'FAKE LOVE' Official MV</a:t>
            </a:r>
            <a:endParaRPr sz="1100"/>
          </a:p>
        </p:txBody>
      </p:sp>
      <p:pic>
        <p:nvPicPr>
          <p:cNvPr id="93" name="Google Shape;93;p16"/>
          <p:cNvPicPr preferRelativeResize="0"/>
          <p:nvPr/>
        </p:nvPicPr>
        <p:blipFill>
          <a:blip r:embed="rId5">
            <a:alphaModFix/>
          </a:blip>
          <a:stretch>
            <a:fillRect/>
          </a:stretch>
        </p:blipFill>
        <p:spPr>
          <a:xfrm>
            <a:off x="559013" y="3169775"/>
            <a:ext cx="1171575" cy="676275"/>
          </a:xfrm>
          <a:prstGeom prst="rect">
            <a:avLst/>
          </a:prstGeom>
          <a:noFill/>
          <a:ln>
            <a:noFill/>
          </a:ln>
        </p:spPr>
      </p:pic>
      <p:sp>
        <p:nvSpPr>
          <p:cNvPr id="94" name="Google Shape;94;p16"/>
          <p:cNvSpPr txBox="1"/>
          <p:nvPr/>
        </p:nvSpPr>
        <p:spPr>
          <a:xfrm>
            <a:off x="1725825" y="3169775"/>
            <a:ext cx="16782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100"/>
              <a:t>So Sorry.</a:t>
            </a:r>
            <a:endParaRPr sz="1100"/>
          </a:p>
          <a:p>
            <a:pPr marL="0" lvl="0" indent="0" algn="l" rtl="0">
              <a:spcBef>
                <a:spcPts val="0"/>
              </a:spcBef>
              <a:spcAft>
                <a:spcPts val="0"/>
              </a:spcAft>
              <a:buNone/>
            </a:pPr>
            <a:endParaRPr sz="1100"/>
          </a:p>
        </p:txBody>
      </p:sp>
      <p:pic>
        <p:nvPicPr>
          <p:cNvPr id="95" name="Google Shape;95;p16"/>
          <p:cNvPicPr preferRelativeResize="0"/>
          <p:nvPr/>
        </p:nvPicPr>
        <p:blipFill>
          <a:blip r:embed="rId6">
            <a:alphaModFix/>
          </a:blip>
          <a:stretch>
            <a:fillRect/>
          </a:stretch>
        </p:blipFill>
        <p:spPr>
          <a:xfrm>
            <a:off x="559025" y="4046850"/>
            <a:ext cx="1171575" cy="657225"/>
          </a:xfrm>
          <a:prstGeom prst="rect">
            <a:avLst/>
          </a:prstGeom>
          <a:noFill/>
          <a:ln>
            <a:noFill/>
          </a:ln>
        </p:spPr>
      </p:pic>
      <p:sp>
        <p:nvSpPr>
          <p:cNvPr id="96" name="Google Shape;96;p16"/>
          <p:cNvSpPr txBox="1"/>
          <p:nvPr/>
        </p:nvSpPr>
        <p:spPr>
          <a:xfrm>
            <a:off x="1730600" y="4056375"/>
            <a:ext cx="16782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WE MADE OUR MOM CRY...HER DREAM CAME TRUE!</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p:txBody>
      </p:sp>
      <p:pic>
        <p:nvPicPr>
          <p:cNvPr id="97" name="Google Shape;97;p16"/>
          <p:cNvPicPr preferRelativeResize="0"/>
          <p:nvPr/>
        </p:nvPicPr>
        <p:blipFill>
          <a:blip r:embed="rId7">
            <a:alphaModFix/>
          </a:blip>
          <a:stretch>
            <a:fillRect/>
          </a:stretch>
        </p:blipFill>
        <p:spPr>
          <a:xfrm>
            <a:off x="3404025" y="4084950"/>
            <a:ext cx="2200275" cy="581025"/>
          </a:xfrm>
          <a:prstGeom prst="rect">
            <a:avLst/>
          </a:prstGeom>
          <a:noFill/>
          <a:ln>
            <a:noFill/>
          </a:ln>
        </p:spPr>
      </p:pic>
      <p:pic>
        <p:nvPicPr>
          <p:cNvPr id="98" name="Google Shape;98;p16"/>
          <p:cNvPicPr preferRelativeResize="0"/>
          <p:nvPr/>
        </p:nvPicPr>
        <p:blipFill>
          <a:blip r:embed="rId8">
            <a:alphaModFix/>
          </a:blip>
          <a:stretch>
            <a:fillRect/>
          </a:stretch>
        </p:blipFill>
        <p:spPr>
          <a:xfrm>
            <a:off x="3485000" y="3241213"/>
            <a:ext cx="2047875" cy="542925"/>
          </a:xfrm>
          <a:prstGeom prst="rect">
            <a:avLst/>
          </a:prstGeom>
          <a:noFill/>
          <a:ln>
            <a:noFill/>
          </a:ln>
        </p:spPr>
      </p:pic>
      <p:pic>
        <p:nvPicPr>
          <p:cNvPr id="99" name="Google Shape;99;p16"/>
          <p:cNvPicPr preferRelativeResize="0"/>
          <p:nvPr/>
        </p:nvPicPr>
        <p:blipFill>
          <a:blip r:embed="rId9">
            <a:alphaModFix/>
          </a:blip>
          <a:stretch>
            <a:fillRect/>
          </a:stretch>
        </p:blipFill>
        <p:spPr>
          <a:xfrm>
            <a:off x="3495675" y="2414225"/>
            <a:ext cx="2152650" cy="514350"/>
          </a:xfrm>
          <a:prstGeom prst="rect">
            <a:avLst/>
          </a:prstGeom>
          <a:noFill/>
          <a:ln>
            <a:noFill/>
          </a:ln>
        </p:spPr>
      </p:pic>
      <p:pic>
        <p:nvPicPr>
          <p:cNvPr id="100" name="Google Shape;100;p16"/>
          <p:cNvPicPr preferRelativeResize="0"/>
          <p:nvPr/>
        </p:nvPicPr>
        <p:blipFill>
          <a:blip r:embed="rId10">
            <a:alphaModFix/>
          </a:blip>
          <a:stretch>
            <a:fillRect/>
          </a:stretch>
        </p:blipFill>
        <p:spPr>
          <a:xfrm>
            <a:off x="3505200" y="1463250"/>
            <a:ext cx="2133600" cy="552450"/>
          </a:xfrm>
          <a:prstGeom prst="rect">
            <a:avLst/>
          </a:prstGeom>
          <a:noFill/>
          <a:ln>
            <a:noFill/>
          </a:ln>
        </p:spPr>
      </p:pic>
      <p:sp>
        <p:nvSpPr>
          <p:cNvPr id="101" name="Google Shape;101;p16"/>
          <p:cNvSpPr txBox="1"/>
          <p:nvPr/>
        </p:nvSpPr>
        <p:spPr>
          <a:xfrm>
            <a:off x="6116400" y="1425213"/>
            <a:ext cx="22002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Source Code Pro"/>
                <a:ea typeface="Source Code Pro"/>
                <a:cs typeface="Source Code Pro"/>
                <a:sym typeface="Source Code Pro"/>
              </a:rPr>
              <a:t>Most Viewed</a:t>
            </a:r>
            <a:endParaRPr sz="2400">
              <a:latin typeface="Source Code Pro"/>
              <a:ea typeface="Source Code Pro"/>
              <a:cs typeface="Source Code Pro"/>
              <a:sym typeface="Source Code Pro"/>
            </a:endParaRPr>
          </a:p>
        </p:txBody>
      </p:sp>
      <p:sp>
        <p:nvSpPr>
          <p:cNvPr id="102" name="Google Shape;102;p16"/>
          <p:cNvSpPr txBox="1"/>
          <p:nvPr/>
        </p:nvSpPr>
        <p:spPr>
          <a:xfrm>
            <a:off x="6000150" y="2269075"/>
            <a:ext cx="22002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Source Code Pro"/>
                <a:ea typeface="Source Code Pro"/>
                <a:cs typeface="Source Code Pro"/>
                <a:sym typeface="Source Code Pro"/>
              </a:rPr>
              <a:t>Most Liked</a:t>
            </a:r>
            <a:endParaRPr sz="2400">
              <a:latin typeface="Source Code Pro"/>
              <a:ea typeface="Source Code Pro"/>
              <a:cs typeface="Source Code Pro"/>
              <a:sym typeface="Source Code Pro"/>
            </a:endParaRPr>
          </a:p>
        </p:txBody>
      </p:sp>
      <p:sp>
        <p:nvSpPr>
          <p:cNvPr id="103" name="Google Shape;103;p16"/>
          <p:cNvSpPr txBox="1"/>
          <p:nvPr/>
        </p:nvSpPr>
        <p:spPr>
          <a:xfrm>
            <a:off x="6080625" y="4118213"/>
            <a:ext cx="2450400" cy="5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Source Code Pro"/>
                <a:ea typeface="Source Code Pro"/>
                <a:cs typeface="Source Code Pro"/>
                <a:sym typeface="Source Code Pro"/>
              </a:rPr>
              <a:t>Most Trended</a:t>
            </a:r>
            <a:endParaRPr sz="2400">
              <a:latin typeface="Source Code Pro"/>
              <a:ea typeface="Source Code Pro"/>
              <a:cs typeface="Source Code Pro"/>
              <a:sym typeface="Source Code Pro"/>
            </a:endParaRPr>
          </a:p>
        </p:txBody>
      </p:sp>
      <p:sp>
        <p:nvSpPr>
          <p:cNvPr id="104" name="Google Shape;104;p16"/>
          <p:cNvSpPr txBox="1"/>
          <p:nvPr/>
        </p:nvSpPr>
        <p:spPr>
          <a:xfrm>
            <a:off x="6116400" y="3036725"/>
            <a:ext cx="2951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ource Code Pro"/>
                <a:ea typeface="Source Code Pro"/>
                <a:cs typeface="Source Code Pro"/>
                <a:sym typeface="Source Code Pro"/>
              </a:rPr>
              <a:t>Most Disliked,</a:t>
            </a:r>
            <a:endParaRPr sz="2400">
              <a:latin typeface="Source Code Pro"/>
              <a:ea typeface="Source Code Pro"/>
              <a:cs typeface="Source Code Pro"/>
              <a:sym typeface="Source Code Pro"/>
            </a:endParaRPr>
          </a:p>
          <a:p>
            <a:pPr marL="0" lvl="0" indent="0" algn="l" rtl="0">
              <a:spcBef>
                <a:spcPts val="0"/>
              </a:spcBef>
              <a:spcAft>
                <a:spcPts val="0"/>
              </a:spcAft>
              <a:buNone/>
            </a:pPr>
            <a:r>
              <a:rPr lang="en" sz="2400">
                <a:latin typeface="Source Code Pro"/>
                <a:ea typeface="Source Code Pro"/>
                <a:cs typeface="Source Code Pro"/>
                <a:sym typeface="Source Code Pro"/>
              </a:rPr>
              <a:t>Commented</a:t>
            </a:r>
            <a:endParaRPr sz="24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181140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The Dataset</a:t>
            </a:r>
            <a:endParaRPr sz="6000"/>
          </a:p>
        </p:txBody>
      </p:sp>
      <p:sp>
        <p:nvSpPr>
          <p:cNvPr id="110" name="Google Shape;11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207850" y="292850"/>
            <a:ext cx="76245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Dataset By The Numbers</a:t>
            </a:r>
            <a:endParaRPr/>
          </a:p>
        </p:txBody>
      </p:sp>
      <p:sp>
        <p:nvSpPr>
          <p:cNvPr id="116" name="Google Shape;116;p18"/>
          <p:cNvSpPr txBox="1"/>
          <p:nvPr/>
        </p:nvSpPr>
        <p:spPr>
          <a:xfrm>
            <a:off x="1330000" y="1152475"/>
            <a:ext cx="15867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40,949</a:t>
            </a:r>
            <a:r>
              <a:rPr lang="en">
                <a:latin typeface="Source Code Pro"/>
                <a:ea typeface="Source Code Pro"/>
                <a:cs typeface="Source Code Pro"/>
                <a:sym typeface="Source Code Pro"/>
              </a:rPr>
              <a:t/>
            </a:r>
            <a:br>
              <a:rPr lang="en">
                <a:latin typeface="Source Code Pro"/>
                <a:ea typeface="Source Code Pro"/>
                <a:cs typeface="Source Code Pro"/>
                <a:sym typeface="Source Code Pro"/>
              </a:rPr>
            </a:br>
            <a:r>
              <a:rPr lang="en">
                <a:solidFill>
                  <a:srgbClr val="999999"/>
                </a:solidFill>
                <a:latin typeface="Impact"/>
                <a:ea typeface="Impact"/>
                <a:cs typeface="Impact"/>
                <a:sym typeface="Impact"/>
              </a:rPr>
              <a:t>Records</a:t>
            </a:r>
            <a:endParaRPr>
              <a:solidFill>
                <a:srgbClr val="999999"/>
              </a:solidFill>
              <a:latin typeface="Impact"/>
              <a:ea typeface="Impact"/>
              <a:cs typeface="Impact"/>
              <a:sym typeface="Impact"/>
            </a:endParaRPr>
          </a:p>
        </p:txBody>
      </p:sp>
      <p:sp>
        <p:nvSpPr>
          <p:cNvPr id="117" name="Google Shape;117;p18"/>
          <p:cNvSpPr txBox="1"/>
          <p:nvPr/>
        </p:nvSpPr>
        <p:spPr>
          <a:xfrm>
            <a:off x="4124675" y="1145625"/>
            <a:ext cx="1438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6,262</a:t>
            </a:r>
            <a:r>
              <a:rPr lang="en" sz="3600">
                <a:solidFill>
                  <a:srgbClr val="FF0000"/>
                </a:solidFill>
                <a:latin typeface="Impact"/>
                <a:ea typeface="Impact"/>
                <a:cs typeface="Impact"/>
                <a:sym typeface="Impact"/>
              </a:rPr>
              <a:t/>
            </a:r>
            <a:br>
              <a:rPr lang="en" sz="3600">
                <a:solidFill>
                  <a:srgbClr val="FF0000"/>
                </a:solidFill>
                <a:latin typeface="Impact"/>
                <a:ea typeface="Impact"/>
                <a:cs typeface="Impact"/>
                <a:sym typeface="Impact"/>
              </a:rPr>
            </a:br>
            <a:r>
              <a:rPr lang="en">
                <a:solidFill>
                  <a:srgbClr val="999999"/>
                </a:solidFill>
                <a:latin typeface="Impact"/>
                <a:ea typeface="Impact"/>
                <a:cs typeface="Impact"/>
                <a:sym typeface="Impact"/>
              </a:rPr>
              <a:t>Unique Videos</a:t>
            </a:r>
            <a:endParaRPr>
              <a:solidFill>
                <a:srgbClr val="999999"/>
              </a:solidFill>
              <a:latin typeface="Impact"/>
              <a:ea typeface="Impact"/>
              <a:cs typeface="Impact"/>
              <a:sym typeface="Impact"/>
            </a:endParaRPr>
          </a:p>
        </p:txBody>
      </p:sp>
      <p:sp>
        <p:nvSpPr>
          <p:cNvPr id="118" name="Google Shape;118;p18"/>
          <p:cNvSpPr txBox="1"/>
          <p:nvPr/>
        </p:nvSpPr>
        <p:spPr>
          <a:xfrm>
            <a:off x="6823975" y="1145625"/>
            <a:ext cx="1438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2,614</a:t>
            </a:r>
            <a:br>
              <a:rPr lang="en" sz="3600">
                <a:solidFill>
                  <a:srgbClr val="CC0000"/>
                </a:solidFill>
                <a:latin typeface="Impact"/>
                <a:ea typeface="Impact"/>
                <a:cs typeface="Impact"/>
                <a:sym typeface="Impact"/>
              </a:rPr>
            </a:br>
            <a:r>
              <a:rPr lang="en">
                <a:solidFill>
                  <a:srgbClr val="999999"/>
                </a:solidFill>
                <a:latin typeface="Impact"/>
                <a:ea typeface="Impact"/>
                <a:cs typeface="Impact"/>
                <a:sym typeface="Impact"/>
              </a:rPr>
              <a:t>Unique Channels</a:t>
            </a:r>
            <a:endParaRPr>
              <a:solidFill>
                <a:srgbClr val="999999"/>
              </a:solidFill>
              <a:latin typeface="Impact"/>
              <a:ea typeface="Impact"/>
              <a:cs typeface="Impact"/>
              <a:sym typeface="Impact"/>
            </a:endParaRPr>
          </a:p>
        </p:txBody>
      </p:sp>
      <p:pic>
        <p:nvPicPr>
          <p:cNvPr id="119" name="Google Shape;119;p18" descr="Image result for youtube play button"/>
          <p:cNvPicPr preferRelativeResize="0"/>
          <p:nvPr/>
        </p:nvPicPr>
        <p:blipFill>
          <a:blip r:embed="rId3">
            <a:alphaModFix/>
          </a:blip>
          <a:stretch>
            <a:fillRect/>
          </a:stretch>
        </p:blipFill>
        <p:spPr>
          <a:xfrm>
            <a:off x="311700" y="441372"/>
            <a:ext cx="715125" cy="503950"/>
          </a:xfrm>
          <a:prstGeom prst="rect">
            <a:avLst/>
          </a:prstGeom>
          <a:noFill/>
          <a:ln>
            <a:noFill/>
          </a:ln>
        </p:spPr>
      </p:pic>
      <p:pic>
        <p:nvPicPr>
          <p:cNvPr id="120" name="Google Shape;120;p18"/>
          <p:cNvPicPr preferRelativeResize="0"/>
          <p:nvPr/>
        </p:nvPicPr>
        <p:blipFill>
          <a:blip r:embed="rId4">
            <a:alphaModFix/>
          </a:blip>
          <a:stretch>
            <a:fillRect/>
          </a:stretch>
        </p:blipFill>
        <p:spPr>
          <a:xfrm>
            <a:off x="409500" y="1196533"/>
            <a:ext cx="920507" cy="920475"/>
          </a:xfrm>
          <a:prstGeom prst="rect">
            <a:avLst/>
          </a:prstGeom>
          <a:noFill/>
          <a:ln>
            <a:noFill/>
          </a:ln>
        </p:spPr>
      </p:pic>
      <p:pic>
        <p:nvPicPr>
          <p:cNvPr id="121" name="Google Shape;121;p18"/>
          <p:cNvPicPr preferRelativeResize="0"/>
          <p:nvPr/>
        </p:nvPicPr>
        <p:blipFill>
          <a:blip r:embed="rId5">
            <a:alphaModFix/>
          </a:blip>
          <a:stretch>
            <a:fillRect/>
          </a:stretch>
        </p:blipFill>
        <p:spPr>
          <a:xfrm>
            <a:off x="3315625" y="1286650"/>
            <a:ext cx="901375" cy="629603"/>
          </a:xfrm>
          <a:prstGeom prst="rect">
            <a:avLst/>
          </a:prstGeom>
          <a:noFill/>
          <a:ln>
            <a:noFill/>
          </a:ln>
        </p:spPr>
      </p:pic>
      <p:pic>
        <p:nvPicPr>
          <p:cNvPr id="122" name="Google Shape;122;p18"/>
          <p:cNvPicPr preferRelativeResize="0"/>
          <p:nvPr/>
        </p:nvPicPr>
        <p:blipFill>
          <a:blip r:embed="rId6">
            <a:alphaModFix/>
          </a:blip>
          <a:stretch>
            <a:fillRect/>
          </a:stretch>
        </p:blipFill>
        <p:spPr>
          <a:xfrm>
            <a:off x="6108040" y="1288775"/>
            <a:ext cx="715125" cy="713052"/>
          </a:xfrm>
          <a:prstGeom prst="rect">
            <a:avLst/>
          </a:prstGeom>
          <a:noFill/>
          <a:ln>
            <a:noFill/>
          </a:ln>
        </p:spPr>
      </p:pic>
      <p:sp>
        <p:nvSpPr>
          <p:cNvPr id="123" name="Google Shape;123;p18"/>
          <p:cNvSpPr txBox="1"/>
          <p:nvPr/>
        </p:nvSpPr>
        <p:spPr>
          <a:xfrm>
            <a:off x="1805800" y="3801727"/>
            <a:ext cx="1923900" cy="99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8 Months</a:t>
            </a:r>
            <a:br>
              <a:rPr lang="en" sz="3600">
                <a:solidFill>
                  <a:srgbClr val="CC0000"/>
                </a:solidFill>
                <a:latin typeface="Impact"/>
                <a:ea typeface="Impact"/>
                <a:cs typeface="Impact"/>
                <a:sym typeface="Impact"/>
              </a:rPr>
            </a:br>
            <a:r>
              <a:rPr lang="en" sz="800">
                <a:solidFill>
                  <a:srgbClr val="CC0000"/>
                </a:solidFill>
                <a:latin typeface="Impact"/>
                <a:ea typeface="Impact"/>
                <a:cs typeface="Impact"/>
                <a:sym typeface="Impact"/>
              </a:rPr>
              <a:t/>
            </a:r>
            <a:br>
              <a:rPr lang="en" sz="800">
                <a:solidFill>
                  <a:srgbClr val="CC0000"/>
                </a:solidFill>
                <a:latin typeface="Impact"/>
                <a:ea typeface="Impact"/>
                <a:cs typeface="Impact"/>
                <a:sym typeface="Impact"/>
              </a:rPr>
            </a:br>
            <a:r>
              <a:rPr lang="en">
                <a:solidFill>
                  <a:srgbClr val="999999"/>
                </a:solidFill>
                <a:latin typeface="Impact"/>
                <a:ea typeface="Impact"/>
                <a:cs typeface="Impact"/>
                <a:sym typeface="Impact"/>
              </a:rPr>
              <a:t>Of Trended Videos</a:t>
            </a:r>
            <a:endParaRPr>
              <a:solidFill>
                <a:srgbClr val="999999"/>
              </a:solidFill>
              <a:latin typeface="Impact"/>
              <a:ea typeface="Impact"/>
              <a:cs typeface="Impact"/>
              <a:sym typeface="Impact"/>
            </a:endParaRPr>
          </a:p>
        </p:txBody>
      </p:sp>
      <p:pic>
        <p:nvPicPr>
          <p:cNvPr id="124" name="Google Shape;124;p18"/>
          <p:cNvPicPr preferRelativeResize="0"/>
          <p:nvPr/>
        </p:nvPicPr>
        <p:blipFill>
          <a:blip r:embed="rId7">
            <a:alphaModFix/>
          </a:blip>
          <a:stretch>
            <a:fillRect/>
          </a:stretch>
        </p:blipFill>
        <p:spPr>
          <a:xfrm>
            <a:off x="490401" y="3954639"/>
            <a:ext cx="629600" cy="629600"/>
          </a:xfrm>
          <a:prstGeom prst="rect">
            <a:avLst/>
          </a:prstGeom>
          <a:noFill/>
          <a:ln>
            <a:noFill/>
          </a:ln>
        </p:spPr>
      </p:pic>
      <p:pic>
        <p:nvPicPr>
          <p:cNvPr id="125" name="Google Shape;125;p18"/>
          <p:cNvPicPr preferRelativeResize="0"/>
          <p:nvPr/>
        </p:nvPicPr>
        <p:blipFill>
          <a:blip r:embed="rId8">
            <a:alphaModFix/>
          </a:blip>
          <a:stretch>
            <a:fillRect/>
          </a:stretch>
        </p:blipFill>
        <p:spPr>
          <a:xfrm>
            <a:off x="4398600" y="3938117"/>
            <a:ext cx="581100" cy="662658"/>
          </a:xfrm>
          <a:prstGeom prst="rect">
            <a:avLst/>
          </a:prstGeom>
          <a:noFill/>
          <a:ln>
            <a:noFill/>
          </a:ln>
        </p:spPr>
      </p:pic>
      <p:sp>
        <p:nvSpPr>
          <p:cNvPr id="126" name="Google Shape;126;p18"/>
          <p:cNvSpPr/>
          <p:nvPr/>
        </p:nvSpPr>
        <p:spPr>
          <a:xfrm>
            <a:off x="1263675" y="4383000"/>
            <a:ext cx="2962500" cy="202800"/>
          </a:xfrm>
          <a:prstGeom prst="rightArrow">
            <a:avLst>
              <a:gd name="adj1" fmla="val 50000"/>
              <a:gd name="adj2" fmla="val 50000"/>
            </a:avLst>
          </a:prstGeom>
          <a:solidFill>
            <a:srgbClr val="CC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p:nvPr/>
        </p:nvSpPr>
        <p:spPr>
          <a:xfrm>
            <a:off x="561600" y="4524575"/>
            <a:ext cx="5811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2017</a:t>
            </a:r>
            <a:endParaRPr sz="1100">
              <a:latin typeface="Source Code Pro"/>
              <a:ea typeface="Source Code Pro"/>
              <a:cs typeface="Source Code Pro"/>
              <a:sym typeface="Source Code Pro"/>
            </a:endParaRPr>
          </a:p>
        </p:txBody>
      </p:sp>
      <p:sp>
        <p:nvSpPr>
          <p:cNvPr id="128" name="Google Shape;128;p18"/>
          <p:cNvSpPr txBox="1"/>
          <p:nvPr/>
        </p:nvSpPr>
        <p:spPr>
          <a:xfrm>
            <a:off x="4379513" y="4524575"/>
            <a:ext cx="5811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2018</a:t>
            </a:r>
            <a:endParaRPr sz="1100">
              <a:latin typeface="Source Code Pro"/>
              <a:ea typeface="Source Code Pro"/>
              <a:cs typeface="Source Code Pro"/>
              <a:sym typeface="Source Code Pro"/>
            </a:endParaRPr>
          </a:p>
        </p:txBody>
      </p:sp>
      <p:pic>
        <p:nvPicPr>
          <p:cNvPr id="129" name="Google Shape;129;p18"/>
          <p:cNvPicPr preferRelativeResize="0"/>
          <p:nvPr/>
        </p:nvPicPr>
        <p:blipFill>
          <a:blip r:embed="rId9">
            <a:alphaModFix/>
          </a:blip>
          <a:stretch>
            <a:fillRect/>
          </a:stretch>
        </p:blipFill>
        <p:spPr>
          <a:xfrm>
            <a:off x="5914700" y="2365200"/>
            <a:ext cx="2917975" cy="2441386"/>
          </a:xfrm>
          <a:prstGeom prst="rect">
            <a:avLst/>
          </a:prstGeom>
          <a:noFill/>
          <a:ln>
            <a:noFill/>
          </a:ln>
        </p:spPr>
      </p:pic>
      <p:sp>
        <p:nvSpPr>
          <p:cNvPr id="130" name="Google Shape;13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cxnSp>
        <p:nvCxnSpPr>
          <p:cNvPr id="131" name="Google Shape;131;p18"/>
          <p:cNvCxnSpPr/>
          <p:nvPr/>
        </p:nvCxnSpPr>
        <p:spPr>
          <a:xfrm>
            <a:off x="3034025" y="1158925"/>
            <a:ext cx="12900" cy="9765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8"/>
          <p:cNvCxnSpPr/>
          <p:nvPr/>
        </p:nvCxnSpPr>
        <p:spPr>
          <a:xfrm>
            <a:off x="5755500" y="1184950"/>
            <a:ext cx="6900" cy="935100"/>
          </a:xfrm>
          <a:prstGeom prst="straightConnector1">
            <a:avLst/>
          </a:prstGeom>
          <a:noFill/>
          <a:ln w="9525" cap="flat" cmpd="sng">
            <a:solidFill>
              <a:schemeClr val="dk2"/>
            </a:solidFill>
            <a:prstDash val="solid"/>
            <a:round/>
            <a:headEnd type="none" w="med" len="med"/>
            <a:tailEnd type="none" w="med" len="med"/>
          </a:ln>
        </p:spPr>
      </p:cxnSp>
      <p:sp>
        <p:nvSpPr>
          <p:cNvPr id="133" name="Google Shape;133;p18"/>
          <p:cNvSpPr txBox="1"/>
          <p:nvPr/>
        </p:nvSpPr>
        <p:spPr>
          <a:xfrm>
            <a:off x="1253500" y="2499150"/>
            <a:ext cx="17616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23</a:t>
            </a:r>
            <a:r>
              <a:rPr lang="en">
                <a:latin typeface="Source Code Pro"/>
                <a:ea typeface="Source Code Pro"/>
                <a:cs typeface="Source Code Pro"/>
                <a:sym typeface="Source Code Pro"/>
              </a:rPr>
              <a:t/>
            </a:r>
            <a:br>
              <a:rPr lang="en">
                <a:latin typeface="Source Code Pro"/>
                <a:ea typeface="Source Code Pro"/>
                <a:cs typeface="Source Code Pro"/>
                <a:sym typeface="Source Code Pro"/>
              </a:rPr>
            </a:br>
            <a:r>
              <a:rPr lang="en">
                <a:solidFill>
                  <a:srgbClr val="999999"/>
                </a:solidFill>
                <a:latin typeface="Impact"/>
                <a:ea typeface="Impact"/>
                <a:cs typeface="Impact"/>
                <a:sym typeface="Impact"/>
              </a:rPr>
              <a:t>Erroneous Videos</a:t>
            </a:r>
            <a:endParaRPr>
              <a:solidFill>
                <a:srgbClr val="999999"/>
              </a:solidFill>
              <a:latin typeface="Impact"/>
              <a:ea typeface="Impact"/>
              <a:cs typeface="Impact"/>
              <a:sym typeface="Impact"/>
            </a:endParaRPr>
          </a:p>
        </p:txBody>
      </p:sp>
      <p:sp>
        <p:nvSpPr>
          <p:cNvPr id="134" name="Google Shape;134;p18"/>
          <p:cNvSpPr txBox="1"/>
          <p:nvPr/>
        </p:nvSpPr>
        <p:spPr>
          <a:xfrm>
            <a:off x="4157725" y="2516725"/>
            <a:ext cx="15216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Impact"/>
                <a:ea typeface="Impact"/>
                <a:cs typeface="Impact"/>
                <a:sym typeface="Impact"/>
              </a:rPr>
              <a:t>47</a:t>
            </a:r>
            <a:r>
              <a:rPr lang="en">
                <a:latin typeface="Source Code Pro"/>
                <a:ea typeface="Source Code Pro"/>
                <a:cs typeface="Source Code Pro"/>
                <a:sym typeface="Source Code Pro"/>
              </a:rPr>
              <a:t/>
            </a:r>
            <a:br>
              <a:rPr lang="en">
                <a:latin typeface="Source Code Pro"/>
                <a:ea typeface="Source Code Pro"/>
                <a:cs typeface="Source Code Pro"/>
                <a:sym typeface="Source Code Pro"/>
              </a:rPr>
            </a:br>
            <a:r>
              <a:rPr lang="en">
                <a:solidFill>
                  <a:srgbClr val="999999"/>
                </a:solidFill>
                <a:latin typeface="Impact"/>
                <a:ea typeface="Impact"/>
                <a:cs typeface="Impact"/>
                <a:sym typeface="Impact"/>
              </a:rPr>
              <a:t>Duplicate Rows</a:t>
            </a:r>
            <a:endParaRPr>
              <a:solidFill>
                <a:srgbClr val="999999"/>
              </a:solidFill>
              <a:latin typeface="Impact"/>
              <a:ea typeface="Impact"/>
              <a:cs typeface="Impact"/>
              <a:sym typeface="Impact"/>
            </a:endParaRPr>
          </a:p>
        </p:txBody>
      </p:sp>
      <p:pic>
        <p:nvPicPr>
          <p:cNvPr id="135" name="Google Shape;135;p18"/>
          <p:cNvPicPr preferRelativeResize="0"/>
          <p:nvPr/>
        </p:nvPicPr>
        <p:blipFill>
          <a:blip r:embed="rId10">
            <a:alphaModFix/>
          </a:blip>
          <a:stretch>
            <a:fillRect/>
          </a:stretch>
        </p:blipFill>
        <p:spPr>
          <a:xfrm>
            <a:off x="3349950" y="2617850"/>
            <a:ext cx="801000" cy="801000"/>
          </a:xfrm>
          <a:prstGeom prst="rect">
            <a:avLst/>
          </a:prstGeom>
          <a:noFill/>
          <a:ln>
            <a:noFill/>
          </a:ln>
        </p:spPr>
      </p:pic>
      <p:pic>
        <p:nvPicPr>
          <p:cNvPr id="136" name="Google Shape;136;p18"/>
          <p:cNvPicPr preferRelativeResize="0"/>
          <p:nvPr/>
        </p:nvPicPr>
        <p:blipFill>
          <a:blip r:embed="rId11">
            <a:alphaModFix/>
          </a:blip>
          <a:stretch>
            <a:fillRect/>
          </a:stretch>
        </p:blipFill>
        <p:spPr>
          <a:xfrm>
            <a:off x="509625" y="2587761"/>
            <a:ext cx="872640" cy="787800"/>
          </a:xfrm>
          <a:prstGeom prst="rect">
            <a:avLst/>
          </a:prstGeom>
          <a:noFill/>
          <a:ln>
            <a:noFill/>
          </a:ln>
        </p:spPr>
      </p:pic>
      <p:cxnSp>
        <p:nvCxnSpPr>
          <p:cNvPr id="137" name="Google Shape;137;p18"/>
          <p:cNvCxnSpPr/>
          <p:nvPr/>
        </p:nvCxnSpPr>
        <p:spPr>
          <a:xfrm flipH="1">
            <a:off x="3060125" y="2457150"/>
            <a:ext cx="600" cy="10326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18"/>
          <p:cNvCxnSpPr/>
          <p:nvPr/>
        </p:nvCxnSpPr>
        <p:spPr>
          <a:xfrm rot="10800000" flipH="1">
            <a:off x="507850" y="2239825"/>
            <a:ext cx="8346900" cy="129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8"/>
          <p:cNvCxnSpPr/>
          <p:nvPr/>
        </p:nvCxnSpPr>
        <p:spPr>
          <a:xfrm>
            <a:off x="5755500" y="2461075"/>
            <a:ext cx="26100" cy="23826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18"/>
          <p:cNvCxnSpPr/>
          <p:nvPr/>
        </p:nvCxnSpPr>
        <p:spPr>
          <a:xfrm>
            <a:off x="494825" y="3659050"/>
            <a:ext cx="5143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Strength between INT Metrics</a:t>
            </a:r>
            <a:endParaRPr/>
          </a:p>
        </p:txBody>
      </p:sp>
      <p:sp>
        <p:nvSpPr>
          <p:cNvPr id="146" name="Google Shape;14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graphicFrame>
        <p:nvGraphicFramePr>
          <p:cNvPr id="147" name="Google Shape;147;p19"/>
          <p:cNvGraphicFramePr/>
          <p:nvPr/>
        </p:nvGraphicFramePr>
        <p:xfrm>
          <a:off x="1472925" y="1093850"/>
          <a:ext cx="5749900" cy="3356880"/>
        </p:xfrm>
        <a:graphic>
          <a:graphicData uri="http://schemas.openxmlformats.org/drawingml/2006/table">
            <a:tbl>
              <a:tblPr>
                <a:noFill/>
                <a:tableStyleId>{9730A329-DCA1-404B-AC5E-5396C6AA4122}</a:tableStyleId>
              </a:tblPr>
              <a:tblGrid>
                <a:gridCol w="1517825"/>
                <a:gridCol w="867350"/>
                <a:gridCol w="867350"/>
                <a:gridCol w="867350"/>
                <a:gridCol w="1630025"/>
              </a:tblGrid>
              <a:tr h="609400">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 </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Views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Likes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Dislikes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Comment_Count</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r>
              <a:tr h="609400">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Views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1</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0.85</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0.47</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0.62</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09400">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Likes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b="1" i="1">
                          <a:solidFill>
                            <a:srgbClr val="FF0000"/>
                          </a:solidFill>
                          <a:latin typeface="Source Code Pro"/>
                          <a:ea typeface="Source Code Pro"/>
                          <a:cs typeface="Source Code Pro"/>
                          <a:sym typeface="Source Code Pro"/>
                        </a:rPr>
                        <a:t>0.85</a:t>
                      </a:r>
                      <a:endParaRPr sz="1200" b="1" i="1">
                        <a:solidFill>
                          <a:srgbClr val="FF0000"/>
                        </a:solidFill>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1</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0.45</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0.80</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09400">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Dislikes</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0.47</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0.48</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1</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0.70</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09400">
                <a:tc>
                  <a:txBody>
                    <a:bodyPr/>
                    <a:lstStyle/>
                    <a:p>
                      <a:pPr marL="0" lvl="0" indent="0" algn="ctr" rtl="0">
                        <a:lnSpc>
                          <a:spcPct val="100000"/>
                        </a:lnSpc>
                        <a:spcBef>
                          <a:spcPts val="0"/>
                        </a:spcBef>
                        <a:spcAft>
                          <a:spcPts val="0"/>
                        </a:spcAft>
                        <a:buNone/>
                      </a:pPr>
                      <a:r>
                        <a:rPr lang="en" sz="1200" b="1" i="1">
                          <a:latin typeface="Source Code Pro"/>
                          <a:ea typeface="Source Code Pro"/>
                          <a:cs typeface="Source Code Pro"/>
                          <a:sym typeface="Source Code Pro"/>
                        </a:rPr>
                        <a:t>Comment_count</a:t>
                      </a:r>
                      <a:endParaRPr sz="1200" b="1"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0.62</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0.80</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0.70</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i="1">
                          <a:latin typeface="Source Code Pro"/>
                          <a:ea typeface="Source Code Pro"/>
                          <a:cs typeface="Source Code Pro"/>
                          <a:sym typeface="Source Code Pro"/>
                        </a:rPr>
                        <a:t>1</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46850">
                <a:tc gridSpan="5">
                  <a:txBody>
                    <a:bodyPr/>
                    <a:lstStyle/>
                    <a:p>
                      <a:pPr marL="0" lvl="0" indent="0" algn="l" rtl="0">
                        <a:lnSpc>
                          <a:spcPct val="100000"/>
                        </a:lnSpc>
                        <a:spcBef>
                          <a:spcPts val="0"/>
                        </a:spcBef>
                        <a:spcAft>
                          <a:spcPts val="0"/>
                        </a:spcAft>
                        <a:buNone/>
                      </a:pPr>
                      <a:r>
                        <a:rPr lang="en" sz="1200" i="1">
                          <a:latin typeface="Source Code Pro"/>
                          <a:ea typeface="Source Code Pro"/>
                          <a:cs typeface="Source Code Pro"/>
                          <a:sym typeface="Source Code Pro"/>
                        </a:rPr>
                        <a:t>* R values &gt; .70 demonstrates strong linear correlation</a:t>
                      </a:r>
                      <a:endParaRPr sz="1200" i="1">
                        <a:latin typeface="Source Code Pro"/>
                        <a:ea typeface="Source Code Pro"/>
                        <a:cs typeface="Source Code Pro"/>
                        <a:sym typeface="Source Code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48" name="Google Shape;148;p19"/>
          <p:cNvSpPr txBox="1"/>
          <p:nvPr/>
        </p:nvSpPr>
        <p:spPr>
          <a:xfrm>
            <a:off x="283225" y="4581850"/>
            <a:ext cx="8032500" cy="47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Code Pro"/>
              <a:buChar char="●"/>
            </a:pPr>
            <a:r>
              <a:rPr lang="en">
                <a:latin typeface="Source Code Pro"/>
                <a:ea typeface="Source Code Pro"/>
                <a:cs typeface="Source Code Pro"/>
                <a:sym typeface="Source Code Pro"/>
              </a:rPr>
              <a:t>Strong linear correlation between likes and views </a:t>
            </a:r>
            <a:endParaRPr>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Case</a:t>
            </a:r>
            <a:endParaRPr/>
          </a:p>
        </p:txBody>
      </p:sp>
      <p:pic>
        <p:nvPicPr>
          <p:cNvPr id="154" name="Google Shape;154;p20" descr="Related image"/>
          <p:cNvPicPr preferRelativeResize="0"/>
          <p:nvPr/>
        </p:nvPicPr>
        <p:blipFill>
          <a:blip r:embed="rId3">
            <a:alphaModFix/>
          </a:blip>
          <a:stretch>
            <a:fillRect/>
          </a:stretch>
        </p:blipFill>
        <p:spPr>
          <a:xfrm>
            <a:off x="2661400" y="1093850"/>
            <a:ext cx="3581576" cy="3581576"/>
          </a:xfrm>
          <a:prstGeom prst="rect">
            <a:avLst/>
          </a:prstGeom>
          <a:noFill/>
          <a:ln>
            <a:noFill/>
          </a:ln>
        </p:spPr>
      </p:pic>
      <p:sp>
        <p:nvSpPr>
          <p:cNvPr id="155" name="Google Shape;155;p20"/>
          <p:cNvSpPr txBox="1">
            <a:spLocks noGrp="1"/>
          </p:cNvSpPr>
          <p:nvPr>
            <p:ph type="body" idx="1"/>
          </p:nvPr>
        </p:nvSpPr>
        <p:spPr>
          <a:xfrm>
            <a:off x="3292211" y="1721075"/>
            <a:ext cx="2141100" cy="16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600" b="1">
                <a:solidFill>
                  <a:srgbClr val="000000"/>
                </a:solidFill>
                <a:latin typeface="Amatic SC"/>
                <a:ea typeface="Amatic SC"/>
                <a:cs typeface="Amatic SC"/>
                <a:sym typeface="Amatic SC"/>
              </a:rPr>
              <a:t>As an aspiring YouTube influencer, I want to identify the levers I can use to optimize view counts from my videos.</a:t>
            </a:r>
            <a:endParaRPr sz="1600" b="1">
              <a:solidFill>
                <a:srgbClr val="000000"/>
              </a:solidFill>
              <a:latin typeface="Amatic SC"/>
              <a:ea typeface="Amatic SC"/>
              <a:cs typeface="Amatic SC"/>
              <a:sym typeface="Amatic SC"/>
            </a:endParaRPr>
          </a:p>
          <a:p>
            <a:pPr marL="0" lvl="0" indent="0" algn="l" rtl="0">
              <a:spcBef>
                <a:spcPts val="1600"/>
              </a:spcBef>
              <a:spcAft>
                <a:spcPts val="1600"/>
              </a:spcAft>
              <a:buNone/>
            </a:pPr>
            <a:endParaRPr/>
          </a:p>
        </p:txBody>
      </p:sp>
      <p:pic>
        <p:nvPicPr>
          <p:cNvPr id="156" name="Google Shape;156;p20" descr="Image result for empty documents"/>
          <p:cNvPicPr preferRelativeResize="0"/>
          <p:nvPr/>
        </p:nvPicPr>
        <p:blipFill>
          <a:blip r:embed="rId4">
            <a:alphaModFix/>
          </a:blip>
          <a:stretch>
            <a:fillRect/>
          </a:stretch>
        </p:blipFill>
        <p:spPr>
          <a:xfrm>
            <a:off x="6471575" y="1302825"/>
            <a:ext cx="1377675" cy="1016825"/>
          </a:xfrm>
          <a:prstGeom prst="rect">
            <a:avLst/>
          </a:prstGeom>
          <a:noFill/>
          <a:ln>
            <a:noFill/>
          </a:ln>
        </p:spPr>
      </p:pic>
      <p:pic>
        <p:nvPicPr>
          <p:cNvPr id="157" name="Google Shape;157;p20" descr="Image result for empty documents"/>
          <p:cNvPicPr preferRelativeResize="0"/>
          <p:nvPr/>
        </p:nvPicPr>
        <p:blipFill>
          <a:blip r:embed="rId5">
            <a:alphaModFix/>
          </a:blip>
          <a:stretch>
            <a:fillRect/>
          </a:stretch>
        </p:blipFill>
        <p:spPr>
          <a:xfrm>
            <a:off x="1038675" y="3713750"/>
            <a:ext cx="1377675" cy="1016825"/>
          </a:xfrm>
          <a:prstGeom prst="rect">
            <a:avLst/>
          </a:prstGeom>
          <a:noFill/>
          <a:ln>
            <a:noFill/>
          </a:ln>
        </p:spPr>
      </p:pic>
      <p:pic>
        <p:nvPicPr>
          <p:cNvPr id="158" name="Google Shape;158;p20" descr="Image result for empty documents"/>
          <p:cNvPicPr preferRelativeResize="0"/>
          <p:nvPr/>
        </p:nvPicPr>
        <p:blipFill>
          <a:blip r:embed="rId6">
            <a:alphaModFix/>
          </a:blip>
          <a:stretch>
            <a:fillRect/>
          </a:stretch>
        </p:blipFill>
        <p:spPr>
          <a:xfrm>
            <a:off x="1104850" y="1423725"/>
            <a:ext cx="1377675" cy="1016825"/>
          </a:xfrm>
          <a:prstGeom prst="rect">
            <a:avLst/>
          </a:prstGeom>
          <a:noFill/>
          <a:ln>
            <a:noFill/>
          </a:ln>
        </p:spPr>
      </p:pic>
      <p:pic>
        <p:nvPicPr>
          <p:cNvPr id="159" name="Google Shape;159;p20" descr="Image result for empty documents"/>
          <p:cNvPicPr preferRelativeResize="0"/>
          <p:nvPr/>
        </p:nvPicPr>
        <p:blipFill>
          <a:blip r:embed="rId7">
            <a:alphaModFix/>
          </a:blip>
          <a:stretch>
            <a:fillRect/>
          </a:stretch>
        </p:blipFill>
        <p:spPr>
          <a:xfrm>
            <a:off x="6582275" y="3489400"/>
            <a:ext cx="1377675" cy="1016825"/>
          </a:xfrm>
          <a:prstGeom prst="rect">
            <a:avLst/>
          </a:prstGeom>
          <a:noFill/>
          <a:ln>
            <a:noFill/>
          </a:ln>
        </p:spPr>
      </p:pic>
      <p:cxnSp>
        <p:nvCxnSpPr>
          <p:cNvPr id="160" name="Google Shape;160;p20"/>
          <p:cNvCxnSpPr/>
          <p:nvPr/>
        </p:nvCxnSpPr>
        <p:spPr>
          <a:xfrm>
            <a:off x="2416350" y="2316075"/>
            <a:ext cx="982500" cy="992700"/>
          </a:xfrm>
          <a:prstGeom prst="straightConnector1">
            <a:avLst/>
          </a:prstGeom>
          <a:noFill/>
          <a:ln w="28575" cap="flat" cmpd="sng">
            <a:solidFill>
              <a:schemeClr val="dk2"/>
            </a:solidFill>
            <a:prstDash val="solid"/>
            <a:round/>
            <a:headEnd type="none" w="med" len="med"/>
            <a:tailEnd type="triangle" w="med" len="med"/>
          </a:ln>
        </p:spPr>
      </p:cxnSp>
      <p:cxnSp>
        <p:nvCxnSpPr>
          <p:cNvPr id="161" name="Google Shape;161;p20"/>
          <p:cNvCxnSpPr/>
          <p:nvPr/>
        </p:nvCxnSpPr>
        <p:spPr>
          <a:xfrm flipH="1">
            <a:off x="5428200" y="2306050"/>
            <a:ext cx="1048800" cy="1016700"/>
          </a:xfrm>
          <a:prstGeom prst="straightConnector1">
            <a:avLst/>
          </a:prstGeom>
          <a:noFill/>
          <a:ln w="28575" cap="flat" cmpd="sng">
            <a:solidFill>
              <a:schemeClr val="dk2"/>
            </a:solidFill>
            <a:prstDash val="solid"/>
            <a:round/>
            <a:headEnd type="none" w="med" len="med"/>
            <a:tailEnd type="triangle" w="med" len="med"/>
          </a:ln>
        </p:spPr>
      </p:cxnSp>
      <p:cxnSp>
        <p:nvCxnSpPr>
          <p:cNvPr id="162" name="Google Shape;162;p20"/>
          <p:cNvCxnSpPr/>
          <p:nvPr/>
        </p:nvCxnSpPr>
        <p:spPr>
          <a:xfrm rot="10800000" flipH="1">
            <a:off x="2376225" y="3489400"/>
            <a:ext cx="956700" cy="972300"/>
          </a:xfrm>
          <a:prstGeom prst="straightConnector1">
            <a:avLst/>
          </a:prstGeom>
          <a:noFill/>
          <a:ln w="28575" cap="flat" cmpd="sng">
            <a:solidFill>
              <a:schemeClr val="dk2"/>
            </a:solidFill>
            <a:prstDash val="solid"/>
            <a:round/>
            <a:headEnd type="none" w="med" len="med"/>
            <a:tailEnd type="triangle" w="med" len="med"/>
          </a:ln>
        </p:spPr>
      </p:cxnSp>
      <p:cxnSp>
        <p:nvCxnSpPr>
          <p:cNvPr id="163" name="Google Shape;163;p20"/>
          <p:cNvCxnSpPr/>
          <p:nvPr/>
        </p:nvCxnSpPr>
        <p:spPr>
          <a:xfrm rot="10800000">
            <a:off x="5444250" y="3448900"/>
            <a:ext cx="1163100" cy="1012800"/>
          </a:xfrm>
          <a:prstGeom prst="straightConnector1">
            <a:avLst/>
          </a:prstGeom>
          <a:noFill/>
          <a:ln w="28575" cap="flat" cmpd="sng">
            <a:solidFill>
              <a:schemeClr val="dk2"/>
            </a:solidFill>
            <a:prstDash val="solid"/>
            <a:round/>
            <a:headEnd type="none" w="med" len="med"/>
            <a:tailEnd type="triangle" w="med" len="med"/>
          </a:ln>
        </p:spPr>
      </p:cxnSp>
      <p:sp>
        <p:nvSpPr>
          <p:cNvPr id="164" name="Google Shape;164;p20"/>
          <p:cNvSpPr txBox="1"/>
          <p:nvPr/>
        </p:nvSpPr>
        <p:spPr>
          <a:xfrm rot="-459183">
            <a:off x="1051750" y="1375258"/>
            <a:ext cx="1380900" cy="441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Source Code Pro"/>
                <a:ea typeface="Source Code Pro"/>
                <a:cs typeface="Source Code Pro"/>
                <a:sym typeface="Source Code Pro"/>
              </a:rPr>
              <a:t>Views/Likes</a:t>
            </a:r>
            <a:endParaRPr sz="1300" b="1">
              <a:latin typeface="Source Code Pro"/>
              <a:ea typeface="Source Code Pro"/>
              <a:cs typeface="Source Code Pro"/>
              <a:sym typeface="Source Code Pro"/>
            </a:endParaRPr>
          </a:p>
          <a:p>
            <a:pPr marL="0" lvl="0" indent="0" algn="l" rtl="0">
              <a:spcBef>
                <a:spcPts val="0"/>
              </a:spcBef>
              <a:spcAft>
                <a:spcPts val="0"/>
              </a:spcAft>
              <a:buNone/>
            </a:pPr>
            <a:r>
              <a:rPr lang="en" sz="1300" b="1">
                <a:latin typeface="Source Code Pro"/>
                <a:ea typeface="Source Code Pro"/>
                <a:cs typeface="Source Code Pro"/>
                <a:sym typeface="Source Code Pro"/>
              </a:rPr>
              <a:t>/Dislikes</a:t>
            </a:r>
            <a:endParaRPr sz="1300" b="1">
              <a:latin typeface="Source Code Pro"/>
              <a:ea typeface="Source Code Pro"/>
              <a:cs typeface="Source Code Pro"/>
              <a:sym typeface="Source Code Pro"/>
            </a:endParaRPr>
          </a:p>
        </p:txBody>
      </p:sp>
      <p:sp>
        <p:nvSpPr>
          <p:cNvPr id="165" name="Google Shape;165;p20"/>
          <p:cNvSpPr txBox="1"/>
          <p:nvPr/>
        </p:nvSpPr>
        <p:spPr>
          <a:xfrm rot="-459183">
            <a:off x="1025050" y="3700670"/>
            <a:ext cx="1380900" cy="441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Source Code Pro"/>
                <a:ea typeface="Source Code Pro"/>
                <a:cs typeface="Source Code Pro"/>
                <a:sym typeface="Source Code Pro"/>
              </a:rPr>
              <a:t>Video tags</a:t>
            </a:r>
            <a:endParaRPr sz="1300" b="1">
              <a:latin typeface="Source Code Pro"/>
              <a:ea typeface="Source Code Pro"/>
              <a:cs typeface="Source Code Pro"/>
              <a:sym typeface="Source Code Pro"/>
            </a:endParaRPr>
          </a:p>
        </p:txBody>
      </p:sp>
      <p:sp>
        <p:nvSpPr>
          <p:cNvPr id="166" name="Google Shape;166;p20"/>
          <p:cNvSpPr txBox="1"/>
          <p:nvPr/>
        </p:nvSpPr>
        <p:spPr>
          <a:xfrm rot="-459183">
            <a:off x="6444950" y="1299058"/>
            <a:ext cx="1380900" cy="441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Source Code Pro"/>
                <a:ea typeface="Source Code Pro"/>
                <a:cs typeface="Source Code Pro"/>
                <a:sym typeface="Source Code Pro"/>
              </a:rPr>
              <a:t>Titles</a:t>
            </a:r>
            <a:endParaRPr sz="1300" b="1">
              <a:latin typeface="Source Code Pro"/>
              <a:ea typeface="Source Code Pro"/>
              <a:cs typeface="Source Code Pro"/>
              <a:sym typeface="Source Code Pro"/>
            </a:endParaRPr>
          </a:p>
        </p:txBody>
      </p:sp>
      <p:sp>
        <p:nvSpPr>
          <p:cNvPr id="167" name="Google Shape;167;p20"/>
          <p:cNvSpPr txBox="1"/>
          <p:nvPr/>
        </p:nvSpPr>
        <p:spPr>
          <a:xfrm rot="-459183">
            <a:off x="6574625" y="3471283"/>
            <a:ext cx="1380900" cy="441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Source Code Pro"/>
                <a:ea typeface="Source Code Pro"/>
                <a:cs typeface="Source Code Pro"/>
                <a:sym typeface="Source Code Pro"/>
              </a:rPr>
              <a:t>Categories</a:t>
            </a:r>
            <a:endParaRPr sz="1300" b="1">
              <a:latin typeface="Source Code Pro"/>
              <a:ea typeface="Source Code Pro"/>
              <a:cs typeface="Source Code Pro"/>
              <a:sym typeface="Source Code Pro"/>
            </a:endParaRPr>
          </a:p>
        </p:txBody>
      </p:sp>
      <p:sp>
        <p:nvSpPr>
          <p:cNvPr id="168" name="Google Shape;16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1776025"/>
            <a:ext cx="8520600" cy="13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titles</a:t>
            </a:r>
            <a:endParaRPr sz="7200"/>
          </a:p>
        </p:txBody>
      </p:sp>
      <p:sp>
        <p:nvSpPr>
          <p:cNvPr id="174" name="Google Shape;17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1176</Words>
  <Application>Microsoft Office PowerPoint</Application>
  <PresentationFormat>On-screen Show (16:9)</PresentationFormat>
  <Paragraphs>287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Impact</vt:lpstr>
      <vt:lpstr>Source Code Pro</vt:lpstr>
      <vt:lpstr>Amatic SC</vt:lpstr>
      <vt:lpstr>Arial</vt:lpstr>
      <vt:lpstr>Beach Day</vt:lpstr>
      <vt:lpstr>Youtube Data Science Report</vt:lpstr>
      <vt:lpstr>Outline</vt:lpstr>
      <vt:lpstr>Youtube.com</vt:lpstr>
      <vt:lpstr>U.S YouTube dataset Fun Facts </vt:lpstr>
      <vt:lpstr>The Dataset</vt:lpstr>
      <vt:lpstr>YouTube Dataset By The Numbers</vt:lpstr>
      <vt:lpstr>Correlation Strength between INT Metrics</vt:lpstr>
      <vt:lpstr>Business Case</vt:lpstr>
      <vt:lpstr>titles</vt:lpstr>
      <vt:lpstr>queen_reina - What kind of words can I use as clickbait?  </vt:lpstr>
      <vt:lpstr>queen_reina - What kind of words can I use as clickbait?   </vt:lpstr>
      <vt:lpstr>queen_reina - How long should the title of my video be?   </vt:lpstr>
      <vt:lpstr>queen_reina - How long should the title of my video be? </vt:lpstr>
      <vt:lpstr>Tags</vt:lpstr>
      <vt:lpstr>woober_xl - What are the most frequently used tags?   </vt:lpstr>
      <vt:lpstr>woober_xl - What are the most frequently used tags? </vt:lpstr>
      <vt:lpstr>Views, likes, dislikes</vt:lpstr>
      <vt:lpstr>woober_xl - How do I get my viewers engaged?   </vt:lpstr>
      <vt:lpstr>woober_xl - How do I get my viewers engaged?</vt:lpstr>
      <vt:lpstr>Aryshary92 - Are there certain clusters of videos based on likes/dislikes    </vt:lpstr>
      <vt:lpstr>Aryshary92 - Are there certain clusters of videos based on likes/dislikes    </vt:lpstr>
      <vt:lpstr>Categories</vt:lpstr>
      <vt:lpstr>Aryshary92 - What are the most popular video categories?    </vt:lpstr>
      <vt:lpstr>Aryshary92 - What are the most popular video categories? </vt:lpstr>
      <vt:lpstr>Machine Learning Approach </vt:lpstr>
      <vt:lpstr>queen_reina - Linear regression model (Likes vs. Views)  </vt:lpstr>
      <vt:lpstr>Queen_Reina- LR: ACtual Views vs. Predicted Views</vt:lpstr>
      <vt:lpstr>     Aryshary92 - Next approach  </vt:lpstr>
      <vt:lpstr>                      Looking Ahead...</vt:lpstr>
      <vt:lpstr>When is the best time to upload your video?</vt:lpstr>
      <vt:lpstr>References</vt:lpstr>
      <vt:lpstr>Questions from the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Science Report</dc:title>
  <dc:creator>Michael Woo</dc:creator>
  <cp:lastModifiedBy>Michael Woo</cp:lastModifiedBy>
  <cp:revision>1</cp:revision>
  <dcterms:modified xsi:type="dcterms:W3CDTF">2019-03-20T02:27:58Z</dcterms:modified>
</cp:coreProperties>
</file>