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48"/>
    <p:restoredTop sz="94660"/>
  </p:normalViewPr>
  <p:slideViewPr>
    <p:cSldViewPr snapToGrid="0">
      <p:cViewPr>
        <p:scale>
          <a:sx n="66" d="100"/>
          <a:sy n="66" d="100"/>
        </p:scale>
        <p:origin x="422" y="46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/>
              <a:t>1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4EFE6E-1864-4C19-94B3-2222489597AE}" type="datetime1">
              <a:rPr lang="ru-RU"/>
              <a:pPr lvl="0">
                <a:defRPr/>
              </a:pPr>
              <a:t>19-12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00C3EF-66E3-495B-807E-3A777C4B2505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/>
              <a:t>1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0C68C49-0940-4BB9-9D6F-811495D1A151}" type="datetime1">
              <a:rPr lang="ru-RU"/>
              <a:pPr lvl="0">
                <a:defRPr/>
              </a:pPr>
              <a:t>19-12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06C29AD-2ADA-40A3-98BD-71F9857E2376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FEF27-CB8A-4224-AEA7-FB9D4F9C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D5D0A0-6CC4-4452-9DD7-FC2A133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C4DF0-6DCE-40DE-9D40-FAECC87B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4D8-FF84-4935-8AFD-181C4872C088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21B47-433B-465A-BD4F-3602F4A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4834C-45F4-48D8-9E4D-C58BFEFE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0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0C839-E283-457F-A211-DD5DBB9D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0812F6-7532-4BFF-8084-8803598A3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D34CC-B9F9-48A3-9488-B022A20F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1EE9-F75A-427E-B35A-74602D0A09B1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23152-8426-4939-9A62-E443A42B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CB628-8FE1-4F76-B632-35508078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4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041AA4-F4E8-439B-9562-651C76D00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90F13-2B84-4321-93A3-7D24DECA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DB4FEB-7B77-484B-ABE2-2ADB762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87AF-9105-43F9-9DA3-8DE3034FF7E9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B06D6-1F33-457C-8E86-A4511504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9BC54-C62E-4E17-A87D-796D5F54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7DABA-48B3-45BD-8A64-4FD50DA5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C0CBB-81D0-4EF1-83BA-341A359C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BD639-449F-476C-92ED-65DED5F7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AEF1-D0CA-4EED-BFC5-4C434280E7CB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C58165-216F-4969-8DE4-E9E0D935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712C2B-D999-4257-9FBC-5CD101CD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E4FFC-7E4A-423F-9E8F-B1F5DE37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A919FD-6A1C-478C-B646-F85A623A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807C3-1F93-4332-B82A-BD37E495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13C4-B6EC-4F29-8D5B-19E5B2BF482A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AD61F0-C809-4537-943A-4CD98B2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4E31A-73D8-4768-B0A9-76A1299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74869-000C-4492-8608-73B8274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E890A-F775-4E2A-A7B1-867BAE5C9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A0B30-E25C-4C0D-843F-E7F400BB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C0BC66-EBD6-4787-A537-F6A1C011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9F-CE2C-4E31-A370-6AFFFD6DCF2E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5144F-468D-4FEC-8B0A-2E71D21A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02F18E-FED8-49BB-8BE4-A18C5F85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41B5C-A745-4356-A56B-CD67B4FC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81A3D-20FE-462A-9FBE-222F668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2028C-6965-401B-844A-27EAEA95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4B3582-71C5-4D80-A87F-0FFC4D634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805BFA-813B-4395-936B-C6067772F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83B0BA-7678-4627-9EAD-F8FBDEE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DC2-71CE-4189-BADB-DE6C3EDD071D}" type="datetime1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4F8B22-1BBF-449D-9404-38787806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CE3FEA-E64F-4F2C-B84A-A15A449E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8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81309-3F3E-424E-BD1D-988EB5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C5686A-37DA-4AE6-B5DD-ECA5D627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2D72-F2BC-450F-9814-A2CA32606FBE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DC91C-B188-473A-AA97-0456F136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193BC0-2D46-4A8F-9F83-475DAF42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E23999-BE34-402B-B33C-CCAFC1B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4CEF-5F08-4793-924A-A2A8397ECE57}" type="datetime1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C6C5C8-55CE-4483-992A-BAD71EB2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A4F53C-560C-4F14-B06F-E9E0EAE6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6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6D95-64A1-4AAB-933D-F42789C7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BE15B-39FC-45FF-AE13-075EA0D0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C21D0C-A20A-43CC-B100-FD2C88AA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8FAC4D-9A3F-484D-A565-4D165E1E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7A4A-EBCA-4E53-B84E-DE83D4B90EBE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565AA-D6D9-40BD-AE40-61754191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DE116-8959-4970-9773-6011334F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9CA63-B1B3-4B53-A446-E35B2190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FA028B-AFD5-408C-A071-5A10C588D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256AE0-CEAC-45AE-9B96-628C709F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605364-ADA8-4908-9798-C9508510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90FE-8CAE-4FFF-96A7-2492DE2532F6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AB9AC8-FF27-4C2B-AA5E-4EDB8167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183D1-A92F-49D2-A2DF-B86AE33A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876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E3CFC-CF90-4DF0-9654-2F49F4C8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9CF725-C021-4167-B757-74E86749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4619E-234F-48E8-989E-2FCC87391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E88F-6008-4A00-BE0F-411AFAEBF67A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A3E50-191A-47F1-8ADF-BF98789F5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62DCC-5467-4BE6-A9CD-7880FA414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A0A2-FD98-44AE-9B96-4456F4178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8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0160040-BD5A-4EFC-B642-75438B67161C}"/>
              </a:ext>
            </a:extLst>
          </p:cNvPr>
          <p:cNvSpPr/>
          <p:nvPr/>
        </p:nvSpPr>
        <p:spPr>
          <a:xfrm>
            <a:off x="2748634" y="5943600"/>
            <a:ext cx="914400" cy="914400"/>
          </a:xfrm>
          <a:prstGeom prst="rect">
            <a:avLst/>
          </a:prstGeom>
          <a:solidFill>
            <a:srgbClr val="A3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40CEA-1590-43A1-BCED-9FA4782E233A}"/>
              </a:ext>
            </a:extLst>
          </p:cNvPr>
          <p:cNvSpPr txBox="1"/>
          <p:nvPr/>
        </p:nvSpPr>
        <p:spPr>
          <a:xfrm>
            <a:off x="236534" y="2640091"/>
            <a:ext cx="11487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Проект «Личный кабинет для магистрантов»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6DB12-7621-4A9F-A2B1-04F17D946A95}"/>
              </a:ext>
            </a:extLst>
          </p:cNvPr>
          <p:cNvSpPr txBox="1"/>
          <p:nvPr/>
        </p:nvSpPr>
        <p:spPr>
          <a:xfrm>
            <a:off x="1307147" y="0"/>
            <a:ext cx="9346213" cy="235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200" spc="-71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ФГБОУ ВО</a:t>
            </a:r>
          </a:p>
          <a:p>
            <a:pPr algn="ctr">
              <a:lnSpc>
                <a:spcPts val="5039"/>
              </a:lnSpc>
            </a:pPr>
            <a:r>
              <a:rPr lang="en-US" sz="3200" spc="-71" dirty="0" err="1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Уфимский</a:t>
            </a:r>
            <a:r>
              <a:rPr lang="en-US" sz="3200" spc="-71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 </a:t>
            </a:r>
            <a:r>
              <a:rPr lang="en-US" sz="3200" spc="-71" dirty="0" err="1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Университет</a:t>
            </a:r>
            <a:r>
              <a:rPr lang="en-US" sz="3200" spc="-71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 </a:t>
            </a:r>
            <a:r>
              <a:rPr lang="en-US" sz="3200" spc="-71" dirty="0" err="1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Науки</a:t>
            </a:r>
            <a:r>
              <a:rPr lang="en-US" sz="3200" spc="-71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 и </a:t>
            </a:r>
            <a:r>
              <a:rPr lang="en-US" sz="3200" spc="-71" dirty="0" err="1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Технологий</a:t>
            </a:r>
            <a:endParaRPr lang="en-US" sz="3200" spc="-71" dirty="0">
              <a:solidFill>
                <a:schemeClr val="bg1">
                  <a:lumMod val="95000"/>
                </a:schemeClr>
              </a:solidFill>
              <a:latin typeface="Play" panose="00000500000000000000" pitchFamily="2" charset="0"/>
            </a:endParaRPr>
          </a:p>
          <a:p>
            <a:endParaRPr lang="ru-RU" sz="3200" dirty="0">
              <a:solidFill>
                <a:schemeClr val="bg1">
                  <a:lumMod val="95000"/>
                </a:schemeClr>
              </a:solidFill>
              <a:latin typeface="Play" panose="00000500000000000000" pitchFamily="2" charset="0"/>
            </a:endParaRPr>
          </a:p>
          <a:p>
            <a:endParaRPr lang="ru-RU" sz="3200" dirty="0">
              <a:solidFill>
                <a:schemeClr val="bg1">
                  <a:lumMod val="95000"/>
                </a:schemeClr>
              </a:solidFill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790A-BC4B-4879-93FD-62781DFD7350}"/>
              </a:ext>
            </a:extLst>
          </p:cNvPr>
          <p:cNvSpPr txBox="1"/>
          <p:nvPr/>
        </p:nvSpPr>
        <p:spPr>
          <a:xfrm>
            <a:off x="8402515" y="4033562"/>
            <a:ext cx="36455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Подготовили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:</a:t>
            </a:r>
          </a:p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Кадыров Б.М.</a:t>
            </a:r>
          </a:p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Хусаинов А.С.</a:t>
            </a:r>
          </a:p>
          <a:p>
            <a:r>
              <a:rPr lang="ru-RU" sz="3200" dirty="0" err="1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Колпашников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 С.А.</a:t>
            </a:r>
          </a:p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Тюлькин Т.М.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968ECE-7053-44A5-B40E-E3C91DDFA16C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BF6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F09223-6896-426F-AAA5-2E188FF01923}"/>
              </a:ext>
            </a:extLst>
          </p:cNvPr>
          <p:cNvSpPr/>
          <p:nvPr/>
        </p:nvSpPr>
        <p:spPr>
          <a:xfrm>
            <a:off x="3657601" y="5943600"/>
            <a:ext cx="914400" cy="914400"/>
          </a:xfrm>
          <a:prstGeom prst="rect">
            <a:avLst/>
          </a:prstGeom>
          <a:solidFill>
            <a:srgbClr val="4C5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7787063-712B-4BE3-8BD5-701650DA6EE3}"/>
              </a:ext>
            </a:extLst>
          </p:cNvPr>
          <p:cNvSpPr/>
          <p:nvPr/>
        </p:nvSpPr>
        <p:spPr>
          <a:xfrm>
            <a:off x="914400" y="5943600"/>
            <a:ext cx="914400" cy="914400"/>
          </a:xfrm>
          <a:prstGeom prst="rect">
            <a:avLst/>
          </a:prstGeom>
          <a:solidFill>
            <a:srgbClr val="D08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C542D5D-421B-47F5-A618-5A21DA5FE7A8}"/>
              </a:ext>
            </a:extLst>
          </p:cNvPr>
          <p:cNvSpPr/>
          <p:nvPr/>
        </p:nvSpPr>
        <p:spPr>
          <a:xfrm>
            <a:off x="1828800" y="5951424"/>
            <a:ext cx="914400" cy="914400"/>
          </a:xfrm>
          <a:prstGeom prst="rect">
            <a:avLst/>
          </a:prstGeom>
          <a:solidFill>
            <a:srgbClr val="EBC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9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Главная страница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9" y="1403429"/>
            <a:ext cx="9491241" cy="53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Страница расписания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79" y="1403429"/>
            <a:ext cx="9491240" cy="53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Страница учебных материалов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79" y="1403429"/>
            <a:ext cx="9491240" cy="53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9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Страница успеваемости студента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79" y="1403429"/>
            <a:ext cx="9491240" cy="53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Страница выставления оценок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79" y="1403429"/>
            <a:ext cx="9491239" cy="53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4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Страница создания напоминаний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79" y="1403429"/>
            <a:ext cx="9491239" cy="53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9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Страница контактов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80" y="1403429"/>
            <a:ext cx="9491237" cy="53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7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Страница обмена файлов студентами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80" y="1403429"/>
            <a:ext cx="9491237" cy="53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Аккаунт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80" y="1403429"/>
            <a:ext cx="9491237" cy="53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Аккаунт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2A1FC-F7F0-4C1D-AFC5-DAA1F312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380" y="1403429"/>
            <a:ext cx="9491237" cy="53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1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3F790A-BC4B-4879-93FD-62781DFD7350}"/>
              </a:ext>
            </a:extLst>
          </p:cNvPr>
          <p:cNvSpPr txBox="1"/>
          <p:nvPr/>
        </p:nvSpPr>
        <p:spPr>
          <a:xfrm>
            <a:off x="0" y="127430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Упрощение доступа студентов к необходимым ресурсам и информации.</a:t>
            </a:r>
          </a:p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Повышение уровня вовлеченности студентов в учебный процесс.</a:t>
            </a:r>
          </a:p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Улучшение коммуникации между студентами и преподавателями.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Цели проекта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232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8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7787063-712B-4BE3-8BD5-701650DA6EE3}"/>
              </a:ext>
            </a:extLst>
          </p:cNvPr>
          <p:cNvSpPr/>
          <p:nvPr/>
        </p:nvSpPr>
        <p:spPr>
          <a:xfrm>
            <a:off x="914400" y="0"/>
            <a:ext cx="914400" cy="6858000"/>
          </a:xfrm>
          <a:prstGeom prst="rect">
            <a:avLst/>
          </a:prstGeom>
          <a:solidFill>
            <a:srgbClr val="D08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968ECE-7053-44A5-B40E-E3C91DDFA16C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BF6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C542D5D-421B-47F5-A618-5A21DA5FE7A8}"/>
              </a:ext>
            </a:extLst>
          </p:cNvPr>
          <p:cNvSpPr/>
          <p:nvPr/>
        </p:nvSpPr>
        <p:spPr>
          <a:xfrm>
            <a:off x="1840375" y="-3860"/>
            <a:ext cx="914400" cy="6857999"/>
          </a:xfrm>
          <a:prstGeom prst="rect">
            <a:avLst/>
          </a:prstGeom>
          <a:solidFill>
            <a:srgbClr val="EBC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0160040-BD5A-4EFC-B642-75438B67161C}"/>
              </a:ext>
            </a:extLst>
          </p:cNvPr>
          <p:cNvSpPr/>
          <p:nvPr/>
        </p:nvSpPr>
        <p:spPr>
          <a:xfrm>
            <a:off x="2766350" y="-1"/>
            <a:ext cx="914400" cy="6854139"/>
          </a:xfrm>
          <a:prstGeom prst="rect">
            <a:avLst/>
          </a:prstGeom>
          <a:solidFill>
            <a:srgbClr val="A3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40CEA-1590-43A1-BCED-9FA4782E233A}"/>
              </a:ext>
            </a:extLst>
          </p:cNvPr>
          <p:cNvSpPr txBox="1"/>
          <p:nvPr/>
        </p:nvSpPr>
        <p:spPr>
          <a:xfrm>
            <a:off x="3692325" y="2363310"/>
            <a:ext cx="56477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Спасибо </a:t>
            </a:r>
          </a:p>
          <a:p>
            <a:r>
              <a:rPr lang="ru-RU" sz="6600" b="1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за внимание!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9DC3DBC-314C-4608-BA06-51D11ABF15C7}"/>
              </a:ext>
            </a:extLst>
          </p:cNvPr>
          <p:cNvGrpSpPr/>
          <p:nvPr/>
        </p:nvGrpSpPr>
        <p:grpSpPr>
          <a:xfrm rot="16200000">
            <a:off x="10651990" y="5317990"/>
            <a:ext cx="1556003" cy="1524018"/>
            <a:chOff x="-1" y="5333982"/>
            <a:chExt cx="1556003" cy="152401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B502DD2-0DEC-4D1B-A952-259A28561729}"/>
                </a:ext>
              </a:extLst>
            </p:cNvPr>
            <p:cNvSpPr/>
            <p:nvPr/>
          </p:nvSpPr>
          <p:spPr>
            <a:xfrm>
              <a:off x="0" y="5943600"/>
              <a:ext cx="914400" cy="914400"/>
            </a:xfrm>
            <a:prstGeom prst="rect">
              <a:avLst/>
            </a:prstGeom>
            <a:solidFill>
              <a:srgbClr val="4C56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7EFAB39-BD04-4CB4-BE6B-C00169EFE793}"/>
                </a:ext>
              </a:extLst>
            </p:cNvPr>
            <p:cNvSpPr/>
            <p:nvPr/>
          </p:nvSpPr>
          <p:spPr>
            <a:xfrm>
              <a:off x="457200" y="5333983"/>
              <a:ext cx="468775" cy="468775"/>
            </a:xfrm>
            <a:prstGeom prst="rect">
              <a:avLst/>
            </a:prstGeom>
            <a:solidFill>
              <a:srgbClr val="4C56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2B37837-E398-4029-9CE8-5F11838EBD7E}"/>
                </a:ext>
              </a:extLst>
            </p:cNvPr>
            <p:cNvSpPr/>
            <p:nvPr/>
          </p:nvSpPr>
          <p:spPr>
            <a:xfrm>
              <a:off x="1064078" y="5333983"/>
              <a:ext cx="468775" cy="468775"/>
            </a:xfrm>
            <a:prstGeom prst="rect">
              <a:avLst/>
            </a:prstGeom>
            <a:solidFill>
              <a:srgbClr val="4C56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F430769-AC0F-4234-833C-285C5D3378C4}"/>
                </a:ext>
              </a:extLst>
            </p:cNvPr>
            <p:cNvSpPr/>
            <p:nvPr/>
          </p:nvSpPr>
          <p:spPr>
            <a:xfrm>
              <a:off x="1072759" y="5943600"/>
              <a:ext cx="468775" cy="468775"/>
            </a:xfrm>
            <a:prstGeom prst="rect">
              <a:avLst/>
            </a:prstGeom>
            <a:solidFill>
              <a:srgbClr val="4C56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F4782E79-21A7-4A39-9B81-01B3571CD125}"/>
                </a:ext>
              </a:extLst>
            </p:cNvPr>
            <p:cNvSpPr/>
            <p:nvPr/>
          </p:nvSpPr>
          <p:spPr>
            <a:xfrm>
              <a:off x="1087227" y="6553217"/>
              <a:ext cx="468775" cy="304783"/>
            </a:xfrm>
            <a:prstGeom prst="rect">
              <a:avLst/>
            </a:prstGeom>
            <a:solidFill>
              <a:srgbClr val="4C56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FA2469ED-E813-4E51-BB3D-7B4AB08AD66F}"/>
                </a:ext>
              </a:extLst>
            </p:cNvPr>
            <p:cNvSpPr/>
            <p:nvPr/>
          </p:nvSpPr>
          <p:spPr>
            <a:xfrm>
              <a:off x="-1" y="5333982"/>
              <a:ext cx="319097" cy="468775"/>
            </a:xfrm>
            <a:prstGeom prst="rect">
              <a:avLst/>
            </a:prstGeom>
            <a:solidFill>
              <a:srgbClr val="4C56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4884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Требования к системе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9887A-5196-4406-953D-AD7601C0E04B}"/>
              </a:ext>
            </a:extLst>
          </p:cNvPr>
          <p:cNvSpPr txBox="1"/>
          <p:nvPr/>
        </p:nvSpPr>
        <p:spPr>
          <a:xfrm>
            <a:off x="0" y="1180618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Функциональные: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1. Управление расписанием: создание и редактирование до 100 расписаний, уведомления студентам с доставкой 90% в течение 5 минут.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2. Доступ к учебным материалам: хранилище для файлов до 50 МБ, не менее 10,000 загружаемых файлов, 500 обменов в день.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3. Отслеживание успеваемости: отображение до 10 оценок за предмет, 100 отчетов о успеваемости, экспорт в PDF и Excel в день.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4. Карьерные возможности: до 2000 ИПР, загрузка резюме до 5 МБ, не менее 1000 документов в месяц.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5. Обратная связь: доступ к формам для 80% студентов, участие 70% в опросах.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Play" panose="00000500000000000000" pitchFamily="2" charset="0"/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Нефункциональные: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1. Производительность: время отклика до 2 секунд при 1000 пользователях, поддержка до 5000 пользователей без снижения производительности.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2. Безопасность: шифрование данных (AES-256), закрытие 99% уязвимостей.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3. Надежность: доступность 99.9% в месяц, резервное копирование ежедневно.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4. Удобство использования: интуитивный интерфейс (доступ к функциям за три клика), адаптивный дизайн.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5. Совместимость: поддержка основных браузеров и операционных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252585575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c56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ru-RU" sz="5400">
                <a:solidFill>
                  <a:schemeClr val="bg1">
                    <a:lumMod val="95000"/>
                  </a:schemeClr>
                </a:solidFill>
                <a:latin typeface="Play"/>
              </a:rPr>
              <a:t>Мнемосхема проекта</a:t>
            </a:r>
            <a:endParaRPr lang="ru-RU" sz="5400">
              <a:solidFill>
                <a:schemeClr val="bg1">
                  <a:lumMod val="95000"/>
                </a:schemeClr>
              </a:solidFill>
              <a:latin typeface="Play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2809" y="1356590"/>
            <a:ext cx="9086383" cy="5058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Use-case </a:t>
            </a:r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диаграмма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A3389D-BF40-40A8-91EE-2E2BBA8EF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968" y="1388961"/>
            <a:ext cx="4476063" cy="5208608"/>
          </a:xfrm>
          <a:prstGeom prst="rect">
            <a:avLst/>
          </a:prstGeom>
          <a:effectLst>
            <a:glow rad="1117600">
              <a:srgbClr val="B48EAD">
                <a:alpha val="17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4932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Sequence 1 </a:t>
            </a:r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диаграмма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A3389D-BF40-40A8-91EE-2E2BBA8EF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831" y="1413019"/>
            <a:ext cx="6616338" cy="5229597"/>
          </a:xfrm>
          <a:prstGeom prst="rect">
            <a:avLst/>
          </a:prstGeom>
          <a:effectLst>
            <a:glow rad="1117600">
              <a:srgbClr val="B48EAD">
                <a:alpha val="17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795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Sequence 1 </a:t>
            </a:r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диаграмма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A3389D-BF40-40A8-91EE-2E2BBA8EF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7300" y="1438959"/>
            <a:ext cx="7916832" cy="5268570"/>
          </a:xfrm>
          <a:prstGeom prst="rect">
            <a:avLst/>
          </a:prstGeom>
          <a:effectLst>
            <a:glow rad="1117600">
              <a:srgbClr val="B48EAD">
                <a:alpha val="17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4759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92154-5D13-45C9-B144-AF516CEF06D6}"/>
              </a:ext>
            </a:extLst>
          </p:cNvPr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Sequence 1 </a:t>
            </a:r>
            <a:r>
              <a:rPr lang="ru-RU" sz="5400" dirty="0">
                <a:solidFill>
                  <a:schemeClr val="bg1">
                    <a:lumMod val="95000"/>
                  </a:schemeClr>
                </a:solidFill>
                <a:latin typeface="Play" panose="00000500000000000000" pitchFamily="2" charset="0"/>
              </a:rPr>
              <a:t>диаграмма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A3389D-BF40-40A8-91EE-2E2BBA8EF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7300" y="1438959"/>
            <a:ext cx="7916832" cy="5268570"/>
          </a:xfrm>
          <a:prstGeom prst="rect">
            <a:avLst/>
          </a:prstGeom>
          <a:effectLst>
            <a:glow rad="1117600">
              <a:srgbClr val="B48EAD">
                <a:alpha val="17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98968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c56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180618"/>
          </a:xfrm>
          <a:prstGeom prst="rect">
            <a:avLst/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sz="5400">
                <a:solidFill>
                  <a:schemeClr val="bg1">
                    <a:lumMod val="95000"/>
                  </a:schemeClr>
                </a:solidFill>
                <a:latin typeface="Play"/>
              </a:rPr>
              <a:t>ER </a:t>
            </a:r>
            <a:r>
              <a:rPr lang="ru-RU" sz="5400">
                <a:solidFill>
                  <a:schemeClr val="bg1">
                    <a:lumMod val="95000"/>
                  </a:schemeClr>
                </a:solidFill>
                <a:latin typeface="Play"/>
              </a:rPr>
              <a:t>диаграмма проекта</a:t>
            </a:r>
            <a:endParaRPr lang="ru-RU" sz="5400">
              <a:solidFill>
                <a:schemeClr val="bg1">
                  <a:lumMod val="95000"/>
                </a:schemeClr>
              </a:solidFill>
              <a:latin typeface="Play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2168" y="1342159"/>
            <a:ext cx="6387663" cy="4981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20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20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20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232</ep:Words>
  <ep:PresentationFormat>Широкоэкранный</ep:PresentationFormat>
  <ep:Paragraphs>43</ep:Paragraphs>
  <ep:Slides>20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20</vt:i4>
      </vt:variant>
    </vt:vector>
  </ep:HeadingPairs>
  <ep:TitlesOfParts>
    <vt:vector size="2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2024-12-19T08:47:24.000</dcterms:created>
  <dc:creator>voyager</dc:creator>
  <cp:lastModifiedBy>пк</cp:lastModifiedBy>
  <dcterms:modified xsi:type="dcterms:W3CDTF">2024-12-19T12:33:39.373</dcterms:modified>
  <cp:revision>12</cp:revision>
  <dc:title>Презентация PowerPoint</dc:title>
  <cp:version>0906.0100.01</cp:version>
</cp:coreProperties>
</file>