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324" r:id="rId3"/>
    <p:sldId id="346" r:id="rId4"/>
    <p:sldId id="347" r:id="rId5"/>
    <p:sldId id="348" r:id="rId6"/>
    <p:sldId id="330" r:id="rId7"/>
    <p:sldId id="349" r:id="rId8"/>
    <p:sldId id="331" r:id="rId9"/>
    <p:sldId id="343" r:id="rId10"/>
    <p:sldId id="344" r:id="rId11"/>
    <p:sldId id="345" r:id="rId12"/>
    <p:sldId id="338" r:id="rId13"/>
    <p:sldId id="339" r:id="rId14"/>
    <p:sldId id="350" r:id="rId15"/>
    <p:sldId id="351" r:id="rId16"/>
    <p:sldId id="352" r:id="rId17"/>
    <p:sldId id="353" r:id="rId18"/>
    <p:sldId id="304" r:id="rId19"/>
    <p:sldId id="305" r:id="rId20"/>
    <p:sldId id="326" r:id="rId21"/>
    <p:sldId id="306" r:id="rId22"/>
    <p:sldId id="307" r:id="rId23"/>
    <p:sldId id="322" r:id="rId24"/>
    <p:sldId id="327" r:id="rId25"/>
    <p:sldId id="316" r:id="rId26"/>
    <p:sldId id="317" r:id="rId27"/>
    <p:sldId id="341" r:id="rId28"/>
    <p:sldId id="354"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25/04/2016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9E2D7-C94C-47FD-AE1A-E2F273336E20}" type="datetimeFigureOut">
              <a:rPr lang="id-ID" smtClean="0"/>
              <a:pPr/>
              <a:t>25/04/2016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26465-6CC0-49FC-8BDF-D43D9BDABD0D}"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25602"/>
          </a:xfrm>
        </p:spPr>
        <p:style>
          <a:lnRef idx="1">
            <a:schemeClr val="accent5"/>
          </a:lnRef>
          <a:fillRef idx="2">
            <a:schemeClr val="accent5"/>
          </a:fillRef>
          <a:effectRef idx="1">
            <a:schemeClr val="accent5"/>
          </a:effectRef>
          <a:fontRef idx="minor">
            <a:schemeClr val="dk1"/>
          </a:fontRef>
        </p:style>
        <p:txBody>
          <a:bodyPr>
            <a:normAutofit fontScale="90000"/>
          </a:bodyPr>
          <a:lstStyle/>
          <a:p>
            <a:pPr lvl="1" algn="ctr" rtl="0">
              <a:spcBef>
                <a:spcPct val="0"/>
              </a:spcBef>
            </a:pPr>
            <a:r>
              <a:rPr lang="id-ID" dirty="0" smtClean="0"/>
              <a:t/>
            </a:r>
            <a:br>
              <a:rPr lang="id-ID" dirty="0" smtClean="0"/>
            </a:br>
            <a:r>
              <a:rPr lang="id-ID" sz="3600" dirty="0" smtClean="0"/>
              <a:t>    3.6. </a:t>
            </a:r>
            <a:r>
              <a:rPr lang="id-ID" sz="3600" dirty="0">
                <a:solidFill>
                  <a:schemeClr val="dk1"/>
                </a:solidFill>
                <a:latin typeface="+mn-lt"/>
                <a:ea typeface="+mn-ea"/>
                <a:cs typeface="+mn-cs"/>
              </a:rPr>
              <a:t>Men</a:t>
            </a:r>
            <a:r>
              <a:rPr lang="en-US" sz="3600" dirty="0">
                <a:solidFill>
                  <a:schemeClr val="dk1"/>
                </a:solidFill>
                <a:latin typeface="+mn-lt"/>
                <a:ea typeface="+mn-ea"/>
                <a:cs typeface="+mn-cs"/>
              </a:rPr>
              <a:t>g</a:t>
            </a:r>
            <a:r>
              <a:rPr lang="id-ID" sz="3600" dirty="0">
                <a:solidFill>
                  <a:schemeClr val="dk1"/>
                </a:solidFill>
                <a:latin typeface="+mn-lt"/>
                <a:ea typeface="+mn-ea"/>
                <a:cs typeface="+mn-cs"/>
              </a:rPr>
              <a:t>analisis kasus pelanggaran hak dan pengingkaran kewajiban sebagai warga negara</a:t>
            </a:r>
            <a:br>
              <a:rPr lang="id-ID" sz="3600" dirty="0">
                <a:solidFill>
                  <a:schemeClr val="dk1"/>
                </a:solidFill>
                <a:latin typeface="+mn-lt"/>
                <a:ea typeface="+mn-ea"/>
                <a:cs typeface="+mn-cs"/>
              </a:rPr>
            </a:br>
            <a:r>
              <a:rPr lang="id-ID" sz="3600" dirty="0" smtClean="0"/>
              <a:t>  </a:t>
            </a:r>
            <a:r>
              <a:rPr lang="id-ID" dirty="0" smtClean="0"/>
              <a:t/>
            </a:r>
            <a:br>
              <a:rPr lang="id-ID" dirty="0" smtClean="0"/>
            </a:br>
            <a:endParaRPr lang="id-ID" dirty="0"/>
          </a:p>
        </p:txBody>
      </p:sp>
      <p:sp>
        <p:nvSpPr>
          <p:cNvPr id="3" name="Content Placeholder 2"/>
          <p:cNvSpPr>
            <a:spLocks noGrp="1"/>
          </p:cNvSpPr>
          <p:nvPr>
            <p:ph idx="1"/>
          </p:nvPr>
        </p:nvSpPr>
        <p:spPr>
          <a:xfrm>
            <a:off x="457200" y="2214554"/>
            <a:ext cx="8229600" cy="391160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a:buNone/>
            </a:pPr>
            <a:r>
              <a:rPr lang="id-ID" dirty="0" smtClean="0"/>
              <a:t> </a:t>
            </a:r>
            <a:r>
              <a:rPr lang="en-US" dirty="0" smtClean="0"/>
              <a:t>   </a:t>
            </a:r>
            <a:r>
              <a:rPr lang="en-US" dirty="0" err="1" smtClean="0"/>
              <a:t>indikator</a:t>
            </a:r>
            <a:endParaRPr lang="en-US" dirty="0" smtClean="0"/>
          </a:p>
          <a:p>
            <a:pPr>
              <a:buNone/>
            </a:pPr>
            <a:r>
              <a:rPr lang="en-US" sz="2400" b="1" dirty="0" smtClean="0">
                <a:solidFill>
                  <a:srgbClr val="FF0000"/>
                </a:solidFill>
              </a:rPr>
              <a:t>     </a:t>
            </a:r>
            <a:r>
              <a:rPr lang="id-ID" sz="2400" b="1" dirty="0" smtClean="0">
                <a:solidFill>
                  <a:srgbClr val="FF0000"/>
                </a:solidFill>
              </a:rPr>
              <a:t>1</a:t>
            </a:r>
            <a:r>
              <a:rPr lang="id-ID" sz="2400" dirty="0" smtClean="0"/>
              <a:t>.</a:t>
            </a:r>
            <a:r>
              <a:rPr lang="id-ID" dirty="0" smtClean="0"/>
              <a:t>Menjelaskan pengertian hak dan kewajiban warga</a:t>
            </a:r>
            <a:br>
              <a:rPr lang="id-ID" dirty="0" smtClean="0"/>
            </a:br>
            <a:r>
              <a:rPr lang="id-ID" dirty="0" smtClean="0"/>
              <a:t>   negara </a:t>
            </a:r>
          </a:p>
          <a:p>
            <a:pPr>
              <a:buNone/>
            </a:pPr>
            <a:r>
              <a:rPr lang="id-ID" dirty="0" smtClean="0"/>
              <a:t>    2.Menganalisis hak dan kewajiban  warga negara</a:t>
            </a:r>
          </a:p>
          <a:p>
            <a:pPr>
              <a:buNone/>
            </a:pPr>
            <a:r>
              <a:rPr lang="id-ID" dirty="0" smtClean="0"/>
              <a:t>    3.Menganalisis kedudukan warga negara  dan </a:t>
            </a:r>
          </a:p>
          <a:p>
            <a:pPr>
              <a:buNone/>
            </a:pPr>
            <a:r>
              <a:rPr lang="id-ID" dirty="0" smtClean="0"/>
              <a:t>         pewarganegaraan Indonesia</a:t>
            </a:r>
          </a:p>
          <a:p>
            <a:pPr>
              <a:buNone/>
            </a:pPr>
            <a:r>
              <a:rPr lang="id-ID" dirty="0" smtClean="0"/>
              <a:t>   4.Menganalisis pengingkaran kewajiban warga </a:t>
            </a:r>
            <a:r>
              <a:rPr lang="id-ID" dirty="0" smtClean="0"/>
              <a:t>negara</a:t>
            </a:r>
            <a:endParaRPr lang="en-US" dirty="0" smtClean="0"/>
          </a:p>
          <a:p>
            <a:pPr>
              <a:buNone/>
            </a:pPr>
            <a:r>
              <a:rPr lang="en-US" dirty="0" smtClean="0"/>
              <a:t>   5</a:t>
            </a:r>
            <a:r>
              <a:rPr lang="id-ID" dirty="0" smtClean="0"/>
              <a:t>.Menganalisis </a:t>
            </a:r>
            <a:r>
              <a:rPr lang="id-ID" dirty="0" smtClean="0"/>
              <a:t>persamaan kedudukan warga negara</a:t>
            </a:r>
            <a:br>
              <a:rPr lang="id-ID" dirty="0" smtClean="0"/>
            </a:br>
            <a:endParaRPr lang="id-ID" dirty="0" smtClean="0"/>
          </a:p>
          <a:p>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sz="3200" dirty="0" smtClean="0"/>
              <a:t/>
            </a:r>
            <a:br>
              <a:rPr lang="id-ID" sz="3200" dirty="0" smtClean="0"/>
            </a:br>
            <a:r>
              <a:rPr lang="id-ID" sz="3200" b="1" dirty="0" smtClean="0">
                <a:solidFill>
                  <a:srgbClr val="FF0000"/>
                </a:solidFill>
              </a:rPr>
              <a:t>Kehilangan kewarganegaraan Republik Indonesia berdasarkan UU No 12 tahun 2006</a:t>
            </a:r>
            <a:br>
              <a:rPr lang="id-ID" sz="3200" b="1" dirty="0" smtClean="0">
                <a:solidFill>
                  <a:srgbClr val="FF0000"/>
                </a:solidFill>
              </a:rPr>
            </a:br>
            <a:endParaRPr lang="id-ID" sz="3200" b="1" dirty="0">
              <a:solidFill>
                <a:srgbClr val="FF0000"/>
              </a:solidFill>
            </a:endParaRPr>
          </a:p>
        </p:txBody>
      </p:sp>
      <p:sp>
        <p:nvSpPr>
          <p:cNvPr id="3" name="Content Placeholder 2"/>
          <p:cNvSpPr>
            <a:spLocks noGrp="1"/>
          </p:cNvSpPr>
          <p:nvPr>
            <p:ph idx="1"/>
          </p:nvPr>
        </p:nvSpPr>
        <p:spPr>
          <a:xfrm>
            <a:off x="142844" y="1285860"/>
            <a:ext cx="8858312" cy="542928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id-ID" sz="2800" dirty="0" smtClean="0"/>
              <a:t>Memperoleh kewarganegaraan lain atas kemauan sendiri</a:t>
            </a:r>
          </a:p>
          <a:p>
            <a:r>
              <a:rPr lang="id-ID" sz="2800" dirty="0" smtClean="0"/>
              <a:t>Tidak menolak atau tidak melepaskan  kewarganegaraan lain, sedangkan org yang bersangkutan  mendapat kesempatan untuk itu.</a:t>
            </a:r>
          </a:p>
          <a:p>
            <a:r>
              <a:rPr lang="id-ID" sz="2800" dirty="0" smtClean="0"/>
              <a:t>Dinyatakan hilang kewarganegaraannya oleh presiden  atas permohonannya sendiri  yang bersangkutan sudah berusia 18 tahun,   tinggal di luar negeri  dan di nyatakan hilan kewarganegaraannya R.I.</a:t>
            </a:r>
          </a:p>
          <a:p>
            <a:r>
              <a:rPr lang="id-ID" sz="2800" dirty="0" smtClean="0"/>
              <a:t>Masuk dalam dinas tentara asing  tanpa ijin terlebih dahulu  dari presiden</a:t>
            </a:r>
          </a:p>
          <a:p>
            <a:r>
              <a:rPr lang="id-ID" sz="2800" dirty="0" smtClean="0"/>
              <a:t>Secara sukarela  masuk dalam dinas negara  asing  yang jabatan dalam dinas semacam itu di Indonesia  sesuai dengan peraturan perundang-undangan  hanya dapat di jabat oleh warga negara Indonesia  </a:t>
            </a:r>
            <a:endParaRPr lang="id-ID"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pPr algn="l"/>
            <a:r>
              <a:rPr lang="id-ID" dirty="0" smtClean="0"/>
              <a:t>Lanjutannya</a:t>
            </a:r>
            <a:endParaRPr lang="id-ID" dirty="0"/>
          </a:p>
        </p:txBody>
      </p:sp>
      <p:sp>
        <p:nvSpPr>
          <p:cNvPr id="3" name="Content Placeholder 2"/>
          <p:cNvSpPr>
            <a:spLocks noGrp="1"/>
          </p:cNvSpPr>
          <p:nvPr>
            <p:ph idx="1"/>
          </p:nvPr>
        </p:nvSpPr>
        <p:spPr>
          <a:xfrm>
            <a:off x="457200" y="785794"/>
            <a:ext cx="8229600" cy="5340369"/>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id-ID" sz="2800" dirty="0" smtClean="0"/>
              <a:t>Secara sukarela mengangkat sumpah  atau menyatakan janji setia  kepada negara asing  atau bagian dari negara asing tersebut</a:t>
            </a:r>
          </a:p>
          <a:p>
            <a:r>
              <a:rPr lang="id-ID" sz="2800" dirty="0" smtClean="0"/>
              <a:t>Tidak di wajibkan tetapi turut serta  dalam pemilihan sesuatu yang bersifat  ketatanegaraan untuk suatu negara asing</a:t>
            </a:r>
          </a:p>
          <a:p>
            <a:r>
              <a:rPr lang="id-ID" sz="2800" dirty="0" smtClean="0"/>
              <a:t>Bertempat tinggal di luar wilayah  NKRI 5 tahun terus-menerus  bukan dalam rangka dinas negara tanpa alasan yang sah  dan dengan sengaja tidak menyatakan keinginannya  untuk tetap menjadi W.N  Indonesia sebelum jangka waktu 5 tahun itu berakhir tetap tidak menyatakan  pernyataan keinginannya  untuk tetap menjadi W.N.</a:t>
            </a:r>
            <a:endParaRPr lang="id-ID"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sz="3200" dirty="0" smtClean="0">
                <a:solidFill>
                  <a:srgbClr val="FF0000"/>
                </a:solidFill>
              </a:rPr>
              <a:t>UU No  12 </a:t>
            </a:r>
            <a:r>
              <a:rPr lang="en-US" sz="3200" dirty="0" err="1" smtClean="0">
                <a:solidFill>
                  <a:srgbClr val="FF0000"/>
                </a:solidFill>
              </a:rPr>
              <a:t>tahun</a:t>
            </a:r>
            <a:r>
              <a:rPr lang="en-US" sz="3200" dirty="0" smtClean="0">
                <a:solidFill>
                  <a:srgbClr val="FF0000"/>
                </a:solidFill>
              </a:rPr>
              <a:t> 2006 </a:t>
            </a:r>
            <a:r>
              <a:rPr lang="id-ID" sz="3200" dirty="0" smtClean="0">
                <a:solidFill>
                  <a:srgbClr val="FF0000"/>
                </a:solidFill>
              </a:rPr>
              <a:t>Asas </a:t>
            </a:r>
            <a:r>
              <a:rPr lang="en-US" sz="3200" dirty="0" err="1" smtClean="0">
                <a:solidFill>
                  <a:srgbClr val="FF0000"/>
                </a:solidFill>
              </a:rPr>
              <a:t>menentukan</a:t>
            </a:r>
            <a:r>
              <a:rPr lang="en-US" sz="3200" dirty="0" smtClean="0">
                <a:solidFill>
                  <a:srgbClr val="FF0000"/>
                </a:solidFill>
              </a:rPr>
              <a:t> </a:t>
            </a:r>
            <a:r>
              <a:rPr lang="id-ID" sz="3200" dirty="0" smtClean="0">
                <a:solidFill>
                  <a:srgbClr val="FF0000"/>
                </a:solidFill>
              </a:rPr>
              <a:t>pewarganegaraan </a:t>
            </a:r>
            <a:r>
              <a:rPr lang="id-ID" sz="3200" dirty="0" smtClean="0">
                <a:solidFill>
                  <a:srgbClr val="FF0000"/>
                </a:solidFill>
              </a:rPr>
              <a:t>di Indonesia</a:t>
            </a:r>
            <a:endParaRPr lang="id-ID" sz="3200" dirty="0">
              <a:solidFill>
                <a:srgbClr val="FF0000"/>
              </a:solidFill>
            </a:endParaRPr>
          </a:p>
        </p:txBody>
      </p:sp>
      <p:sp>
        <p:nvSpPr>
          <p:cNvPr id="3" name="Content Placeholder 2"/>
          <p:cNvSpPr>
            <a:spLocks noGrp="1"/>
          </p:cNvSpPr>
          <p:nvPr>
            <p:ph idx="1"/>
          </p:nvPr>
        </p:nvSpPr>
        <p:spPr>
          <a:xfrm>
            <a:off x="107504" y="1600200"/>
            <a:ext cx="8928992" cy="499715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r>
              <a:rPr lang="id-ID" dirty="0" smtClean="0"/>
              <a:t>Asas ius sanguinis (asas hubungan darah atau keturunan) menentukan kewarganegaraan seseorang berdasarkan kewarganegaraan orang tuanya  cth W.N  RRC melahirkan di negara A maka anak nya W.N RRC</a:t>
            </a:r>
            <a:r>
              <a:rPr lang="id-ID" dirty="0" smtClean="0"/>
              <a:t>.</a:t>
            </a:r>
            <a:endParaRPr lang="id-ID" dirty="0" smtClean="0"/>
          </a:p>
          <a:p>
            <a:r>
              <a:rPr lang="id-ID" dirty="0" smtClean="0"/>
              <a:t>Asas ius soli (asas tempat daerah kelahiran)</a:t>
            </a:r>
          </a:p>
          <a:p>
            <a:pPr>
              <a:buNone/>
            </a:pPr>
            <a:r>
              <a:rPr lang="id-ID" dirty="0" smtClean="0"/>
              <a:t>  Cth: inggris ius soli maka anak dari negara B yang lahir di Inggris akan menjadi W.N Inggris</a:t>
            </a:r>
            <a:endParaRPr lang="en-US" dirty="0" smtClean="0"/>
          </a:p>
          <a:p>
            <a:pPr>
              <a:buNone/>
            </a:pPr>
            <a:r>
              <a:rPr lang="en-US" dirty="0" smtClean="0"/>
              <a:t>=</a:t>
            </a:r>
            <a:r>
              <a:rPr lang="en-US" dirty="0" err="1" smtClean="0"/>
              <a:t>Asas</a:t>
            </a:r>
            <a:r>
              <a:rPr lang="en-US" dirty="0" smtClean="0"/>
              <a:t> </a:t>
            </a:r>
            <a:r>
              <a:rPr lang="en-US" dirty="0" err="1" smtClean="0"/>
              <a:t>pewarganegaraan</a:t>
            </a:r>
            <a:r>
              <a:rPr lang="en-US" dirty="0" smtClean="0"/>
              <a:t>  </a:t>
            </a:r>
            <a:r>
              <a:rPr lang="en-US" dirty="0" err="1" smtClean="0"/>
              <a:t>tunggal</a:t>
            </a:r>
            <a:r>
              <a:rPr lang="en-US" dirty="0" smtClean="0"/>
              <a:t>: </a:t>
            </a:r>
            <a:r>
              <a:rPr lang="en-US" dirty="0" err="1" smtClean="0"/>
              <a:t>satu</a:t>
            </a:r>
            <a:r>
              <a:rPr lang="en-US" dirty="0" smtClean="0"/>
              <a:t> </a:t>
            </a:r>
            <a:r>
              <a:rPr lang="en-US" dirty="0" err="1" smtClean="0"/>
              <a:t>kewarganegaraan</a:t>
            </a:r>
            <a:r>
              <a:rPr lang="en-US" dirty="0" smtClean="0"/>
              <a:t> </a:t>
            </a:r>
            <a:r>
              <a:rPr lang="en-US" dirty="0" err="1" smtClean="0"/>
              <a:t>bagi</a:t>
            </a:r>
            <a:r>
              <a:rPr lang="en-US" dirty="0" smtClean="0"/>
              <a:t> </a:t>
            </a:r>
            <a:r>
              <a:rPr lang="en-US" dirty="0" err="1" smtClean="0"/>
              <a:t>setiap</a:t>
            </a:r>
            <a:r>
              <a:rPr lang="en-US" dirty="0" smtClean="0"/>
              <a:t> </a:t>
            </a:r>
            <a:r>
              <a:rPr lang="en-US" dirty="0" err="1" smtClean="0"/>
              <a:t>orang</a:t>
            </a:r>
            <a:endParaRPr lang="en-US" dirty="0" smtClean="0"/>
          </a:p>
          <a:p>
            <a:pPr>
              <a:buNone/>
            </a:pPr>
            <a:r>
              <a:rPr lang="en-US" dirty="0" smtClean="0"/>
              <a:t>=</a:t>
            </a:r>
            <a:r>
              <a:rPr lang="en-US" dirty="0" err="1" smtClean="0"/>
              <a:t>Pewarganegaraan</a:t>
            </a:r>
            <a:r>
              <a:rPr lang="en-US" dirty="0" smtClean="0"/>
              <a:t> </a:t>
            </a:r>
            <a:r>
              <a:rPr lang="en-US" dirty="0" err="1" smtClean="0"/>
              <a:t>ganda</a:t>
            </a:r>
            <a:r>
              <a:rPr lang="en-US" dirty="0" smtClean="0"/>
              <a:t> </a:t>
            </a:r>
            <a:r>
              <a:rPr lang="en-US" dirty="0" err="1" smtClean="0"/>
              <a:t>terbatas</a:t>
            </a:r>
            <a:r>
              <a:rPr lang="en-US" dirty="0" smtClean="0"/>
              <a:t>: </a:t>
            </a:r>
            <a:r>
              <a:rPr lang="en-US" dirty="0" err="1" smtClean="0"/>
              <a:t>anak</a:t>
            </a:r>
            <a:r>
              <a:rPr lang="en-US" dirty="0" smtClean="0"/>
              <a:t>’ </a:t>
            </a:r>
            <a:r>
              <a:rPr lang="en-US" dirty="0" err="1" smtClean="0"/>
              <a:t>memiliki</a:t>
            </a:r>
            <a:r>
              <a:rPr lang="en-US" dirty="0" smtClean="0"/>
              <a:t> </a:t>
            </a:r>
            <a:r>
              <a:rPr lang="en-US" dirty="0" err="1" smtClean="0"/>
              <a:t>ganda</a:t>
            </a:r>
            <a:r>
              <a:rPr lang="en-US" dirty="0" smtClean="0"/>
              <a:t> </a:t>
            </a:r>
            <a:r>
              <a:rPr lang="en-US" dirty="0" err="1" smtClean="0"/>
              <a:t>terbatas</a:t>
            </a:r>
            <a:r>
              <a:rPr lang="en-US" dirty="0" smtClean="0"/>
              <a:t> </a:t>
            </a:r>
            <a:r>
              <a:rPr lang="en-US" dirty="0" err="1" smtClean="0"/>
              <a:t>di</a:t>
            </a:r>
            <a:r>
              <a:rPr lang="en-US" dirty="0" smtClean="0"/>
              <a:t> </a:t>
            </a:r>
            <a:r>
              <a:rPr lang="en-US" dirty="0" err="1" smtClean="0"/>
              <a:t>atur</a:t>
            </a:r>
            <a:r>
              <a:rPr lang="en-US" dirty="0" smtClean="0"/>
              <a:t> </a:t>
            </a:r>
            <a:r>
              <a:rPr lang="en-US" dirty="0" err="1" smtClean="0"/>
              <a:t>oleh</a:t>
            </a:r>
            <a:r>
              <a:rPr lang="en-US" dirty="0" smtClean="0"/>
              <a:t> UU. 18 </a:t>
            </a:r>
            <a:r>
              <a:rPr lang="en-US" dirty="0" err="1" smtClean="0"/>
              <a:t>tahun</a:t>
            </a:r>
            <a:r>
              <a:rPr lang="en-US" dirty="0" smtClean="0"/>
              <a:t>.</a:t>
            </a:r>
          </a:p>
          <a:p>
            <a:pPr>
              <a:buNone/>
            </a:pPr>
            <a:r>
              <a:rPr lang="id-ID" dirty="0" smtClean="0"/>
              <a:t> </a:t>
            </a:r>
            <a:endParaRPr lang="en-US" dirty="0" smtClean="0"/>
          </a:p>
          <a:p>
            <a:pPr>
              <a:buNone/>
            </a:pPr>
            <a:endParaRPr lang="id-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id-ID" dirty="0" smtClean="0">
                <a:solidFill>
                  <a:srgbClr val="FF0000"/>
                </a:solidFill>
              </a:rPr>
              <a:t>Status kewarganegaraan Indonesia</a:t>
            </a:r>
            <a:endParaRPr lang="id-ID" dirty="0">
              <a:solidFill>
                <a:srgbClr val="FF0000"/>
              </a:solidFill>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r>
              <a:rPr lang="id-ID" dirty="0" smtClean="0"/>
              <a:t>Apatride:  (tanpa kewarganegaraan)</a:t>
            </a:r>
          </a:p>
          <a:p>
            <a:r>
              <a:rPr lang="id-ID" dirty="0" smtClean="0"/>
              <a:t>Bipatride (Dwi kewarganegaraan)</a:t>
            </a:r>
          </a:p>
          <a:p>
            <a:r>
              <a:rPr lang="id-ID" dirty="0" smtClean="0"/>
              <a:t>Multipatride (seseorg yang memiliki lebih dari dua kearganegaraan)</a:t>
            </a: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1282154"/>
          </a:xfrm>
        </p:spPr>
        <p:style>
          <a:lnRef idx="1">
            <a:schemeClr val="accent5"/>
          </a:lnRef>
          <a:fillRef idx="2">
            <a:schemeClr val="accent5"/>
          </a:fillRef>
          <a:effectRef idx="1">
            <a:schemeClr val="accent5"/>
          </a:effectRef>
          <a:fontRef idx="minor">
            <a:schemeClr val="dk1"/>
          </a:fontRef>
        </p:style>
        <p:txBody>
          <a:bodyPr>
            <a:noAutofit/>
          </a:bodyPr>
          <a:lstStyle/>
          <a:p>
            <a:r>
              <a:rPr lang="en-US" sz="2800" b="1" dirty="0" err="1" smtClean="0">
                <a:solidFill>
                  <a:srgbClr val="FF0000"/>
                </a:solidFill>
              </a:rPr>
              <a:t>Dlam</a:t>
            </a:r>
            <a:r>
              <a:rPr lang="en-US" sz="2800" b="1" dirty="0" smtClean="0">
                <a:solidFill>
                  <a:srgbClr val="FF0000"/>
                </a:solidFill>
              </a:rPr>
              <a:t> </a:t>
            </a:r>
            <a:r>
              <a:rPr lang="en-US" sz="2800" b="1" dirty="0" err="1" smtClean="0">
                <a:solidFill>
                  <a:srgbClr val="FF0000"/>
                </a:solidFill>
              </a:rPr>
              <a:t>menentukan</a:t>
            </a:r>
            <a:r>
              <a:rPr lang="en-US" sz="2800" b="1" dirty="0" smtClean="0">
                <a:solidFill>
                  <a:srgbClr val="FF0000"/>
                </a:solidFill>
              </a:rPr>
              <a:t> status </a:t>
            </a:r>
            <a:r>
              <a:rPr lang="en-US" sz="2800" b="1" dirty="0" err="1" smtClean="0">
                <a:solidFill>
                  <a:srgbClr val="FF0000"/>
                </a:solidFill>
              </a:rPr>
              <a:t>kewarganegaraan</a:t>
            </a:r>
            <a:r>
              <a:rPr lang="en-US" sz="2800" b="1" dirty="0" smtClean="0">
                <a:solidFill>
                  <a:srgbClr val="FF0000"/>
                </a:solidFill>
              </a:rPr>
              <a:t>  </a:t>
            </a:r>
            <a:r>
              <a:rPr lang="en-US" sz="2800" b="1" dirty="0" err="1" smtClean="0">
                <a:solidFill>
                  <a:srgbClr val="FF0000"/>
                </a:solidFill>
              </a:rPr>
              <a:t>seseorang</a:t>
            </a:r>
            <a:r>
              <a:rPr lang="en-US" sz="2800" b="1" dirty="0" smtClean="0">
                <a:solidFill>
                  <a:srgbClr val="FF0000"/>
                </a:solidFill>
              </a:rPr>
              <a:t> </a:t>
            </a:r>
            <a:r>
              <a:rPr lang="en-US" sz="2800" b="1" dirty="0" err="1" smtClean="0">
                <a:solidFill>
                  <a:srgbClr val="FF0000"/>
                </a:solidFill>
              </a:rPr>
              <a:t>pemerintah</a:t>
            </a:r>
            <a:r>
              <a:rPr lang="en-US" sz="2800" b="1" dirty="0" smtClean="0">
                <a:solidFill>
                  <a:srgbClr val="FF0000"/>
                </a:solidFill>
              </a:rPr>
              <a:t> </a:t>
            </a:r>
            <a:r>
              <a:rPr lang="en-US" sz="2800" b="1" dirty="0" err="1" smtClean="0">
                <a:solidFill>
                  <a:srgbClr val="FF0000"/>
                </a:solidFill>
              </a:rPr>
              <a:t>suatu</a:t>
            </a:r>
            <a:r>
              <a:rPr lang="en-US" sz="2800" b="1" dirty="0" smtClean="0">
                <a:solidFill>
                  <a:srgbClr val="FF0000"/>
                </a:solidFill>
              </a:rPr>
              <a:t> </a:t>
            </a:r>
            <a:r>
              <a:rPr lang="en-US" sz="2800" b="1" dirty="0" err="1" smtClean="0">
                <a:solidFill>
                  <a:srgbClr val="FF0000"/>
                </a:solidFill>
              </a:rPr>
              <a:t>negara</a:t>
            </a:r>
            <a:r>
              <a:rPr lang="en-US" sz="2800" b="1" dirty="0" smtClean="0">
                <a:solidFill>
                  <a:srgbClr val="FF0000"/>
                </a:solidFill>
              </a:rPr>
              <a:t> </a:t>
            </a:r>
            <a:r>
              <a:rPr lang="en-US" sz="2800" b="1" dirty="0" err="1" smtClean="0">
                <a:solidFill>
                  <a:srgbClr val="FF0000"/>
                </a:solidFill>
              </a:rPr>
              <a:t>lazim</a:t>
            </a:r>
            <a:r>
              <a:rPr lang="en-US" sz="2800" b="1" dirty="0" smtClean="0">
                <a:solidFill>
                  <a:srgbClr val="FF0000"/>
                </a:solidFill>
              </a:rPr>
              <a:t>  </a:t>
            </a:r>
            <a:r>
              <a:rPr lang="en-US" sz="2800" b="1" dirty="0" err="1" smtClean="0">
                <a:solidFill>
                  <a:srgbClr val="FF0000"/>
                </a:solidFill>
              </a:rPr>
              <a:t>mengunakan</a:t>
            </a:r>
            <a:r>
              <a:rPr lang="en-US" sz="2800" b="1" dirty="0" smtClean="0">
                <a:solidFill>
                  <a:srgbClr val="FF0000"/>
                </a:solidFill>
              </a:rPr>
              <a:t> </a:t>
            </a:r>
            <a:r>
              <a:rPr lang="en-US" sz="2800" b="1" dirty="0" err="1" smtClean="0">
                <a:solidFill>
                  <a:srgbClr val="FF0000"/>
                </a:solidFill>
              </a:rPr>
              <a:t>dua</a:t>
            </a:r>
            <a:r>
              <a:rPr lang="en-US" sz="2800" b="1" dirty="0" smtClean="0">
                <a:solidFill>
                  <a:srgbClr val="FF0000"/>
                </a:solidFill>
              </a:rPr>
              <a:t> </a:t>
            </a:r>
            <a:r>
              <a:rPr lang="en-US" sz="2800" b="1" dirty="0" err="1" smtClean="0">
                <a:solidFill>
                  <a:srgbClr val="FF0000"/>
                </a:solidFill>
              </a:rPr>
              <a:t>stesel</a:t>
            </a:r>
            <a:r>
              <a:rPr lang="en-US" sz="2800" b="1" dirty="0" smtClean="0">
                <a:solidFill>
                  <a:srgbClr val="FF0000"/>
                </a:solidFill>
              </a:rPr>
              <a:t> </a:t>
            </a:r>
            <a:r>
              <a:rPr lang="en-US" sz="2800" b="1" dirty="0" err="1" smtClean="0">
                <a:solidFill>
                  <a:srgbClr val="FF0000"/>
                </a:solidFill>
              </a:rPr>
              <a:t>yaitu</a:t>
            </a:r>
            <a:r>
              <a:rPr lang="en-US" sz="2800" b="1" dirty="0" smtClean="0">
                <a:solidFill>
                  <a:srgbClr val="FF0000"/>
                </a:solidFill>
              </a:rPr>
              <a:t>: </a:t>
            </a:r>
            <a:endParaRPr lang="en-US" sz="2800" b="1" dirty="0">
              <a:solidFill>
                <a:srgbClr val="FF0000"/>
              </a:solidFill>
            </a:endParaRPr>
          </a:p>
        </p:txBody>
      </p:sp>
      <p:sp>
        <p:nvSpPr>
          <p:cNvPr id="3" name="Content Placeholder 2"/>
          <p:cNvSpPr>
            <a:spLocks noGrp="1"/>
          </p:cNvSpPr>
          <p:nvPr>
            <p:ph idx="1"/>
          </p:nvPr>
        </p:nvSpPr>
        <p:spPr>
          <a:xfrm>
            <a:off x="179512" y="1600200"/>
            <a:ext cx="8784976" cy="4525963"/>
          </a:xfrm>
        </p:spPr>
        <p:style>
          <a:lnRef idx="1">
            <a:schemeClr val="accent5"/>
          </a:lnRef>
          <a:fillRef idx="2">
            <a:schemeClr val="accent5"/>
          </a:fillRef>
          <a:effectRef idx="1">
            <a:schemeClr val="accent5"/>
          </a:effectRef>
          <a:fontRef idx="minor">
            <a:schemeClr val="dk1"/>
          </a:fontRef>
        </p:style>
        <p:txBody>
          <a:bodyPr/>
          <a:lstStyle/>
          <a:p>
            <a:r>
              <a:rPr lang="en-US" dirty="0" err="1" smtClean="0"/>
              <a:t>Stesel</a:t>
            </a:r>
            <a:r>
              <a:rPr lang="en-US" dirty="0" smtClean="0"/>
              <a:t> </a:t>
            </a:r>
            <a:r>
              <a:rPr lang="en-US" dirty="0" err="1" smtClean="0"/>
              <a:t>aktif:Yaitu</a:t>
            </a:r>
            <a:r>
              <a:rPr lang="en-US" dirty="0" smtClean="0"/>
              <a:t> </a:t>
            </a:r>
            <a:r>
              <a:rPr lang="en-US" dirty="0" err="1" smtClean="0"/>
              <a:t>seseorang</a:t>
            </a:r>
            <a:r>
              <a:rPr lang="en-US" dirty="0" smtClean="0"/>
              <a:t> </a:t>
            </a:r>
            <a:r>
              <a:rPr lang="en-US" dirty="0" err="1" smtClean="0"/>
              <a:t>harus</a:t>
            </a:r>
            <a:r>
              <a:rPr lang="en-US" dirty="0" smtClean="0"/>
              <a:t>  </a:t>
            </a:r>
            <a:r>
              <a:rPr lang="en-US" dirty="0" err="1" smtClean="0"/>
              <a:t>melakukan</a:t>
            </a:r>
            <a:r>
              <a:rPr lang="en-US" dirty="0" smtClean="0"/>
              <a:t> </a:t>
            </a:r>
            <a:r>
              <a:rPr lang="en-US" dirty="0" err="1" smtClean="0"/>
              <a:t>tindakan</a:t>
            </a:r>
            <a:r>
              <a:rPr lang="en-US" dirty="0" smtClean="0"/>
              <a:t>  </a:t>
            </a:r>
            <a:r>
              <a:rPr lang="en-US" dirty="0" err="1" smtClean="0"/>
              <a:t>hukum</a:t>
            </a:r>
            <a:r>
              <a:rPr lang="en-US" dirty="0" smtClean="0"/>
              <a:t> </a:t>
            </a:r>
            <a:r>
              <a:rPr lang="en-US" dirty="0" err="1" smtClean="0"/>
              <a:t>tertentu</a:t>
            </a:r>
            <a:r>
              <a:rPr lang="en-US" dirty="0" smtClean="0"/>
              <a:t>  </a:t>
            </a:r>
            <a:r>
              <a:rPr lang="en-US" dirty="0" err="1" smtClean="0"/>
              <a:t>secara</a:t>
            </a:r>
            <a:r>
              <a:rPr lang="en-US" dirty="0" smtClean="0"/>
              <a:t> </a:t>
            </a:r>
            <a:r>
              <a:rPr lang="en-US" dirty="0" err="1" smtClean="0"/>
              <a:t>aktif</a:t>
            </a:r>
            <a:r>
              <a:rPr lang="en-US" dirty="0" smtClean="0"/>
              <a:t>  </a:t>
            </a:r>
            <a:r>
              <a:rPr lang="en-US" dirty="0" err="1" smtClean="0"/>
              <a:t>untuk</a:t>
            </a:r>
            <a:r>
              <a:rPr lang="en-US" dirty="0" smtClean="0"/>
              <a:t> </a:t>
            </a:r>
            <a:r>
              <a:rPr lang="en-US" dirty="0" err="1" smtClean="0"/>
              <a:t>menjadi</a:t>
            </a:r>
            <a:r>
              <a:rPr lang="en-US" dirty="0" smtClean="0"/>
              <a:t> </a:t>
            </a:r>
            <a:r>
              <a:rPr lang="en-US" dirty="0" err="1" smtClean="0"/>
              <a:t>warga</a:t>
            </a:r>
            <a:r>
              <a:rPr lang="en-US" dirty="0" smtClean="0"/>
              <a:t> </a:t>
            </a:r>
            <a:r>
              <a:rPr lang="en-US" dirty="0" err="1" smtClean="0"/>
              <a:t>negara</a:t>
            </a:r>
            <a:r>
              <a:rPr lang="en-US" dirty="0" smtClean="0"/>
              <a:t> (</a:t>
            </a:r>
            <a:r>
              <a:rPr lang="en-US" dirty="0" err="1" smtClean="0"/>
              <a:t>naturalisasi</a:t>
            </a:r>
            <a:r>
              <a:rPr lang="en-US" dirty="0" smtClean="0"/>
              <a:t> </a:t>
            </a:r>
            <a:r>
              <a:rPr lang="en-US" dirty="0" err="1" smtClean="0"/>
              <a:t>biasa</a:t>
            </a:r>
            <a:r>
              <a:rPr lang="en-US" dirty="0" smtClean="0"/>
              <a:t>)</a:t>
            </a:r>
          </a:p>
          <a:p>
            <a:r>
              <a:rPr lang="en-US" dirty="0" err="1" smtClean="0"/>
              <a:t>Stesel</a:t>
            </a:r>
            <a:r>
              <a:rPr lang="en-US" dirty="0" smtClean="0"/>
              <a:t> </a:t>
            </a:r>
            <a:r>
              <a:rPr lang="en-US" dirty="0" err="1" smtClean="0"/>
              <a:t>Pasif:Seseorang</a:t>
            </a:r>
            <a:r>
              <a:rPr lang="en-US" dirty="0" smtClean="0"/>
              <a:t> </a:t>
            </a:r>
            <a:r>
              <a:rPr lang="en-US" dirty="0" err="1" smtClean="0"/>
              <a:t>dengan</a:t>
            </a:r>
            <a:r>
              <a:rPr lang="en-US" dirty="0" smtClean="0"/>
              <a:t> </a:t>
            </a:r>
            <a:r>
              <a:rPr lang="en-US" dirty="0" err="1" smtClean="0"/>
              <a:t>sendirinya</a:t>
            </a:r>
            <a:r>
              <a:rPr lang="en-US" dirty="0" smtClean="0"/>
              <a:t>  </a:t>
            </a:r>
            <a:r>
              <a:rPr lang="en-US" dirty="0" err="1" smtClean="0"/>
              <a:t>dianggap</a:t>
            </a:r>
            <a:r>
              <a:rPr lang="en-US" dirty="0" smtClean="0"/>
              <a:t> </a:t>
            </a:r>
            <a:r>
              <a:rPr lang="en-US" dirty="0" err="1" smtClean="0"/>
              <a:t>menjadi</a:t>
            </a:r>
            <a:r>
              <a:rPr lang="en-US" dirty="0" smtClean="0"/>
              <a:t>  </a:t>
            </a:r>
            <a:r>
              <a:rPr lang="en-US" dirty="0" err="1" smtClean="0"/>
              <a:t>warga</a:t>
            </a:r>
            <a:r>
              <a:rPr lang="en-US" dirty="0" smtClean="0"/>
              <a:t> </a:t>
            </a:r>
            <a:r>
              <a:rPr lang="en-US" dirty="0" err="1" smtClean="0"/>
              <a:t>negara</a:t>
            </a:r>
            <a:r>
              <a:rPr lang="en-US" dirty="0" smtClean="0"/>
              <a:t> </a:t>
            </a:r>
            <a:r>
              <a:rPr lang="en-US" dirty="0" err="1" smtClean="0"/>
              <a:t>tanpa</a:t>
            </a:r>
            <a:r>
              <a:rPr lang="en-US" dirty="0" smtClean="0"/>
              <a:t> </a:t>
            </a:r>
            <a:r>
              <a:rPr lang="en-US" dirty="0" err="1" smtClean="0"/>
              <a:t>melakukan</a:t>
            </a:r>
            <a:r>
              <a:rPr lang="en-US" dirty="0" smtClean="0"/>
              <a:t> </a:t>
            </a:r>
            <a:r>
              <a:rPr lang="en-US" dirty="0" err="1" smtClean="0"/>
              <a:t>suatu</a:t>
            </a:r>
            <a:r>
              <a:rPr lang="en-US" dirty="0" smtClean="0"/>
              <a:t> </a:t>
            </a:r>
            <a:r>
              <a:rPr lang="en-US" dirty="0" err="1" smtClean="0"/>
              <a:t>tindakan</a:t>
            </a:r>
            <a:r>
              <a:rPr lang="en-US" dirty="0" smtClean="0"/>
              <a:t> </a:t>
            </a:r>
            <a:r>
              <a:rPr lang="en-US" dirty="0" err="1" smtClean="0"/>
              <a:t>hukum</a:t>
            </a:r>
            <a:r>
              <a:rPr lang="en-US" dirty="0" smtClean="0"/>
              <a:t> </a:t>
            </a:r>
            <a:r>
              <a:rPr lang="en-US" dirty="0" err="1" smtClean="0"/>
              <a:t>tertentu</a:t>
            </a:r>
            <a:r>
              <a:rPr lang="en-US" dirty="0" smtClean="0"/>
              <a:t>  (</a:t>
            </a:r>
            <a:r>
              <a:rPr lang="en-US" dirty="0" err="1" smtClean="0"/>
              <a:t>naturalisasi</a:t>
            </a:r>
            <a:r>
              <a:rPr lang="en-US" dirty="0" smtClean="0"/>
              <a:t> Istimewa)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Autofit/>
          </a:bodyPr>
          <a:lstStyle/>
          <a:p>
            <a:r>
              <a:rPr lang="en-US" sz="2800" b="1" dirty="0" err="1" smtClean="0">
                <a:solidFill>
                  <a:srgbClr val="FF0000"/>
                </a:solidFill>
              </a:rPr>
              <a:t>Berkaitan</a:t>
            </a:r>
            <a:r>
              <a:rPr lang="en-US" sz="2800" b="1" dirty="0" smtClean="0">
                <a:solidFill>
                  <a:srgbClr val="FF0000"/>
                </a:solidFill>
              </a:rPr>
              <a:t> </a:t>
            </a:r>
            <a:r>
              <a:rPr lang="en-US" sz="2800" b="1" dirty="0" err="1" smtClean="0">
                <a:solidFill>
                  <a:srgbClr val="FF0000"/>
                </a:solidFill>
              </a:rPr>
              <a:t>dengan</a:t>
            </a:r>
            <a:r>
              <a:rPr lang="en-US" sz="2800" b="1" dirty="0" smtClean="0">
                <a:solidFill>
                  <a:srgbClr val="FF0000"/>
                </a:solidFill>
              </a:rPr>
              <a:t> </a:t>
            </a:r>
            <a:r>
              <a:rPr lang="en-US" sz="2800" b="1" dirty="0" err="1" smtClean="0">
                <a:solidFill>
                  <a:srgbClr val="FF0000"/>
                </a:solidFill>
              </a:rPr>
              <a:t>dengan</a:t>
            </a:r>
            <a:r>
              <a:rPr lang="en-US" sz="2800" b="1" dirty="0" smtClean="0">
                <a:solidFill>
                  <a:srgbClr val="FF0000"/>
                </a:solidFill>
              </a:rPr>
              <a:t> </a:t>
            </a:r>
            <a:r>
              <a:rPr lang="en-US" sz="2800" b="1" dirty="0" err="1" smtClean="0">
                <a:solidFill>
                  <a:srgbClr val="FF0000"/>
                </a:solidFill>
              </a:rPr>
              <a:t>dua</a:t>
            </a:r>
            <a:r>
              <a:rPr lang="en-US" sz="2800" b="1" dirty="0" smtClean="0">
                <a:solidFill>
                  <a:srgbClr val="FF0000"/>
                </a:solidFill>
              </a:rPr>
              <a:t> </a:t>
            </a:r>
            <a:r>
              <a:rPr lang="en-US" sz="2800" b="1" dirty="0" err="1" smtClean="0">
                <a:solidFill>
                  <a:srgbClr val="FF0000"/>
                </a:solidFill>
              </a:rPr>
              <a:t>stesel</a:t>
            </a:r>
            <a:r>
              <a:rPr lang="en-US" sz="2800" b="1" dirty="0" smtClean="0">
                <a:solidFill>
                  <a:srgbClr val="FF0000"/>
                </a:solidFill>
              </a:rPr>
              <a:t> </a:t>
            </a:r>
            <a:r>
              <a:rPr lang="en-US" sz="2800" b="1" dirty="0" err="1" smtClean="0">
                <a:solidFill>
                  <a:srgbClr val="FF0000"/>
                </a:solidFill>
              </a:rPr>
              <a:t>tadi</a:t>
            </a:r>
            <a:r>
              <a:rPr lang="en-US" sz="2800" b="1" dirty="0" smtClean="0">
                <a:solidFill>
                  <a:srgbClr val="FF0000"/>
                </a:solidFill>
              </a:rPr>
              <a:t> </a:t>
            </a:r>
            <a:r>
              <a:rPr lang="en-US" sz="2800" b="1" dirty="0" err="1" smtClean="0">
                <a:solidFill>
                  <a:srgbClr val="FF0000"/>
                </a:solidFill>
              </a:rPr>
              <a:t>seseorang</a:t>
            </a:r>
            <a:r>
              <a:rPr lang="en-US" sz="2800" b="1" dirty="0" smtClean="0">
                <a:solidFill>
                  <a:srgbClr val="FF0000"/>
                </a:solidFill>
              </a:rPr>
              <a:t> </a:t>
            </a:r>
            <a:r>
              <a:rPr lang="en-US" sz="2800" b="1" dirty="0" err="1" smtClean="0">
                <a:solidFill>
                  <a:srgbClr val="FF0000"/>
                </a:solidFill>
              </a:rPr>
              <a:t>warga</a:t>
            </a:r>
            <a:r>
              <a:rPr lang="en-US" sz="2800" b="1" dirty="0" smtClean="0">
                <a:solidFill>
                  <a:srgbClr val="FF0000"/>
                </a:solidFill>
              </a:rPr>
              <a:t> </a:t>
            </a:r>
            <a:r>
              <a:rPr lang="en-US" sz="2800" b="1" dirty="0" err="1" smtClean="0">
                <a:solidFill>
                  <a:srgbClr val="FF0000"/>
                </a:solidFill>
              </a:rPr>
              <a:t>negara</a:t>
            </a:r>
            <a:r>
              <a:rPr lang="en-US" sz="2800" b="1" dirty="0" smtClean="0">
                <a:solidFill>
                  <a:srgbClr val="FF0000"/>
                </a:solidFill>
              </a:rPr>
              <a:t>  </a:t>
            </a:r>
            <a:r>
              <a:rPr lang="en-US" sz="2800" b="1" dirty="0" err="1" smtClean="0">
                <a:solidFill>
                  <a:srgbClr val="FF0000"/>
                </a:solidFill>
              </a:rPr>
              <a:t>dalam</a:t>
            </a:r>
            <a:r>
              <a:rPr lang="en-US" sz="2800" b="1" dirty="0" smtClean="0">
                <a:solidFill>
                  <a:srgbClr val="FF0000"/>
                </a:solidFill>
              </a:rPr>
              <a:t>  </a:t>
            </a:r>
            <a:r>
              <a:rPr lang="en-US" sz="2800" b="1" dirty="0" err="1" smtClean="0">
                <a:solidFill>
                  <a:srgbClr val="FF0000"/>
                </a:solidFill>
              </a:rPr>
              <a:t>suatau</a:t>
            </a:r>
            <a:r>
              <a:rPr lang="en-US" sz="2800" b="1" dirty="0" smtClean="0">
                <a:solidFill>
                  <a:srgbClr val="FF0000"/>
                </a:solidFill>
              </a:rPr>
              <a:t> </a:t>
            </a:r>
            <a:r>
              <a:rPr lang="en-US" sz="2800" b="1" dirty="0" err="1" smtClean="0">
                <a:solidFill>
                  <a:srgbClr val="FF0000"/>
                </a:solidFill>
              </a:rPr>
              <a:t>negara</a:t>
            </a:r>
            <a:r>
              <a:rPr lang="en-US" sz="2800" b="1" dirty="0" smtClean="0">
                <a:solidFill>
                  <a:srgbClr val="FF0000"/>
                </a:solidFill>
              </a:rPr>
              <a:t>  </a:t>
            </a:r>
            <a:r>
              <a:rPr lang="en-US" sz="2800" b="1" dirty="0" err="1" smtClean="0">
                <a:solidFill>
                  <a:srgbClr val="FF0000"/>
                </a:solidFill>
              </a:rPr>
              <a:t>pada</a:t>
            </a:r>
            <a:r>
              <a:rPr lang="en-US" sz="2800" b="1" dirty="0" smtClean="0">
                <a:solidFill>
                  <a:srgbClr val="FF0000"/>
                </a:solidFill>
              </a:rPr>
              <a:t> </a:t>
            </a:r>
            <a:r>
              <a:rPr lang="en-US" sz="2800" b="1" dirty="0" err="1" smtClean="0">
                <a:solidFill>
                  <a:srgbClr val="FF0000"/>
                </a:solidFill>
              </a:rPr>
              <a:t>dasarnya</a:t>
            </a:r>
            <a:r>
              <a:rPr lang="en-US" sz="2800" b="1" dirty="0" smtClean="0">
                <a:solidFill>
                  <a:srgbClr val="FF0000"/>
                </a:solidFill>
              </a:rPr>
              <a:t>  </a:t>
            </a:r>
            <a:r>
              <a:rPr lang="en-US" sz="2800" b="1" dirty="0" err="1" smtClean="0">
                <a:solidFill>
                  <a:srgbClr val="FF0000"/>
                </a:solidFill>
              </a:rPr>
              <a:t>mempunyai</a:t>
            </a:r>
            <a:r>
              <a:rPr lang="en-US" sz="2800" b="1" dirty="0" smtClean="0">
                <a:solidFill>
                  <a:srgbClr val="FF0000"/>
                </a:solidFill>
              </a:rPr>
              <a:t> </a:t>
            </a:r>
            <a:r>
              <a:rPr lang="en-US" sz="2800" b="1" dirty="0" err="1" smtClean="0">
                <a:solidFill>
                  <a:srgbClr val="FF0000"/>
                </a:solidFill>
              </a:rPr>
              <a:t>dua</a:t>
            </a:r>
            <a:r>
              <a:rPr lang="en-US" sz="2800" b="1" dirty="0" smtClean="0">
                <a:solidFill>
                  <a:srgbClr val="FF0000"/>
                </a:solidFill>
              </a:rPr>
              <a:t> </a:t>
            </a:r>
            <a:r>
              <a:rPr lang="en-US" sz="2800" b="1" dirty="0" err="1" smtClean="0">
                <a:solidFill>
                  <a:srgbClr val="FF0000"/>
                </a:solidFill>
              </a:rPr>
              <a:t>hak</a:t>
            </a:r>
            <a:r>
              <a:rPr lang="en-US" sz="2800" b="1" dirty="0" smtClean="0">
                <a:solidFill>
                  <a:srgbClr val="FF0000"/>
                </a:solidFill>
              </a:rPr>
              <a:t>  </a:t>
            </a:r>
            <a:r>
              <a:rPr lang="en-US" sz="2800" b="1" dirty="0" err="1" smtClean="0">
                <a:solidFill>
                  <a:srgbClr val="FF0000"/>
                </a:solidFill>
              </a:rPr>
              <a:t>sbb</a:t>
            </a:r>
            <a:r>
              <a:rPr lang="en-US" sz="2800" b="1" dirty="0" smtClean="0">
                <a:solidFill>
                  <a:srgbClr val="FF0000"/>
                </a:solidFill>
              </a:rPr>
              <a:t>:</a:t>
            </a:r>
            <a:endParaRPr lang="en-US" sz="2800" b="1" dirty="0">
              <a:solidFill>
                <a:srgbClr val="FF0000"/>
              </a:solidFill>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r>
              <a:rPr lang="en-US" dirty="0" err="1" smtClean="0"/>
              <a:t>Hak</a:t>
            </a:r>
            <a:r>
              <a:rPr lang="en-US" dirty="0" smtClean="0"/>
              <a:t> </a:t>
            </a:r>
            <a:r>
              <a:rPr lang="en-US" dirty="0" err="1" smtClean="0"/>
              <a:t>opsi:yaitu</a:t>
            </a:r>
            <a:r>
              <a:rPr lang="en-US" dirty="0" smtClean="0"/>
              <a:t>  </a:t>
            </a:r>
            <a:r>
              <a:rPr lang="en-US" dirty="0" err="1" smtClean="0"/>
              <a:t>hak</a:t>
            </a:r>
            <a:r>
              <a:rPr lang="en-US" dirty="0" smtClean="0"/>
              <a:t> </a:t>
            </a:r>
            <a:r>
              <a:rPr lang="en-US" dirty="0" err="1" smtClean="0"/>
              <a:t>untuk</a:t>
            </a:r>
            <a:r>
              <a:rPr lang="en-US" dirty="0" smtClean="0"/>
              <a:t> </a:t>
            </a:r>
            <a:r>
              <a:rPr lang="en-US" dirty="0" err="1" smtClean="0"/>
              <a:t>memilih</a:t>
            </a:r>
            <a:r>
              <a:rPr lang="en-US" dirty="0" smtClean="0"/>
              <a:t> </a:t>
            </a:r>
            <a:r>
              <a:rPr lang="en-US" dirty="0" err="1" smtClean="0"/>
              <a:t>sesuatu</a:t>
            </a:r>
            <a:r>
              <a:rPr lang="en-US" dirty="0" smtClean="0"/>
              <a:t>  </a:t>
            </a:r>
            <a:r>
              <a:rPr lang="en-US" dirty="0" err="1" smtClean="0"/>
              <a:t>kewarganegaraan</a:t>
            </a:r>
            <a:r>
              <a:rPr lang="en-US" dirty="0" smtClean="0"/>
              <a:t> (</a:t>
            </a:r>
            <a:r>
              <a:rPr lang="en-US" dirty="0" err="1" smtClean="0"/>
              <a:t>dalam</a:t>
            </a:r>
            <a:r>
              <a:rPr lang="en-US" dirty="0" smtClean="0"/>
              <a:t> </a:t>
            </a:r>
            <a:r>
              <a:rPr lang="en-US" dirty="0" err="1" smtClean="0"/>
              <a:t>stsesel</a:t>
            </a:r>
            <a:r>
              <a:rPr lang="en-US" dirty="0" smtClean="0"/>
              <a:t> </a:t>
            </a:r>
            <a:r>
              <a:rPr lang="en-US" dirty="0" err="1" smtClean="0"/>
              <a:t>aktif</a:t>
            </a:r>
            <a:r>
              <a:rPr lang="en-US" dirty="0" smtClean="0"/>
              <a:t>)</a:t>
            </a:r>
          </a:p>
          <a:p>
            <a:r>
              <a:rPr lang="en-US" dirty="0" err="1" smtClean="0"/>
              <a:t>Hak</a:t>
            </a:r>
            <a:r>
              <a:rPr lang="en-US" dirty="0" smtClean="0"/>
              <a:t> </a:t>
            </a:r>
            <a:r>
              <a:rPr lang="en-US" dirty="0" err="1" smtClean="0"/>
              <a:t>repudiasi</a:t>
            </a:r>
            <a:r>
              <a:rPr lang="en-US" dirty="0" smtClean="0"/>
              <a:t>: </a:t>
            </a:r>
            <a:r>
              <a:rPr lang="en-US" dirty="0" err="1" smtClean="0"/>
              <a:t>yaitu</a:t>
            </a:r>
            <a:r>
              <a:rPr lang="en-US" dirty="0" smtClean="0"/>
              <a:t> </a:t>
            </a:r>
            <a:r>
              <a:rPr lang="en-US" dirty="0" err="1" smtClean="0"/>
              <a:t>hak</a:t>
            </a:r>
            <a:r>
              <a:rPr lang="en-US" dirty="0" smtClean="0"/>
              <a:t> </a:t>
            </a:r>
            <a:r>
              <a:rPr lang="en-US" dirty="0" err="1" smtClean="0"/>
              <a:t>untuk</a:t>
            </a:r>
            <a:r>
              <a:rPr lang="en-US" dirty="0" smtClean="0"/>
              <a:t> </a:t>
            </a:r>
            <a:r>
              <a:rPr lang="en-US" dirty="0" err="1" smtClean="0"/>
              <a:t>menolak</a:t>
            </a:r>
            <a:r>
              <a:rPr lang="en-US" dirty="0" smtClean="0"/>
              <a:t>  </a:t>
            </a:r>
            <a:r>
              <a:rPr lang="en-US" dirty="0" err="1" smtClean="0"/>
              <a:t>suatu</a:t>
            </a:r>
            <a:r>
              <a:rPr lang="en-US" dirty="0" smtClean="0"/>
              <a:t> </a:t>
            </a:r>
            <a:r>
              <a:rPr lang="en-US" dirty="0" err="1" smtClean="0"/>
              <a:t>kewarganegaraan</a:t>
            </a:r>
            <a:r>
              <a:rPr lang="en-US" dirty="0" smtClean="0"/>
              <a:t>  </a:t>
            </a:r>
            <a:r>
              <a:rPr lang="en-US" dirty="0" err="1" smtClean="0"/>
              <a:t>dalam</a:t>
            </a:r>
            <a:r>
              <a:rPr lang="en-US" dirty="0" smtClean="0"/>
              <a:t> (</a:t>
            </a:r>
            <a:r>
              <a:rPr lang="en-US" dirty="0" err="1" smtClean="0"/>
              <a:t>stesel</a:t>
            </a:r>
            <a:r>
              <a:rPr lang="en-US" dirty="0" smtClean="0"/>
              <a:t>  </a:t>
            </a:r>
            <a:r>
              <a:rPr lang="en-US" dirty="0" err="1" smtClean="0"/>
              <a:t>aktif</a:t>
            </a:r>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1728192"/>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3600" b="1" dirty="0" err="1" smtClean="0">
                <a:solidFill>
                  <a:srgbClr val="FF0000"/>
                </a:solidFill>
              </a:rPr>
              <a:t>Persamaan</a:t>
            </a:r>
            <a:r>
              <a:rPr lang="en-US" sz="3600" b="1" dirty="0" smtClean="0">
                <a:solidFill>
                  <a:srgbClr val="FF0000"/>
                </a:solidFill>
              </a:rPr>
              <a:t> </a:t>
            </a:r>
            <a:r>
              <a:rPr lang="en-US" sz="3600" b="1" dirty="0" err="1" smtClean="0">
                <a:solidFill>
                  <a:srgbClr val="FF0000"/>
                </a:solidFill>
              </a:rPr>
              <a:t>kedudukan</a:t>
            </a:r>
            <a:r>
              <a:rPr lang="en-US" sz="3600" b="1" dirty="0" smtClean="0">
                <a:solidFill>
                  <a:srgbClr val="FF0000"/>
                </a:solidFill>
              </a:rPr>
              <a:t> </a:t>
            </a:r>
            <a:r>
              <a:rPr lang="en-US" sz="3600" b="1" dirty="0" err="1" smtClean="0">
                <a:solidFill>
                  <a:srgbClr val="FF0000"/>
                </a:solidFill>
              </a:rPr>
              <a:t>warga</a:t>
            </a:r>
            <a:r>
              <a:rPr lang="en-US" sz="3600" b="1" dirty="0" smtClean="0">
                <a:solidFill>
                  <a:srgbClr val="FF0000"/>
                </a:solidFill>
              </a:rPr>
              <a:t> </a:t>
            </a:r>
            <a:r>
              <a:rPr lang="en-US" sz="3600" b="1" dirty="0" err="1" smtClean="0">
                <a:solidFill>
                  <a:srgbClr val="FF0000"/>
                </a:solidFill>
              </a:rPr>
              <a:t>negara</a:t>
            </a:r>
            <a:r>
              <a:rPr lang="en-US" sz="3600" b="1" dirty="0" smtClean="0">
                <a:solidFill>
                  <a:srgbClr val="FF0000"/>
                </a:solidFill>
              </a:rPr>
              <a:t>  </a:t>
            </a:r>
            <a:r>
              <a:rPr lang="en-US" sz="3600" b="1" dirty="0" err="1" smtClean="0">
                <a:solidFill>
                  <a:srgbClr val="FF0000"/>
                </a:solidFill>
              </a:rPr>
              <a:t>tanpa</a:t>
            </a:r>
            <a:r>
              <a:rPr lang="en-US" sz="3600" b="1" dirty="0" smtClean="0">
                <a:solidFill>
                  <a:srgbClr val="FF0000"/>
                </a:solidFill>
              </a:rPr>
              <a:t> </a:t>
            </a:r>
            <a:r>
              <a:rPr lang="en-US" sz="3600" b="1" dirty="0" err="1" smtClean="0">
                <a:solidFill>
                  <a:srgbClr val="FF0000"/>
                </a:solidFill>
              </a:rPr>
              <a:t>membedakan</a:t>
            </a:r>
            <a:r>
              <a:rPr lang="en-US" sz="3600" b="1" dirty="0" smtClean="0">
                <a:solidFill>
                  <a:srgbClr val="FF0000"/>
                </a:solidFill>
              </a:rPr>
              <a:t> </a:t>
            </a:r>
            <a:r>
              <a:rPr lang="en-US" sz="3600" b="1" dirty="0" err="1" smtClean="0">
                <a:solidFill>
                  <a:srgbClr val="FF0000"/>
                </a:solidFill>
              </a:rPr>
              <a:t>Ras,Agama,Gender,Golongan</a:t>
            </a:r>
            <a:r>
              <a:rPr lang="en-US" sz="3600" b="1" dirty="0" smtClean="0">
                <a:solidFill>
                  <a:srgbClr val="FF0000"/>
                </a:solidFill>
              </a:rPr>
              <a:t>, </a:t>
            </a:r>
            <a:r>
              <a:rPr lang="en-US" sz="3600" b="1" dirty="0" err="1" smtClean="0">
                <a:solidFill>
                  <a:srgbClr val="FF0000"/>
                </a:solidFill>
              </a:rPr>
              <a:t>budaya</a:t>
            </a:r>
            <a:r>
              <a:rPr lang="en-US" sz="3600" b="1" dirty="0" smtClean="0">
                <a:solidFill>
                  <a:srgbClr val="FF0000"/>
                </a:solidFill>
              </a:rPr>
              <a:t> </a:t>
            </a:r>
            <a:r>
              <a:rPr lang="en-US" sz="3600" b="1" dirty="0" err="1" smtClean="0">
                <a:solidFill>
                  <a:srgbClr val="FF0000"/>
                </a:solidFill>
              </a:rPr>
              <a:t>dan</a:t>
            </a:r>
            <a:r>
              <a:rPr lang="en-US" sz="3600" b="1" dirty="0" smtClean="0">
                <a:solidFill>
                  <a:srgbClr val="FF0000"/>
                </a:solidFill>
              </a:rPr>
              <a:t> </a:t>
            </a:r>
            <a:r>
              <a:rPr lang="en-US" sz="3600" b="1" dirty="0" err="1" smtClean="0">
                <a:solidFill>
                  <a:srgbClr val="FF0000"/>
                </a:solidFill>
              </a:rPr>
              <a:t>Suku</a:t>
            </a:r>
            <a:endParaRPr lang="en-US" sz="3600" b="1" dirty="0">
              <a:solidFill>
                <a:srgbClr val="FF0000"/>
              </a:solidFill>
            </a:endParaRPr>
          </a:p>
        </p:txBody>
      </p:sp>
      <p:sp>
        <p:nvSpPr>
          <p:cNvPr id="3" name="Content Placeholder 2"/>
          <p:cNvSpPr>
            <a:spLocks noGrp="1"/>
          </p:cNvSpPr>
          <p:nvPr>
            <p:ph idx="1"/>
          </p:nvPr>
        </p:nvSpPr>
        <p:spPr>
          <a:xfrm>
            <a:off x="179512" y="1844824"/>
            <a:ext cx="8784976" cy="4896544"/>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a:buNone/>
            </a:pPr>
            <a:endParaRPr lang="en-US" b="1" dirty="0" smtClean="0">
              <a:solidFill>
                <a:srgbClr val="FF0000"/>
              </a:solidFill>
            </a:endParaRPr>
          </a:p>
          <a:p>
            <a:pPr>
              <a:buNone/>
            </a:pPr>
            <a:r>
              <a:rPr lang="en-US" b="1" dirty="0" err="1" smtClean="0">
                <a:solidFill>
                  <a:srgbClr val="FF0000"/>
                </a:solidFill>
              </a:rPr>
              <a:t>Mendapatkan</a:t>
            </a:r>
            <a:r>
              <a:rPr lang="en-US" b="1" dirty="0" smtClean="0">
                <a:solidFill>
                  <a:srgbClr val="FF0000"/>
                </a:solidFill>
              </a:rPr>
              <a:t> </a:t>
            </a:r>
            <a:r>
              <a:rPr lang="en-US" b="1" dirty="0" err="1" smtClean="0">
                <a:solidFill>
                  <a:srgbClr val="FF0000"/>
                </a:solidFill>
              </a:rPr>
              <a:t>keadilan</a:t>
            </a:r>
            <a:r>
              <a:rPr lang="en-US" b="1" dirty="0" smtClean="0">
                <a:solidFill>
                  <a:srgbClr val="FF0000"/>
                </a:solidFill>
              </a:rPr>
              <a:t> </a:t>
            </a:r>
            <a:r>
              <a:rPr lang="en-US" b="1" dirty="0" err="1" smtClean="0">
                <a:solidFill>
                  <a:srgbClr val="FF0000"/>
                </a:solidFill>
              </a:rPr>
              <a:t>menurut</a:t>
            </a:r>
            <a:r>
              <a:rPr lang="en-US" b="1" dirty="0" smtClean="0">
                <a:solidFill>
                  <a:srgbClr val="FF0000"/>
                </a:solidFill>
              </a:rPr>
              <a:t> </a:t>
            </a:r>
            <a:r>
              <a:rPr lang="en-US" b="1" dirty="0" err="1" smtClean="0">
                <a:solidFill>
                  <a:srgbClr val="FF0000"/>
                </a:solidFill>
              </a:rPr>
              <a:t>Aristoteles</a:t>
            </a:r>
            <a:r>
              <a:rPr lang="en-US" b="1" dirty="0" smtClean="0">
                <a:solidFill>
                  <a:srgbClr val="FF0000"/>
                </a:solidFill>
              </a:rPr>
              <a:t> </a:t>
            </a:r>
            <a:r>
              <a:rPr lang="id-ID" dirty="0" smtClean="0"/>
              <a:t/>
            </a:r>
            <a:br>
              <a:rPr lang="id-ID" dirty="0" smtClean="0"/>
            </a:br>
            <a:r>
              <a:rPr lang="id-ID" dirty="0" smtClean="0"/>
              <a:t> 1.Keadilan </a:t>
            </a:r>
            <a:r>
              <a:rPr lang="id-ID" dirty="0" smtClean="0"/>
              <a:t>komutatif</a:t>
            </a:r>
            <a:br>
              <a:rPr lang="id-ID" dirty="0" smtClean="0"/>
            </a:br>
            <a:r>
              <a:rPr lang="id-ID" dirty="0" smtClean="0"/>
              <a:t>    perlakuan terhp tidak melihat </a:t>
            </a:r>
            <a:r>
              <a:rPr lang="id-ID" dirty="0" smtClean="0"/>
              <a:t>jasa-jasanya</a:t>
            </a:r>
            <a:br>
              <a:rPr lang="id-ID" dirty="0" smtClean="0"/>
            </a:br>
            <a:r>
              <a:rPr lang="id-ID" dirty="0" smtClean="0"/>
              <a:t>  2.Keadilan </a:t>
            </a:r>
            <a:r>
              <a:rPr lang="id-ID" dirty="0" smtClean="0"/>
              <a:t>distributif</a:t>
            </a:r>
            <a:br>
              <a:rPr lang="id-ID" dirty="0" smtClean="0"/>
            </a:br>
            <a:r>
              <a:rPr lang="id-ID" dirty="0" smtClean="0"/>
              <a:t>    perlakuan terhp seseorag berdasarkan jasa-jasanya</a:t>
            </a:r>
            <a:br>
              <a:rPr lang="id-ID" dirty="0" smtClean="0"/>
            </a:br>
            <a:r>
              <a:rPr lang="id-ID" dirty="0" smtClean="0"/>
              <a:t>  3.Keadilan kodrat alam</a:t>
            </a:r>
            <a:br>
              <a:rPr lang="id-ID" dirty="0" smtClean="0"/>
            </a:br>
            <a:r>
              <a:rPr lang="id-ID" dirty="0" smtClean="0"/>
              <a:t>     memberi sesuatu  sesuai dengan yg di </a:t>
            </a:r>
            <a:r>
              <a:rPr lang="id-ID" dirty="0" smtClean="0"/>
              <a:t>lakukan</a:t>
            </a:r>
            <a:endParaRPr lang="en-US" dirty="0" smtClean="0"/>
          </a:p>
          <a:p>
            <a:pPr>
              <a:buNone/>
            </a:pPr>
            <a:r>
              <a:rPr lang="en-US" dirty="0" smtClean="0"/>
              <a:t> </a:t>
            </a:r>
            <a:r>
              <a:rPr lang="en-US" dirty="0" smtClean="0"/>
              <a:t>        </a:t>
            </a:r>
            <a:r>
              <a:rPr lang="id-ID" dirty="0" smtClean="0"/>
              <a:t> </a:t>
            </a:r>
            <a:r>
              <a:rPr lang="id-ID" dirty="0" smtClean="0"/>
              <a:t>oleh </a:t>
            </a:r>
            <a:r>
              <a:rPr lang="id-ID" dirty="0" smtClean="0"/>
              <a:t>org</a:t>
            </a:r>
            <a:r>
              <a:rPr lang="en-US" dirty="0" smtClean="0"/>
              <a:t> </a:t>
            </a:r>
            <a:r>
              <a:rPr lang="id-ID" dirty="0" smtClean="0"/>
              <a:t>lain  </a:t>
            </a:r>
            <a:r>
              <a:rPr lang="id-ID" dirty="0" smtClean="0"/>
              <a:t/>
            </a:r>
            <a:br>
              <a:rPr lang="id-ID" dirty="0" smtClean="0"/>
            </a:br>
            <a:r>
              <a:rPr lang="id-ID" dirty="0" smtClean="0"/>
              <a:t>  4.Keadilan konvensional</a:t>
            </a:r>
            <a:br>
              <a:rPr lang="id-ID" dirty="0" smtClean="0"/>
            </a:br>
            <a:r>
              <a:rPr lang="id-ID" dirty="0" smtClean="0"/>
              <a:t>      Kondisi seseorag telah mentati semua peraturan </a:t>
            </a:r>
            <a:br>
              <a:rPr lang="id-ID" dirty="0" smtClean="0"/>
            </a:br>
            <a:r>
              <a:rPr lang="id-ID" dirty="0" smtClean="0"/>
              <a:t>       perunandang-undangan</a:t>
            </a:r>
            <a:br>
              <a:rPr lang="id-ID" dirty="0" smtClean="0"/>
            </a:br>
            <a:r>
              <a:rPr lang="id-ID" dirty="0" smtClean="0"/>
              <a:t> 5.Keadilan perbaikan</a:t>
            </a:r>
            <a:br>
              <a:rPr lang="id-ID" dirty="0" smtClean="0"/>
            </a:br>
            <a:r>
              <a:rPr lang="id-ID" dirty="0" smtClean="0"/>
              <a:t>     Memulihkan org yg tidak bersalah di rehabilitasi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err="1" smtClean="0">
                <a:solidFill>
                  <a:srgbClr val="FF0000"/>
                </a:solidFill>
              </a:rPr>
              <a:t>Persamaan</a:t>
            </a:r>
            <a:r>
              <a:rPr lang="en-US" dirty="0" smtClean="0">
                <a:solidFill>
                  <a:srgbClr val="FF0000"/>
                </a:solidFill>
              </a:rPr>
              <a:t> </a:t>
            </a:r>
            <a:r>
              <a:rPr lang="en-US" dirty="0" err="1" smtClean="0">
                <a:solidFill>
                  <a:srgbClr val="FF0000"/>
                </a:solidFill>
              </a:rPr>
              <a:t>kedudukan</a:t>
            </a:r>
            <a:r>
              <a:rPr lang="en-US" dirty="0" smtClean="0">
                <a:solidFill>
                  <a:srgbClr val="FF0000"/>
                </a:solidFill>
              </a:rPr>
              <a:t> </a:t>
            </a:r>
            <a:r>
              <a:rPr lang="en-US" dirty="0" err="1" smtClean="0">
                <a:solidFill>
                  <a:srgbClr val="FF0000"/>
                </a:solidFill>
              </a:rPr>
              <a:t>manusia</a:t>
            </a:r>
            <a:endParaRPr lang="en-US" dirty="0">
              <a:solidFill>
                <a:srgbClr val="FF0000"/>
              </a:solidFill>
            </a:endParaRPr>
          </a:p>
        </p:txBody>
      </p:sp>
      <p:sp>
        <p:nvSpPr>
          <p:cNvPr id="3" name="Content Placeholder 2"/>
          <p:cNvSpPr>
            <a:spLocks noGrp="1"/>
          </p:cNvSpPr>
          <p:nvPr>
            <p:ph idx="1"/>
          </p:nvPr>
        </p:nvSpPr>
        <p:spPr>
          <a:xfrm>
            <a:off x="179512" y="1600200"/>
            <a:ext cx="8784976" cy="499715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r>
              <a:rPr lang="en-US" dirty="0" err="1" smtClean="0"/>
              <a:t>Pengakuan</a:t>
            </a:r>
            <a:r>
              <a:rPr lang="en-US" dirty="0" smtClean="0"/>
              <a:t> </a:t>
            </a:r>
            <a:r>
              <a:rPr lang="en-US" dirty="0" err="1" smtClean="0"/>
              <a:t>terhadap</a:t>
            </a:r>
            <a:r>
              <a:rPr lang="en-US" dirty="0" smtClean="0"/>
              <a:t> </a:t>
            </a:r>
            <a:r>
              <a:rPr lang="en-US" dirty="0" err="1" smtClean="0"/>
              <a:t>persamaan</a:t>
            </a:r>
            <a:r>
              <a:rPr lang="en-US" dirty="0" smtClean="0"/>
              <a:t>  </a:t>
            </a:r>
            <a:r>
              <a:rPr lang="en-US" dirty="0" err="1" smtClean="0"/>
              <a:t>kedudukan</a:t>
            </a:r>
            <a:r>
              <a:rPr lang="en-US" dirty="0" smtClean="0"/>
              <a:t> </a:t>
            </a:r>
            <a:r>
              <a:rPr lang="en-US" dirty="0" err="1" smtClean="0"/>
              <a:t>dapat</a:t>
            </a:r>
            <a:r>
              <a:rPr lang="en-US" dirty="0" smtClean="0"/>
              <a:t> </a:t>
            </a:r>
            <a:r>
              <a:rPr lang="en-US" dirty="0" err="1" smtClean="0"/>
              <a:t>kita</a:t>
            </a:r>
            <a:r>
              <a:rPr lang="en-US" dirty="0" smtClean="0"/>
              <a:t> </a:t>
            </a:r>
            <a:r>
              <a:rPr lang="en-US" dirty="0" err="1" smtClean="0"/>
              <a:t>temui</a:t>
            </a:r>
            <a:r>
              <a:rPr lang="en-US" dirty="0" smtClean="0"/>
              <a:t>  </a:t>
            </a:r>
            <a:r>
              <a:rPr lang="en-US" dirty="0" err="1" smtClean="0"/>
              <a:t>di</a:t>
            </a:r>
            <a:r>
              <a:rPr lang="en-US" dirty="0" smtClean="0"/>
              <a:t> </a:t>
            </a:r>
            <a:r>
              <a:rPr lang="en-US" dirty="0" err="1" smtClean="0"/>
              <a:t>semua</a:t>
            </a:r>
            <a:r>
              <a:rPr lang="en-US" dirty="0" smtClean="0"/>
              <a:t> agama </a:t>
            </a:r>
            <a:r>
              <a:rPr lang="en-US" dirty="0" err="1" smtClean="0"/>
              <a:t>di</a:t>
            </a:r>
            <a:r>
              <a:rPr lang="en-US" dirty="0" smtClean="0"/>
              <a:t> </a:t>
            </a:r>
            <a:r>
              <a:rPr lang="en-US" dirty="0" err="1" smtClean="0"/>
              <a:t>dunia</a:t>
            </a:r>
            <a:r>
              <a:rPr lang="en-US" dirty="0" smtClean="0"/>
              <a:t> </a:t>
            </a:r>
            <a:r>
              <a:rPr lang="en-US" dirty="0" err="1" smtClean="0"/>
              <a:t>ini</a:t>
            </a:r>
            <a:r>
              <a:rPr lang="en-US" dirty="0" smtClean="0"/>
              <a:t>. </a:t>
            </a:r>
            <a:r>
              <a:rPr lang="en-US" dirty="0" err="1" smtClean="0"/>
              <a:t>Menurut</a:t>
            </a:r>
            <a:r>
              <a:rPr lang="en-US" dirty="0" smtClean="0"/>
              <a:t> </a:t>
            </a:r>
            <a:r>
              <a:rPr lang="en-US" dirty="0" err="1" smtClean="0"/>
              <a:t>pandangan</a:t>
            </a:r>
            <a:r>
              <a:rPr lang="en-US" dirty="0" smtClean="0"/>
              <a:t> agama, </a:t>
            </a:r>
            <a:r>
              <a:rPr lang="en-US" dirty="0" err="1" smtClean="0"/>
              <a:t>semua</a:t>
            </a:r>
            <a:r>
              <a:rPr lang="en-US" dirty="0" smtClean="0"/>
              <a:t> </a:t>
            </a:r>
            <a:r>
              <a:rPr lang="en-US" dirty="0" err="1" smtClean="0"/>
              <a:t>manusia</a:t>
            </a:r>
            <a:r>
              <a:rPr lang="en-US" dirty="0" smtClean="0"/>
              <a:t> </a:t>
            </a:r>
            <a:r>
              <a:rPr lang="en-US" dirty="0" err="1" smtClean="0"/>
              <a:t>sama</a:t>
            </a:r>
            <a:r>
              <a:rPr lang="en-US" dirty="0" smtClean="0"/>
              <a:t> </a:t>
            </a:r>
            <a:r>
              <a:rPr lang="en-US" dirty="0" err="1" smtClean="0"/>
              <a:t>sebagai</a:t>
            </a:r>
            <a:r>
              <a:rPr lang="en-US" dirty="0" smtClean="0"/>
              <a:t> </a:t>
            </a:r>
            <a:r>
              <a:rPr lang="en-US" dirty="0" err="1" smtClean="0"/>
              <a:t>hamba</a:t>
            </a:r>
            <a:r>
              <a:rPr lang="en-US" dirty="0" smtClean="0"/>
              <a:t> </a:t>
            </a:r>
            <a:r>
              <a:rPr lang="en-US" dirty="0" err="1" smtClean="0"/>
              <a:t>Tuhan</a:t>
            </a:r>
            <a:r>
              <a:rPr lang="en-US" dirty="0" smtClean="0"/>
              <a:t>  </a:t>
            </a:r>
            <a:r>
              <a:rPr lang="en-US" dirty="0" err="1" smtClean="0"/>
              <a:t>atau</a:t>
            </a:r>
            <a:r>
              <a:rPr lang="en-US" dirty="0" smtClean="0"/>
              <a:t>  </a:t>
            </a:r>
            <a:r>
              <a:rPr lang="en-US" dirty="0" err="1" smtClean="0"/>
              <a:t>mahluk</a:t>
            </a:r>
            <a:r>
              <a:rPr lang="en-US" dirty="0" smtClean="0"/>
              <a:t> </a:t>
            </a:r>
            <a:r>
              <a:rPr lang="en-US" dirty="0" err="1" smtClean="0"/>
              <a:t>ciptan</a:t>
            </a:r>
            <a:r>
              <a:rPr lang="en-US" dirty="0" smtClean="0"/>
              <a:t> </a:t>
            </a:r>
            <a:r>
              <a:rPr lang="en-US" dirty="0" err="1" smtClean="0"/>
              <a:t>Tuhan</a:t>
            </a:r>
            <a:r>
              <a:rPr lang="en-US" dirty="0" smtClean="0"/>
              <a:t>. </a:t>
            </a:r>
            <a:r>
              <a:rPr lang="en-US" dirty="0" err="1" smtClean="0"/>
              <a:t>Tuhan</a:t>
            </a:r>
            <a:r>
              <a:rPr lang="en-US" dirty="0" smtClean="0"/>
              <a:t> </a:t>
            </a:r>
            <a:r>
              <a:rPr lang="en-US" dirty="0" err="1" smtClean="0"/>
              <a:t>tidak</a:t>
            </a:r>
            <a:r>
              <a:rPr lang="en-US" dirty="0" smtClean="0"/>
              <a:t> </a:t>
            </a:r>
            <a:r>
              <a:rPr lang="en-US" dirty="0" err="1" smtClean="0"/>
              <a:t>pernah</a:t>
            </a:r>
            <a:r>
              <a:rPr lang="en-US" dirty="0" smtClean="0"/>
              <a:t> </a:t>
            </a:r>
            <a:r>
              <a:rPr lang="en-US" dirty="0" err="1" smtClean="0"/>
              <a:t>membedakan</a:t>
            </a:r>
            <a:r>
              <a:rPr lang="en-US" dirty="0" smtClean="0"/>
              <a:t> </a:t>
            </a:r>
            <a:r>
              <a:rPr lang="en-US" dirty="0" err="1" smtClean="0"/>
              <a:t>derajat</a:t>
            </a:r>
            <a:r>
              <a:rPr lang="en-US" dirty="0" smtClean="0"/>
              <a:t>  </a:t>
            </a:r>
            <a:r>
              <a:rPr lang="en-US" dirty="0" err="1" smtClean="0"/>
              <a:t>manusia</a:t>
            </a:r>
            <a:r>
              <a:rPr lang="en-US" dirty="0" smtClean="0"/>
              <a:t> </a:t>
            </a:r>
            <a:r>
              <a:rPr lang="en-US" dirty="0" err="1" smtClean="0"/>
              <a:t>berdasarkan</a:t>
            </a:r>
            <a:r>
              <a:rPr lang="en-US" dirty="0" smtClean="0"/>
              <a:t> </a:t>
            </a:r>
            <a:r>
              <a:rPr lang="en-US" dirty="0" err="1" smtClean="0"/>
              <a:t>kekayaan</a:t>
            </a:r>
            <a:r>
              <a:rPr lang="en-US" dirty="0" smtClean="0"/>
              <a:t>,  </a:t>
            </a:r>
            <a:r>
              <a:rPr lang="en-US" dirty="0" err="1" smtClean="0"/>
              <a:t>kecerdasan</a:t>
            </a:r>
            <a:r>
              <a:rPr lang="en-US" dirty="0" smtClean="0"/>
              <a:t> </a:t>
            </a:r>
            <a:r>
              <a:rPr lang="en-US" dirty="0" err="1" smtClean="0"/>
              <a:t>maupun</a:t>
            </a:r>
            <a:r>
              <a:rPr lang="en-US" dirty="0" smtClean="0"/>
              <a:t> </a:t>
            </a:r>
            <a:r>
              <a:rPr lang="en-US" dirty="0" err="1" smtClean="0"/>
              <a:t>pangkatnya</a:t>
            </a:r>
            <a:r>
              <a:rPr lang="en-US" dirty="0" smtClean="0"/>
              <a:t>.  </a:t>
            </a:r>
            <a:r>
              <a:rPr lang="en-US" dirty="0" err="1" smtClean="0"/>
              <a:t>Akan</a:t>
            </a:r>
            <a:r>
              <a:rPr lang="en-US" dirty="0" smtClean="0"/>
              <a:t> </a:t>
            </a:r>
            <a:r>
              <a:rPr lang="en-US" dirty="0" err="1" smtClean="0"/>
              <a:t>tetapi</a:t>
            </a:r>
            <a:r>
              <a:rPr lang="en-US" dirty="0" smtClean="0"/>
              <a:t> </a:t>
            </a:r>
            <a:r>
              <a:rPr lang="en-US" dirty="0" err="1" smtClean="0"/>
              <a:t>Tuhan</a:t>
            </a:r>
            <a:r>
              <a:rPr lang="en-US" dirty="0" smtClean="0"/>
              <a:t> </a:t>
            </a:r>
            <a:r>
              <a:rPr lang="en-US" dirty="0" err="1" smtClean="0"/>
              <a:t>membedakan</a:t>
            </a:r>
            <a:r>
              <a:rPr lang="en-US" dirty="0" smtClean="0"/>
              <a:t>  </a:t>
            </a:r>
            <a:r>
              <a:rPr lang="en-US" dirty="0" err="1" smtClean="0"/>
              <a:t>sisi</a:t>
            </a:r>
            <a:r>
              <a:rPr lang="en-US" dirty="0" smtClean="0"/>
              <a:t> </a:t>
            </a:r>
            <a:r>
              <a:rPr lang="en-US" dirty="0" err="1" smtClean="0"/>
              <a:t>ketakwaannya</a:t>
            </a:r>
            <a:r>
              <a:rPr lang="en-US" dirty="0" smtClean="0"/>
              <a:t>. </a:t>
            </a:r>
            <a:r>
              <a:rPr lang="en-US" dirty="0" err="1" smtClean="0"/>
              <a:t>Tuhan</a:t>
            </a:r>
            <a:r>
              <a:rPr lang="en-US" dirty="0" smtClean="0"/>
              <a:t> </a:t>
            </a:r>
            <a:r>
              <a:rPr lang="en-US" dirty="0" err="1" smtClean="0"/>
              <a:t>meninggikan</a:t>
            </a:r>
            <a:r>
              <a:rPr lang="en-US" dirty="0" smtClean="0"/>
              <a:t> </a:t>
            </a:r>
            <a:r>
              <a:rPr lang="en-US" dirty="0" err="1" smtClean="0"/>
              <a:t>derajat</a:t>
            </a:r>
            <a:r>
              <a:rPr lang="en-US" dirty="0" smtClean="0"/>
              <a:t> </a:t>
            </a:r>
            <a:r>
              <a:rPr lang="en-US" dirty="0" err="1" smtClean="0"/>
              <a:t>orang</a:t>
            </a:r>
            <a:r>
              <a:rPr lang="en-US" dirty="0" smtClean="0"/>
              <a:t> yang </a:t>
            </a:r>
            <a:r>
              <a:rPr lang="en-US" dirty="0" err="1" smtClean="0"/>
              <a:t>bertakwa</a:t>
            </a:r>
            <a:r>
              <a:rPr lang="en-US" dirty="0" smtClean="0"/>
              <a:t> </a:t>
            </a:r>
            <a:r>
              <a:rPr lang="en-US" dirty="0" err="1" smtClean="0"/>
              <a:t>kepadanya</a:t>
            </a:r>
            <a:r>
              <a:rPr lang="en-US" dirty="0" smtClean="0"/>
              <a:t>  </a:t>
            </a:r>
            <a:r>
              <a:rPr lang="en-US" dirty="0" err="1" smtClean="0"/>
              <a:t>atas</a:t>
            </a:r>
            <a:r>
              <a:rPr lang="en-US" dirty="0" smtClean="0"/>
              <a:t> </a:t>
            </a:r>
            <a:r>
              <a:rPr lang="en-US" dirty="0" err="1" smtClean="0"/>
              <a:t>dasar</a:t>
            </a:r>
            <a:r>
              <a:rPr lang="en-US" dirty="0" smtClean="0"/>
              <a:t> </a:t>
            </a:r>
            <a:r>
              <a:rPr lang="en-US" dirty="0" err="1" smtClean="0"/>
              <a:t>tersebut</a:t>
            </a:r>
            <a:r>
              <a:rPr lang="en-US" dirty="0" smtClean="0"/>
              <a:t> </a:t>
            </a:r>
            <a:r>
              <a:rPr lang="en-US" dirty="0" err="1" smtClean="0"/>
              <a:t>dapat</a:t>
            </a:r>
            <a:r>
              <a:rPr lang="en-US" dirty="0" smtClean="0"/>
              <a:t> </a:t>
            </a:r>
            <a:r>
              <a:rPr lang="en-US" dirty="0" err="1" smtClean="0"/>
              <a:t>kita</a:t>
            </a:r>
            <a:r>
              <a:rPr lang="en-US" dirty="0" smtClean="0"/>
              <a:t> </a:t>
            </a:r>
            <a:r>
              <a:rPr lang="en-US" dirty="0" err="1" smtClean="0"/>
              <a:t>renungkan</a:t>
            </a:r>
            <a:r>
              <a:rPr lang="en-US" dirty="0" smtClean="0"/>
              <a:t> </a:t>
            </a:r>
            <a:r>
              <a:rPr lang="en-US" dirty="0" err="1" smtClean="0"/>
              <a:t>hal-hal</a:t>
            </a:r>
            <a:r>
              <a:rPr lang="en-US" dirty="0" smtClean="0"/>
              <a:t> </a:t>
            </a:r>
            <a:r>
              <a:rPr lang="en-US" dirty="0" err="1" smtClean="0"/>
              <a:t>berikut</a:t>
            </a:r>
            <a:r>
              <a:rPr lang="en-US" dirty="0" smtClean="0"/>
              <a:t>:</a:t>
            </a:r>
          </a:p>
          <a:p>
            <a:r>
              <a:rPr lang="en-US" dirty="0" err="1" smtClean="0"/>
              <a:t>Tidak</a:t>
            </a:r>
            <a:r>
              <a:rPr lang="en-US" dirty="0" smtClean="0"/>
              <a:t> </a:t>
            </a:r>
            <a:r>
              <a:rPr lang="en-US" dirty="0" err="1" smtClean="0"/>
              <a:t>sombong</a:t>
            </a:r>
            <a:r>
              <a:rPr lang="en-US" dirty="0" smtClean="0"/>
              <a:t>, </a:t>
            </a:r>
            <a:r>
              <a:rPr lang="en-US" dirty="0" err="1" smtClean="0"/>
              <a:t>tidak</a:t>
            </a:r>
            <a:r>
              <a:rPr lang="en-US" dirty="0" smtClean="0"/>
              <a:t> </a:t>
            </a:r>
            <a:r>
              <a:rPr lang="en-US" dirty="0" err="1" smtClean="0"/>
              <a:t>silau</a:t>
            </a:r>
            <a:r>
              <a:rPr lang="en-US" dirty="0" smtClean="0"/>
              <a:t>  </a:t>
            </a:r>
            <a:r>
              <a:rPr lang="en-US" dirty="0" err="1" smtClean="0"/>
              <a:t>karena</a:t>
            </a:r>
            <a:r>
              <a:rPr lang="en-US" dirty="0" smtClean="0"/>
              <a:t> </a:t>
            </a:r>
            <a:r>
              <a:rPr lang="en-US" dirty="0" err="1" smtClean="0"/>
              <a:t>kedudukan</a:t>
            </a:r>
            <a:r>
              <a:rPr lang="en-US" dirty="0" smtClean="0"/>
              <a:t>,  </a:t>
            </a:r>
            <a:r>
              <a:rPr lang="en-US" dirty="0" err="1" smtClean="0"/>
              <a:t>harta</a:t>
            </a:r>
            <a:r>
              <a:rPr lang="en-US" dirty="0" smtClean="0"/>
              <a:t> </a:t>
            </a:r>
            <a:r>
              <a:rPr lang="en-US" dirty="0" err="1" smtClean="0"/>
              <a:t>kekayaan</a:t>
            </a:r>
            <a:r>
              <a:rPr lang="en-US" dirty="0" smtClean="0"/>
              <a:t> </a:t>
            </a:r>
            <a:r>
              <a:rPr lang="en-US" dirty="0" err="1" smtClean="0"/>
              <a:t>sifat</a:t>
            </a:r>
            <a:r>
              <a:rPr lang="en-US" dirty="0" smtClean="0"/>
              <a:t> </a:t>
            </a:r>
            <a:r>
              <a:rPr lang="en-US" dirty="0" err="1" smtClean="0"/>
              <a:t>sementara</a:t>
            </a: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472518"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800" dirty="0" smtClean="0">
                <a:solidFill>
                  <a:srgbClr val="FF0000"/>
                </a:solidFill>
              </a:rPr>
              <a:t>Hak-hak warga negara yang meliputi:</a:t>
            </a:r>
            <a:br>
              <a:rPr lang="id-ID" sz="4800" dirty="0" smtClean="0">
                <a:solidFill>
                  <a:srgbClr val="FF0000"/>
                </a:solidFill>
              </a:rPr>
            </a:br>
            <a:r>
              <a:rPr lang="id-ID" sz="2800" dirty="0" smtClean="0">
                <a:solidFill>
                  <a:srgbClr val="FF0000"/>
                </a:solidFill>
              </a:rPr>
              <a:t>Hak berati kekuasaan, kewenangan  untuk berbuat sesuatu, kekuasaan untuk menuntut sesuatu  derajat atau martabat</a:t>
            </a:r>
            <a:r>
              <a:rPr lang="id-ID" sz="2800" dirty="0" smtClean="0"/>
              <a:t/>
            </a:r>
            <a:br>
              <a:rPr lang="id-ID" sz="2800" dirty="0" smtClean="0"/>
            </a:br>
            <a:r>
              <a:rPr lang="id-ID" sz="2800" b="1" dirty="0" smtClean="0"/>
              <a:t>. Misalnya:</a:t>
            </a:r>
            <a:br>
              <a:rPr lang="id-ID" sz="2800" b="1" dirty="0" smtClean="0"/>
            </a:br>
            <a:r>
              <a:rPr lang="id-ID" sz="2800" b="1" dirty="0" smtClean="0"/>
              <a:t> </a:t>
            </a:r>
            <a:r>
              <a:rPr lang="id-ID" sz="2800" dirty="0" smtClean="0"/>
              <a:t>1).Fakir miskin dan anak-anak yang terlantar di pelihara oleh</a:t>
            </a:r>
            <a:br>
              <a:rPr lang="id-ID" sz="2800" dirty="0" smtClean="0"/>
            </a:br>
            <a:r>
              <a:rPr lang="id-ID" sz="2800" dirty="0" smtClean="0"/>
              <a:t>     negara pasal 34 ayat 1</a:t>
            </a:r>
            <a:br>
              <a:rPr lang="id-ID" sz="2800" dirty="0" smtClean="0"/>
            </a:br>
            <a:r>
              <a:rPr lang="id-ID" sz="2800" dirty="0" smtClean="0"/>
              <a:t>2).Negara bertanggung jawab atas penyedian fasilitas pelayanan</a:t>
            </a:r>
            <a:br>
              <a:rPr lang="id-ID" sz="2800" dirty="0" smtClean="0"/>
            </a:br>
            <a:r>
              <a:rPr lang="id-ID" sz="2800" dirty="0" smtClean="0"/>
              <a:t>     kesehatan dan fasilitas layanan umum yang layak pasal 34 </a:t>
            </a:r>
            <a:br>
              <a:rPr lang="id-ID" sz="2800" dirty="0" smtClean="0"/>
            </a:br>
            <a:r>
              <a:rPr lang="id-ID" sz="2800" dirty="0" smtClean="0"/>
              <a:t>     ayat 3 </a:t>
            </a:r>
            <a:br>
              <a:rPr lang="id-ID" sz="2800" dirty="0" smtClean="0"/>
            </a:br>
            <a:r>
              <a:rPr lang="id-ID" sz="2800" dirty="0" smtClean="0">
                <a:solidFill>
                  <a:srgbClr val="FF0000"/>
                </a:solidFill>
              </a:rPr>
              <a:t>3</a:t>
            </a:r>
            <a:r>
              <a:rPr lang="pt-BR" sz="2800" dirty="0" smtClean="0">
                <a:solidFill>
                  <a:srgbClr val="FF0000"/>
                </a:solidFill>
              </a:rPr>
              <a:t>) hak </a:t>
            </a:r>
            <a:r>
              <a:rPr lang="pt-BR" sz="2800" dirty="0" smtClean="0"/>
              <a:t>yang tercantum dalam Pasal 28D ayat (3) UUD Negara </a:t>
            </a:r>
            <a:r>
              <a:rPr lang="id-ID" sz="2800" dirty="0" smtClean="0"/>
              <a:t/>
            </a:r>
            <a:br>
              <a:rPr lang="id-ID" sz="2800" dirty="0" smtClean="0"/>
            </a:br>
            <a:r>
              <a:rPr lang="id-ID" sz="2800" dirty="0" smtClean="0"/>
              <a:t>    </a:t>
            </a:r>
            <a:r>
              <a:rPr lang="pt-BR" sz="2800" dirty="0" smtClean="0"/>
              <a:t>Republik</a:t>
            </a:r>
            <a:r>
              <a:rPr lang="id-ID" sz="2800" dirty="0" smtClean="0"/>
              <a:t> Indonesia Tahun 1945 yang menyatakan </a:t>
            </a:r>
            <a:r>
              <a:rPr lang="id-ID" sz="2800" i="1" dirty="0" smtClean="0"/>
              <a:t>setiap </a:t>
            </a:r>
            <a:br>
              <a:rPr lang="id-ID" sz="2800" i="1" dirty="0" smtClean="0"/>
            </a:br>
            <a:r>
              <a:rPr lang="id-ID" sz="2800" i="1" dirty="0" smtClean="0"/>
              <a:t>    Warga negara berhak </a:t>
            </a:r>
            <a:r>
              <a:rPr lang="fi-FI" sz="2800" i="1" dirty="0" smtClean="0"/>
              <a:t>atas kesempatan yang sama dalam</a:t>
            </a:r>
            <a:r>
              <a:rPr lang="id-ID" sz="2800" i="1" dirty="0" smtClean="0"/>
              <a:t/>
            </a:r>
            <a:br>
              <a:rPr lang="id-ID" sz="2800" i="1" dirty="0" smtClean="0"/>
            </a:br>
            <a:r>
              <a:rPr lang="id-ID" sz="2800" i="1" dirty="0" smtClean="0"/>
              <a:t>    </a:t>
            </a:r>
            <a:r>
              <a:rPr lang="fi-FI" sz="2800" i="1" dirty="0" smtClean="0"/>
              <a:t> pemerintahan;</a:t>
            </a:r>
            <a:br>
              <a:rPr lang="fi-FI" sz="2800" i="1" dirty="0" smtClean="0"/>
            </a:br>
            <a:r>
              <a:rPr lang="id-ID" sz="2800" i="1" dirty="0" smtClean="0"/>
              <a:t>4</a:t>
            </a:r>
            <a:r>
              <a:rPr lang="id-ID" sz="2800" dirty="0" smtClean="0"/>
              <a:t>) Pasal 27 ayat (2) menyatakan </a:t>
            </a:r>
            <a:r>
              <a:rPr lang="id-ID" sz="2800" i="1" dirty="0" smtClean="0"/>
              <a:t>tiap-tiap warga negara berhak </a:t>
            </a:r>
            <a:br>
              <a:rPr lang="id-ID" sz="2800" i="1" dirty="0" smtClean="0"/>
            </a:br>
            <a:r>
              <a:rPr lang="id-ID" sz="2800" i="1" dirty="0" smtClean="0"/>
              <a:t> atas pekerjaan dan penghidupan yang layak bagi kemanusiaan;</a:t>
            </a:r>
            <a:br>
              <a:rPr lang="id-ID" sz="2800" i="1" dirty="0" smtClean="0"/>
            </a:br>
            <a:endParaRPr lang="id-ID"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id-ID" sz="2800" dirty="0" smtClean="0">
                <a:solidFill>
                  <a:srgbClr val="FF0000"/>
                </a:solidFill>
              </a:rPr>
              <a:t>3) Pasal </a:t>
            </a:r>
            <a:r>
              <a:rPr lang="id-ID" sz="2800" dirty="0" smtClean="0"/>
              <a:t>27 ayat (3) berbunyi </a:t>
            </a:r>
            <a:r>
              <a:rPr lang="id-ID" sz="2800" i="1" dirty="0" smtClean="0"/>
              <a:t>setiap warga negara</a:t>
            </a:r>
            <a:br>
              <a:rPr lang="id-ID" sz="2800" i="1" dirty="0" smtClean="0"/>
            </a:br>
            <a:r>
              <a:rPr lang="id-ID" sz="2800" i="1" dirty="0" smtClean="0"/>
              <a:t>    berhak dan wajib ikut serta dalam pembelaan negara;</a:t>
            </a:r>
            <a:br>
              <a:rPr lang="id-ID" sz="2800" i="1" dirty="0" smtClean="0"/>
            </a:br>
            <a:r>
              <a:rPr lang="id-ID" sz="2800" dirty="0" smtClean="0">
                <a:solidFill>
                  <a:srgbClr val="FF0000"/>
                </a:solidFill>
              </a:rPr>
              <a:t>4) Pasal </a:t>
            </a:r>
            <a:r>
              <a:rPr lang="id-ID" sz="2800" dirty="0" smtClean="0"/>
              <a:t>30 ayat (1) berbunyi </a:t>
            </a:r>
            <a:r>
              <a:rPr lang="id-ID" sz="2800" i="1" dirty="0" smtClean="0"/>
              <a:t>tiap-tiap warga negara</a:t>
            </a:r>
            <a:br>
              <a:rPr lang="id-ID" sz="2800" i="1" dirty="0" smtClean="0"/>
            </a:br>
            <a:r>
              <a:rPr lang="id-ID" sz="2800" i="1" dirty="0" smtClean="0"/>
              <a:t>    berhak dan wajib ikut </a:t>
            </a:r>
            <a:r>
              <a:rPr lang="fi-FI" sz="2800" i="1" dirty="0" smtClean="0"/>
              <a:t>serta dalam usaha pertahanan</a:t>
            </a:r>
            <a:r>
              <a:rPr lang="id-ID" sz="2800" i="1" dirty="0" smtClean="0"/>
              <a:t/>
            </a:r>
            <a:br>
              <a:rPr lang="id-ID" sz="2800" i="1" dirty="0" smtClean="0"/>
            </a:br>
            <a:r>
              <a:rPr lang="fi-FI" sz="2800" i="1" dirty="0" smtClean="0"/>
              <a:t> dan keamanan negara;</a:t>
            </a:r>
            <a:br>
              <a:rPr lang="fi-FI" sz="2800" i="1" dirty="0" smtClean="0"/>
            </a:br>
            <a:r>
              <a:rPr lang="id-ID" sz="2800" dirty="0" smtClean="0"/>
              <a:t>5) Pasal 31 ayat (1) menentukan </a:t>
            </a:r>
            <a:r>
              <a:rPr lang="id-ID" sz="2800" i="1" dirty="0" smtClean="0"/>
              <a:t>setiap warga negara</a:t>
            </a:r>
            <a:br>
              <a:rPr lang="id-ID" sz="2800" i="1" dirty="0" smtClean="0"/>
            </a:br>
            <a:r>
              <a:rPr lang="id-ID" sz="2800" i="1" dirty="0" smtClean="0"/>
              <a:t>     berhak mendapat pendidikan</a:t>
            </a:r>
            <a:br>
              <a:rPr lang="id-ID" sz="2800" i="1" dirty="0" smtClean="0"/>
            </a:br>
            <a:r>
              <a:rPr lang="id-ID" sz="2800" i="1" dirty="0" smtClean="0"/>
              <a:t> </a:t>
            </a:r>
            <a:endParaRPr lang="id-ID"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1027" name="Picture 3" descr="C:\Users\USER\Downloads\KEWAJIBAN W.N.jpg"/>
          <p:cNvPicPr>
            <a:picLocks noChangeAspect="1" noChangeArrowheads="1"/>
          </p:cNvPicPr>
          <p:nvPr/>
        </p:nvPicPr>
        <p:blipFill>
          <a:blip r:embed="rId2" cstate="print"/>
          <a:srcRect/>
          <a:stretch>
            <a:fillRect/>
          </a:stretch>
        </p:blipFill>
        <p:spPr bwMode="auto">
          <a:xfrm>
            <a:off x="4143372" y="142852"/>
            <a:ext cx="4857784" cy="6572296"/>
          </a:xfrm>
          <a:prstGeom prst="rect">
            <a:avLst/>
          </a:prstGeom>
          <a:noFill/>
        </p:spPr>
      </p:pic>
      <p:pic>
        <p:nvPicPr>
          <p:cNvPr id="6" name="Picture 2"/>
          <p:cNvPicPr>
            <a:picLocks noGrp="1" noChangeAspect="1" noChangeArrowheads="1"/>
          </p:cNvPicPr>
          <p:nvPr>
            <p:ph idx="1"/>
          </p:nvPr>
        </p:nvPicPr>
        <p:blipFill>
          <a:blip r:embed="rId3" cstate="print"/>
          <a:srcRect/>
          <a:stretch>
            <a:fillRect/>
          </a:stretch>
        </p:blipFill>
        <p:spPr bwMode="auto">
          <a:xfrm>
            <a:off x="251521" y="332656"/>
            <a:ext cx="3816423" cy="633670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id-ID" sz="2800" dirty="0" smtClean="0"/>
              <a:t>  </a:t>
            </a:r>
            <a:r>
              <a:rPr lang="id-ID" sz="2800" dirty="0" smtClean="0">
                <a:solidFill>
                  <a:srgbClr val="FF0000"/>
                </a:solidFill>
              </a:rPr>
              <a:t>6.Jam</a:t>
            </a:r>
            <a:r>
              <a:rPr lang="id-ID" sz="2800" dirty="0" smtClean="0"/>
              <a:t>inan memeluk salah satu agama  dan pelaksanaan</a:t>
            </a:r>
            <a:br>
              <a:rPr lang="id-ID" sz="2800" dirty="0" smtClean="0"/>
            </a:br>
            <a:r>
              <a:rPr lang="id-ID" sz="2800" dirty="0" smtClean="0"/>
              <a:t>    ajaran agamanya  masing-masing (pasal 29 ayat 2)</a:t>
            </a:r>
            <a:br>
              <a:rPr lang="id-ID" sz="2800" dirty="0" smtClean="0"/>
            </a:br>
            <a:r>
              <a:rPr lang="id-ID" sz="2800" dirty="0" smtClean="0"/>
              <a:t>  </a:t>
            </a:r>
            <a:r>
              <a:rPr lang="id-ID" sz="2800" dirty="0" smtClean="0">
                <a:solidFill>
                  <a:srgbClr val="FF0000"/>
                </a:solidFill>
              </a:rPr>
              <a:t>7.Ber</a:t>
            </a:r>
            <a:r>
              <a:rPr lang="id-ID" sz="2800" dirty="0" smtClean="0"/>
              <a:t>hak dalam mengembangkan  usaha-usaha di bidang</a:t>
            </a:r>
            <a:br>
              <a:rPr lang="id-ID" sz="2800" dirty="0" smtClean="0"/>
            </a:br>
            <a:r>
              <a:rPr lang="id-ID" sz="2800" dirty="0" smtClean="0"/>
              <a:t>      ekonomi  (pasal 33)</a:t>
            </a:r>
            <a:br>
              <a:rPr lang="id-ID" sz="2800" dirty="0" smtClean="0"/>
            </a:br>
            <a:r>
              <a:rPr lang="id-ID" sz="2800" dirty="0" smtClean="0"/>
              <a:t>  8.Memperoleh jaminan  pemeliharaan  dari pemerintah</a:t>
            </a:r>
            <a:br>
              <a:rPr lang="id-ID" sz="2800" dirty="0" smtClean="0"/>
            </a:br>
            <a:r>
              <a:rPr lang="id-ID" sz="2800" dirty="0" smtClean="0"/>
              <a:t>     dari pemerintah  sebagai fakir miskin  (pasal 34)</a:t>
            </a:r>
            <a:endParaRPr lang="id-ID"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6369072"/>
          </a:xfrm>
        </p:spPr>
        <p:txBody>
          <a:bodyPr>
            <a:normAutofit/>
          </a:bodyPr>
          <a:lstStyle/>
          <a:p>
            <a:pPr algn="l"/>
            <a:endParaRPr lang="id-ID" sz="2800" dirty="0"/>
          </a:p>
        </p:txBody>
      </p:sp>
      <p:pic>
        <p:nvPicPr>
          <p:cNvPr id="2050" name="Picture 2"/>
          <p:cNvPicPr>
            <a:picLocks noChangeAspect="1" noChangeArrowheads="1"/>
          </p:cNvPicPr>
          <p:nvPr/>
        </p:nvPicPr>
        <p:blipFill>
          <a:blip r:embed="rId2" cstate="print"/>
          <a:srcRect/>
          <a:stretch>
            <a:fillRect/>
          </a:stretch>
        </p:blipFill>
        <p:spPr bwMode="auto">
          <a:xfrm>
            <a:off x="4357686" y="142852"/>
            <a:ext cx="4643470" cy="642942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571472" y="219075"/>
            <a:ext cx="3500462" cy="66389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54395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Kalian tentunya juga mempunyai kewajiban. Sebagai</a:t>
            </a:r>
            <a:br>
              <a:rPr lang="id-ID" sz="2800" dirty="0" smtClean="0"/>
            </a:br>
            <a:r>
              <a:rPr lang="id-ID" sz="2800" dirty="0" smtClean="0"/>
              <a:t>seorang anak, </a:t>
            </a:r>
            <a:r>
              <a:rPr lang="id-ID" sz="2800" dirty="0" smtClean="0">
                <a:solidFill>
                  <a:srgbClr val="FF0000"/>
                </a:solidFill>
              </a:rPr>
              <a:t>kalian harus melaksanakan perintah orang tua, </a:t>
            </a:r>
            <a:r>
              <a:rPr lang="id-ID" sz="2800" dirty="0" smtClean="0"/>
              <a:t>misalnya membantu membersihkan</a:t>
            </a:r>
            <a:br>
              <a:rPr lang="id-ID" sz="2800" dirty="0" smtClean="0"/>
            </a:br>
            <a:r>
              <a:rPr lang="id-ID" sz="2800" dirty="0" smtClean="0"/>
              <a:t>lingkungan rumah. Sebagai seorang pelajar, kalian dituntut untuk mematuhi </a:t>
            </a:r>
            <a:r>
              <a:rPr lang="id-ID" sz="2800" dirty="0" smtClean="0">
                <a:solidFill>
                  <a:srgbClr val="FF0000"/>
                </a:solidFill>
              </a:rPr>
              <a:t>tata tertib sekolah</a:t>
            </a:r>
            <a:r>
              <a:rPr lang="id-ID" sz="2800" dirty="0" smtClean="0"/>
              <a:t>, misalnya</a:t>
            </a:r>
            <a:br>
              <a:rPr lang="id-ID" sz="2800" dirty="0" smtClean="0"/>
            </a:br>
            <a:r>
              <a:rPr lang="id-ID" sz="2800" dirty="0" smtClean="0"/>
              <a:t>melaksanakan tugas piket kebersihan. Sebagai anggota masyarakat, kalian juga harus mematuhi norma-norma</a:t>
            </a:r>
            <a:br>
              <a:rPr lang="id-ID" sz="2800" dirty="0" smtClean="0"/>
            </a:br>
            <a:r>
              <a:rPr lang="id-ID" sz="2800" dirty="0" smtClean="0"/>
              <a:t>yang berlaku di masyarakat, misalnya </a:t>
            </a:r>
            <a:r>
              <a:rPr lang="fi-FI" sz="2800" dirty="0" smtClean="0"/>
              <a:t>ikut serta dalam kegiatan kerja bakti.</a:t>
            </a: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 Kewajiban secara sederhana dapat </a:t>
            </a:r>
            <a:r>
              <a:rPr lang="sv-SE" sz="2800" dirty="0" smtClean="0"/>
              <a:t>diartikan sebagai segala sesuatu yang</a:t>
            </a:r>
            <a:r>
              <a:rPr lang="id-ID" sz="2800" dirty="0" smtClean="0"/>
              <a:t> </a:t>
            </a:r>
            <a:r>
              <a:rPr lang="id-ID" sz="2800" dirty="0" smtClean="0">
                <a:solidFill>
                  <a:srgbClr val="FF0000"/>
                </a:solidFill>
              </a:rPr>
              <a:t>harus dilaksanakan dengan penuh tanggung jawab</a:t>
            </a:r>
            <a:endParaRPr lang="id-ID" sz="2800"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472518"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800" b="1" dirty="0" smtClean="0">
                <a:solidFill>
                  <a:srgbClr val="FF0000"/>
                </a:solidFill>
              </a:rPr>
              <a:t>Keajiban warga negara:</a:t>
            </a:r>
            <a:r>
              <a:rPr lang="id-ID" sz="2800" dirty="0" smtClean="0"/>
              <a:t/>
            </a:r>
            <a:br>
              <a:rPr lang="id-ID" sz="2800" dirty="0" smtClean="0"/>
            </a:br>
            <a:r>
              <a:rPr lang="id-ID" sz="2800" dirty="0" smtClean="0"/>
              <a:t>  1.Menjunjung tinggi nilai-nilai kemanusian dan keadilan </a:t>
            </a:r>
            <a:br>
              <a:rPr lang="id-ID" sz="2800" dirty="0" smtClean="0"/>
            </a:br>
            <a:r>
              <a:rPr lang="id-ID" sz="2800" dirty="0" smtClean="0"/>
              <a:t>     (pembukaan UUD 1945 alinea 1)</a:t>
            </a:r>
            <a:br>
              <a:rPr lang="id-ID" sz="2800" dirty="0" smtClean="0"/>
            </a:br>
            <a:r>
              <a:rPr lang="id-ID" sz="2800" dirty="0" smtClean="0"/>
              <a:t>  2.Meghargai nilai-nilai persatuan  kemerdekaan dan</a:t>
            </a:r>
            <a:br>
              <a:rPr lang="id-ID" sz="2800" dirty="0" smtClean="0"/>
            </a:br>
            <a:r>
              <a:rPr lang="id-ID" sz="2800" dirty="0" smtClean="0"/>
              <a:t>      kedaulatan bangsa  (pembukaan UUD 1945 alinea 2)</a:t>
            </a:r>
            <a:br>
              <a:rPr lang="id-ID" sz="2800" dirty="0" smtClean="0"/>
            </a:br>
            <a:r>
              <a:rPr lang="id-ID" sz="2800" dirty="0" smtClean="0"/>
              <a:t>  3.Setia menbayar pajak (pasal 23 ayat 2)	</a:t>
            </a:r>
            <a:br>
              <a:rPr lang="id-ID" sz="2800" dirty="0" smtClean="0"/>
            </a:br>
            <a:r>
              <a:rPr lang="id-ID" sz="2800" dirty="0" smtClean="0"/>
              <a:t>  </a:t>
            </a:r>
            <a:r>
              <a:rPr lang="id-ID" sz="2800" dirty="0" smtClean="0">
                <a:solidFill>
                  <a:srgbClr val="FF0000"/>
                </a:solidFill>
              </a:rPr>
              <a:t>4.Wajib </a:t>
            </a:r>
            <a:r>
              <a:rPr lang="id-ID" sz="2800" dirty="0" smtClean="0"/>
              <a:t>menjunjung tinggi hk  dan pemerintahan </a:t>
            </a:r>
            <a:br>
              <a:rPr lang="id-ID" sz="2800" dirty="0" smtClean="0"/>
            </a:br>
            <a:r>
              <a:rPr lang="id-ID" sz="2800" dirty="0" smtClean="0"/>
              <a:t>     dengan tidak ada kecualinya  (27 ayat 1)</a:t>
            </a:r>
            <a:br>
              <a:rPr lang="id-ID" sz="2800" dirty="0" smtClean="0"/>
            </a:br>
            <a:r>
              <a:rPr lang="id-ID" sz="2800" dirty="0" smtClean="0"/>
              <a:t>  5.Wajib ikut serta dalam usaha pertahann dan kemanan</a:t>
            </a:r>
            <a:br>
              <a:rPr lang="id-ID" sz="2800" dirty="0" smtClean="0"/>
            </a:br>
            <a:r>
              <a:rPr lang="id-ID" sz="2800" dirty="0" smtClean="0"/>
              <a:t>     negara  (pasal 30 ayat 1)</a:t>
            </a:r>
            <a:br>
              <a:rPr lang="id-ID" sz="2800" dirty="0" smtClean="0"/>
            </a:br>
            <a:r>
              <a:rPr lang="id-ID" sz="2800" dirty="0" smtClean="0"/>
              <a:t>  6.Pasal 23 A mengenai kewajiban membayar pajak (pajak dan</a:t>
            </a:r>
            <a:br>
              <a:rPr lang="id-ID" sz="2800" dirty="0" smtClean="0"/>
            </a:br>
            <a:r>
              <a:rPr lang="id-ID" sz="2800" dirty="0" smtClean="0"/>
              <a:t>     pungutan lain yang bersifat memaksa  untuk keperluan </a:t>
            </a:r>
            <a:br>
              <a:rPr lang="id-ID" sz="2800" dirty="0" smtClean="0"/>
            </a:br>
            <a:r>
              <a:rPr lang="id-ID" sz="2800" dirty="0" smtClean="0"/>
              <a:t>    negara  di atur dengan UU</a:t>
            </a:r>
            <a:br>
              <a:rPr lang="id-ID" sz="2800" dirty="0" smtClean="0"/>
            </a:br>
            <a:endParaRPr lang="id-ID"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id-ID" sz="2800" dirty="0" smtClean="0">
                <a:solidFill>
                  <a:srgbClr val="FF0000"/>
                </a:solidFill>
              </a:rPr>
              <a:t>6.Waj</a:t>
            </a:r>
            <a:r>
              <a:rPr lang="id-ID" sz="2800" dirty="0" smtClean="0"/>
              <a:t>ib menghormati bendera  sang  merah putih</a:t>
            </a:r>
            <a:br>
              <a:rPr lang="id-ID" sz="2800" dirty="0" smtClean="0"/>
            </a:br>
            <a:r>
              <a:rPr lang="id-ID" sz="2800" dirty="0" smtClean="0"/>
              <a:t>     (pasal 35)</a:t>
            </a:r>
            <a:br>
              <a:rPr lang="id-ID" sz="2800" dirty="0" smtClean="0"/>
            </a:br>
            <a:r>
              <a:rPr lang="id-ID" sz="2800" dirty="0" smtClean="0"/>
              <a:t>  7.Wajib menghormati bahasa negara  bahasa Indonesia </a:t>
            </a:r>
            <a:br>
              <a:rPr lang="id-ID" sz="2800" dirty="0" smtClean="0"/>
            </a:br>
            <a:r>
              <a:rPr lang="id-ID" sz="2800" dirty="0" smtClean="0"/>
              <a:t>     (pasal 36)</a:t>
            </a:r>
            <a:br>
              <a:rPr lang="id-ID" sz="2800" dirty="0" smtClean="0"/>
            </a:br>
            <a:r>
              <a:rPr lang="id-ID" sz="2800" dirty="0" smtClean="0"/>
              <a:t>  </a:t>
            </a:r>
            <a:r>
              <a:rPr lang="id-ID" sz="2800" dirty="0" smtClean="0">
                <a:solidFill>
                  <a:srgbClr val="FF0000"/>
                </a:solidFill>
              </a:rPr>
              <a:t>8.W</a:t>
            </a:r>
            <a:r>
              <a:rPr lang="id-ID" sz="2800" dirty="0" smtClean="0"/>
              <a:t>ajib menghormati lagu kebangsaan  Indonesia raya</a:t>
            </a:r>
            <a:br>
              <a:rPr lang="id-ID" sz="2800" dirty="0" smtClean="0"/>
            </a:br>
            <a:r>
              <a:rPr lang="id-ID" sz="2800" dirty="0" smtClean="0"/>
              <a:t>      ( pasal 36 B)</a:t>
            </a:r>
            <a:br>
              <a:rPr lang="id-ID" sz="2800" dirty="0" smtClean="0"/>
            </a:br>
            <a:r>
              <a:rPr lang="id-ID" sz="2800" dirty="0" smtClean="0"/>
              <a:t> 9.Wajib menjunjung  lambang negara  garuda Pancasila  dengan semboyan Bhineka Tunggal Ika  (pasal 36 A)</a:t>
            </a:r>
            <a:endParaRPr lang="id-ID"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000" dirty="0" smtClean="0">
                <a:solidFill>
                  <a:srgbClr val="FF0000"/>
                </a:solidFill>
              </a:rPr>
              <a:t>Solusi permasalahan  pelanggaran  hak warga negara</a:t>
            </a:r>
            <a:r>
              <a:rPr lang="id-ID" sz="2800" dirty="0" smtClean="0"/>
              <a:t/>
            </a:r>
            <a:br>
              <a:rPr lang="id-ID" sz="2800" dirty="0" smtClean="0"/>
            </a:br>
            <a:r>
              <a:rPr lang="id-ID" sz="2800" dirty="0" smtClean="0"/>
              <a:t>NKRI secara tegas tidak memperbolehkan  d</a:t>
            </a:r>
            <a:r>
              <a:rPr lang="id-ID" sz="2800" dirty="0" smtClean="0">
                <a:solidFill>
                  <a:srgbClr val="FF0000"/>
                </a:solidFill>
              </a:rPr>
              <a:t>iskriminasi dalam bentuk  apa pun</a:t>
            </a:r>
            <a:r>
              <a:rPr lang="id-ID" sz="2800" dirty="0" smtClean="0"/>
              <a:t>. UUD 1945  mengamanatkan kepada  kita semua  untuk menciptakan kerukunan, keserasian,keselarasan dan keseimbangan.</a:t>
            </a:r>
            <a:br>
              <a:rPr lang="id-ID" sz="2800" dirty="0" smtClean="0"/>
            </a:br>
            <a:r>
              <a:rPr lang="id-ID" sz="2800" dirty="0" smtClean="0"/>
              <a:t/>
            </a:r>
            <a:br>
              <a:rPr lang="id-ID" sz="2800" dirty="0" smtClean="0"/>
            </a:br>
            <a:r>
              <a:rPr lang="id-ID" sz="2800" dirty="0" smtClean="0"/>
              <a:t>Meski demikian kita </a:t>
            </a:r>
            <a:r>
              <a:rPr lang="id-ID" sz="2800" dirty="0" smtClean="0">
                <a:solidFill>
                  <a:srgbClr val="FF0000"/>
                </a:solidFill>
              </a:rPr>
              <a:t>tidak dapat  memungkiri bahwa </a:t>
            </a:r>
            <a:br>
              <a:rPr lang="id-ID" sz="2800" dirty="0" smtClean="0">
                <a:solidFill>
                  <a:srgbClr val="FF0000"/>
                </a:solidFill>
              </a:rPr>
            </a:br>
            <a:r>
              <a:rPr lang="id-ID" sz="2800" dirty="0" smtClean="0">
                <a:solidFill>
                  <a:srgbClr val="FF0000"/>
                </a:solidFill>
              </a:rPr>
              <a:t>bahwa di dalam kehidupan  masy akan selalu  terjadi benturan-benturan</a:t>
            </a:r>
            <a:r>
              <a:rPr lang="id-ID" sz="2800" dirty="0" smtClean="0"/>
              <a:t>. Usaha yang dapat kita lakukan adalah tidak  membiarkan  konflik berkembang  tanpa terkendali.</a:t>
            </a:r>
            <a:endParaRPr lang="id-ID"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46076"/>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solidFill>
                  <a:srgbClr val="FF0000"/>
                </a:solidFill>
              </a:rPr>
              <a:t>Jaminan akan hak warga negara terus di tegakkan. Salah satunya  dengan  membuat berbagai  peraturan perundang-undangan</a:t>
            </a:r>
            <a:r>
              <a:rPr lang="id-ID" sz="2800" dirty="0" smtClean="0"/>
              <a:t>. Upaya ini terus di kembangkan  terutama sejak reformasi. Negara telah melindungi:</a:t>
            </a:r>
            <a:br>
              <a:rPr lang="id-ID" sz="2800" dirty="0" smtClean="0"/>
            </a:br>
            <a:r>
              <a:rPr lang="id-ID" sz="2800" dirty="0" smtClean="0"/>
              <a:t> 1.UU no 39 tahun 1999  tentang HAM.</a:t>
            </a:r>
            <a:br>
              <a:rPr lang="id-ID" sz="2800" dirty="0" smtClean="0"/>
            </a:br>
            <a:r>
              <a:rPr lang="id-ID" sz="2800" dirty="0" smtClean="0"/>
              <a:t> 2.UU  no 26  tahun 2000  tentang pengadilan HAM</a:t>
            </a:r>
            <a:br>
              <a:rPr lang="id-ID" sz="2800" dirty="0" smtClean="0"/>
            </a:br>
            <a:r>
              <a:rPr lang="id-ID" sz="2800" dirty="0" smtClean="0"/>
              <a:t> 3.UU no 9  tahun 1998  tentang kemerdekaan </a:t>
            </a:r>
            <a:br>
              <a:rPr lang="id-ID" sz="2800" dirty="0" smtClean="0"/>
            </a:br>
            <a:r>
              <a:rPr lang="id-ID" sz="2800" dirty="0" smtClean="0"/>
              <a:t>     menyampaikan  pendapat di muka umum.</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endParaRPr lang="id-ID"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solidFill>
                  <a:srgbClr val="FF0000"/>
                </a:solidFill>
              </a:rPr>
              <a:t>Berikut adalah beberapa yang dapat di gunakan untuk penegakan pelaksanaan hak dan kewajiban negara  terhadap hak-hak dasar warga negara</a:t>
            </a:r>
            <a:r>
              <a:rPr lang="id-ID" sz="2800" dirty="0" smtClean="0"/>
              <a:t/>
            </a:r>
            <a:br>
              <a:rPr lang="id-ID" sz="2800" dirty="0" smtClean="0"/>
            </a:br>
            <a:r>
              <a:rPr lang="id-ID" sz="2800" dirty="0" smtClean="0"/>
              <a:t> 1.Meningkatkan profesionalisme lembaga pertahanan </a:t>
            </a:r>
            <a:br>
              <a:rPr lang="id-ID" sz="2800" dirty="0" smtClean="0"/>
            </a:br>
            <a:r>
              <a:rPr lang="id-ID" sz="2800" dirty="0" smtClean="0"/>
              <a:t>      dan kemanan negara</a:t>
            </a:r>
            <a:br>
              <a:rPr lang="id-ID" sz="2800" dirty="0" smtClean="0"/>
            </a:br>
            <a:r>
              <a:rPr lang="id-ID" sz="2800" dirty="0" smtClean="0"/>
              <a:t>2.Menegakkan hukum secara adil, konsekuen, dan tidak </a:t>
            </a:r>
            <a:br>
              <a:rPr lang="id-ID" sz="2800" dirty="0" smtClean="0"/>
            </a:br>
            <a:r>
              <a:rPr lang="id-ID" sz="2800" dirty="0" smtClean="0"/>
              <a:t>     diskriminatif</a:t>
            </a:r>
            <a:br>
              <a:rPr lang="id-ID" sz="2800" dirty="0" smtClean="0"/>
            </a:br>
            <a:r>
              <a:rPr lang="id-ID" sz="2800" dirty="0" smtClean="0"/>
              <a:t>3.Meningkatkan kerja sama  yg harmonis antarkelompok</a:t>
            </a:r>
            <a:br>
              <a:rPr lang="id-ID" sz="2800" dirty="0" smtClean="0"/>
            </a:br>
            <a:r>
              <a:rPr lang="id-ID" sz="2800" dirty="0" smtClean="0"/>
              <a:t>   atau golongan warga negara</a:t>
            </a:r>
            <a:br>
              <a:rPr lang="id-ID" sz="2800" dirty="0" smtClean="0"/>
            </a:br>
            <a:r>
              <a:rPr lang="id-ID" sz="2800" dirty="0" smtClean="0"/>
              <a:t>4.Memperkuat dan melakukan konsolidasi  demokrasi</a:t>
            </a:r>
            <a:endParaRPr lang="id-ID"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02434"/>
          </a:xfrm>
        </p:spPr>
        <p:txBody>
          <a:bodyPr>
            <a:normAutofit/>
          </a:bodyPr>
          <a:lstStyle/>
          <a:p>
            <a:r>
              <a:rPr lang="en-US" dirty="0" smtClean="0"/>
              <a:t>BACA BUKU TEKS HAL 181-201</a:t>
            </a:r>
            <a:br>
              <a:rPr lang="en-US" dirty="0" smtClean="0"/>
            </a:br>
            <a:r>
              <a:rPr lang="en-US" dirty="0" smtClean="0"/>
              <a:t>ATAU SLIDES YANG UDAH DI BAGIKAN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12968" cy="778098"/>
          </a:xfrm>
        </p:spPr>
        <p:txBody>
          <a:bodyPr/>
          <a:lstStyle/>
          <a:p>
            <a:r>
              <a:rPr lang="en-US" dirty="0" err="1" smtClean="0"/>
              <a:t>Pengertian</a:t>
            </a:r>
            <a:r>
              <a:rPr lang="en-US" dirty="0" smtClean="0"/>
              <a:t> </a:t>
            </a:r>
            <a:r>
              <a:rPr lang="en-US" dirty="0" err="1" smtClean="0"/>
              <a:t>hak</a:t>
            </a:r>
            <a:r>
              <a:rPr lang="en-US" dirty="0" smtClean="0"/>
              <a:t> </a:t>
            </a:r>
            <a:r>
              <a:rPr lang="en-US" dirty="0" err="1" smtClean="0"/>
              <a:t>dan</a:t>
            </a:r>
            <a:r>
              <a:rPr lang="en-US" dirty="0" smtClean="0"/>
              <a:t> </a:t>
            </a:r>
            <a:r>
              <a:rPr lang="en-US" dirty="0" err="1" smtClean="0"/>
              <a:t>kewajiban</a:t>
            </a:r>
            <a:r>
              <a:rPr lang="en-US" dirty="0" smtClean="0"/>
              <a:t> </a:t>
            </a:r>
            <a:endParaRPr lang="en-US" dirty="0"/>
          </a:p>
        </p:txBody>
      </p:sp>
      <p:sp>
        <p:nvSpPr>
          <p:cNvPr id="3" name="Content Placeholder 2"/>
          <p:cNvSpPr>
            <a:spLocks noGrp="1"/>
          </p:cNvSpPr>
          <p:nvPr>
            <p:ph idx="1"/>
          </p:nvPr>
        </p:nvSpPr>
        <p:spPr>
          <a:xfrm>
            <a:off x="179512" y="1124744"/>
            <a:ext cx="8784976" cy="5472608"/>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r>
              <a:rPr lang="id-ID" b="1" dirty="0" smtClean="0">
                <a:solidFill>
                  <a:srgbClr val="FF0000"/>
                </a:solidFill>
              </a:rPr>
              <a:t>Pengertian Hak:</a:t>
            </a:r>
            <a:r>
              <a:rPr lang="id-ID" dirty="0" smtClean="0"/>
              <a:t> berati kekuasaan, kewenangan  untuk berbuat sesuatu, kekuasaan untuk menuntut sesuatu  derajat atau martabat </a:t>
            </a:r>
            <a:br>
              <a:rPr lang="id-ID" dirty="0" smtClean="0"/>
            </a:br>
            <a:r>
              <a:rPr lang="id-ID" b="1" dirty="0" smtClean="0">
                <a:solidFill>
                  <a:srgbClr val="FF0000"/>
                </a:solidFill>
              </a:rPr>
              <a:t>Pengertian kewajiban</a:t>
            </a:r>
            <a:r>
              <a:rPr lang="id-ID" dirty="0" smtClean="0"/>
              <a:t>: harus dilaksanakan dengan penuh tanggung jawab jika di langgar akan di kenakan sanksi </a:t>
            </a:r>
            <a:r>
              <a:rPr lang="id-ID" dirty="0" smtClean="0">
                <a:solidFill>
                  <a:srgbClr val="FF0000"/>
                </a:solidFill>
              </a:rPr>
              <a:t/>
            </a:r>
            <a:br>
              <a:rPr lang="id-ID" dirty="0" smtClean="0">
                <a:solidFill>
                  <a:srgbClr val="FF0000"/>
                </a:solidFill>
              </a:rPr>
            </a:br>
            <a:r>
              <a:rPr lang="id-ID" dirty="0" smtClean="0">
                <a:solidFill>
                  <a:srgbClr val="FF0000"/>
                </a:solidFill>
              </a:rPr>
              <a:t>Hak dan kewajiban </a:t>
            </a:r>
            <a:r>
              <a:rPr lang="id-ID" dirty="0" smtClean="0"/>
              <a:t>merupakan</a:t>
            </a:r>
            <a:br>
              <a:rPr lang="id-ID" dirty="0" smtClean="0"/>
            </a:br>
            <a:r>
              <a:rPr lang="id-ID" dirty="0" smtClean="0"/>
              <a:t>dua istilah yang tentunya sering kalian dengar. Dua istilah tersebut saling berhubungan satu sama lainnya. Setiap orang dapat </a:t>
            </a:r>
            <a:r>
              <a:rPr lang="id-ID" dirty="0" smtClean="0">
                <a:solidFill>
                  <a:srgbClr val="FF0000"/>
                </a:solidFill>
              </a:rPr>
              <a:t>menikmati haknya, setelah kewajibannya dipenuhi. </a:t>
            </a:r>
            <a:r>
              <a:rPr lang="id-ID" dirty="0" smtClean="0"/>
              <a:t>Setiap orang boleh menuntut haknya, setelah ia selesai </a:t>
            </a:r>
            <a:r>
              <a:rPr lang="fi-FI" dirty="0" smtClean="0"/>
              <a:t>menunaikan kewajibannya. Dengan kata lain, kita harus mendahulukan kewajiban</a:t>
            </a:r>
            <a:r>
              <a:rPr lang="id-ID" dirty="0" smtClean="0"/>
              <a:t> dibandingkan dengan hak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US" dirty="0"/>
          </a:p>
        </p:txBody>
      </p:sp>
      <p:sp>
        <p:nvSpPr>
          <p:cNvPr id="3" name="Content Placeholder 2"/>
          <p:cNvSpPr>
            <a:spLocks noGrp="1"/>
          </p:cNvSpPr>
          <p:nvPr>
            <p:ph idx="1"/>
          </p:nvPr>
        </p:nvSpPr>
        <p:spPr>
          <a:xfrm>
            <a:off x="251520" y="692696"/>
            <a:ext cx="8712968" cy="5904656"/>
          </a:xfrm>
        </p:spPr>
        <p:style>
          <a:lnRef idx="1">
            <a:schemeClr val="accent5"/>
          </a:lnRef>
          <a:fillRef idx="2">
            <a:schemeClr val="accent5"/>
          </a:fillRef>
          <a:effectRef idx="1">
            <a:schemeClr val="accent5"/>
          </a:effectRef>
          <a:fontRef idx="minor">
            <a:schemeClr val="dk1"/>
          </a:fontRef>
        </p:style>
        <p:txBody>
          <a:bodyPr>
            <a:normAutofit/>
          </a:bodyPr>
          <a:lstStyle/>
          <a:p>
            <a:r>
              <a:rPr lang="id-ID" dirty="0" smtClean="0"/>
              <a:t>Hak dan kewajiban warga negara banyak sekali bentuknya meliputi berbagai</a:t>
            </a:r>
            <a:br>
              <a:rPr lang="id-ID" dirty="0" smtClean="0"/>
            </a:br>
            <a:r>
              <a:rPr lang="id-ID" dirty="0" smtClean="0">
                <a:solidFill>
                  <a:srgbClr val="FF0000"/>
                </a:solidFill>
              </a:rPr>
              <a:t>dime</a:t>
            </a:r>
            <a:r>
              <a:rPr lang="id-ID" dirty="0" smtClean="0"/>
              <a:t>nsi kehidupan, seperti dalam bidang </a:t>
            </a:r>
            <a:r>
              <a:rPr lang="id-ID" dirty="0" smtClean="0">
                <a:solidFill>
                  <a:srgbClr val="FF0000"/>
                </a:solidFill>
              </a:rPr>
              <a:t>politik, hukum, pemerintahan, ekonomi, </a:t>
            </a:r>
            <a:r>
              <a:rPr lang="nn-NO" dirty="0" smtClean="0">
                <a:solidFill>
                  <a:srgbClr val="FF0000"/>
                </a:solidFill>
              </a:rPr>
              <a:t>sosial, budaya serta pertahanan dan kemanan negara. </a:t>
            </a:r>
            <a:r>
              <a:rPr lang="nn-NO" dirty="0" smtClean="0"/>
              <a:t>Hak seorang warga negara</a:t>
            </a:r>
            <a:br>
              <a:rPr lang="nn-NO" dirty="0" smtClean="0"/>
            </a:br>
            <a:r>
              <a:rPr lang="id-ID" dirty="0" smtClean="0"/>
              <a:t>harus dipenuhi </a:t>
            </a:r>
            <a:r>
              <a:rPr lang="id-ID" b="1" dirty="0" smtClean="0"/>
              <a:t>oleh pemerintah dan warga negara lainnya. </a:t>
            </a:r>
            <a:r>
              <a:rPr lang="id-ID" dirty="0" smtClean="0"/>
              <a:t>Selain itu pula, seorang warga negara tentu saja memiliki kewajiban yang harus dipenuhinya.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US" dirty="0"/>
          </a:p>
        </p:txBody>
      </p:sp>
      <p:sp>
        <p:nvSpPr>
          <p:cNvPr id="3" name="Content Placeholder 2"/>
          <p:cNvSpPr>
            <a:spLocks noGrp="1"/>
          </p:cNvSpPr>
          <p:nvPr>
            <p:ph idx="1"/>
          </p:nvPr>
        </p:nvSpPr>
        <p:spPr>
          <a:xfrm>
            <a:off x="179512" y="764704"/>
            <a:ext cx="8795320" cy="5904656"/>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fi-FI" dirty="0" smtClean="0"/>
              <a:t>Begitu pula ketika di sekolah, </a:t>
            </a:r>
            <a:r>
              <a:rPr lang="fi-FI" dirty="0" smtClean="0">
                <a:solidFill>
                  <a:srgbClr val="FF0000"/>
                </a:solidFill>
              </a:rPr>
              <a:t>kalian mendapatkan ilmu </a:t>
            </a:r>
            <a:r>
              <a:rPr lang="sv-SE" dirty="0" smtClean="0">
                <a:solidFill>
                  <a:srgbClr val="FF0000"/>
                </a:solidFill>
              </a:rPr>
              <a:t>pengetahuan dari pembelajaran yang dilakukan bersama guru. </a:t>
            </a:r>
            <a:r>
              <a:rPr lang="sv-SE" dirty="0" smtClean="0"/>
              <a:t>Nah, dua hal itu</a:t>
            </a:r>
            <a:r>
              <a:rPr lang="id-ID" dirty="0" smtClean="0"/>
              <a:t> adalah contoh dari hak kalian sebagai warga negara. Hak merupakan semua hal yang harus kalian peroleh atau dapatkan. Hak bisa berbentuk kewenangan atau kekuasaan untuk melakukan sesuatu. </a:t>
            </a:r>
            <a:r>
              <a:rPr lang="id-ID" dirty="0" smtClean="0">
                <a:solidFill>
                  <a:srgbClr val="FF0000"/>
                </a:solidFill>
              </a:rPr>
              <a:t>Hak yang diperoleh merupakan akibat dari dilaksanakannya kewajiban</a:t>
            </a:r>
            <a:r>
              <a:rPr lang="id-ID" dirty="0" smtClean="0"/>
              <a:t>. </a:t>
            </a:r>
            <a:r>
              <a:rPr lang="id-ID" b="1" dirty="0" smtClean="0"/>
              <a:t>Dengan kata lain hak baru bisa diperoleh apabila kewajiban sudah dilakukan, </a:t>
            </a:r>
            <a:r>
              <a:rPr lang="id-ID" dirty="0" smtClean="0"/>
              <a:t>misalnya seorang pegawai berhak mendapatkan upah, apabila sudah melaksanakan tugas atau pekerjaan yang dibebankan kepadanya.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1143000"/>
          </a:xfrm>
        </p:spPr>
        <p:style>
          <a:lnRef idx="1">
            <a:schemeClr val="accent5"/>
          </a:lnRef>
          <a:fillRef idx="2">
            <a:schemeClr val="accent5"/>
          </a:fillRef>
          <a:effectRef idx="1">
            <a:schemeClr val="accent5"/>
          </a:effectRef>
          <a:fontRef idx="minor">
            <a:schemeClr val="dk1"/>
          </a:fontRef>
        </p:style>
        <p:txBody>
          <a:bodyPr/>
          <a:lstStyle/>
          <a:p>
            <a:r>
              <a:rPr lang="id-ID" b="1" dirty="0" smtClean="0">
                <a:solidFill>
                  <a:srgbClr val="FF0000"/>
                </a:solidFill>
              </a:rPr>
              <a:t>PENGERTIAN WARGA  NEGARA</a:t>
            </a:r>
            <a:endParaRPr lang="id-ID" b="1" dirty="0">
              <a:solidFill>
                <a:srgbClr val="FF0000"/>
              </a:solidFill>
            </a:endParaRPr>
          </a:p>
        </p:txBody>
      </p:sp>
      <p:sp>
        <p:nvSpPr>
          <p:cNvPr id="3" name="Content Placeholder 2"/>
          <p:cNvSpPr>
            <a:spLocks noGrp="1"/>
          </p:cNvSpPr>
          <p:nvPr>
            <p:ph idx="1"/>
          </p:nvPr>
        </p:nvSpPr>
        <p:spPr>
          <a:xfrm>
            <a:off x="179512" y="1600200"/>
            <a:ext cx="8784976" cy="5069160"/>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r>
              <a:rPr lang="id-ID" dirty="0" smtClean="0"/>
              <a:t>Rakyat: semua orang  yang bertempat tinggal  di dalam wilayah kekuasaan suatu negara  dan tunduk pada kekuasaan itu.</a:t>
            </a:r>
            <a:r>
              <a:rPr lang="id-ID" sz="3600" dirty="0" smtClean="0"/>
              <a:t/>
            </a:r>
            <a:br>
              <a:rPr lang="id-ID" sz="3600" dirty="0" smtClean="0"/>
            </a:br>
            <a:r>
              <a:rPr lang="id-ID" sz="3600" dirty="0" smtClean="0"/>
              <a:t>=</a:t>
            </a:r>
            <a:r>
              <a:rPr lang="id-ID" dirty="0" smtClean="0"/>
              <a:t>Warga negara: adalah mereka  yang berdasarkan hukum</a:t>
            </a:r>
            <a:br>
              <a:rPr lang="id-ID" dirty="0" smtClean="0"/>
            </a:br>
            <a:r>
              <a:rPr lang="id-ID" dirty="0" smtClean="0"/>
              <a:t>tertentu merupakan  anggota dari suatu negara tertentu</a:t>
            </a:r>
            <a:r>
              <a:rPr lang="id-ID" dirty="0" smtClean="0"/>
              <a:t>.</a:t>
            </a:r>
            <a:endParaRPr lang="en-US" dirty="0" smtClean="0"/>
          </a:p>
          <a:p>
            <a:pPr>
              <a:buNone/>
            </a:pPr>
            <a:r>
              <a:rPr lang="en-US" dirty="0" smtClean="0"/>
              <a:t> </a:t>
            </a:r>
            <a:r>
              <a:rPr lang="en-US" dirty="0" smtClean="0"/>
              <a:t>     =</a:t>
            </a:r>
            <a:r>
              <a:rPr lang="en-US" dirty="0" err="1" smtClean="0"/>
              <a:t>Bukan</a:t>
            </a:r>
            <a:r>
              <a:rPr lang="en-US" dirty="0" smtClean="0"/>
              <a:t> </a:t>
            </a:r>
            <a:r>
              <a:rPr lang="en-US" dirty="0" err="1" smtClean="0"/>
              <a:t>warga</a:t>
            </a:r>
            <a:r>
              <a:rPr lang="en-US" dirty="0" smtClean="0"/>
              <a:t> </a:t>
            </a:r>
            <a:r>
              <a:rPr lang="en-US" dirty="0" err="1" smtClean="0"/>
              <a:t>negara:di</a:t>
            </a:r>
            <a:r>
              <a:rPr lang="en-US" dirty="0" smtClean="0"/>
              <a:t> </a:t>
            </a:r>
            <a:r>
              <a:rPr lang="en-US" dirty="0" err="1" smtClean="0"/>
              <a:t>sebut</a:t>
            </a:r>
            <a:r>
              <a:rPr lang="en-US" dirty="0" smtClean="0"/>
              <a:t> </a:t>
            </a:r>
            <a:r>
              <a:rPr lang="en-US" dirty="0" err="1" smtClean="0"/>
              <a:t>orang</a:t>
            </a:r>
            <a:r>
              <a:rPr lang="en-US" dirty="0" smtClean="0"/>
              <a:t> </a:t>
            </a:r>
            <a:r>
              <a:rPr lang="en-US" dirty="0" err="1" smtClean="0"/>
              <a:t>asing</a:t>
            </a:r>
            <a:r>
              <a:rPr lang="id-ID" dirty="0" smtClean="0"/>
              <a:t/>
            </a:r>
            <a:br>
              <a:rPr lang="id-ID" dirty="0" smtClean="0"/>
            </a:br>
            <a:r>
              <a:rPr lang="id-ID" dirty="0" smtClean="0"/>
              <a:t>=Penduduk:adalah mereka yang bertempat tinggal atau berdomisili di dalam suatu wilayah negara menentap jangka waktu lama.</a:t>
            </a:r>
            <a:endParaRPr lang="en-US" dirty="0" smtClean="0"/>
          </a:p>
          <a:p>
            <a:r>
              <a:rPr lang="id-ID" dirty="0" smtClean="0"/>
              <a:t>Pasal </a:t>
            </a:r>
            <a:r>
              <a:rPr lang="id-ID" dirty="0" smtClean="0"/>
              <a:t>26  ayat 1  UUD NKRI 1945  yang menjadi warga negara  ialah orang-orang Indonesia asli dan orang-orang bangsa lain yang di sahkan dengan UU sebagai warga negar.</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err="1" smtClean="0"/>
              <a:t>Kolonial</a:t>
            </a:r>
            <a:r>
              <a:rPr lang="en-US" sz="3200" dirty="0" smtClean="0"/>
              <a:t> </a:t>
            </a:r>
            <a:r>
              <a:rPr lang="en-US" sz="3200" dirty="0" err="1" smtClean="0"/>
              <a:t>belanda</a:t>
            </a:r>
            <a:r>
              <a:rPr lang="en-US" sz="3200" dirty="0" smtClean="0"/>
              <a:t> </a:t>
            </a:r>
            <a:r>
              <a:rPr lang="en-US" sz="3200" dirty="0" err="1" smtClean="0"/>
              <a:t>membagi</a:t>
            </a:r>
            <a:r>
              <a:rPr lang="en-US" sz="3200" dirty="0" smtClean="0"/>
              <a:t> </a:t>
            </a:r>
            <a:r>
              <a:rPr lang="en-US" sz="3200" dirty="0" err="1" smtClean="0"/>
              <a:t>kedalam</a:t>
            </a:r>
            <a:r>
              <a:rPr lang="en-US" sz="3200" dirty="0" smtClean="0"/>
              <a:t> </a:t>
            </a:r>
            <a:r>
              <a:rPr lang="en-US" sz="3200" dirty="0" err="1" smtClean="0"/>
              <a:t>tiga</a:t>
            </a:r>
            <a:r>
              <a:rPr lang="en-US" sz="3200" dirty="0" smtClean="0"/>
              <a:t> </a:t>
            </a:r>
            <a:r>
              <a:rPr lang="en-US" sz="3200" dirty="0" err="1" smtClean="0"/>
              <a:t>golongan</a:t>
            </a:r>
            <a:r>
              <a:rPr lang="en-US" sz="3200" dirty="0" smtClean="0"/>
              <a:t> </a:t>
            </a:r>
            <a:r>
              <a:rPr lang="en-US" sz="3200" dirty="0" err="1" smtClean="0"/>
              <a:t>warga</a:t>
            </a:r>
            <a:r>
              <a:rPr lang="en-US" sz="3200" dirty="0" smtClean="0"/>
              <a:t> </a:t>
            </a:r>
            <a:r>
              <a:rPr lang="en-US" sz="3200" dirty="0" err="1" smtClean="0"/>
              <a:t>negara</a:t>
            </a:r>
            <a:endParaRPr lang="en-US" sz="3200" dirty="0"/>
          </a:p>
        </p:txBody>
      </p:sp>
      <p:sp>
        <p:nvSpPr>
          <p:cNvPr id="3" name="Content Placeholder 2"/>
          <p:cNvSpPr>
            <a:spLocks noGrp="1"/>
          </p:cNvSpPr>
          <p:nvPr>
            <p:ph idx="1"/>
          </p:nvPr>
        </p:nvSpPr>
        <p:spPr>
          <a:xfrm>
            <a:off x="179512" y="1556792"/>
            <a:ext cx="8784976" cy="4569371"/>
          </a:xfrm>
        </p:spPr>
        <p:style>
          <a:lnRef idx="1">
            <a:schemeClr val="accent5"/>
          </a:lnRef>
          <a:fillRef idx="2">
            <a:schemeClr val="accent5"/>
          </a:fillRef>
          <a:effectRef idx="1">
            <a:schemeClr val="accent5"/>
          </a:effectRef>
          <a:fontRef idx="minor">
            <a:schemeClr val="dk1"/>
          </a:fontRef>
        </p:style>
        <p:txBody>
          <a:bodyPr>
            <a:normAutofit/>
          </a:bodyPr>
          <a:lstStyle/>
          <a:p>
            <a:r>
              <a:rPr lang="en-US" sz="2800" dirty="0" smtClean="0"/>
              <a:t>1.Eropa</a:t>
            </a:r>
          </a:p>
          <a:p>
            <a:pPr>
              <a:buNone/>
            </a:pPr>
            <a:r>
              <a:rPr lang="en-US" sz="2800" dirty="0" smtClean="0"/>
              <a:t> </a:t>
            </a:r>
            <a:r>
              <a:rPr lang="en-US" sz="2800" dirty="0" smtClean="0"/>
              <a:t>       </a:t>
            </a:r>
            <a:r>
              <a:rPr lang="en-US" sz="2800" dirty="0" err="1" smtClean="0"/>
              <a:t>Belanda,bangsa</a:t>
            </a:r>
            <a:r>
              <a:rPr lang="en-US" sz="2800" dirty="0" smtClean="0"/>
              <a:t> </a:t>
            </a:r>
            <a:r>
              <a:rPr lang="en-US" sz="2800" dirty="0" err="1" smtClean="0"/>
              <a:t>jepang</a:t>
            </a:r>
            <a:r>
              <a:rPr lang="en-US" sz="2800" dirty="0" smtClean="0"/>
              <a:t> </a:t>
            </a:r>
            <a:r>
              <a:rPr lang="en-US" sz="2800" dirty="0" err="1" smtClean="0"/>
              <a:t>hubungan</a:t>
            </a:r>
            <a:r>
              <a:rPr lang="en-US" sz="2800" dirty="0" smtClean="0"/>
              <a:t> </a:t>
            </a:r>
            <a:r>
              <a:rPr lang="en-US" sz="2800" dirty="0" err="1" smtClean="0"/>
              <a:t>perdagangan</a:t>
            </a:r>
            <a:r>
              <a:rPr lang="en-US" sz="2800" dirty="0" smtClean="0"/>
              <a:t>, </a:t>
            </a:r>
            <a:r>
              <a:rPr lang="en-US" sz="2800" dirty="0" err="1" smtClean="0"/>
              <a:t>Amerika,Australia,Rusia,dan</a:t>
            </a:r>
            <a:r>
              <a:rPr lang="en-US" sz="2800" dirty="0" smtClean="0"/>
              <a:t> </a:t>
            </a:r>
            <a:r>
              <a:rPr lang="en-US" sz="2800" dirty="0" err="1" smtClean="0"/>
              <a:t>Afrika</a:t>
            </a:r>
            <a:r>
              <a:rPr lang="en-US" sz="2800" dirty="0" smtClean="0"/>
              <a:t> </a:t>
            </a:r>
            <a:r>
              <a:rPr lang="en-US" sz="2800" dirty="0" err="1" smtClean="0"/>
              <a:t>selatan</a:t>
            </a:r>
            <a:endParaRPr lang="en-US" sz="2800" dirty="0" smtClean="0"/>
          </a:p>
          <a:p>
            <a:r>
              <a:rPr lang="en-US" sz="2800" dirty="0" err="1" smtClean="0"/>
              <a:t>Timur</a:t>
            </a:r>
            <a:r>
              <a:rPr lang="en-US" sz="2800" dirty="0" smtClean="0"/>
              <a:t> </a:t>
            </a:r>
            <a:r>
              <a:rPr lang="en-US" sz="2800" dirty="0" err="1" smtClean="0"/>
              <a:t>Asing</a:t>
            </a:r>
            <a:endParaRPr lang="en-US" sz="2800" dirty="0" smtClean="0"/>
          </a:p>
          <a:p>
            <a:pPr>
              <a:buNone/>
            </a:pPr>
            <a:r>
              <a:rPr lang="en-US" sz="2800" dirty="0" smtClean="0"/>
              <a:t>         </a:t>
            </a:r>
            <a:r>
              <a:rPr lang="en-US" sz="2800" dirty="0" err="1" smtClean="0"/>
              <a:t>Golong</a:t>
            </a:r>
            <a:endParaRPr lang="en-US" sz="2800" dirty="0" smtClean="0"/>
          </a:p>
          <a:p>
            <a:pPr>
              <a:buNone/>
            </a:pPr>
            <a:r>
              <a:rPr lang="en-US" sz="2800" dirty="0" smtClean="0"/>
              <a:t>an </a:t>
            </a:r>
            <a:r>
              <a:rPr lang="en-US" sz="2800" dirty="0" err="1" smtClean="0"/>
              <a:t>cina</a:t>
            </a:r>
            <a:r>
              <a:rPr lang="en-US" sz="2800" dirty="0" smtClean="0"/>
              <a:t> (</a:t>
            </a:r>
            <a:r>
              <a:rPr lang="en-US" sz="2800" dirty="0" err="1" smtClean="0"/>
              <a:t>tiongkok</a:t>
            </a:r>
            <a:r>
              <a:rPr lang="en-US" sz="2800" dirty="0" smtClean="0"/>
              <a:t>).</a:t>
            </a:r>
            <a:r>
              <a:rPr lang="en-US" sz="2800" dirty="0" err="1" smtClean="0"/>
              <a:t>bukan</a:t>
            </a:r>
            <a:r>
              <a:rPr lang="en-US" sz="2800" dirty="0" smtClean="0"/>
              <a:t> </a:t>
            </a:r>
            <a:r>
              <a:rPr lang="en-US" sz="2800" dirty="0" err="1" smtClean="0"/>
              <a:t>cina</a:t>
            </a:r>
            <a:r>
              <a:rPr lang="en-US" sz="2800" dirty="0" smtClean="0"/>
              <a:t> (Arab </a:t>
            </a:r>
            <a:r>
              <a:rPr lang="en-US" sz="2800" dirty="0" err="1" smtClean="0"/>
              <a:t>saudi,India,Pakistan</a:t>
            </a:r>
            <a:r>
              <a:rPr lang="en-US" sz="2800" dirty="0" smtClean="0"/>
              <a:t> </a:t>
            </a:r>
            <a:r>
              <a:rPr lang="en-US" sz="2800" dirty="0" err="1" smtClean="0"/>
              <a:t>Mesir</a:t>
            </a:r>
            <a:r>
              <a:rPr lang="en-US" sz="2800" dirty="0" smtClean="0"/>
              <a:t>)</a:t>
            </a:r>
          </a:p>
          <a:p>
            <a:r>
              <a:rPr lang="en-US" sz="2800" dirty="0" err="1" smtClean="0"/>
              <a:t>Golongan</a:t>
            </a:r>
            <a:r>
              <a:rPr lang="en-US" sz="2800" dirty="0" smtClean="0"/>
              <a:t> </a:t>
            </a:r>
            <a:r>
              <a:rPr lang="en-US" sz="2800" dirty="0" err="1" smtClean="0"/>
              <a:t>bumi</a:t>
            </a:r>
            <a:r>
              <a:rPr lang="en-US" sz="2800" dirty="0" smtClean="0"/>
              <a:t> </a:t>
            </a:r>
            <a:r>
              <a:rPr lang="en-US" sz="2800" dirty="0" err="1" smtClean="0"/>
              <a:t>putra</a:t>
            </a:r>
            <a:endParaRPr lang="en-US" sz="2800" dirty="0" smtClean="0"/>
          </a:p>
          <a:p>
            <a:pPr>
              <a:buNone/>
            </a:pPr>
            <a:r>
              <a:rPr lang="en-US" sz="2800" dirty="0" smtClean="0"/>
              <a:t> </a:t>
            </a:r>
            <a:r>
              <a:rPr lang="en-US" sz="2800" dirty="0" smtClean="0"/>
              <a:t>          </a:t>
            </a:r>
            <a:r>
              <a:rPr lang="en-US" sz="2800" dirty="0" err="1" smtClean="0"/>
              <a:t>Orang-orang</a:t>
            </a:r>
            <a:r>
              <a:rPr lang="en-US" sz="2800" dirty="0" smtClean="0"/>
              <a:t> Indonesia  </a:t>
            </a:r>
            <a:r>
              <a:rPr lang="en-US" sz="2800" dirty="0" err="1" smtClean="0"/>
              <a:t>asli</a:t>
            </a:r>
            <a:r>
              <a:rPr lang="en-US" sz="2800" dirty="0" smtClean="0"/>
              <a:t>.</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1570186"/>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id-ID" dirty="0" smtClean="0"/>
              <a:t/>
            </a:r>
            <a:br>
              <a:rPr lang="id-ID" dirty="0" smtClean="0"/>
            </a:br>
            <a:r>
              <a:rPr lang="id-ID" sz="3600" b="1" dirty="0" smtClean="0">
                <a:solidFill>
                  <a:srgbClr val="FF0000"/>
                </a:solidFill>
              </a:rPr>
              <a:t>UU no 12  tahun 2006  tentang pewarganegaraan di </a:t>
            </a:r>
            <a:r>
              <a:rPr lang="id-ID" sz="3600" b="1" dirty="0" smtClean="0">
                <a:solidFill>
                  <a:srgbClr val="FF0000"/>
                </a:solidFill>
              </a:rPr>
              <a:t>Indonesia</a:t>
            </a:r>
            <a:r>
              <a:rPr lang="en-US" sz="3600" b="1" dirty="0" smtClean="0">
                <a:solidFill>
                  <a:srgbClr val="FF0000"/>
                </a:solidFill>
              </a:rPr>
              <a:t>/yang </a:t>
            </a:r>
            <a:r>
              <a:rPr lang="en-US" sz="3600" b="1" dirty="0" err="1" smtClean="0">
                <a:solidFill>
                  <a:srgbClr val="FF0000"/>
                </a:solidFill>
              </a:rPr>
              <a:t>menjadi</a:t>
            </a:r>
            <a:r>
              <a:rPr lang="en-US" sz="3600" b="1" dirty="0" smtClean="0">
                <a:solidFill>
                  <a:srgbClr val="FF0000"/>
                </a:solidFill>
              </a:rPr>
              <a:t> </a:t>
            </a:r>
            <a:r>
              <a:rPr lang="en-US" sz="3600" b="1" dirty="0" err="1" smtClean="0">
                <a:solidFill>
                  <a:srgbClr val="FF0000"/>
                </a:solidFill>
              </a:rPr>
              <a:t>warga</a:t>
            </a:r>
            <a:r>
              <a:rPr lang="en-US" sz="3600" b="1" dirty="0" smtClean="0">
                <a:solidFill>
                  <a:srgbClr val="FF0000"/>
                </a:solidFill>
              </a:rPr>
              <a:t> </a:t>
            </a:r>
            <a:r>
              <a:rPr lang="en-US" sz="3600" b="1" dirty="0" err="1" smtClean="0">
                <a:solidFill>
                  <a:srgbClr val="FF0000"/>
                </a:solidFill>
              </a:rPr>
              <a:t>negara</a:t>
            </a:r>
            <a:r>
              <a:rPr lang="en-US" sz="3600" b="1" dirty="0" smtClean="0">
                <a:solidFill>
                  <a:srgbClr val="FF0000"/>
                </a:solidFill>
              </a:rPr>
              <a:t> Indonesia </a:t>
            </a:r>
            <a:r>
              <a:rPr lang="id-ID" sz="3600" b="1" dirty="0" smtClean="0">
                <a:solidFill>
                  <a:srgbClr val="FF0000"/>
                </a:solidFill>
              </a:rPr>
              <a:t> </a:t>
            </a:r>
            <a:r>
              <a:rPr lang="id-ID" dirty="0" smtClean="0"/>
              <a:t/>
            </a:r>
            <a:br>
              <a:rPr lang="id-ID" dirty="0" smtClean="0"/>
            </a:br>
            <a:endParaRPr lang="id-ID" dirty="0"/>
          </a:p>
        </p:txBody>
      </p:sp>
      <p:sp>
        <p:nvSpPr>
          <p:cNvPr id="3" name="Content Placeholder 2"/>
          <p:cNvSpPr>
            <a:spLocks noGrp="1"/>
          </p:cNvSpPr>
          <p:nvPr>
            <p:ph idx="1"/>
          </p:nvPr>
        </p:nvSpPr>
        <p:spPr>
          <a:xfrm>
            <a:off x="179512" y="1988840"/>
            <a:ext cx="8784976" cy="4654870"/>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id-ID" dirty="0" smtClean="0"/>
              <a:t>Anak yang lahir dari perkawinan yang sah dari seorang  ayah dan ibu  warga negara Indonesia</a:t>
            </a:r>
          </a:p>
          <a:p>
            <a:r>
              <a:rPr lang="id-ID" dirty="0" smtClean="0"/>
              <a:t>Anak yg lahir dari perkawinan  yg sah dari seorang  ayah warga negara Indonesia dan ibu warga negara asing</a:t>
            </a:r>
          </a:p>
          <a:p>
            <a:r>
              <a:rPr lang="id-ID" dirty="0" smtClean="0"/>
              <a:t>Anak yang lahir dari perkawianan yg sah  dari seorg ayah warga negara asing dan ibu warga negara Indonesia</a:t>
            </a:r>
          </a:p>
          <a:p>
            <a:r>
              <a:rPr lang="id-ID" dirty="0" smtClean="0"/>
              <a:t>Anak yang lahir di wilayah Indonesia yg waktu lahir tidak jelas status kewarganegaraan ayah ibunya </a:t>
            </a:r>
            <a:r>
              <a:rPr lang="en-US" dirty="0" smtClean="0"/>
              <a:t> </a:t>
            </a:r>
            <a:r>
              <a:rPr lang="en-US" b="1" dirty="0" smtClean="0">
                <a:solidFill>
                  <a:srgbClr val="FF0000"/>
                </a:solidFill>
              </a:rPr>
              <a:t>xi</a:t>
            </a:r>
            <a:endParaRPr lang="id-ID" b="1" dirty="0" smtClean="0">
              <a:solidFill>
                <a:srgbClr val="FF0000"/>
              </a:solidFill>
            </a:endParaRPr>
          </a:p>
          <a:p>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858312" cy="1285860"/>
          </a:xfrm>
        </p:spPr>
        <p:style>
          <a:lnRef idx="1">
            <a:schemeClr val="accent5"/>
          </a:lnRef>
          <a:fillRef idx="2">
            <a:schemeClr val="accent5"/>
          </a:fillRef>
          <a:effectRef idx="1">
            <a:schemeClr val="accent5"/>
          </a:effectRef>
          <a:fontRef idx="minor">
            <a:schemeClr val="dk1"/>
          </a:fontRef>
        </p:style>
        <p:txBody>
          <a:bodyPr>
            <a:noAutofit/>
          </a:bodyPr>
          <a:lstStyle/>
          <a:p>
            <a:r>
              <a:rPr lang="id-ID" sz="3600" dirty="0" smtClean="0"/>
              <a:t/>
            </a:r>
            <a:br>
              <a:rPr lang="id-ID" sz="3600" dirty="0" smtClean="0"/>
            </a:br>
            <a:r>
              <a:rPr lang="id-ID" sz="3600" b="1" dirty="0" smtClean="0">
                <a:solidFill>
                  <a:srgbClr val="FF0000"/>
                </a:solidFill>
              </a:rPr>
              <a:t>UU no 12  tahun 2006 tentang syarat-syarat memperoleh kewarganegaraan Indonesia</a:t>
            </a:r>
            <a:r>
              <a:rPr lang="id-ID" sz="3600" dirty="0" smtClean="0"/>
              <a:t/>
            </a:r>
            <a:br>
              <a:rPr lang="id-ID" sz="3600" dirty="0" smtClean="0"/>
            </a:br>
            <a:endParaRPr lang="id-ID" sz="3600" dirty="0"/>
          </a:p>
        </p:txBody>
      </p:sp>
      <p:sp>
        <p:nvSpPr>
          <p:cNvPr id="3" name="Content Placeholder 2"/>
          <p:cNvSpPr>
            <a:spLocks noGrp="1"/>
          </p:cNvSpPr>
          <p:nvPr>
            <p:ph idx="1"/>
          </p:nvPr>
        </p:nvSpPr>
        <p:spPr>
          <a:xfrm>
            <a:off x="214282" y="1142984"/>
            <a:ext cx="8786874" cy="5572164"/>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r>
              <a:rPr lang="en-US" sz="2800" dirty="0" smtClean="0"/>
              <a:t>T</a:t>
            </a:r>
            <a:r>
              <a:rPr lang="id-ID" sz="2800" dirty="0" smtClean="0"/>
              <a:t>elah </a:t>
            </a:r>
            <a:r>
              <a:rPr lang="id-ID" sz="2800" dirty="0" smtClean="0"/>
              <a:t>berusia 18 tahun atau sudah kawin</a:t>
            </a:r>
          </a:p>
          <a:p>
            <a:r>
              <a:rPr lang="id-ID" sz="2800" dirty="0" smtClean="0"/>
              <a:t>Pada waktu mengajukan permohonan  sudah bertempat tinggal di Indonesia  paling singkat 5 tahun berturut-turut atau paling singkat 10 tahun tidak berturut-turut</a:t>
            </a:r>
          </a:p>
          <a:p>
            <a:r>
              <a:rPr lang="id-ID" sz="2800" dirty="0" smtClean="0"/>
              <a:t>Sehat jasmani dan rohani</a:t>
            </a:r>
          </a:p>
          <a:p>
            <a:r>
              <a:rPr lang="id-ID" sz="2800" dirty="0" smtClean="0"/>
              <a:t>Dapat berbahasa Indonesia  serta mengakui dasar negara  Pancasila UUD NKRI 1945.</a:t>
            </a:r>
          </a:p>
          <a:p>
            <a:r>
              <a:rPr lang="id-ID" sz="2800" dirty="0" smtClean="0"/>
              <a:t>Tidak pernah di jatuhi pidana  karena melakukan tindak pidana  yang di ancam dengan pidana  penjara 1 tahun</a:t>
            </a:r>
          </a:p>
          <a:p>
            <a:pPr>
              <a:buNone/>
            </a:pPr>
            <a:r>
              <a:rPr lang="id-ID" sz="2800" dirty="0" smtClean="0"/>
              <a:t>    atau lebih</a:t>
            </a:r>
          </a:p>
          <a:p>
            <a:r>
              <a:rPr lang="id-ID" sz="2800" dirty="0" smtClean="0"/>
              <a:t>Jika dengan memperoleh kewarganegraan R.I tidak menjadi kewargenegaraan ganda</a:t>
            </a:r>
          </a:p>
          <a:p>
            <a:r>
              <a:rPr lang="id-ID" sz="2800" dirty="0" smtClean="0"/>
              <a:t>Mempunyai penghasilan dan pekerjaan tetap</a:t>
            </a:r>
          </a:p>
          <a:p>
            <a:r>
              <a:rPr lang="id-ID" sz="2800" dirty="0" smtClean="0"/>
              <a:t> Membayar uang pewarganegaraan ke kas negara.</a:t>
            </a:r>
            <a:endParaRPr lang="id-ID"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5927</TotalTime>
  <Words>907</Words>
  <Application>Microsoft Office PowerPoint</Application>
  <PresentationFormat>On-screen Show (4:3)</PresentationFormat>
  <Paragraphs>83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3.6. Menganalisis kasus pelanggaran hak dan pengingkaran kewajiban sebagai warga negara    </vt:lpstr>
      <vt:lpstr>Slide 2</vt:lpstr>
      <vt:lpstr>Pengertian hak dan kewajiban </vt:lpstr>
      <vt:lpstr>Slide 4</vt:lpstr>
      <vt:lpstr>Slide 5</vt:lpstr>
      <vt:lpstr>PENGERTIAN WARGA  NEGARA</vt:lpstr>
      <vt:lpstr>Kolonial belanda membagi kedalam tiga golongan warga negara</vt:lpstr>
      <vt:lpstr> UU no 12  tahun 2006  tentang pewarganegaraan di Indonesia/yang menjadi warga negara Indonesia   </vt:lpstr>
      <vt:lpstr> UU no 12  tahun 2006 tentang syarat-syarat memperoleh kewarganegaraan Indonesia </vt:lpstr>
      <vt:lpstr> Kehilangan kewarganegaraan Republik Indonesia berdasarkan UU No 12 tahun 2006 </vt:lpstr>
      <vt:lpstr>Lanjutannya</vt:lpstr>
      <vt:lpstr>UU No  12 tahun 2006 Asas menentukan pewarganegaraan di Indonesia</vt:lpstr>
      <vt:lpstr>Status kewarganegaraan Indonesia</vt:lpstr>
      <vt:lpstr>Dlam menentukan status kewarganegaraan  seseorang pemerintah suatu negara lazim  mengunakan dua stesel yaitu: </vt:lpstr>
      <vt:lpstr>Berkaitan dengan dengan dua stesel tadi seseorang warga negara  dalam  suatau negara  pada dasarnya  mempunyai dua hak  sbb:</vt:lpstr>
      <vt:lpstr>Persamaan kedudukan warga negara  tanpa membedakan Ras,Agama,Gender,Golongan, budaya dan Suku</vt:lpstr>
      <vt:lpstr>Persamaan kedudukan manusia</vt:lpstr>
      <vt:lpstr>Hak-hak warga negara yang meliputi: Hak berati kekuasaan, kewenangan  untuk berbuat sesuatu, kekuasaan untuk menuntut sesuatu  derajat atau martabat . Misalnya:  1).Fakir miskin dan anak-anak yang terlantar di pelihara oleh      negara pasal 34 ayat 1 2).Negara bertanggung jawab atas penyedian fasilitas pelayanan      kesehatan dan fasilitas layanan umum yang layak pasal 34       ayat 3  3) hak yang tercantum dalam Pasal 28D ayat (3) UUD Negara      Republik Indonesia Tahun 1945 yang menyatakan setiap      Warga negara berhak atas kesempatan yang sama dalam      pemerintahan; 4) Pasal 27 ayat (2) menyatakan tiap-tiap warga negara berhak   atas pekerjaan dan penghidupan yang layak bagi kemanusiaan; </vt:lpstr>
      <vt:lpstr>Lanjutannya  3) Pasal 27 ayat (3) berbunyi setiap warga negara     berhak dan wajib ikut serta dalam pembelaan negara; 4) Pasal 30 ayat (1) berbunyi tiap-tiap warga negara     berhak dan wajib ikut serta dalam usaha pertahanan  dan keamanan negara; 5) Pasal 31 ayat (1) menentukan setiap warga negara      berhak mendapat pendidikan  </vt:lpstr>
      <vt:lpstr>Lanjutannya    6.Jaminan memeluk salah satu agama  dan pelaksanaan     ajaran agamanya  masing-masing (pasal 29 ayat 2)   7.Berhak dalam mengembangkan  usaha-usaha di bidang       ekonomi  (pasal 33)   8.Memperoleh jaminan  pemeliharaan  dari pemerintah      dari pemerintah  sebagai fakir miskin  (pasal 34)</vt:lpstr>
      <vt:lpstr>Slide 21</vt:lpstr>
      <vt:lpstr>Kalian tentunya juga mempunyai kewajiban. Sebagai seorang anak, kalian harus melaksanakan perintah orang tua, misalnya membantu membersihkan lingkungan rumah. Sebagai seorang pelajar, kalian dituntut untuk mematuhi tata tertib sekolah, misalnya melaksanakan tugas piket kebersihan. Sebagai anggota masyarakat, kalian juga harus mematuhi norma-norma yang berlaku di masyarakat, misalnya ikut serta dalam kegiatan kerja bakti.    Kewajiban secara sederhana dapat diartikan sebagai segala sesuatu yang harus dilaksanakan dengan penuh tanggung jawab</vt:lpstr>
      <vt:lpstr>Keajiban warga negara:   1.Menjunjung tinggi nilai-nilai kemanusian dan keadilan       (pembukaan UUD 1945 alinea 1)   2.Meghargai nilai-nilai persatuan  kemerdekaan dan       kedaulatan bangsa  (pembukaan UUD 1945 alinea 2)   3.Setia menbayar pajak (pasal 23 ayat 2)    4.Wajib menjunjung tinggi hk  dan pemerintahan       dengan tidak ada kecualinya  (27 ayat 1)   5.Wajib ikut serta dalam usaha pertahann dan kemanan      negara  (pasal 30 ayat 1)   6.Pasal 23 A mengenai kewajiban membayar pajak (pajak dan      pungutan lain yang bersifat memaksa  untuk keperluan      negara  di atur dengan UU </vt:lpstr>
      <vt:lpstr>Lanjutannya  6.Wajib menghormati bendera  sang  merah putih      (pasal 35)   7.Wajib menghormati bahasa negara  bahasa Indonesia       (pasal 36)   8.Wajib menghormati lagu kebangsaan  Indonesia raya       ( pasal 36 B)  9.Wajib menjunjung  lambang negara  garuda Pancasila  dengan semboyan Bhineka Tunggal Ika  (pasal 36 A)</vt:lpstr>
      <vt:lpstr>Solusi permasalahan  pelanggaran  hak warga negara NKRI secara tegas tidak memperbolehkan  diskriminasi dalam bentuk  apa pun. UUD 1945  mengamanatkan kepada  kita semua  untuk menciptakan kerukunan, keserasian,keselarasan dan keseimbangan.  Meski demikian kita tidak dapat  memungkiri bahwa  bahwa di dalam kehidupan  masy akan selalu  terjadi benturan-benturan. Usaha yang dapat kita lakukan adalah tidak  membiarkan  konflik berkembang  tanpa terkendali.</vt:lpstr>
      <vt:lpstr>Jaminan akan hak warga negara terus di tegakkan. Salah satunya  dengan  membuat berbagai  peraturan perundang-undangan. Upaya ini terus di kembangkan  terutama sejak reformasi. Negara telah melindungi:  1.UU no 39 tahun 1999  tentang HAM.  2.UU  no 26  tahun 2000  tentang pengadilan HAM  3.UU no 9  tahun 1998  tentang kemerdekaan       menyampaikan  pendapat di muka umum.     </vt:lpstr>
      <vt:lpstr>Berikut adalah beberapa yang dapat di gunakan untuk penegakan pelaksanaan hak dan kewajiban negara  terhadap hak-hak dasar warga negara  1.Meningkatkan profesionalisme lembaga pertahanan        dan kemanan negara 2.Menegakkan hukum secara adil, konsekuen, dan tidak       diskriminatif 3.Meningkatkan kerja sama  yg harmonis antarkelompok    atau golongan warga negara 4.Memperkuat dan melakukan konsolidasi  demokrasi</vt:lpstr>
      <vt:lpstr>BACA BUKU TEKS HAL 181-201 ATAU SLIDES YANG UDAH DI BAGIKAN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Akuang</cp:lastModifiedBy>
  <cp:revision>159</cp:revision>
  <dcterms:created xsi:type="dcterms:W3CDTF">2014-07-10T11:55:30Z</dcterms:created>
  <dcterms:modified xsi:type="dcterms:W3CDTF">2016-04-25T19:57:04Z</dcterms:modified>
</cp:coreProperties>
</file>