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88" r:id="rId2"/>
    <p:sldId id="289" r:id="rId3"/>
    <p:sldId id="301" r:id="rId4"/>
    <p:sldId id="268" r:id="rId5"/>
    <p:sldId id="311" r:id="rId6"/>
    <p:sldId id="310" r:id="rId7"/>
    <p:sldId id="269" r:id="rId8"/>
    <p:sldId id="304" r:id="rId9"/>
    <p:sldId id="307" r:id="rId10"/>
    <p:sldId id="308" r:id="rId11"/>
    <p:sldId id="309" r:id="rId12"/>
    <p:sldId id="312" r:id="rId13"/>
    <p:sldId id="313" r:id="rId14"/>
    <p:sldId id="317" r:id="rId15"/>
    <p:sldId id="318" r:id="rId16"/>
    <p:sldId id="319" r:id="rId17"/>
    <p:sldId id="320" r:id="rId18"/>
    <p:sldId id="314" r:id="rId19"/>
    <p:sldId id="315" r:id="rId20"/>
    <p:sldId id="316" r:id="rId2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7843" autoAdjust="0"/>
  </p:normalViewPr>
  <p:slideViewPr>
    <p:cSldViewPr>
      <p:cViewPr varScale="1">
        <p:scale>
          <a:sx n="73" d="100"/>
          <a:sy n="73" d="100"/>
        </p:scale>
        <p:origin x="-129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88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D30983-D350-41C8-A8D2-1B224098FED6}" type="datetimeFigureOut">
              <a:rPr lang="id-ID" smtClean="0"/>
              <a:t>08/09/2015</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44728B-4DE9-4E63-AE0A-440E93639A4B}" type="slidenum">
              <a:rPr lang="id-ID" smtClean="0"/>
              <a:t>‹#›</a:t>
            </a:fld>
            <a:endParaRPr lang="id-ID"/>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C553F6-9684-4BBB-A4D8-D6F4B9C47652}" type="datetimeFigureOut">
              <a:rPr lang="id-ID" smtClean="0"/>
              <a:pPr/>
              <a:t>08/09/2015</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24ADB1-DF82-4873-8FE3-32D5D59C2F6F}" type="slidenum">
              <a:rPr lang="id-ID" smtClean="0"/>
              <a:pPr/>
              <a:t>‹#›</a:t>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2F24ADB1-DF82-4873-8FE3-32D5D59C2F6F}" type="slidenum">
              <a:rPr lang="id-ID" smtClean="0"/>
              <a:pPr/>
              <a:t>1</a:t>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1359E2D7-C94C-47FD-AE1A-E2F273336E20}" type="datetimeFigureOut">
              <a:rPr lang="id-ID" smtClean="0"/>
              <a:pPr/>
              <a:t>08/09/2015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359E2D7-C94C-47FD-AE1A-E2F273336E20}" type="datetimeFigureOut">
              <a:rPr lang="id-ID" smtClean="0"/>
              <a:pPr/>
              <a:t>08/09/2015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359E2D7-C94C-47FD-AE1A-E2F273336E20}" type="datetimeFigureOut">
              <a:rPr lang="id-ID" smtClean="0"/>
              <a:pPr/>
              <a:t>08/09/2015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359E2D7-C94C-47FD-AE1A-E2F273336E20}" type="datetimeFigureOut">
              <a:rPr lang="id-ID" smtClean="0"/>
              <a:pPr/>
              <a:t>08/09/2015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59E2D7-C94C-47FD-AE1A-E2F273336E20}" type="datetimeFigureOut">
              <a:rPr lang="id-ID" smtClean="0"/>
              <a:pPr/>
              <a:t>08/09/2015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1359E2D7-C94C-47FD-AE1A-E2F273336E20}" type="datetimeFigureOut">
              <a:rPr lang="id-ID" smtClean="0"/>
              <a:pPr/>
              <a:t>08/09/2015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1359E2D7-C94C-47FD-AE1A-E2F273336E20}" type="datetimeFigureOut">
              <a:rPr lang="id-ID" smtClean="0"/>
              <a:pPr/>
              <a:t>08/09/2015</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1359E2D7-C94C-47FD-AE1A-E2F273336E20}" type="datetimeFigureOut">
              <a:rPr lang="id-ID" smtClean="0"/>
              <a:pPr/>
              <a:t>08/09/2015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59E2D7-C94C-47FD-AE1A-E2F273336E20}" type="datetimeFigureOut">
              <a:rPr lang="id-ID" smtClean="0"/>
              <a:pPr/>
              <a:t>08/09/2015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59E2D7-C94C-47FD-AE1A-E2F273336E20}" type="datetimeFigureOut">
              <a:rPr lang="id-ID" smtClean="0"/>
              <a:pPr/>
              <a:t>08/09/2015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59E2D7-C94C-47FD-AE1A-E2F273336E20}" type="datetimeFigureOut">
              <a:rPr lang="id-ID" smtClean="0"/>
              <a:pPr/>
              <a:t>08/09/2015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59E2D7-C94C-47FD-AE1A-E2F273336E20}" type="datetimeFigureOut">
              <a:rPr lang="id-ID" smtClean="0"/>
              <a:pPr/>
              <a:t>08/09/2015</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26465-6CC0-49FC-8BDF-D43D9BDABD0D}"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401080" cy="6226196"/>
          </a:xfrm>
        </p:spPr>
        <p:style>
          <a:lnRef idx="1">
            <a:schemeClr val="accent5"/>
          </a:lnRef>
          <a:fillRef idx="2">
            <a:schemeClr val="accent5"/>
          </a:fillRef>
          <a:effectRef idx="1">
            <a:schemeClr val="accent5"/>
          </a:effectRef>
          <a:fontRef idx="minor">
            <a:schemeClr val="dk1"/>
          </a:fontRef>
        </p:style>
        <p:txBody>
          <a:bodyPr>
            <a:normAutofit/>
          </a:bodyPr>
          <a:lstStyle/>
          <a:p>
            <a:pPr lvl="1" algn="l" rtl="0">
              <a:spcBef>
                <a:spcPct val="0"/>
              </a:spcBef>
            </a:pPr>
            <a:r>
              <a:rPr lang="id-ID" sz="3600" dirty="0" smtClean="0"/>
              <a:t>K.D:</a:t>
            </a:r>
            <a:r>
              <a:rPr lang="id-ID" sz="3600" dirty="0"/>
              <a:t>Memahami </a:t>
            </a:r>
            <a:r>
              <a:rPr lang="en-US" sz="3600" dirty="0" err="1"/>
              <a:t>pokok</a:t>
            </a:r>
            <a:r>
              <a:rPr lang="en-US" sz="3600" dirty="0"/>
              <a:t> </a:t>
            </a:r>
            <a:r>
              <a:rPr lang="en-US" sz="3600" dirty="0" err="1"/>
              <a:t>pikiran</a:t>
            </a:r>
            <a:r>
              <a:rPr lang="en-US" sz="3600" dirty="0"/>
              <a:t> yang </a:t>
            </a:r>
            <a:r>
              <a:rPr lang="en-US" sz="3600" dirty="0" err="1"/>
              <a:t>terkandung</a:t>
            </a:r>
            <a:r>
              <a:rPr lang="en-US" sz="3600" dirty="0"/>
              <a:t> </a:t>
            </a:r>
            <a:r>
              <a:rPr lang="en-US" sz="3600" dirty="0" err="1"/>
              <a:t>dalam</a:t>
            </a:r>
            <a:r>
              <a:rPr lang="en-US" sz="3600" dirty="0"/>
              <a:t> </a:t>
            </a:r>
            <a:r>
              <a:rPr lang="en-US" sz="3600" dirty="0" err="1"/>
              <a:t>Pembukaan</a:t>
            </a:r>
            <a:r>
              <a:rPr lang="en-US" sz="3600" dirty="0"/>
              <a:t> </a:t>
            </a:r>
            <a:r>
              <a:rPr lang="es-ES" sz="3600" dirty="0"/>
              <a:t>U</a:t>
            </a:r>
            <a:r>
              <a:rPr lang="id-ID" sz="3600" dirty="0"/>
              <a:t>ndang-</a:t>
            </a:r>
            <a:r>
              <a:rPr lang="es-ES" sz="3600" dirty="0"/>
              <a:t>U</a:t>
            </a:r>
            <a:r>
              <a:rPr lang="id-ID" sz="3600" dirty="0"/>
              <a:t>ndang </a:t>
            </a:r>
            <a:r>
              <a:rPr lang="es-ES" sz="3600" dirty="0"/>
              <a:t>D</a:t>
            </a:r>
            <a:r>
              <a:rPr lang="id-ID" sz="3600" dirty="0"/>
              <a:t>asar</a:t>
            </a:r>
            <a:r>
              <a:rPr lang="es-ES" sz="3600" dirty="0"/>
              <a:t> N</a:t>
            </a:r>
            <a:r>
              <a:rPr lang="id-ID" sz="3600" dirty="0"/>
              <a:t>egara </a:t>
            </a:r>
            <a:r>
              <a:rPr lang="es-ES" sz="3600" dirty="0"/>
              <a:t>R</a:t>
            </a:r>
            <a:r>
              <a:rPr lang="id-ID" sz="3600" dirty="0"/>
              <a:t>epublik </a:t>
            </a:r>
            <a:r>
              <a:rPr lang="es-ES" sz="3600" dirty="0"/>
              <a:t>I</a:t>
            </a:r>
            <a:r>
              <a:rPr lang="id-ID" sz="3600" dirty="0"/>
              <a:t>ndonesia</a:t>
            </a:r>
            <a:r>
              <a:rPr lang="es-ES" sz="3600" dirty="0"/>
              <a:t> </a:t>
            </a:r>
            <a:r>
              <a:rPr lang="es-ES" sz="3600" dirty="0" err="1"/>
              <a:t>Tahun</a:t>
            </a:r>
            <a:r>
              <a:rPr lang="es-ES" sz="3600" dirty="0"/>
              <a:t> 1945</a:t>
            </a:r>
            <a:r>
              <a:rPr lang="id-ID" sz="3600" dirty="0"/>
              <a:t/>
            </a:r>
            <a:br>
              <a:rPr lang="id-ID" sz="3600" dirty="0"/>
            </a:br>
            <a:endParaRPr lang="id-ID"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369072"/>
          </a:xfrm>
        </p:spPr>
        <p:txBody>
          <a:bodyPr>
            <a:normAutofit/>
          </a:bodyPr>
          <a:lstStyle/>
          <a:p>
            <a:pPr algn="l"/>
            <a:endParaRPr lang="id-ID" sz="2800" dirty="0"/>
          </a:p>
        </p:txBody>
      </p:sp>
      <p:graphicFrame>
        <p:nvGraphicFramePr>
          <p:cNvPr id="3" name="Table 2"/>
          <p:cNvGraphicFramePr>
            <a:graphicFrameLocks noGrp="1"/>
          </p:cNvGraphicFramePr>
          <p:nvPr/>
        </p:nvGraphicFramePr>
        <p:xfrm>
          <a:off x="285720" y="428604"/>
          <a:ext cx="8501122" cy="6072230"/>
        </p:xfrm>
        <a:graphic>
          <a:graphicData uri="http://schemas.openxmlformats.org/drawingml/2006/table">
            <a:tbl>
              <a:tblPr firstRow="1" bandRow="1">
                <a:tableStyleId>{5C22544A-7EE6-4342-B048-85BDC9FD1C3A}</a:tableStyleId>
              </a:tblPr>
              <a:tblGrid>
                <a:gridCol w="4250561"/>
                <a:gridCol w="4250561"/>
              </a:tblGrid>
              <a:tr h="6072230">
                <a:tc>
                  <a:txBody>
                    <a:bodyPr/>
                    <a:lstStyle/>
                    <a:p>
                      <a:r>
                        <a:rPr lang="id-ID" dirty="0" smtClean="0"/>
                        <a:t>3.</a:t>
                      </a:r>
                      <a:r>
                        <a:rPr lang="id-ID" sz="1800" dirty="0" smtClean="0"/>
                        <a:t> Atas berkat Rahmat Allah  yang maha kuasa dan dengan di dorongkan oleh keinginan luhur supaya berkehidupan kebangsaan yang bebas maka rakyat Indonesia menyatakan dengan ingin kemerdekaannya</a:t>
                      </a:r>
                    </a:p>
                    <a:p>
                      <a:endParaRPr lang="id-ID" sz="1800" dirty="0" smtClean="0"/>
                    </a:p>
                    <a:p>
                      <a:endParaRPr lang="id-ID" sz="1800" dirty="0" smtClean="0"/>
                    </a:p>
                    <a:p>
                      <a:endParaRPr lang="id-ID" sz="1800" dirty="0" smtClean="0"/>
                    </a:p>
                    <a:p>
                      <a:endParaRPr lang="id-ID" sz="1800" dirty="0" smtClean="0"/>
                    </a:p>
                    <a:p>
                      <a:endParaRPr lang="id-ID" sz="1800" dirty="0" smtClean="0"/>
                    </a:p>
                    <a:p>
                      <a:r>
                        <a:rPr lang="id-ID" sz="1800" dirty="0" smtClean="0"/>
                        <a:t>4. Kemudian dari pada itu untuk membentuk suatu pemerintah negara Indonesia yang melindungi segenap bangsa Indonesia dan seluruh tumpah darah Indonesia dan untuk memajukan kesejahteraan umum ,mencerdaskan kehidupan bangsa, dan ikut melaksanakan ketertiban dunia, </a:t>
                      </a:r>
                      <a:endParaRPr lang="id-ID" dirty="0"/>
                    </a:p>
                  </a:txBody>
                  <a:tcPr/>
                </a:tc>
                <a:tc>
                  <a:txBody>
                    <a:bodyPr/>
                    <a:lstStyle/>
                    <a:p>
                      <a:r>
                        <a:rPr lang="id-ID" dirty="0" smtClean="0"/>
                        <a:t>1.Motivasi spiritual  yang luhur bahwa kemerdekaan kita adalah berkat rahmah Allah yang maha kuasa </a:t>
                      </a:r>
                    </a:p>
                    <a:p>
                      <a:r>
                        <a:rPr lang="id-ID" dirty="0" smtClean="0"/>
                        <a:t>2.Keinginan yang di dambakan  oleh segenap  bangsa Indonesia  terhadap suatu kehidupan  yang berkesinambungan  antara kehidupan material  dan spiritual  dan kehidupan di dunia maupun di akhirat</a:t>
                      </a:r>
                    </a:p>
                    <a:p>
                      <a:r>
                        <a:rPr lang="id-ID" dirty="0" smtClean="0"/>
                        <a:t>3.Pengukuhan pernyataan  proklamasi kemerdekaan</a:t>
                      </a:r>
                    </a:p>
                    <a:p>
                      <a:endParaRPr lang="id-ID" dirty="0" smtClean="0"/>
                    </a:p>
                    <a:p>
                      <a:r>
                        <a:rPr lang="id-ID" dirty="0" smtClean="0"/>
                        <a:t>1.Adanya fungsi dan sekali</a:t>
                      </a:r>
                      <a:r>
                        <a:rPr lang="id-ID" baseline="0" dirty="0" smtClean="0"/>
                        <a:t> gus tujuan negara republik Indonesia</a:t>
                      </a:r>
                    </a:p>
                    <a:p>
                      <a:r>
                        <a:rPr lang="id-ID" baseline="0" dirty="0" smtClean="0"/>
                        <a:t>  a.Melindungi segenap bansga Indonesia</a:t>
                      </a:r>
                    </a:p>
                    <a:p>
                      <a:r>
                        <a:rPr lang="id-ID" baseline="0" dirty="0" smtClean="0"/>
                        <a:t>      dan seluruh tumpah darah Indonesia</a:t>
                      </a:r>
                    </a:p>
                    <a:p>
                      <a:r>
                        <a:rPr lang="id-ID" baseline="0" dirty="0" smtClean="0"/>
                        <a:t>  b.Memajukan kesejahteraan umum</a:t>
                      </a:r>
                    </a:p>
                    <a:p>
                      <a:r>
                        <a:rPr lang="id-ID" baseline="0" dirty="0" smtClean="0"/>
                        <a:t>  c.Mncerdedaskan kehidupan bangsa</a:t>
                      </a:r>
                    </a:p>
                    <a:p>
                      <a:r>
                        <a:rPr lang="id-ID" baseline="0" dirty="0" smtClean="0"/>
                        <a:t>     ikut melaksanakan ketertiban dunia</a:t>
                      </a:r>
                    </a:p>
                    <a:p>
                      <a:r>
                        <a:rPr lang="id-ID" baseline="0" dirty="0" smtClean="0"/>
                        <a:t>     yang berdasarkan kemerdekaan </a:t>
                      </a:r>
                    </a:p>
                    <a:p>
                      <a:r>
                        <a:rPr lang="id-ID" baseline="0" dirty="0" smtClean="0"/>
                        <a:t>      perdamian abadi dan keadilan sosial</a:t>
                      </a:r>
                      <a:endParaRPr lang="id-ID" dirty="0"/>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297634"/>
          </a:xfrm>
        </p:spPr>
        <p:txBody>
          <a:bodyPr/>
          <a:lstStyle/>
          <a:p>
            <a:endParaRPr lang="id-ID" dirty="0"/>
          </a:p>
        </p:txBody>
      </p:sp>
      <p:graphicFrame>
        <p:nvGraphicFramePr>
          <p:cNvPr id="3" name="Table 2"/>
          <p:cNvGraphicFramePr>
            <a:graphicFrameLocks noGrp="1"/>
          </p:cNvGraphicFramePr>
          <p:nvPr/>
        </p:nvGraphicFramePr>
        <p:xfrm>
          <a:off x="285720" y="357166"/>
          <a:ext cx="8572560" cy="6072230"/>
        </p:xfrm>
        <a:graphic>
          <a:graphicData uri="http://schemas.openxmlformats.org/drawingml/2006/table">
            <a:tbl>
              <a:tblPr firstRow="1" bandRow="1">
                <a:tableStyleId>{5C22544A-7EE6-4342-B048-85BDC9FD1C3A}</a:tableStyleId>
              </a:tblPr>
              <a:tblGrid>
                <a:gridCol w="4286280"/>
                <a:gridCol w="4286280"/>
              </a:tblGrid>
              <a:tr h="6072230">
                <a:tc>
                  <a:txBody>
                    <a:bodyPr/>
                    <a:lstStyle/>
                    <a:p>
                      <a:r>
                        <a:rPr lang="id-ID" sz="1800" dirty="0" smtClean="0"/>
                        <a:t>Yang berdasarkan kan kemerdekaan,perdamian abadi,keadilan sosial, maka di susunlah kemerdekaan kebangsaan Indonesia itu dalam suatu  undang-undang dasar negara Indonesia, yang terbentuk dalam suatu susunan negara republik Indonesia yang berkedaulatan rakyat, dengan berdasar kepada keTuhanan yang maha esa, Kemanusian yang adil dan beradab,persatuan Indonesia dan kerakyatan yang dipimpin oleh hikmat kebijaksanaan dalam permusyawaratan perwakilan,serta dengan mewujudkan suatu keadilan sosial bagi seluruh rakyat Indonesia </a:t>
                      </a:r>
                      <a:endParaRPr lang="id-ID" dirty="0"/>
                    </a:p>
                  </a:txBody>
                  <a:tcPr/>
                </a:tc>
                <a:tc>
                  <a:txBody>
                    <a:bodyPr/>
                    <a:lstStyle/>
                    <a:p>
                      <a:r>
                        <a:rPr lang="id-ID" dirty="0" smtClean="0"/>
                        <a:t>2.Kemerdekaan kebangsaan Indonesia yang disusun</a:t>
                      </a:r>
                      <a:r>
                        <a:rPr lang="id-ID" baseline="0" dirty="0" smtClean="0"/>
                        <a:t>  dalam suatu UUD 1945</a:t>
                      </a:r>
                    </a:p>
                    <a:p>
                      <a:r>
                        <a:rPr lang="id-ID" baseline="0" dirty="0" smtClean="0"/>
                        <a:t>3.Susunan dan bentuk negara  Republik Indonesia </a:t>
                      </a:r>
                    </a:p>
                    <a:p>
                      <a:r>
                        <a:rPr lang="id-ID" baseline="0" dirty="0" smtClean="0"/>
                        <a:t>4.Sistem pemerintahan negara  yaitu  berdasarkan kedaulatan  rakyat (demokrasi)</a:t>
                      </a:r>
                    </a:p>
                    <a:p>
                      <a:r>
                        <a:rPr lang="id-ID" baseline="0" dirty="0" smtClean="0"/>
                        <a:t>5.Dasar negara Pancasil</a:t>
                      </a:r>
                      <a:endParaRPr lang="id-ID"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858312"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4000" b="1" dirty="0" smtClean="0">
                <a:solidFill>
                  <a:srgbClr val="FF0000"/>
                </a:solidFill>
              </a:rPr>
              <a:t>POKOK –POKOK PIKIRAN  DALAM PEMBUKAAN UUD 1945</a:t>
            </a:r>
            <a:r>
              <a:rPr lang="id-ID" sz="2800" dirty="0" smtClean="0"/>
              <a:t/>
            </a:r>
            <a:br>
              <a:rPr lang="id-ID" sz="2800" dirty="0" smtClean="0"/>
            </a:br>
            <a:r>
              <a:rPr lang="id-ID" sz="2800" b="1" dirty="0" smtClean="0"/>
              <a:t>1.Pokok piliran pertama</a:t>
            </a:r>
            <a:r>
              <a:rPr lang="id-ID" sz="2800" dirty="0" smtClean="0"/>
              <a:t>: melindungi segenap bangsa Indonesia dan seluruh tumpah darah Indonesia untuk berdasar atas persatuan  mewujudkan keadilan  sosial bagi seluruh rakyat Indonesia.  Artinya Negara mengatasi segala paham golongan,perorangan, menghendaki persatuan segenap bangsa Indonesia.</a:t>
            </a:r>
            <a:br>
              <a:rPr lang="id-ID" sz="2800" dirty="0" smtClean="0"/>
            </a:br>
            <a:r>
              <a:rPr lang="id-ID" sz="2800" dirty="0" smtClean="0"/>
              <a:t/>
            </a:r>
            <a:br>
              <a:rPr lang="id-ID" sz="2800" dirty="0" smtClean="0"/>
            </a:br>
            <a:r>
              <a:rPr lang="id-ID" sz="2800" b="1" dirty="0" smtClean="0"/>
              <a:t>2.Pokok pikiran kedua:</a:t>
            </a:r>
            <a:r>
              <a:rPr lang="id-ID" sz="2800" dirty="0" smtClean="0"/>
              <a:t>negara hendak  mewujudkan keadilan sosial  bagi seluruh rakyat. Artinya mempunyai hak dan kewajiban yang sama  untuk menciptakan keadilan sosial dalam kehidupan  masyarakat. </a:t>
            </a:r>
            <a:br>
              <a:rPr lang="id-ID" sz="2800" dirty="0" smtClean="0"/>
            </a:br>
            <a:r>
              <a:rPr lang="id-ID" sz="2800" dirty="0" smtClean="0"/>
              <a:t/>
            </a:r>
            <a:br>
              <a:rPr lang="id-ID" sz="2800" dirty="0" smtClean="0"/>
            </a:br>
            <a:r>
              <a:rPr lang="id-ID" sz="2800" dirty="0" smtClean="0"/>
              <a:t/>
            </a:r>
            <a:br>
              <a:rPr lang="id-ID" sz="2800" dirty="0" smtClean="0"/>
            </a:br>
            <a:endParaRPr lang="id-ID"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858312" cy="6440510"/>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b="1" dirty="0" smtClean="0"/>
              <a:t>3.Pokok pikiran ketiga</a:t>
            </a:r>
            <a:r>
              <a:rPr lang="id-ID" sz="2800" dirty="0" smtClean="0"/>
              <a:t>:negara yang berkedaulatan rakyat berdasar atas kerakyatan dan permusyawaratan/perwakilan. Artinya  kedaulatan di tangan rakyat  di lakukan sepenuh oleh Majelis Permusyarawatan Rakyat.</a:t>
            </a:r>
            <a:br>
              <a:rPr lang="id-ID" sz="2800" dirty="0" smtClean="0"/>
            </a:br>
            <a:r>
              <a:rPr lang="id-ID" sz="2800" dirty="0" smtClean="0"/>
              <a:t/>
            </a:r>
            <a:br>
              <a:rPr lang="id-ID" sz="2800" dirty="0" smtClean="0"/>
            </a:br>
            <a:r>
              <a:rPr lang="id-ID" sz="2800" b="1" dirty="0" smtClean="0"/>
              <a:t>4.Pokok pikiran keempat</a:t>
            </a:r>
            <a:r>
              <a:rPr lang="id-ID" sz="2800" dirty="0" smtClean="0"/>
              <a:t>:negara berdasar atas ketuhanan yang maha esa menurut dasar kemanusian yang adil dan beradab. Artinya  untuk memelihara budi pekerti kemanusian yang luhur  dan memegang teguh  cita-cita moral rakyat  yang luhur</a:t>
            </a:r>
            <a:r>
              <a:rPr lang="id-ID" sz="2800" b="1" dirty="0" smtClean="0">
                <a:solidFill>
                  <a:srgbClr val="FF0000"/>
                </a:solidFill>
              </a:rPr>
              <a:t>.     Xi</a:t>
            </a:r>
            <a:endParaRPr lang="id-ID" sz="2800" b="1"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b="1" dirty="0" smtClean="0">
                <a:solidFill>
                  <a:srgbClr val="FF0000"/>
                </a:solidFill>
              </a:rPr>
              <a:t>HUBUNGAN POKOK PIKIRAN PEMBUKAAN UUD  NKRI 1945 DENGAN PANCASILA</a:t>
            </a:r>
            <a:r>
              <a:rPr lang="id-ID" sz="2800" dirty="0" smtClean="0"/>
              <a:t/>
            </a:r>
            <a:br>
              <a:rPr lang="id-ID" sz="2800" dirty="0" smtClean="0"/>
            </a:br>
            <a:r>
              <a:rPr lang="id-ID" sz="2800" dirty="0" smtClean="0">
                <a:solidFill>
                  <a:srgbClr val="FF0000"/>
                </a:solidFill>
              </a:rPr>
              <a:t>1.Hubungan pokok pikiran pertama dengan Pancasila</a:t>
            </a:r>
            <a:r>
              <a:rPr lang="id-ID" sz="2800" dirty="0" smtClean="0"/>
              <a:t>. Pokok pikiran ini merupakan </a:t>
            </a:r>
            <a:r>
              <a:rPr lang="id-ID" sz="2800" dirty="0" smtClean="0">
                <a:solidFill>
                  <a:srgbClr val="FF0000"/>
                </a:solidFill>
              </a:rPr>
              <a:t>penjabaran dari sila ke tiga </a:t>
            </a:r>
            <a:r>
              <a:rPr lang="id-ID" sz="2800" dirty="0" smtClean="0"/>
              <a:t>Pancasila yang mencakup nilai-nilai sbb:</a:t>
            </a:r>
            <a:br>
              <a:rPr lang="id-ID" sz="2800" dirty="0" smtClean="0"/>
            </a:br>
            <a:r>
              <a:rPr lang="id-ID" sz="2800" dirty="0" smtClean="0"/>
              <a:t>1)Nasionalisme</a:t>
            </a:r>
            <a:br>
              <a:rPr lang="id-ID" sz="2800" dirty="0" smtClean="0"/>
            </a:br>
            <a:r>
              <a:rPr lang="id-ID" sz="2800" dirty="0" smtClean="0"/>
              <a:t>2)Cinta bangsa dan tanah air</a:t>
            </a:r>
            <a:br>
              <a:rPr lang="id-ID" sz="2800" dirty="0" smtClean="0"/>
            </a:br>
            <a:r>
              <a:rPr lang="id-ID" sz="2800" dirty="0" smtClean="0"/>
              <a:t>3)Mengalang persatuan dan kesatuan bangsa</a:t>
            </a:r>
            <a:br>
              <a:rPr lang="id-ID" sz="2800" dirty="0" smtClean="0"/>
            </a:br>
            <a:r>
              <a:rPr lang="id-ID" sz="2800" dirty="0" smtClean="0"/>
              <a:t>4)Menghilangkan penonjolan  kekuatan atau kekuasaan </a:t>
            </a:r>
            <a:br>
              <a:rPr lang="id-ID" sz="2800" dirty="0" smtClean="0"/>
            </a:br>
            <a:r>
              <a:rPr lang="id-ID" sz="2800" dirty="0" smtClean="0"/>
              <a:t>   keturunan.</a:t>
            </a:r>
            <a:endParaRPr lang="id-ID"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b="1" dirty="0" smtClean="0">
                <a:solidFill>
                  <a:srgbClr val="FF0000"/>
                </a:solidFill>
              </a:rPr>
              <a:t>2.Hubungan pokok pikiran kedua dengan Pancasila</a:t>
            </a:r>
            <a:r>
              <a:rPr lang="id-ID" sz="2800" dirty="0" smtClean="0"/>
              <a:t/>
            </a:r>
            <a:br>
              <a:rPr lang="id-ID" sz="2800" dirty="0" smtClean="0"/>
            </a:br>
            <a:r>
              <a:rPr lang="id-ID" sz="2800" dirty="0" smtClean="0"/>
              <a:t>Pokok pikiran kedua merupakan </a:t>
            </a:r>
            <a:r>
              <a:rPr lang="id-ID" sz="2800" dirty="0" smtClean="0">
                <a:solidFill>
                  <a:srgbClr val="FF0000"/>
                </a:solidFill>
              </a:rPr>
              <a:t>penjabaran  sila kelima </a:t>
            </a:r>
            <a:r>
              <a:rPr lang="id-ID" sz="2800" dirty="0" smtClean="0"/>
              <a:t>Pancasila yang mencakup nilai-nilai sebagai berikut</a:t>
            </a:r>
            <a:br>
              <a:rPr lang="id-ID" sz="2800" dirty="0" smtClean="0"/>
            </a:br>
            <a:r>
              <a:rPr lang="id-ID" sz="2800" dirty="0" smtClean="0"/>
              <a:t>1)Kemakmuran yang merata bagi seluruh rakyat  dalam arti</a:t>
            </a:r>
            <a:br>
              <a:rPr lang="id-ID" sz="2800" dirty="0" smtClean="0"/>
            </a:br>
            <a:r>
              <a:rPr lang="id-ID" sz="2800" dirty="0" smtClean="0"/>
              <a:t>    dinamis dan mengikat.</a:t>
            </a:r>
            <a:br>
              <a:rPr lang="id-ID" sz="2800" dirty="0" smtClean="0"/>
            </a:br>
            <a:r>
              <a:rPr lang="id-ID" sz="2800" dirty="0" smtClean="0"/>
              <a:t>2)Seluruh kekayaan alam dan sebagainya  di pergunakan </a:t>
            </a:r>
            <a:br>
              <a:rPr lang="id-ID" sz="2800" dirty="0" smtClean="0"/>
            </a:br>
            <a:r>
              <a:rPr lang="id-ID" sz="2800" dirty="0" smtClean="0"/>
              <a:t>    bagi kebahagian  bersama menurut potensi masing-</a:t>
            </a:r>
            <a:br>
              <a:rPr lang="id-ID" sz="2800" dirty="0" smtClean="0"/>
            </a:br>
            <a:r>
              <a:rPr lang="id-ID" sz="2800" dirty="0" smtClean="0"/>
              <a:t>    masing</a:t>
            </a:r>
            <a:br>
              <a:rPr lang="id-ID" sz="2800" dirty="0" smtClean="0"/>
            </a:br>
            <a:r>
              <a:rPr lang="id-ID" sz="2800" dirty="0" smtClean="0"/>
              <a:t>3)Melindungi yang lemah agar kelompok warga msyarakat</a:t>
            </a:r>
            <a:br>
              <a:rPr lang="id-ID" sz="2800" dirty="0" smtClean="0"/>
            </a:br>
            <a:r>
              <a:rPr lang="id-ID" sz="2800" dirty="0" smtClean="0"/>
              <a:t>    dapat bekerja sesuai dengan bidangnya.</a:t>
            </a:r>
            <a:br>
              <a:rPr lang="id-ID" sz="2800" dirty="0" smtClean="0"/>
            </a:br>
            <a:r>
              <a:rPr lang="id-ID" sz="2800" dirty="0" smtClean="0"/>
              <a:t> </a:t>
            </a:r>
            <a:endParaRPr lang="id-ID"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440510"/>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smtClean="0">
                <a:solidFill>
                  <a:srgbClr val="FF0000"/>
                </a:solidFill>
              </a:rPr>
              <a:t>3.Pokok pikiran ketiga dengan Pancasila </a:t>
            </a:r>
            <a:r>
              <a:rPr lang="id-ID" sz="2800" dirty="0" smtClean="0"/>
              <a:t>. Merupakan </a:t>
            </a:r>
            <a:r>
              <a:rPr lang="id-ID" sz="2800" dirty="0" smtClean="0">
                <a:solidFill>
                  <a:srgbClr val="FF0000"/>
                </a:solidFill>
              </a:rPr>
              <a:t>penjabaran dari sila keempat </a:t>
            </a:r>
            <a:r>
              <a:rPr lang="id-ID" sz="2800" dirty="0" smtClean="0"/>
              <a:t>dari Pancasila yang meliputi nilai sebagai berikut:</a:t>
            </a:r>
            <a:br>
              <a:rPr lang="id-ID" sz="2800" dirty="0" smtClean="0"/>
            </a:br>
            <a:r>
              <a:rPr lang="id-ID" sz="2800" dirty="0" smtClean="0"/>
              <a:t>1)Demokrasi</a:t>
            </a:r>
            <a:br>
              <a:rPr lang="id-ID" sz="2800" dirty="0" smtClean="0"/>
            </a:br>
            <a:r>
              <a:rPr lang="id-ID" sz="2800" dirty="0" smtClean="0"/>
              <a:t>2)Permusyawaratan</a:t>
            </a:r>
            <a:br>
              <a:rPr lang="id-ID" sz="2800" dirty="0" smtClean="0"/>
            </a:br>
            <a:r>
              <a:rPr lang="id-ID" sz="2800" dirty="0" smtClean="0"/>
              <a:t>3)Kejujuran dalam mengambil keputusan bersama</a:t>
            </a:r>
            <a:br>
              <a:rPr lang="id-ID" sz="2800" dirty="0" smtClean="0"/>
            </a:br>
            <a:r>
              <a:rPr lang="id-ID" sz="2800" dirty="0" smtClean="0"/>
              <a:t> </a:t>
            </a:r>
            <a:endParaRPr lang="id-ID"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29763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smtClean="0">
                <a:solidFill>
                  <a:srgbClr val="FF0000"/>
                </a:solidFill>
              </a:rPr>
              <a:t>4.Hubungan pokok pikiran keempat dengan Pancasila</a:t>
            </a:r>
            <a:r>
              <a:rPr lang="id-ID" sz="2800" dirty="0" smtClean="0"/>
              <a:t>. </a:t>
            </a:r>
            <a:r>
              <a:rPr lang="id-ID" sz="2800" dirty="0" smtClean="0">
                <a:solidFill>
                  <a:srgbClr val="FF0000"/>
                </a:solidFill>
              </a:rPr>
              <a:t>Penjabaran dari sila pertama dan kedua</a:t>
            </a:r>
            <a:r>
              <a:rPr lang="id-ID" sz="2800" dirty="0" smtClean="0"/>
              <a:t>, berikut nilai-nilai yang terkandung:</a:t>
            </a:r>
            <a:br>
              <a:rPr lang="id-ID" sz="2800" dirty="0" smtClean="0"/>
            </a:br>
            <a:r>
              <a:rPr lang="id-ID" sz="2800" dirty="0" smtClean="0">
                <a:solidFill>
                  <a:srgbClr val="FF0000"/>
                </a:solidFill>
              </a:rPr>
              <a:t>1)Sila pertama </a:t>
            </a:r>
            <a:r>
              <a:rPr lang="id-ID" sz="2800" dirty="0" smtClean="0"/>
              <a:t/>
            </a:r>
            <a:br>
              <a:rPr lang="id-ID" sz="2800" dirty="0" smtClean="0"/>
            </a:br>
            <a:r>
              <a:rPr lang="id-ID" sz="2800" dirty="0" smtClean="0"/>
              <a:t>a)mengakui adanya kausa prima yaitu Tuhan YME</a:t>
            </a:r>
            <a:br>
              <a:rPr lang="id-ID" sz="2800" dirty="0" smtClean="0"/>
            </a:br>
            <a:r>
              <a:rPr lang="id-ID" sz="2800" dirty="0" smtClean="0"/>
              <a:t>b)Menjamin penduduk untuk beragama</a:t>
            </a:r>
            <a:br>
              <a:rPr lang="id-ID" sz="2800" dirty="0" smtClean="0"/>
            </a:br>
            <a:r>
              <a:rPr lang="id-ID" sz="2800" dirty="0" smtClean="0"/>
              <a:t>c)Menjamin tumbuh dan berkembangnya kehidupan </a:t>
            </a:r>
            <a:br>
              <a:rPr lang="id-ID" sz="2800" dirty="0" smtClean="0"/>
            </a:br>
            <a:r>
              <a:rPr lang="id-ID" sz="2800" dirty="0" smtClean="0"/>
              <a:t>     beragama  dan bertoleransi antar umat beragama.</a:t>
            </a:r>
            <a:br>
              <a:rPr lang="id-ID" sz="2800" dirty="0" smtClean="0"/>
            </a:br>
            <a:r>
              <a:rPr lang="id-ID" sz="2800" dirty="0" smtClean="0">
                <a:solidFill>
                  <a:srgbClr val="FF0000"/>
                </a:solidFill>
              </a:rPr>
              <a:t>2)Sila kedua</a:t>
            </a:r>
            <a:r>
              <a:rPr lang="id-ID" sz="2800" dirty="0" smtClean="0"/>
              <a:t/>
            </a:r>
            <a:br>
              <a:rPr lang="id-ID" sz="2800" dirty="0" smtClean="0"/>
            </a:br>
            <a:r>
              <a:rPr lang="id-ID" sz="2800" dirty="0" smtClean="0"/>
              <a:t>a)Menempatkan manusia sebagai mahluk Tuhan</a:t>
            </a:r>
            <a:br>
              <a:rPr lang="id-ID" sz="2800" dirty="0" smtClean="0"/>
            </a:br>
            <a:r>
              <a:rPr lang="id-ID" sz="2800" dirty="0" smtClean="0"/>
              <a:t>b)Menjunjung tinggi hak kemerdekaan  setiap individu</a:t>
            </a:r>
            <a:br>
              <a:rPr lang="id-ID" sz="2800" dirty="0" smtClean="0"/>
            </a:br>
            <a:r>
              <a:rPr lang="id-ID" sz="2800" dirty="0" smtClean="0"/>
              <a:t>c)Mewujudkan peradilan  dan keadilan yang kuat. </a:t>
            </a:r>
            <a:br>
              <a:rPr lang="id-ID" sz="2800" dirty="0" smtClean="0"/>
            </a:br>
            <a:r>
              <a:rPr lang="id-ID" sz="2800" dirty="0" smtClean="0"/>
              <a:t/>
            </a:r>
            <a:br>
              <a:rPr lang="id-ID" sz="2800" dirty="0" smtClean="0"/>
            </a:br>
            <a:endParaRPr lang="id-ID"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b="1" dirty="0" smtClean="0">
                <a:solidFill>
                  <a:srgbClr val="FF0000"/>
                </a:solidFill>
              </a:rPr>
              <a:t>KEDUDUKAN PEMBUKAAN UUD 1945 NKRI</a:t>
            </a:r>
            <a:r>
              <a:rPr lang="id-ID" sz="2800" dirty="0" smtClean="0"/>
              <a:t/>
            </a:r>
            <a:br>
              <a:rPr lang="id-ID" sz="2800" dirty="0" smtClean="0"/>
            </a:br>
            <a:r>
              <a:rPr lang="id-ID" sz="2800" b="1" dirty="0" smtClean="0"/>
              <a:t>1.Sumber hukum positif</a:t>
            </a:r>
            <a:r>
              <a:rPr lang="id-ID" sz="2800" dirty="0" smtClean="0"/>
              <a:t/>
            </a:r>
            <a:br>
              <a:rPr lang="id-ID" sz="2800" dirty="0" smtClean="0"/>
            </a:br>
            <a:r>
              <a:rPr lang="id-ID" sz="2800" dirty="0" smtClean="0"/>
              <a:t>Dalam tertib hukum Indonesia, kedudukan pembukaan UUD 1945  memiliki aspek yang sangat Fundamental   </a:t>
            </a:r>
            <a:br>
              <a:rPr lang="id-ID" sz="2800" dirty="0" smtClean="0"/>
            </a:br>
            <a:r>
              <a:rPr lang="id-ID" sz="2800" dirty="0" smtClean="0"/>
              <a:t>   1).pertama memberikan faktor-faktor  mutlak bagi  </a:t>
            </a:r>
            <a:br>
              <a:rPr lang="id-ID" sz="2800" dirty="0" smtClean="0"/>
            </a:br>
            <a:r>
              <a:rPr lang="id-ID" sz="2800" dirty="0" smtClean="0"/>
              <a:t>        terwujudnya  tertib hukum di Indonesia. </a:t>
            </a:r>
            <a:br>
              <a:rPr lang="id-ID" sz="2800" dirty="0" smtClean="0"/>
            </a:br>
            <a:r>
              <a:rPr lang="id-ID" sz="2800" dirty="0" smtClean="0"/>
              <a:t>   2).Kedua memasukkan diri  dalam tertib hukum    </a:t>
            </a:r>
            <a:br>
              <a:rPr lang="id-ID" sz="2800" dirty="0" smtClean="0"/>
            </a:br>
            <a:r>
              <a:rPr lang="id-ID" sz="2800" dirty="0" smtClean="0"/>
              <a:t>        Indonesia  sebagai tertib hukum tertinggi. </a:t>
            </a:r>
            <a:endParaRPr lang="id-ID"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b="1" dirty="0" smtClean="0"/>
              <a:t>2.Pokok kaidah negara yang Fundamental</a:t>
            </a:r>
            <a:r>
              <a:rPr lang="id-ID" sz="2800" dirty="0" smtClean="0"/>
              <a:t/>
            </a:r>
            <a:br>
              <a:rPr lang="id-ID" sz="2800" dirty="0" smtClean="0"/>
            </a:br>
            <a:r>
              <a:rPr lang="id-ID" sz="2800" dirty="0" smtClean="0"/>
              <a:t>Kedudukan pembukaan UUD 1945 NKRI  tahun 1945  sebagai tertib hukum tertinggi di Indonesia. Atau dengan kata lain, pembukaan UUD 1945  berkedudukan sebagai pokok kaidah  negara Fundamental.</a:t>
            </a:r>
            <a:endParaRPr lang="id-ID"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86874" cy="6154758"/>
          </a:xfrm>
        </p:spPr>
        <p:style>
          <a:lnRef idx="1">
            <a:schemeClr val="accent5"/>
          </a:lnRef>
          <a:fillRef idx="2">
            <a:schemeClr val="accent5"/>
          </a:fillRef>
          <a:effectRef idx="1">
            <a:schemeClr val="accent5"/>
          </a:effectRef>
          <a:fontRef idx="minor">
            <a:schemeClr val="dk1"/>
          </a:fontRef>
        </p:style>
        <p:txBody>
          <a:bodyPr>
            <a:normAutofit/>
          </a:bodyPr>
          <a:lstStyle/>
          <a:p>
            <a:pPr lvl="0" algn="l"/>
            <a:r>
              <a:rPr lang="en-US" b="1" dirty="0" err="1" smtClean="0">
                <a:solidFill>
                  <a:srgbClr val="FF0000"/>
                </a:solidFill>
              </a:rPr>
              <a:t>Indikator</a:t>
            </a:r>
            <a:r>
              <a:rPr lang="id-ID" b="1" dirty="0" smtClean="0">
                <a:solidFill>
                  <a:srgbClr val="FF0000"/>
                </a:solidFill>
              </a:rPr>
              <a:t/>
            </a:r>
            <a:br>
              <a:rPr lang="id-ID" b="1" dirty="0" smtClean="0">
                <a:solidFill>
                  <a:srgbClr val="FF0000"/>
                </a:solidFill>
              </a:rPr>
            </a:br>
            <a:r>
              <a:rPr lang="id-ID" b="1" dirty="0" smtClean="0">
                <a:solidFill>
                  <a:srgbClr val="FF0000"/>
                </a:solidFill>
              </a:rPr>
              <a:t>   </a:t>
            </a:r>
            <a:r>
              <a:rPr lang="id-ID" sz="2800" b="1" dirty="0" smtClean="0"/>
              <a:t>1.</a:t>
            </a:r>
            <a:r>
              <a:rPr lang="en-US" sz="2800" dirty="0" err="1" smtClean="0"/>
              <a:t>Menjelaskan</a:t>
            </a:r>
            <a:r>
              <a:rPr lang="en-US" sz="2800" dirty="0" smtClean="0"/>
              <a:t>   </a:t>
            </a:r>
            <a:r>
              <a:rPr lang="id-ID" sz="2800" dirty="0" smtClean="0"/>
              <a:t>isi pembukaan UUD 1945 di tiap-tiap</a:t>
            </a:r>
            <a:br>
              <a:rPr lang="id-ID" sz="2800" dirty="0" smtClean="0"/>
            </a:br>
            <a:r>
              <a:rPr lang="id-ID" sz="2800" dirty="0" smtClean="0"/>
              <a:t>        alineanya</a:t>
            </a:r>
            <a:br>
              <a:rPr lang="id-ID" sz="2800" dirty="0" smtClean="0"/>
            </a:br>
            <a:r>
              <a:rPr lang="id-ID" sz="2800" dirty="0" smtClean="0"/>
              <a:t>    2.</a:t>
            </a:r>
            <a:r>
              <a:rPr lang="en-US" sz="2800" dirty="0" err="1" smtClean="0"/>
              <a:t>Menjelaskan</a:t>
            </a:r>
            <a:r>
              <a:rPr lang="en-US" sz="2800" dirty="0" smtClean="0"/>
              <a:t> </a:t>
            </a:r>
            <a:r>
              <a:rPr lang="id-ID" sz="2800" dirty="0" smtClean="0"/>
              <a:t>hubungan alinea pada UUD 1945 dengan</a:t>
            </a:r>
            <a:br>
              <a:rPr lang="id-ID" sz="2800" dirty="0" smtClean="0"/>
            </a:br>
            <a:r>
              <a:rPr lang="id-ID" sz="2800" dirty="0" smtClean="0"/>
              <a:t>          Pancasila</a:t>
            </a:r>
            <a:br>
              <a:rPr lang="id-ID" sz="2800" dirty="0" smtClean="0"/>
            </a:br>
            <a:r>
              <a:rPr lang="id-ID" sz="2800" dirty="0" smtClean="0"/>
              <a:t>    3.</a:t>
            </a:r>
            <a:r>
              <a:rPr lang="en-US" sz="2800" dirty="0" err="1" smtClean="0"/>
              <a:t>Menjelaskan</a:t>
            </a:r>
            <a:r>
              <a:rPr lang="id-ID" sz="2800" dirty="0" smtClean="0"/>
              <a:t> </a:t>
            </a:r>
            <a:r>
              <a:rPr lang="id-ID" sz="2800" smtClean="0"/>
              <a:t>makna dan pokok pikiran pembukaan </a:t>
            </a:r>
            <a:br>
              <a:rPr lang="id-ID" sz="2800" smtClean="0"/>
            </a:br>
            <a:r>
              <a:rPr lang="id-ID" sz="2800" smtClean="0"/>
              <a:t>         UUD 1945 pada tiap-tiap </a:t>
            </a:r>
            <a:r>
              <a:rPr lang="id-ID" sz="2800" dirty="0" smtClean="0"/>
              <a:t>alineanya </a:t>
            </a:r>
            <a:br>
              <a:rPr lang="id-ID" sz="2800" dirty="0" smtClean="0"/>
            </a:br>
            <a:r>
              <a:rPr lang="id-ID" sz="2800" dirty="0" smtClean="0"/>
              <a:t>    </a:t>
            </a:r>
            <a:endParaRPr lang="id-ID"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3600" b="1" dirty="0" smtClean="0">
                <a:solidFill>
                  <a:srgbClr val="FF0000"/>
                </a:solidFill>
              </a:rPr>
              <a:t>4. Undang-Undang Nomor 12 Tahun 2011</a:t>
            </a:r>
            <a:r>
              <a:rPr lang="id-ID" sz="2800" dirty="0" smtClean="0"/>
              <a:t/>
            </a:r>
            <a:br>
              <a:rPr lang="id-ID" sz="2800" dirty="0" smtClean="0"/>
            </a:br>
            <a:r>
              <a:rPr lang="id-ID" sz="2800" dirty="0" smtClean="0"/>
              <a:t>tentang Pembentukan Peraturan Perundang-undangan .</a:t>
            </a:r>
            <a:br>
              <a:rPr lang="id-ID" sz="2800" dirty="0" smtClean="0"/>
            </a:br>
            <a:r>
              <a:rPr lang="id-ID" sz="2800" dirty="0" smtClean="0"/>
              <a:t>Berdasarkan ketentuan dalam Undang-Undang</a:t>
            </a:r>
            <a:br>
              <a:rPr lang="id-ID" sz="2800" dirty="0" smtClean="0"/>
            </a:br>
            <a:r>
              <a:rPr lang="id-ID" sz="2800" dirty="0" smtClean="0"/>
              <a:t>ini, jenis dan hierarki peraturan perundang-</a:t>
            </a:r>
            <a:br>
              <a:rPr lang="id-ID" sz="2800" dirty="0" smtClean="0"/>
            </a:br>
            <a:r>
              <a:rPr lang="id-ID" sz="2800" dirty="0" smtClean="0"/>
              <a:t>undangan Republik Indonesia adalah sebagai berikut :</a:t>
            </a:r>
            <a:br>
              <a:rPr lang="id-ID" sz="2800" dirty="0" smtClean="0"/>
            </a:br>
            <a:r>
              <a:rPr lang="id-ID" sz="2800" dirty="0" smtClean="0"/>
              <a:t>1) UUD Negara Republik Indonesia Tahun 1945;</a:t>
            </a:r>
            <a:br>
              <a:rPr lang="id-ID" sz="2800" dirty="0" smtClean="0"/>
            </a:br>
            <a:r>
              <a:rPr lang="id-ID" sz="2800" dirty="0" smtClean="0"/>
              <a:t>2) Ketetapan MPR;</a:t>
            </a:r>
            <a:br>
              <a:rPr lang="id-ID" sz="2800" dirty="0" smtClean="0"/>
            </a:br>
            <a:r>
              <a:rPr lang="id-ID" sz="2800" dirty="0" smtClean="0"/>
              <a:t>3) UU/Perppu;</a:t>
            </a:r>
            <a:br>
              <a:rPr lang="id-ID" sz="2800" dirty="0" smtClean="0"/>
            </a:br>
            <a:r>
              <a:rPr lang="id-ID" sz="2800" dirty="0" smtClean="0"/>
              <a:t>4) Peraturan Presiden;</a:t>
            </a:r>
            <a:br>
              <a:rPr lang="id-ID" sz="2800" dirty="0" smtClean="0"/>
            </a:br>
            <a:r>
              <a:rPr lang="id-ID" sz="2800" dirty="0" smtClean="0"/>
              <a:t>5) Peraturan Daerah Provinsi;</a:t>
            </a:r>
            <a:br>
              <a:rPr lang="id-ID" sz="2800" dirty="0" smtClean="0"/>
            </a:br>
            <a:r>
              <a:rPr lang="id-ID" sz="2800" dirty="0" smtClean="0"/>
              <a:t>6) Peraturan Daerah Kabupaten/Kota.</a:t>
            </a:r>
            <a:endParaRPr lang="id-ID"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3600" b="1" dirty="0" smtClean="0">
                <a:solidFill>
                  <a:srgbClr val="FF0000"/>
                </a:solidFill>
              </a:rPr>
              <a:t>K.I:</a:t>
            </a:r>
            <a:r>
              <a:rPr lang="id-ID" sz="2000" dirty="0" smtClean="0"/>
              <a:t>. </a:t>
            </a:r>
            <a:br>
              <a:rPr lang="id-ID" sz="2000" dirty="0" smtClean="0"/>
            </a:br>
            <a:r>
              <a:rPr lang="id-ID" sz="2000" dirty="0" smtClean="0"/>
              <a:t>1. </a:t>
            </a:r>
            <a:r>
              <a:rPr lang="en-US" sz="2000" dirty="0" err="1" smtClean="0"/>
              <a:t>Menghayati</a:t>
            </a:r>
            <a:r>
              <a:rPr lang="en-US" sz="2000" dirty="0" smtClean="0"/>
              <a:t> </a:t>
            </a:r>
            <a:r>
              <a:rPr lang="en-US" sz="2000" dirty="0" err="1" smtClean="0"/>
              <a:t>dan</a:t>
            </a:r>
            <a:r>
              <a:rPr lang="en-US" sz="2000" dirty="0" smtClean="0"/>
              <a:t> </a:t>
            </a:r>
            <a:r>
              <a:rPr lang="en-US" sz="2000" dirty="0" err="1" smtClean="0"/>
              <a:t>mengamalkan</a:t>
            </a:r>
            <a:r>
              <a:rPr lang="en-US" sz="2000" dirty="0" smtClean="0"/>
              <a:t> </a:t>
            </a:r>
            <a:r>
              <a:rPr lang="en-US" sz="2000" dirty="0" err="1" smtClean="0"/>
              <a:t>ajaran</a:t>
            </a:r>
            <a:r>
              <a:rPr lang="en-US" sz="2000" dirty="0" smtClean="0"/>
              <a:t> agama yang </a:t>
            </a:r>
            <a:r>
              <a:rPr lang="en-US" sz="2000" dirty="0" err="1" smtClean="0"/>
              <a:t>dianutnya</a:t>
            </a:r>
            <a:r>
              <a:rPr lang="en-US" sz="2000" dirty="0" smtClean="0"/>
              <a:t>.</a:t>
            </a:r>
            <a:r>
              <a:rPr lang="id-ID" sz="2000" dirty="0" smtClean="0"/>
              <a:t/>
            </a:r>
            <a:br>
              <a:rPr lang="id-ID" sz="2000" dirty="0" smtClean="0"/>
            </a:br>
            <a:r>
              <a:rPr lang="en-US" sz="2000" dirty="0" smtClean="0"/>
              <a:t>2.  </a:t>
            </a:r>
            <a:r>
              <a:rPr lang="en-US" sz="2000" dirty="0" err="1" smtClean="0"/>
              <a:t>Menghayati</a:t>
            </a:r>
            <a:r>
              <a:rPr lang="en-US" sz="2000" dirty="0" smtClean="0"/>
              <a:t> </a:t>
            </a:r>
            <a:r>
              <a:rPr lang="en-US" sz="2000" dirty="0" err="1" smtClean="0"/>
              <a:t>dan</a:t>
            </a:r>
            <a:r>
              <a:rPr lang="en-US" sz="2000" dirty="0" smtClean="0"/>
              <a:t> </a:t>
            </a:r>
            <a:r>
              <a:rPr lang="en-US" sz="2000" dirty="0" err="1" smtClean="0"/>
              <a:t>mengamalkan</a:t>
            </a:r>
            <a:r>
              <a:rPr lang="en-US" sz="2000" dirty="0" smtClean="0"/>
              <a:t> </a:t>
            </a:r>
            <a:r>
              <a:rPr lang="en-US" sz="2000" dirty="0" err="1" smtClean="0"/>
              <a:t>perilaku</a:t>
            </a:r>
            <a:r>
              <a:rPr lang="en-US" sz="2000" dirty="0" smtClean="0"/>
              <a:t> </a:t>
            </a:r>
            <a:r>
              <a:rPr lang="en-US" sz="2000" dirty="0" err="1" smtClean="0"/>
              <a:t>jujur</a:t>
            </a:r>
            <a:r>
              <a:rPr lang="en-US" sz="2000" dirty="0" smtClean="0"/>
              <a:t>, </a:t>
            </a:r>
            <a:r>
              <a:rPr lang="en-US" sz="2000" dirty="0" err="1" smtClean="0"/>
              <a:t>disiplin</a:t>
            </a:r>
            <a:r>
              <a:rPr lang="en-US" sz="2000" dirty="0" smtClean="0"/>
              <a:t>, </a:t>
            </a:r>
            <a:r>
              <a:rPr lang="en-US" sz="2000" dirty="0" err="1" smtClean="0"/>
              <a:t>tanggungjawab</a:t>
            </a:r>
            <a:r>
              <a:rPr lang="en-US" sz="2000" dirty="0" smtClean="0"/>
              <a:t>, </a:t>
            </a:r>
            <a:r>
              <a:rPr lang="en-US" sz="2000" dirty="0" err="1" smtClean="0"/>
              <a:t>peduli</a:t>
            </a:r>
            <a:r>
              <a:rPr lang="en-US" sz="2000" dirty="0" smtClean="0"/>
              <a:t> (</a:t>
            </a:r>
            <a:r>
              <a:rPr lang="en-US" sz="2000" dirty="0" err="1" smtClean="0"/>
              <a:t>gotong</a:t>
            </a:r>
            <a:r>
              <a:rPr lang="en-US" sz="2000" dirty="0" smtClean="0"/>
              <a:t> </a:t>
            </a:r>
            <a:r>
              <a:rPr lang="en-US" sz="2000" dirty="0" err="1" smtClean="0"/>
              <a:t>royong</a:t>
            </a:r>
            <a:r>
              <a:rPr lang="en-US" sz="2000" dirty="0" smtClean="0"/>
              <a:t>, </a:t>
            </a:r>
            <a:r>
              <a:rPr lang="en-US" sz="2000" dirty="0" err="1" smtClean="0"/>
              <a:t>kerjasama</a:t>
            </a:r>
            <a:r>
              <a:rPr lang="en-US" sz="2000" dirty="0" smtClean="0"/>
              <a:t>, </a:t>
            </a:r>
            <a:r>
              <a:rPr lang="en-US" sz="2000" dirty="0" err="1" smtClean="0"/>
              <a:t>toleran</a:t>
            </a:r>
            <a:r>
              <a:rPr lang="en-US" sz="2000" dirty="0" smtClean="0"/>
              <a:t>, </a:t>
            </a:r>
            <a:r>
              <a:rPr lang="en-US" sz="2000" dirty="0" err="1" smtClean="0"/>
              <a:t>damai</a:t>
            </a:r>
            <a:r>
              <a:rPr lang="en-US" sz="2000" dirty="0" smtClean="0"/>
              <a:t>), </a:t>
            </a:r>
            <a:r>
              <a:rPr lang="en-US" sz="2000" dirty="0" err="1" smtClean="0"/>
              <a:t>santun</a:t>
            </a:r>
            <a:r>
              <a:rPr lang="en-US" sz="2000" dirty="0" smtClean="0"/>
              <a:t>, </a:t>
            </a:r>
            <a:r>
              <a:rPr lang="en-US" sz="2000" dirty="0" err="1" smtClean="0"/>
              <a:t>responsif</a:t>
            </a:r>
            <a:r>
              <a:rPr lang="en-US" sz="2000" dirty="0" smtClean="0"/>
              <a:t> </a:t>
            </a:r>
            <a:r>
              <a:rPr lang="en-US" sz="2000" dirty="0" err="1" smtClean="0"/>
              <a:t>dan</a:t>
            </a:r>
            <a:r>
              <a:rPr lang="en-US" sz="2000" dirty="0" smtClean="0"/>
              <a:t> pro-</a:t>
            </a:r>
            <a:r>
              <a:rPr lang="en-US" sz="2000" dirty="0" err="1" smtClean="0"/>
              <a:t>aktif</a:t>
            </a:r>
            <a:r>
              <a:rPr lang="en-US" sz="2000" dirty="0" smtClean="0"/>
              <a:t> </a:t>
            </a:r>
            <a:r>
              <a:rPr lang="en-US" sz="2000" dirty="0" err="1" smtClean="0"/>
              <a:t>dan</a:t>
            </a:r>
            <a:r>
              <a:rPr lang="en-US" sz="2000" dirty="0" smtClean="0"/>
              <a:t> </a:t>
            </a:r>
            <a:r>
              <a:rPr lang="en-US" sz="2000" dirty="0" err="1" smtClean="0"/>
              <a:t>menunjukkan</a:t>
            </a:r>
            <a:r>
              <a:rPr lang="en-US" sz="2000" dirty="0" smtClean="0"/>
              <a:t> </a:t>
            </a:r>
            <a:r>
              <a:rPr lang="en-US" sz="2000" dirty="0" err="1" smtClean="0"/>
              <a:t>sikap</a:t>
            </a:r>
            <a:r>
              <a:rPr lang="en-US" sz="2000" dirty="0" smtClean="0"/>
              <a:t> </a:t>
            </a:r>
            <a:r>
              <a:rPr lang="en-US" sz="2000" dirty="0" err="1" smtClean="0"/>
              <a:t>sebagai</a:t>
            </a:r>
            <a:r>
              <a:rPr lang="en-US" sz="2000" dirty="0" smtClean="0"/>
              <a:t> </a:t>
            </a:r>
            <a:r>
              <a:rPr lang="en-US" sz="2000" dirty="0" err="1" smtClean="0"/>
              <a:t>bagian</a:t>
            </a:r>
            <a:r>
              <a:rPr lang="en-US" sz="2000" dirty="0" smtClean="0"/>
              <a:t> </a:t>
            </a:r>
            <a:r>
              <a:rPr lang="en-US" sz="2000" dirty="0" err="1" smtClean="0"/>
              <a:t>dari</a:t>
            </a:r>
            <a:r>
              <a:rPr lang="en-US" sz="2000" dirty="0" smtClean="0"/>
              <a:t> </a:t>
            </a:r>
            <a:r>
              <a:rPr lang="en-US" sz="2000" dirty="0" err="1" smtClean="0"/>
              <a:t>solusi</a:t>
            </a:r>
            <a:r>
              <a:rPr lang="en-US" sz="2000" dirty="0" smtClean="0"/>
              <a:t> </a:t>
            </a:r>
            <a:r>
              <a:rPr lang="en-US" sz="2000" dirty="0" err="1" smtClean="0"/>
              <a:t>atas</a:t>
            </a:r>
            <a:r>
              <a:rPr lang="en-US" sz="2000" dirty="0" smtClean="0"/>
              <a:t> </a:t>
            </a:r>
            <a:r>
              <a:rPr lang="en-US" sz="2000" dirty="0" err="1" smtClean="0"/>
              <a:t>berbagai</a:t>
            </a:r>
            <a:r>
              <a:rPr lang="en-US" sz="2000" dirty="0" smtClean="0"/>
              <a:t> </a:t>
            </a:r>
            <a:r>
              <a:rPr lang="en-US" sz="2000" dirty="0" err="1" smtClean="0"/>
              <a:t>permasalahan</a:t>
            </a:r>
            <a:r>
              <a:rPr lang="en-US" sz="2000" dirty="0" smtClean="0"/>
              <a:t> </a:t>
            </a:r>
            <a:r>
              <a:rPr lang="en-US" sz="2000" dirty="0" err="1" smtClean="0"/>
              <a:t>dalam</a:t>
            </a:r>
            <a:r>
              <a:rPr lang="en-US" sz="2000" dirty="0" smtClean="0"/>
              <a:t> </a:t>
            </a:r>
            <a:r>
              <a:rPr lang="en-US" sz="2000" dirty="0" err="1" smtClean="0"/>
              <a:t>berinteraksi</a:t>
            </a:r>
            <a:r>
              <a:rPr lang="en-US" sz="2000" dirty="0" smtClean="0"/>
              <a:t> </a:t>
            </a:r>
            <a:r>
              <a:rPr lang="en-US" sz="2000" dirty="0" err="1" smtClean="0"/>
              <a:t>secara</a:t>
            </a:r>
            <a:r>
              <a:rPr lang="en-US" sz="2000" dirty="0" smtClean="0"/>
              <a:t> </a:t>
            </a:r>
            <a:r>
              <a:rPr lang="en-US" sz="2000" dirty="0" err="1" smtClean="0"/>
              <a:t>efektif</a:t>
            </a:r>
            <a:r>
              <a:rPr lang="en-US" sz="2000" dirty="0" smtClean="0"/>
              <a:t> </a:t>
            </a:r>
            <a:r>
              <a:rPr lang="en-US" sz="2000" dirty="0" err="1" smtClean="0"/>
              <a:t>dengan</a:t>
            </a:r>
            <a:r>
              <a:rPr lang="en-US" sz="2000" dirty="0" smtClean="0"/>
              <a:t> </a:t>
            </a:r>
            <a:r>
              <a:rPr lang="en-US" sz="2000" dirty="0" err="1" smtClean="0"/>
              <a:t>lingkungan</a:t>
            </a:r>
            <a:r>
              <a:rPr lang="en-US" sz="2000" dirty="0" smtClean="0"/>
              <a:t> </a:t>
            </a:r>
            <a:r>
              <a:rPr lang="en-US" sz="2000" dirty="0" err="1" smtClean="0"/>
              <a:t>sosial</a:t>
            </a:r>
            <a:r>
              <a:rPr lang="en-US" sz="2000" dirty="0" smtClean="0"/>
              <a:t> </a:t>
            </a:r>
            <a:r>
              <a:rPr lang="en-US" sz="2000" dirty="0" err="1" smtClean="0"/>
              <a:t>dan</a:t>
            </a:r>
            <a:r>
              <a:rPr lang="en-US" sz="2000" dirty="0" smtClean="0"/>
              <a:t> </a:t>
            </a:r>
            <a:r>
              <a:rPr lang="en-US" sz="2000" dirty="0" err="1" smtClean="0"/>
              <a:t>alam</a:t>
            </a:r>
            <a:r>
              <a:rPr lang="en-US" sz="2000" dirty="0" smtClean="0"/>
              <a:t> </a:t>
            </a:r>
            <a:r>
              <a:rPr lang="en-US" sz="2000" dirty="0" err="1" smtClean="0"/>
              <a:t>serta</a:t>
            </a:r>
            <a:r>
              <a:rPr lang="en-US" sz="2000" dirty="0" smtClean="0"/>
              <a:t> </a:t>
            </a:r>
            <a:r>
              <a:rPr lang="en-US" sz="2000" dirty="0" err="1" smtClean="0"/>
              <a:t>dalam</a:t>
            </a:r>
            <a:r>
              <a:rPr lang="en-US" sz="2000" dirty="0" smtClean="0"/>
              <a:t> </a:t>
            </a:r>
            <a:r>
              <a:rPr lang="en-US" sz="2000" dirty="0" err="1" smtClean="0"/>
              <a:t>menempatkan</a:t>
            </a:r>
            <a:r>
              <a:rPr lang="en-US" sz="2000" dirty="0" smtClean="0"/>
              <a:t> </a:t>
            </a:r>
            <a:r>
              <a:rPr lang="en-US" sz="2000" dirty="0" err="1" smtClean="0"/>
              <a:t>diri</a:t>
            </a:r>
            <a:r>
              <a:rPr lang="en-US" sz="2000" dirty="0" smtClean="0"/>
              <a:t> </a:t>
            </a:r>
            <a:r>
              <a:rPr lang="en-US" sz="2000" dirty="0" err="1" smtClean="0"/>
              <a:t>sebagai</a:t>
            </a:r>
            <a:r>
              <a:rPr lang="en-US" sz="2000" dirty="0" smtClean="0"/>
              <a:t> </a:t>
            </a:r>
            <a:r>
              <a:rPr lang="en-US" sz="2000" dirty="0" err="1" smtClean="0"/>
              <a:t>cerminan</a:t>
            </a:r>
            <a:r>
              <a:rPr lang="en-US" sz="2000" dirty="0" smtClean="0"/>
              <a:t> </a:t>
            </a:r>
            <a:r>
              <a:rPr lang="id-ID" sz="2000" dirty="0" smtClean="0"/>
              <a:t/>
            </a:r>
            <a:br>
              <a:rPr lang="id-ID" sz="2000" dirty="0" smtClean="0"/>
            </a:br>
            <a:r>
              <a:rPr lang="en-US" sz="2000" dirty="0" err="1" smtClean="0"/>
              <a:t>bangsa</a:t>
            </a:r>
            <a:r>
              <a:rPr lang="en-US" sz="2000" dirty="0" smtClean="0"/>
              <a:t> </a:t>
            </a:r>
            <a:r>
              <a:rPr lang="en-US" sz="2000" dirty="0" err="1" smtClean="0"/>
              <a:t>dalam</a:t>
            </a:r>
            <a:r>
              <a:rPr lang="en-US" sz="2000" dirty="0" smtClean="0"/>
              <a:t> </a:t>
            </a:r>
            <a:r>
              <a:rPr lang="en-US" sz="2000" dirty="0" err="1" smtClean="0"/>
              <a:t>pergaulan</a:t>
            </a:r>
            <a:r>
              <a:rPr lang="en-US" sz="2000" dirty="0" smtClean="0"/>
              <a:t> </a:t>
            </a:r>
            <a:r>
              <a:rPr lang="en-US" sz="2000" dirty="0" err="1" smtClean="0"/>
              <a:t>dunia</a:t>
            </a:r>
            <a:r>
              <a:rPr lang="en-US" sz="2000" dirty="0" smtClean="0"/>
              <a:t>.</a:t>
            </a:r>
            <a:r>
              <a:rPr lang="id-ID" sz="2000" dirty="0" smtClean="0"/>
              <a:t/>
            </a:r>
            <a:br>
              <a:rPr lang="id-ID" sz="2000" dirty="0" smtClean="0"/>
            </a:br>
            <a:r>
              <a:rPr lang="id-ID" sz="2000" dirty="0" smtClean="0"/>
              <a:t>3. </a:t>
            </a:r>
            <a:r>
              <a:rPr lang="en-US" sz="2000" dirty="0" err="1" smtClean="0"/>
              <a:t>Memahami</a:t>
            </a:r>
            <a:r>
              <a:rPr lang="en-US" sz="2000" dirty="0" smtClean="0"/>
              <a:t>, </a:t>
            </a:r>
            <a:r>
              <a:rPr lang="en-US" sz="2000" dirty="0" err="1" smtClean="0"/>
              <a:t>menerapkan</a:t>
            </a:r>
            <a:r>
              <a:rPr lang="en-US" sz="2000" dirty="0" smtClean="0"/>
              <a:t>, </a:t>
            </a:r>
            <a:r>
              <a:rPr lang="en-US" sz="2000" dirty="0" err="1" smtClean="0"/>
              <a:t>menganalisis</a:t>
            </a:r>
            <a:r>
              <a:rPr lang="en-US" sz="2000" dirty="0" smtClean="0"/>
              <a:t> </a:t>
            </a:r>
            <a:r>
              <a:rPr lang="en-US" sz="2000" dirty="0" err="1" smtClean="0"/>
              <a:t>pengetahuan</a:t>
            </a:r>
            <a:r>
              <a:rPr lang="en-US" sz="2000" dirty="0" smtClean="0"/>
              <a:t> </a:t>
            </a:r>
            <a:r>
              <a:rPr lang="en-US" sz="2000" dirty="0" err="1" smtClean="0"/>
              <a:t>faktual</a:t>
            </a:r>
            <a:r>
              <a:rPr lang="en-US" sz="2000" dirty="0" smtClean="0"/>
              <a:t>, </a:t>
            </a:r>
            <a:r>
              <a:rPr lang="en-US" sz="2000" dirty="0" err="1" smtClean="0"/>
              <a:t>konseptual</a:t>
            </a:r>
            <a:r>
              <a:rPr lang="en-US" sz="2000" dirty="0" smtClean="0"/>
              <a:t>, </a:t>
            </a:r>
            <a:r>
              <a:rPr lang="en-US" sz="2000" dirty="0" err="1" smtClean="0"/>
              <a:t>prosedural</a:t>
            </a:r>
            <a:r>
              <a:rPr lang="en-US" sz="2000" dirty="0" smtClean="0"/>
              <a:t> </a:t>
            </a:r>
            <a:r>
              <a:rPr lang="en-US" sz="2000" dirty="0" err="1" smtClean="0"/>
              <a:t>berdasarkan</a:t>
            </a:r>
            <a:r>
              <a:rPr lang="en-US" sz="2000" dirty="0" smtClean="0"/>
              <a:t> rasa </a:t>
            </a:r>
            <a:r>
              <a:rPr lang="en-US" sz="2000" dirty="0" err="1" smtClean="0"/>
              <a:t>ingintahunya</a:t>
            </a:r>
            <a:r>
              <a:rPr lang="en-US" sz="2000" dirty="0" smtClean="0"/>
              <a:t> </a:t>
            </a:r>
            <a:r>
              <a:rPr lang="en-US" sz="2000" dirty="0" err="1" smtClean="0"/>
              <a:t>tentang</a:t>
            </a:r>
            <a:r>
              <a:rPr lang="en-US" sz="2000" dirty="0" smtClean="0"/>
              <a:t> </a:t>
            </a:r>
            <a:r>
              <a:rPr lang="en-US" sz="2000" dirty="0" err="1" smtClean="0"/>
              <a:t>ilmu</a:t>
            </a:r>
            <a:r>
              <a:rPr lang="en-US" sz="2000" dirty="0" smtClean="0"/>
              <a:t> </a:t>
            </a:r>
            <a:r>
              <a:rPr lang="en-US" sz="2000" dirty="0" err="1" smtClean="0"/>
              <a:t>pengetahuan</a:t>
            </a:r>
            <a:r>
              <a:rPr lang="en-US" sz="2000" dirty="0" smtClean="0"/>
              <a:t>, </a:t>
            </a:r>
            <a:r>
              <a:rPr lang="en-US" sz="2000" dirty="0" err="1" smtClean="0"/>
              <a:t>teknologi</a:t>
            </a:r>
            <a:r>
              <a:rPr lang="en-US" sz="2000" dirty="0" smtClean="0"/>
              <a:t>, </a:t>
            </a:r>
            <a:r>
              <a:rPr lang="en-US" sz="2000" dirty="0" err="1" smtClean="0"/>
              <a:t>seni</a:t>
            </a:r>
            <a:r>
              <a:rPr lang="en-US" sz="2000" dirty="0" smtClean="0"/>
              <a:t>, </a:t>
            </a:r>
            <a:r>
              <a:rPr lang="en-US" sz="2000" dirty="0" err="1" smtClean="0"/>
              <a:t>budaya</a:t>
            </a:r>
            <a:r>
              <a:rPr lang="en-US" sz="2000" dirty="0" smtClean="0"/>
              <a:t>, </a:t>
            </a:r>
            <a:r>
              <a:rPr lang="en-US" sz="2000" dirty="0" err="1" smtClean="0"/>
              <a:t>dan</a:t>
            </a:r>
            <a:r>
              <a:rPr lang="en-US" sz="2000" dirty="0" smtClean="0"/>
              <a:t> </a:t>
            </a:r>
            <a:r>
              <a:rPr lang="en-US" sz="2000" dirty="0" err="1" smtClean="0"/>
              <a:t>humaniora</a:t>
            </a:r>
            <a:r>
              <a:rPr lang="en-US" sz="2000" dirty="0" smtClean="0"/>
              <a:t> </a:t>
            </a:r>
            <a:r>
              <a:rPr lang="en-US" sz="2000" dirty="0" err="1" smtClean="0"/>
              <a:t>dengan</a:t>
            </a:r>
            <a:r>
              <a:rPr lang="en-US" sz="2000" dirty="0" smtClean="0"/>
              <a:t> </a:t>
            </a:r>
            <a:r>
              <a:rPr lang="en-US" sz="2000" dirty="0" err="1" smtClean="0"/>
              <a:t>wawasan</a:t>
            </a:r>
            <a:r>
              <a:rPr lang="en-US" sz="2000" dirty="0" smtClean="0"/>
              <a:t> </a:t>
            </a:r>
            <a:r>
              <a:rPr lang="en-US" sz="2000" dirty="0" err="1" smtClean="0"/>
              <a:t>kemanusiaan</a:t>
            </a:r>
            <a:r>
              <a:rPr lang="en-US" sz="2000" dirty="0" smtClean="0"/>
              <a:t>, </a:t>
            </a:r>
            <a:r>
              <a:rPr lang="en-US" sz="2000" dirty="0" err="1" smtClean="0"/>
              <a:t>kebangsaan</a:t>
            </a:r>
            <a:r>
              <a:rPr lang="en-US" sz="2000" dirty="0" smtClean="0"/>
              <a:t>, </a:t>
            </a:r>
            <a:r>
              <a:rPr lang="en-US" sz="2000" dirty="0" err="1" smtClean="0"/>
              <a:t>kenegaraan</a:t>
            </a:r>
            <a:r>
              <a:rPr lang="en-US" sz="2000" dirty="0" smtClean="0"/>
              <a:t>, </a:t>
            </a:r>
            <a:r>
              <a:rPr lang="en-US" sz="2000" dirty="0" err="1" smtClean="0"/>
              <a:t>dan</a:t>
            </a:r>
            <a:r>
              <a:rPr lang="en-US" sz="2000" dirty="0" smtClean="0"/>
              <a:t> </a:t>
            </a:r>
            <a:r>
              <a:rPr lang="en-US" sz="2000" dirty="0" err="1" smtClean="0"/>
              <a:t>peradaban</a:t>
            </a:r>
            <a:r>
              <a:rPr lang="en-US" sz="2000" dirty="0" smtClean="0"/>
              <a:t> </a:t>
            </a:r>
            <a:r>
              <a:rPr lang="en-US" sz="2000" dirty="0" err="1" smtClean="0"/>
              <a:t>terkait</a:t>
            </a:r>
            <a:r>
              <a:rPr lang="en-US" sz="2000" dirty="0" smtClean="0"/>
              <a:t> </a:t>
            </a:r>
            <a:r>
              <a:rPr lang="en-US" sz="2000" dirty="0" err="1" smtClean="0"/>
              <a:t>penyebab</a:t>
            </a:r>
            <a:r>
              <a:rPr lang="en-US" sz="2000" dirty="0" smtClean="0"/>
              <a:t> </a:t>
            </a:r>
            <a:r>
              <a:rPr lang="en-US" sz="2000" dirty="0" err="1" smtClean="0"/>
              <a:t>fenomena</a:t>
            </a:r>
            <a:r>
              <a:rPr lang="en-US" sz="2000" dirty="0" smtClean="0"/>
              <a:t> </a:t>
            </a:r>
            <a:r>
              <a:rPr lang="en-US" sz="2000" dirty="0" err="1" smtClean="0"/>
              <a:t>dan</a:t>
            </a:r>
            <a:r>
              <a:rPr lang="en-US" sz="2000" dirty="0" smtClean="0"/>
              <a:t> </a:t>
            </a:r>
            <a:r>
              <a:rPr lang="en-US" sz="2000" dirty="0" err="1" smtClean="0"/>
              <a:t>kejadian</a:t>
            </a:r>
            <a:r>
              <a:rPr lang="en-US" sz="2000" dirty="0" smtClean="0"/>
              <a:t>, </a:t>
            </a:r>
            <a:r>
              <a:rPr lang="en-US" sz="2000" dirty="0" err="1" smtClean="0"/>
              <a:t>serta</a:t>
            </a:r>
            <a:r>
              <a:rPr lang="en-US" sz="2000" dirty="0" smtClean="0"/>
              <a:t> </a:t>
            </a:r>
            <a:r>
              <a:rPr lang="en-US" sz="2000" dirty="0" err="1" smtClean="0"/>
              <a:t>menerapkan</a:t>
            </a:r>
            <a:r>
              <a:rPr lang="en-US" sz="2000" dirty="0" smtClean="0"/>
              <a:t> </a:t>
            </a:r>
            <a:r>
              <a:rPr lang="en-US" sz="2000" dirty="0" err="1" smtClean="0"/>
              <a:t>pengetahuan</a:t>
            </a:r>
            <a:r>
              <a:rPr lang="en-US" sz="2000" dirty="0" smtClean="0"/>
              <a:t> </a:t>
            </a:r>
            <a:r>
              <a:rPr lang="en-US" sz="2000" dirty="0" err="1" smtClean="0"/>
              <a:t>prosedural</a:t>
            </a:r>
            <a:r>
              <a:rPr lang="en-US" sz="2000" dirty="0" smtClean="0"/>
              <a:t> </a:t>
            </a:r>
            <a:r>
              <a:rPr lang="en-US" sz="2000" dirty="0" err="1" smtClean="0"/>
              <a:t>pada</a:t>
            </a:r>
            <a:r>
              <a:rPr lang="en-US" sz="2000" dirty="0" smtClean="0"/>
              <a:t> </a:t>
            </a:r>
            <a:r>
              <a:rPr lang="en-US" sz="2000" dirty="0" err="1" smtClean="0"/>
              <a:t>bidang</a:t>
            </a:r>
            <a:r>
              <a:rPr lang="en-US" sz="2000" dirty="0" smtClean="0"/>
              <a:t> </a:t>
            </a:r>
            <a:r>
              <a:rPr lang="en-US" sz="2000" dirty="0" err="1" smtClean="0"/>
              <a:t>kajian</a:t>
            </a:r>
            <a:r>
              <a:rPr lang="en-US" sz="2000" dirty="0" smtClean="0"/>
              <a:t> yang </a:t>
            </a:r>
            <a:r>
              <a:rPr lang="en-US" sz="2000" dirty="0" err="1" smtClean="0"/>
              <a:t>spesifik</a:t>
            </a:r>
            <a:r>
              <a:rPr lang="en-US" sz="2000" dirty="0" smtClean="0"/>
              <a:t> </a:t>
            </a:r>
            <a:r>
              <a:rPr lang="en-US" sz="2000" dirty="0" err="1" smtClean="0"/>
              <a:t>sesuai</a:t>
            </a:r>
            <a:r>
              <a:rPr lang="en-US" sz="2000" dirty="0" smtClean="0"/>
              <a:t> </a:t>
            </a:r>
            <a:r>
              <a:rPr lang="en-US" sz="2000" dirty="0" err="1" smtClean="0"/>
              <a:t>dengan</a:t>
            </a:r>
            <a:r>
              <a:rPr lang="en-US" sz="2000" dirty="0" smtClean="0"/>
              <a:t> </a:t>
            </a:r>
            <a:r>
              <a:rPr lang="en-US" sz="2000" dirty="0" err="1" smtClean="0"/>
              <a:t>bakat</a:t>
            </a:r>
            <a:r>
              <a:rPr lang="en-US" sz="2000" dirty="0" smtClean="0"/>
              <a:t> </a:t>
            </a:r>
            <a:r>
              <a:rPr lang="en-US" sz="2000" dirty="0" err="1" smtClean="0"/>
              <a:t>dan</a:t>
            </a:r>
            <a:r>
              <a:rPr lang="en-US" sz="2000" dirty="0" smtClean="0"/>
              <a:t> </a:t>
            </a:r>
            <a:r>
              <a:rPr lang="en-US" sz="2000" dirty="0" err="1" smtClean="0"/>
              <a:t>minatnya</a:t>
            </a:r>
            <a:r>
              <a:rPr lang="en-US" sz="2000" dirty="0" smtClean="0"/>
              <a:t> </a:t>
            </a:r>
            <a:r>
              <a:rPr lang="en-US" sz="2000" dirty="0" err="1" smtClean="0"/>
              <a:t>untuk</a:t>
            </a:r>
            <a:r>
              <a:rPr lang="en-US" sz="2000" dirty="0" smtClean="0"/>
              <a:t> </a:t>
            </a:r>
            <a:r>
              <a:rPr lang="en-US" sz="2000" dirty="0" err="1" smtClean="0"/>
              <a:t>memecahkan</a:t>
            </a:r>
            <a:r>
              <a:rPr lang="en-US" sz="2000" dirty="0" smtClean="0"/>
              <a:t> </a:t>
            </a:r>
            <a:r>
              <a:rPr lang="en-US" sz="2000" dirty="0" err="1" smtClean="0"/>
              <a:t>masalah</a:t>
            </a:r>
            <a:r>
              <a:rPr lang="id-ID" sz="2000" dirty="0" smtClean="0"/>
              <a:t/>
            </a:r>
            <a:br>
              <a:rPr lang="id-ID" sz="2000" dirty="0" smtClean="0"/>
            </a:br>
            <a:r>
              <a:rPr lang="en-US" sz="2000" dirty="0" smtClean="0"/>
              <a:t>4. </a:t>
            </a:r>
            <a:r>
              <a:rPr lang="en-US" sz="2000" dirty="0" err="1" smtClean="0"/>
              <a:t>Mengolah</a:t>
            </a:r>
            <a:r>
              <a:rPr lang="en-US" sz="2000" dirty="0" smtClean="0"/>
              <a:t>, </a:t>
            </a:r>
            <a:r>
              <a:rPr lang="en-US" sz="2000" dirty="0" err="1" smtClean="0"/>
              <a:t>menalar</a:t>
            </a:r>
            <a:r>
              <a:rPr lang="en-US" sz="2000" dirty="0" smtClean="0"/>
              <a:t>, </a:t>
            </a:r>
            <a:r>
              <a:rPr lang="en-US" sz="2000" dirty="0" err="1" smtClean="0"/>
              <a:t>dan</a:t>
            </a:r>
            <a:r>
              <a:rPr lang="en-US" sz="2000" dirty="0" smtClean="0"/>
              <a:t> </a:t>
            </a:r>
            <a:r>
              <a:rPr lang="en-US" sz="2000" dirty="0" err="1" smtClean="0"/>
              <a:t>menyaji</a:t>
            </a:r>
            <a:r>
              <a:rPr lang="en-US" sz="2000" dirty="0" smtClean="0"/>
              <a:t> </a:t>
            </a:r>
            <a:r>
              <a:rPr lang="en-US" sz="2000" dirty="0" err="1" smtClean="0"/>
              <a:t>dalam</a:t>
            </a:r>
            <a:r>
              <a:rPr lang="en-US" sz="2000" dirty="0" smtClean="0"/>
              <a:t> </a:t>
            </a:r>
            <a:r>
              <a:rPr lang="en-US" sz="2000" dirty="0" err="1" smtClean="0"/>
              <a:t>ranah</a:t>
            </a:r>
            <a:r>
              <a:rPr lang="en-US" sz="2000" dirty="0" smtClean="0"/>
              <a:t> </a:t>
            </a:r>
            <a:r>
              <a:rPr lang="en-US" sz="2000" dirty="0" err="1" smtClean="0"/>
              <a:t>konkret</a:t>
            </a:r>
            <a:r>
              <a:rPr lang="en-US" sz="2000" dirty="0" smtClean="0"/>
              <a:t> </a:t>
            </a:r>
            <a:r>
              <a:rPr lang="en-US" sz="2000" dirty="0" err="1" smtClean="0"/>
              <a:t>dan</a:t>
            </a:r>
            <a:r>
              <a:rPr lang="en-US" sz="2000" dirty="0" smtClean="0"/>
              <a:t> </a:t>
            </a:r>
            <a:r>
              <a:rPr lang="en-US" sz="2000" dirty="0" err="1" smtClean="0"/>
              <a:t>ranah</a:t>
            </a:r>
            <a:r>
              <a:rPr lang="en-US" sz="2000" dirty="0" smtClean="0"/>
              <a:t> </a:t>
            </a:r>
            <a:r>
              <a:rPr lang="en-US" sz="2000" dirty="0" err="1" smtClean="0"/>
              <a:t>abstrak</a:t>
            </a:r>
            <a:r>
              <a:rPr lang="en-US" sz="2000" dirty="0" smtClean="0"/>
              <a:t> </a:t>
            </a:r>
            <a:r>
              <a:rPr lang="en-US" sz="2000" dirty="0" err="1" smtClean="0"/>
              <a:t>terkait</a:t>
            </a:r>
            <a:r>
              <a:rPr lang="en-US" sz="2000" dirty="0" smtClean="0"/>
              <a:t> </a:t>
            </a:r>
            <a:r>
              <a:rPr lang="en-US" sz="2000" dirty="0" err="1" smtClean="0"/>
              <a:t>dengan</a:t>
            </a:r>
            <a:r>
              <a:rPr lang="en-US" sz="2000" dirty="0" smtClean="0"/>
              <a:t> </a:t>
            </a:r>
            <a:r>
              <a:rPr lang="en-US" sz="2000" dirty="0" err="1" smtClean="0"/>
              <a:t>pengembangan</a:t>
            </a:r>
            <a:r>
              <a:rPr lang="en-US" sz="2000" dirty="0" smtClean="0"/>
              <a:t> </a:t>
            </a:r>
            <a:r>
              <a:rPr lang="en-US" sz="2000" dirty="0" err="1" smtClean="0"/>
              <a:t>dari</a:t>
            </a:r>
            <a:r>
              <a:rPr lang="en-US" sz="2000" dirty="0" smtClean="0"/>
              <a:t> yang </a:t>
            </a:r>
            <a:r>
              <a:rPr lang="en-US" sz="2000" dirty="0" err="1" smtClean="0"/>
              <a:t>dipelajarinya</a:t>
            </a:r>
            <a:r>
              <a:rPr lang="en-US" sz="2000" dirty="0" smtClean="0"/>
              <a:t> </a:t>
            </a:r>
            <a:r>
              <a:rPr lang="en-US" sz="2000" dirty="0" err="1" smtClean="0"/>
              <a:t>di</a:t>
            </a:r>
            <a:r>
              <a:rPr lang="en-US" sz="2000" dirty="0" smtClean="0"/>
              <a:t> </a:t>
            </a:r>
            <a:r>
              <a:rPr lang="en-US" sz="2000" dirty="0" err="1" smtClean="0"/>
              <a:t>sekolah</a:t>
            </a:r>
            <a:r>
              <a:rPr lang="en-US" sz="2000" dirty="0" smtClean="0"/>
              <a:t> </a:t>
            </a:r>
            <a:r>
              <a:rPr lang="en-US" sz="2000" dirty="0" err="1" smtClean="0"/>
              <a:t>secara</a:t>
            </a:r>
            <a:r>
              <a:rPr lang="en-US" sz="2000" dirty="0" smtClean="0"/>
              <a:t> </a:t>
            </a:r>
            <a:r>
              <a:rPr lang="en-US" sz="2000" dirty="0" err="1" smtClean="0"/>
              <a:t>mandiri</a:t>
            </a:r>
            <a:r>
              <a:rPr lang="en-US" sz="2000" dirty="0" smtClean="0"/>
              <a:t>, </a:t>
            </a:r>
            <a:r>
              <a:rPr lang="en-US" sz="2000" dirty="0" err="1" smtClean="0"/>
              <a:t>dan</a:t>
            </a:r>
            <a:r>
              <a:rPr lang="en-US" sz="2000" dirty="0" smtClean="0"/>
              <a:t> </a:t>
            </a:r>
            <a:r>
              <a:rPr lang="en-US" sz="2000" dirty="0" err="1" smtClean="0"/>
              <a:t>mampu</a:t>
            </a:r>
            <a:r>
              <a:rPr lang="en-US" sz="2000" dirty="0" smtClean="0"/>
              <a:t> </a:t>
            </a:r>
            <a:r>
              <a:rPr lang="en-US" sz="2000" dirty="0" err="1" smtClean="0"/>
              <a:t>menggunakan</a:t>
            </a:r>
            <a:r>
              <a:rPr lang="en-US" sz="2000" dirty="0" smtClean="0"/>
              <a:t> </a:t>
            </a:r>
            <a:r>
              <a:rPr lang="en-US" sz="2000" dirty="0" err="1" smtClean="0"/>
              <a:t>metoda</a:t>
            </a:r>
            <a:r>
              <a:rPr lang="en-US" sz="2000" dirty="0" smtClean="0"/>
              <a:t> </a:t>
            </a:r>
            <a:r>
              <a:rPr lang="en-US" sz="2000" dirty="0" err="1" smtClean="0"/>
              <a:t>sesuai</a:t>
            </a:r>
            <a:r>
              <a:rPr lang="en-US" sz="2000" dirty="0" smtClean="0"/>
              <a:t> </a:t>
            </a:r>
            <a:r>
              <a:rPr lang="en-US" sz="2000" dirty="0" err="1" smtClean="0"/>
              <a:t>kaidah</a:t>
            </a:r>
            <a:r>
              <a:rPr lang="en-US" sz="2000" dirty="0" smtClean="0"/>
              <a:t> </a:t>
            </a:r>
            <a:r>
              <a:rPr lang="en-US" sz="2000" dirty="0" err="1" smtClean="0"/>
              <a:t>keilmuan</a:t>
            </a:r>
            <a:r>
              <a:rPr lang="en-US" sz="2000" dirty="0" smtClean="0"/>
              <a:t>.</a:t>
            </a:r>
            <a:endParaRPr lang="id-ID"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572560"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5400" b="1" dirty="0" smtClean="0">
                <a:solidFill>
                  <a:srgbClr val="FF0000"/>
                </a:solidFill>
              </a:rPr>
              <a:t>Pembukaan UUD 1945</a:t>
            </a:r>
            <a:r>
              <a:rPr lang="id-ID" sz="4800" b="1" dirty="0" smtClean="0">
                <a:solidFill>
                  <a:srgbClr val="FF0000"/>
                </a:solidFill>
              </a:rPr>
              <a:t/>
            </a:r>
            <a:br>
              <a:rPr lang="id-ID" sz="4800" b="1" dirty="0" smtClean="0">
                <a:solidFill>
                  <a:srgbClr val="FF0000"/>
                </a:solidFill>
              </a:rPr>
            </a:br>
            <a:r>
              <a:rPr lang="id-ID" sz="3200" dirty="0" smtClean="0"/>
              <a:t>     </a:t>
            </a:r>
            <a:r>
              <a:rPr lang="id-ID" sz="4000" dirty="0" smtClean="0">
                <a:solidFill>
                  <a:srgbClr val="FF0000"/>
                </a:solidFill>
              </a:rPr>
              <a:t>Bahwa sesungguhnya kemerdekaan itu ialah hak segala bangsa dan oleh sebab itu maka penjajahan di atas dunia harus di hapuskan karena tidak sesuai dengan perikemanusian dan perikeadilan.</a:t>
            </a:r>
            <a:br>
              <a:rPr lang="id-ID" sz="4000" dirty="0" smtClean="0">
                <a:solidFill>
                  <a:srgbClr val="FF0000"/>
                </a:solidFill>
              </a:rPr>
            </a:br>
            <a:r>
              <a:rPr lang="id-ID" sz="4000" dirty="0" smtClean="0">
                <a:solidFill>
                  <a:srgbClr val="FF0000"/>
                </a:solidFill>
              </a:rPr>
              <a:t/>
            </a:r>
            <a:br>
              <a:rPr lang="id-ID" sz="4000" dirty="0" smtClean="0">
                <a:solidFill>
                  <a:srgbClr val="FF0000"/>
                </a:solidFill>
              </a:rPr>
            </a:br>
            <a:endParaRPr lang="id-ID" sz="4000"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26196"/>
          </a:xfrm>
        </p:spPr>
        <p:txBody>
          <a:bodyPr/>
          <a:lstStyle/>
          <a:p>
            <a:r>
              <a:rPr lang="id-ID" b="1" dirty="0" smtClean="0">
                <a:solidFill>
                  <a:srgbClr val="FF0000"/>
                </a:solidFill>
              </a:rPr>
              <a:t>TUGAS  KELOMPOK  </a:t>
            </a:r>
            <a:r>
              <a:rPr lang="id-ID" dirty="0" smtClean="0"/>
              <a:t/>
            </a:r>
            <a:br>
              <a:rPr lang="id-ID" dirty="0" smtClean="0"/>
            </a:br>
            <a:r>
              <a:rPr lang="id-ID" dirty="0" smtClean="0"/>
              <a:t>Diskusikan dengan anggota kelompok mu makna yang terkandung  pada alinea pertama </a:t>
            </a:r>
            <a:endParaRPr lang="id-ID"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572560" cy="6297634"/>
          </a:xfrm>
        </p:spPr>
        <p:txBody>
          <a:bodyPr>
            <a:normAutofit/>
          </a:bodyPr>
          <a:lstStyle/>
          <a:p>
            <a:pPr algn="l"/>
            <a:r>
              <a:rPr lang="id-ID" sz="2800" dirty="0" smtClean="0">
                <a:solidFill>
                  <a:srgbClr val="FF0000"/>
                </a:solidFill>
              </a:rPr>
              <a:t>        Dan perjuangan pergerakan kemerdekaan Indonesia telah sampailah kepada saat yang berbahagia den</a:t>
            </a:r>
            <a:r>
              <a:rPr lang="id-ID" sz="2800" b="1" dirty="0" smtClean="0">
                <a:solidFill>
                  <a:srgbClr val="FF0000"/>
                </a:solidFill>
              </a:rPr>
              <a:t>gan </a:t>
            </a:r>
            <a:r>
              <a:rPr lang="id-ID" sz="2800" dirty="0" smtClean="0">
                <a:solidFill>
                  <a:srgbClr val="FF0000"/>
                </a:solidFill>
              </a:rPr>
              <a:t>selamat sentausa mengantarkan rakyat Indonesia kedepan pintu gerbang kemerdekaan negara Indonesia, yang merdeka bersatu berdaulat adil dan makmur.</a:t>
            </a:r>
            <a:endParaRPr lang="id-ID"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15436" cy="6297634"/>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3200" dirty="0" smtClean="0"/>
              <a:t>        Atas berkat Rahmat Allah  yang maha kuasa dan dengan di dorongkan oleh keinginan luhur supaya berkehidupan kebangsaan yang bebas maka rakyat Indonesia menyatakan dengan ingin kemerdekaannya.</a:t>
            </a:r>
            <a:br>
              <a:rPr lang="id-ID" sz="3200" dirty="0" smtClean="0"/>
            </a:br>
            <a:r>
              <a:rPr lang="id-ID" sz="3200" dirty="0" smtClean="0"/>
              <a:t/>
            </a:r>
            <a:br>
              <a:rPr lang="id-ID" sz="3200" dirty="0" smtClean="0"/>
            </a:br>
            <a:r>
              <a:rPr lang="id-ID" sz="3200" dirty="0" smtClean="0"/>
              <a:t>       Kemudian dari pada itu untuk membentuk suatu pemerintah negara Indonesia yang melindungi segenap bangsa Indonesia dan seluruh tumpah darah Indonesia dan untuk memajukan kesejahteraan umum ,mencerdaskan kehidupan bangsa, dan ikut melaksanakan ketertiban dunia,</a:t>
            </a:r>
            <a:br>
              <a:rPr lang="id-ID" sz="3200" dirty="0" smtClean="0"/>
            </a:br>
            <a:r>
              <a:rPr lang="id-ID" sz="3200" dirty="0" smtClean="0"/>
              <a:t/>
            </a:r>
            <a:br>
              <a:rPr lang="id-ID" sz="3200" dirty="0" smtClean="0"/>
            </a:br>
            <a:r>
              <a:rPr lang="id-ID" sz="3200" dirty="0" smtClean="0"/>
              <a:t/>
            </a:r>
            <a:br>
              <a:rPr lang="id-ID" sz="3200" dirty="0" smtClean="0"/>
            </a:br>
            <a:endParaRPr lang="id-ID"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smtClean="0"/>
              <a:t>Lanjutannya</a:t>
            </a:r>
            <a:br>
              <a:rPr lang="id-ID" sz="2800" dirty="0" smtClean="0"/>
            </a:br>
            <a:r>
              <a:rPr lang="id-ID" sz="2800" dirty="0" smtClean="0"/>
              <a:t/>
            </a:r>
            <a:br>
              <a:rPr lang="id-ID" sz="2800" dirty="0" smtClean="0"/>
            </a:br>
            <a:r>
              <a:rPr lang="id-ID" sz="2800" dirty="0" smtClean="0"/>
              <a:t>      Yang berdasarkan kan kemerdekaan,perdamian abadi,keadilan sosial, maka di susunlah kemerdekaan kebangsaan Indonesia itu dalam suatu  undang-undang dasar negara Indonesia, yang terbentuk dalam suatu susunan negara republik Indonesia yang berkedaulatan rakyat, dengan berdasar kepada keTuhanan yang maha esa, Kemanusian yang adil dan beradab,persatuan Indonesia dan kerakyatan yang dipimpin oleh hikmat kebijaksanaan dalam permusyawaratan perwakilan,serta dengan mewujudkan suatu keadilan sosial bagi seluruh rakyat Indonesia   </a:t>
            </a:r>
            <a:endParaRPr lang="id-ID"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572560" cy="6369072"/>
          </a:xfrm>
        </p:spPr>
        <p:txBody>
          <a:bodyPr>
            <a:normAutofit/>
          </a:bodyPr>
          <a:lstStyle/>
          <a:p>
            <a:pPr algn="l"/>
            <a:endParaRPr lang="id-ID" sz="2800" dirty="0"/>
          </a:p>
        </p:txBody>
      </p:sp>
      <p:graphicFrame>
        <p:nvGraphicFramePr>
          <p:cNvPr id="3" name="Table 2"/>
          <p:cNvGraphicFramePr>
            <a:graphicFrameLocks noGrp="1"/>
          </p:cNvGraphicFramePr>
          <p:nvPr/>
        </p:nvGraphicFramePr>
        <p:xfrm>
          <a:off x="285720" y="0"/>
          <a:ext cx="8501122" cy="7589520"/>
        </p:xfrm>
        <a:graphic>
          <a:graphicData uri="http://schemas.openxmlformats.org/drawingml/2006/table">
            <a:tbl>
              <a:tblPr firstRow="1" bandRow="1">
                <a:tableStyleId>{5C22544A-7EE6-4342-B048-85BDC9FD1C3A}</a:tableStyleId>
              </a:tblPr>
              <a:tblGrid>
                <a:gridCol w="4286280"/>
                <a:gridCol w="4214842"/>
              </a:tblGrid>
              <a:tr h="6663530">
                <a:tc>
                  <a:txBody>
                    <a:bodyPr/>
                    <a:lstStyle/>
                    <a:p>
                      <a:pPr marL="342900" indent="-342900">
                        <a:buAutoNum type="arabicPeriod"/>
                      </a:pPr>
                      <a:r>
                        <a:rPr lang="id-ID" sz="1800" dirty="0" smtClean="0">
                          <a:solidFill>
                            <a:schemeClr val="bg2"/>
                          </a:solidFill>
                        </a:rPr>
                        <a:t>Bahwa sesungguhnya kemerdekaan itu ialah hak segala bangsa dan oleh sebab itu maka penjajahan di atas dunia harus di hapuskan karena tidak sesuai dengan perikemanusian dan perikeadilan</a:t>
                      </a:r>
                      <a:r>
                        <a:rPr lang="id-ID" sz="1800" dirty="0" smtClean="0">
                          <a:solidFill>
                            <a:srgbClr val="FF0000"/>
                          </a:solidFill>
                        </a:rPr>
                        <a:t>.</a:t>
                      </a:r>
                    </a:p>
                    <a:p>
                      <a:pPr marL="342900" indent="-342900">
                        <a:buAutoNum type="arabicPeriod"/>
                      </a:pPr>
                      <a:endParaRPr lang="id-ID" sz="1800" dirty="0" smtClean="0">
                        <a:solidFill>
                          <a:schemeClr val="bg1"/>
                        </a:solidFill>
                      </a:endParaRPr>
                    </a:p>
                    <a:p>
                      <a:pPr marL="342900" indent="-342900">
                        <a:buAutoNum type="arabicPeriod"/>
                      </a:pPr>
                      <a:endParaRPr lang="id-ID" sz="1800" dirty="0" smtClean="0">
                        <a:solidFill>
                          <a:schemeClr val="bg1"/>
                        </a:solidFill>
                      </a:endParaRPr>
                    </a:p>
                    <a:p>
                      <a:pPr marL="342900" indent="-342900">
                        <a:buAutoNum type="arabicPeriod"/>
                      </a:pPr>
                      <a:endParaRPr lang="id-ID" sz="1800" dirty="0" smtClean="0">
                        <a:solidFill>
                          <a:schemeClr val="bg1"/>
                        </a:solidFill>
                      </a:endParaRPr>
                    </a:p>
                    <a:p>
                      <a:pPr marL="342900" indent="-342900">
                        <a:buAutoNum type="arabicPeriod"/>
                      </a:pPr>
                      <a:endParaRPr lang="id-ID" sz="1800" dirty="0" smtClean="0">
                        <a:solidFill>
                          <a:schemeClr val="bg1"/>
                        </a:solidFill>
                      </a:endParaRPr>
                    </a:p>
                    <a:p>
                      <a:pPr marL="342900" indent="-342900">
                        <a:buAutoNum type="arabicPeriod"/>
                      </a:pPr>
                      <a:endParaRPr lang="id-ID" sz="1800" dirty="0" smtClean="0">
                        <a:solidFill>
                          <a:schemeClr val="bg1"/>
                        </a:solidFill>
                      </a:endParaRPr>
                    </a:p>
                    <a:p>
                      <a:pPr marL="342900" indent="-342900">
                        <a:buAutoNum type="arabicPeriod"/>
                      </a:pPr>
                      <a:endParaRPr lang="id-ID" sz="1800" dirty="0" smtClean="0">
                        <a:solidFill>
                          <a:schemeClr val="bg1"/>
                        </a:solidFill>
                      </a:endParaRPr>
                    </a:p>
                    <a:p>
                      <a:pPr marL="342900" indent="-342900">
                        <a:buAutoNum type="arabicPeriod"/>
                      </a:pPr>
                      <a:endParaRPr lang="id-ID" sz="1800" dirty="0" smtClean="0">
                        <a:solidFill>
                          <a:schemeClr val="bg1"/>
                        </a:solidFill>
                      </a:endParaRPr>
                    </a:p>
                    <a:p>
                      <a:pPr marL="342900" indent="-342900">
                        <a:buAutoNum type="arabicPeriod"/>
                      </a:pPr>
                      <a:r>
                        <a:rPr lang="id-ID" sz="1800" dirty="0" smtClean="0">
                          <a:solidFill>
                            <a:schemeClr val="bg1"/>
                          </a:solidFill>
                        </a:rPr>
                        <a:t>Dan perjuangan pergerakan kemerdekaan Indonesia telah sampailah kepada saat yang berbahagia den</a:t>
                      </a:r>
                      <a:r>
                        <a:rPr lang="id-ID" sz="1800" b="1" dirty="0" smtClean="0">
                          <a:solidFill>
                            <a:schemeClr val="bg1"/>
                          </a:solidFill>
                        </a:rPr>
                        <a:t>gan </a:t>
                      </a:r>
                      <a:r>
                        <a:rPr lang="id-ID" sz="1800" dirty="0" smtClean="0">
                          <a:solidFill>
                            <a:schemeClr val="bg1"/>
                          </a:solidFill>
                        </a:rPr>
                        <a:t>selamat sentausa mengantarkan rakyat Indonesia kedepan pintu gerbang kemerdekaan negara Indonesia, yang merdeka bersatu berdaulat adil dan makmur.</a:t>
                      </a:r>
                      <a:endParaRPr lang="id-ID" dirty="0">
                        <a:solidFill>
                          <a:schemeClr val="bg1"/>
                        </a:solidFill>
                      </a:endParaRPr>
                    </a:p>
                  </a:txBody>
                  <a:tcPr/>
                </a:tc>
                <a:tc>
                  <a:txBody>
                    <a:bodyPr/>
                    <a:lstStyle/>
                    <a:p>
                      <a:r>
                        <a:rPr lang="id-ID" dirty="0" smtClean="0"/>
                        <a:t>1.Keteguhan</a:t>
                      </a:r>
                      <a:r>
                        <a:rPr lang="id-ID" baseline="0" dirty="0" smtClean="0"/>
                        <a:t> bangsa Indonesia  dalam membela kemerdekaan  melawan penjajah dalan segala bentuk</a:t>
                      </a:r>
                    </a:p>
                    <a:p>
                      <a:r>
                        <a:rPr lang="id-ID" baseline="0" dirty="0" smtClean="0"/>
                        <a:t>2.Pernyataan subyektif bangsa Indonesia untuk menentang  dan menghapus penjajahan di atas dunia </a:t>
                      </a:r>
                    </a:p>
                    <a:p>
                      <a:r>
                        <a:rPr lang="id-ID" baseline="0" dirty="0" smtClean="0"/>
                        <a:t>3.Pernyataan objektif  bangsa Indonesia bahwa penjajahan  tidak sesuai dengan peri keadilan dan peri kemanusian</a:t>
                      </a:r>
                    </a:p>
                    <a:p>
                      <a:r>
                        <a:rPr lang="id-ID" baseline="0" dirty="0" smtClean="0"/>
                        <a:t>4.Pemerintah Indonesia mendukung  kemerdekaan bagi setiap bangsa Indonesia untuk berdiri sendiri</a:t>
                      </a:r>
                    </a:p>
                    <a:p>
                      <a:endParaRPr lang="id-ID" baseline="0" dirty="0" smtClean="0"/>
                    </a:p>
                    <a:p>
                      <a:r>
                        <a:rPr lang="id-ID" baseline="0" dirty="0" smtClean="0"/>
                        <a:t>1.Kemerdekaan yang telah di capai oleh bangsa Indonesia  merupakan hasil perjuangan  pergerakan melawan penjajah</a:t>
                      </a:r>
                    </a:p>
                    <a:p>
                      <a:r>
                        <a:rPr lang="id-ID" baseline="0" dirty="0" smtClean="0"/>
                        <a:t>2.Adanya momentum yang harus di mamfaatkan  untuk menyatakan kemerdekaan</a:t>
                      </a:r>
                    </a:p>
                    <a:p>
                      <a:r>
                        <a:rPr lang="id-ID" baseline="0" dirty="0" smtClean="0"/>
                        <a:t>3.Bahwa kemerdekaan bukanlah akhir perjuangan  tetapi harus di isi  dengan perwujudan  negara Indonesia yang merdeka, bersatu,berdaulat ,adil dan makmur</a:t>
                      </a:r>
                    </a:p>
                    <a:p>
                      <a:endParaRPr lang="id-ID" dirty="0"/>
                    </a:p>
                  </a:txBody>
                  <a:tcPr/>
                </a:tc>
              </a:tr>
              <a:tr h="337394">
                <a:tc>
                  <a:txBody>
                    <a:bodyPr/>
                    <a:lstStyle/>
                    <a:p>
                      <a:r>
                        <a:rPr lang="id-ID" dirty="0" smtClean="0"/>
                        <a:t>K t</a:t>
                      </a:r>
                      <a:endParaRPr lang="id-ID" dirty="0"/>
                    </a:p>
                  </a:txBody>
                  <a:tcPr/>
                </a:tc>
                <a:tc>
                  <a:txBody>
                    <a:bodyPr/>
                    <a:lstStyle/>
                    <a:p>
                      <a:endParaRPr lang="id-ID"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3337</TotalTime>
  <Words>595</Words>
  <Application>Microsoft Office PowerPoint</Application>
  <PresentationFormat>On-screen Show (4:3)</PresentationFormat>
  <Paragraphs>60</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K.D:Memahami pokok pikiran yang terkandung dalam Pembukaan Undang-Undang Dasar Negara Republik Indonesia Tahun 1945 </vt:lpstr>
      <vt:lpstr>Indikator    1.Menjelaskan   isi pembukaan UUD 1945 di tiap-tiap         alineanya     2.Menjelaskan hubungan alinea pada UUD 1945 dengan           Pancasila     3.Menjelaskan makna dan pokok pikiran pembukaan           UUD 1945 pada tiap-tiap alineanya      </vt:lpstr>
      <vt:lpstr>K.I:.  1. Menghayati dan mengamalkan ajaran agama yang dianutnya. 2.  Menghayati dan mengamalkan perilaku jujur, disiplin, tanggungjawab, peduli (gotong royong, kerjasama, toleran, damai), santun, responsif dan pro-aktif dan menunjukkan sikap sebagai bagian dari solusi atas berbagai permasalahan dalam berinteraksi secara efektif dengan lingkungan sosial dan alam serta dalam menempatkan diri sebagai cerminan  bangsa dalam pergaulan dunia. 3. Memahami, menerapkan, menganalisis pengetahuan faktual, konseptual, prosedural berdasarkan rasa ingintahunya tentang ilmu pengetahuan, teknologi, seni, budaya, dan humaniora dengan wawasan kemanusiaan, kebangsaan, kenegaraan, dan peradaban terkait penyebab fenomena dan kejadian, serta menerapkan pengetahuan prosedural pada bidang kajian yang spesifik sesuai dengan bakat dan minatnya untuk memecahkan masalah 4. Mengolah, menalar, dan menyaji dalam ranah konkret dan ranah abstrak terkait dengan pengembangan dari yang dipelajarinya di sekolah secara mandiri, dan mampu menggunakan metoda sesuai kaidah keilmuan.</vt:lpstr>
      <vt:lpstr>Pembukaan UUD 1945      Bahwa sesungguhnya kemerdekaan itu ialah hak segala bangsa dan oleh sebab itu maka penjajahan di atas dunia harus di hapuskan karena tidak sesuai dengan perikemanusian dan perikeadilan.  </vt:lpstr>
      <vt:lpstr>TUGAS  KELOMPOK   Diskusikan dengan anggota kelompok mu makna yang terkandung  pada alinea pertama </vt:lpstr>
      <vt:lpstr>        Dan perjuangan pergerakan kemerdekaan Indonesia telah sampailah kepada saat yang berbahagia dengan selamat sentausa mengantarkan rakyat Indonesia kedepan pintu gerbang kemerdekaan negara Indonesia, yang merdeka bersatu berdaulat adil dan makmur.</vt:lpstr>
      <vt:lpstr>        Atas berkat Rahmat Allah  yang maha kuasa dan dengan di dorongkan oleh keinginan luhur supaya berkehidupan kebangsaan yang bebas maka rakyat Indonesia menyatakan dengan ingin kemerdekaannya.         Kemudian dari pada itu untuk membentuk suatu pemerintah negara Indonesia yang melindungi segenap bangsa Indonesia dan seluruh tumpah darah Indonesia dan untuk memajukan kesejahteraan umum ,mencerdaskan kehidupan bangsa, dan ikut melaksanakan ketertiban dunia,   </vt:lpstr>
      <vt:lpstr>Lanjutannya        Yang berdasarkan kan kemerdekaan,perdamian abadi,keadilan sosial, maka di susunlah kemerdekaan kebangsaan Indonesia itu dalam suatu  undang-undang dasar negara Indonesia, yang terbentuk dalam suatu susunan negara republik Indonesia yang berkedaulatan rakyat, dengan berdasar kepada keTuhanan yang maha esa, Kemanusian yang adil dan beradab,persatuan Indonesia dan kerakyatan yang dipimpin oleh hikmat kebijaksanaan dalam permusyawaratan perwakilan,serta dengan mewujudkan suatu keadilan sosial bagi seluruh rakyat Indonesia   </vt:lpstr>
      <vt:lpstr>Slide 9</vt:lpstr>
      <vt:lpstr>Slide 10</vt:lpstr>
      <vt:lpstr>Slide 11</vt:lpstr>
      <vt:lpstr>POKOK –POKOK PIKIRAN  DALAM PEMBUKAAN UUD 1945 1.Pokok piliran pertama: melindungi segenap bangsa Indonesia dan seluruh tumpah darah Indonesia untuk berdasar atas persatuan  mewujudkan keadilan  sosial bagi seluruh rakyat Indonesia.  Artinya Negara mengatasi segala paham golongan,perorangan, menghendaki persatuan segenap bangsa Indonesia.  2.Pokok pikiran kedua:negara hendak  mewujudkan keadilan sosial  bagi seluruh rakyat. Artinya mempunyai hak dan kewajiban yang sama  untuk menciptakan keadilan sosial dalam kehidupan  masyarakat.    </vt:lpstr>
      <vt:lpstr>3.Pokok pikiran ketiga:negara yang berkedaulatan rakyat berdasar atas kerakyatan dan permusyawaratan/perwakilan. Artinya  kedaulatan di tangan rakyat  di lakukan sepenuh oleh Majelis Permusyarawatan Rakyat.  4.Pokok pikiran keempat:negara berdasar atas ketuhanan yang maha esa menurut dasar kemanusian yang adil dan beradab. Artinya  untuk memelihara budi pekerti kemanusian yang luhur  dan memegang teguh  cita-cita moral rakyat  yang luhur.     Xi</vt:lpstr>
      <vt:lpstr>HUBUNGAN POKOK PIKIRAN PEMBUKAAN UUD  NKRI 1945 DENGAN PANCASILA 1.Hubungan pokok pikiran pertama dengan Pancasila. Pokok pikiran ini merupakan penjabaran dari sila ke tiga Pancasila yang mencakup nilai-nilai sbb: 1)Nasionalisme 2)Cinta bangsa dan tanah air 3)Mengalang persatuan dan kesatuan bangsa 4)Menghilangkan penonjolan  kekuatan atau kekuasaan     keturunan.</vt:lpstr>
      <vt:lpstr>2.Hubungan pokok pikiran kedua dengan Pancasila Pokok pikiran kedua merupakan penjabaran  sila kelima Pancasila yang mencakup nilai-nilai sebagai berikut 1)Kemakmuran yang merata bagi seluruh rakyat  dalam arti     dinamis dan mengikat. 2)Seluruh kekayaan alam dan sebagainya  di pergunakan      bagi kebahagian  bersama menurut potensi masing-     masing 3)Melindungi yang lemah agar kelompok warga msyarakat     dapat bekerja sesuai dengan bidangnya.  </vt:lpstr>
      <vt:lpstr>3.Pokok pikiran ketiga dengan Pancasila . Merupakan penjabaran dari sila keempat dari Pancasila yang meliputi nilai sebagai berikut: 1)Demokrasi 2)Permusyawaratan 3)Kejujuran dalam mengambil keputusan bersama  </vt:lpstr>
      <vt:lpstr>4.Hubungan pokok pikiran keempat dengan Pancasila. Penjabaran dari sila pertama dan kedua, berikut nilai-nilai yang terkandung: 1)Sila pertama  a)mengakui adanya kausa prima yaitu Tuhan YME b)Menjamin penduduk untuk beragama c)Menjamin tumbuh dan berkembangnya kehidupan       beragama  dan bertoleransi antar umat beragama. 2)Sila kedua a)Menempatkan manusia sebagai mahluk Tuhan b)Menjunjung tinggi hak kemerdekaan  setiap individu c)Mewujudkan peradilan  dan keadilan yang kuat.   </vt:lpstr>
      <vt:lpstr>KEDUDUKAN PEMBUKAAN UUD 1945 NKRI 1.Sumber hukum positif Dalam tertib hukum Indonesia, kedudukan pembukaan UUD 1945  memiliki aspek yang sangat Fundamental       1).pertama memberikan faktor-faktor  mutlak bagi           terwujudnya  tertib hukum di Indonesia.     2).Kedua memasukkan diri  dalam tertib hukum             Indonesia  sebagai tertib hukum tertinggi. </vt:lpstr>
      <vt:lpstr>2.Pokok kaidah negara yang Fundamental Kedudukan pembukaan UUD 1945 NKRI  tahun 1945  sebagai tertib hukum tertinggi di Indonesia. Atau dengan kata lain, pembukaan UUD 1945  berkedudukan sebagai pokok kaidah  negara Fundamental.</vt:lpstr>
      <vt:lpstr>4. Undang-Undang Nomor 12 Tahun 2011 tentang Pembentukan Peraturan Perundang-undangan . Berdasarkan ketentuan dalam Undang-Undang ini, jenis dan hierarki peraturan perundang- undangan Republik Indonesia adalah sebagai berikut : 1) UUD Negara Republik Indonesia Tahun 1945; 2) Ketetapan MPR; 3) UU/Perppu; 4) Peraturan Presiden; 5) Peraturan Daerah Provinsi; 6) Peraturan Daerah Kabupaten/Kota.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164</cp:revision>
  <dcterms:created xsi:type="dcterms:W3CDTF">2014-07-10T11:55:30Z</dcterms:created>
  <dcterms:modified xsi:type="dcterms:W3CDTF">2015-09-08T09:42:51Z</dcterms:modified>
</cp:coreProperties>
</file>