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7" r:id="rId3"/>
    <p:sldId id="278" r:id="rId4"/>
    <p:sldId id="270" r:id="rId5"/>
    <p:sldId id="271" r:id="rId6"/>
    <p:sldId id="272" r:id="rId7"/>
    <p:sldId id="292" r:id="rId8"/>
    <p:sldId id="296" r:id="rId9"/>
    <p:sldId id="291" r:id="rId10"/>
    <p:sldId id="273" r:id="rId11"/>
    <p:sldId id="287" r:id="rId12"/>
    <p:sldId id="288" r:id="rId13"/>
    <p:sldId id="289" r:id="rId14"/>
    <p:sldId id="293" r:id="rId15"/>
    <p:sldId id="294" r:id="rId16"/>
    <p:sldId id="284" r:id="rId17"/>
    <p:sldId id="285" r:id="rId18"/>
    <p:sldId id="286"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B20440-C67B-47D7-99E3-8C361DCA00D5}" type="datetimeFigureOut">
              <a:rPr lang="id-ID" smtClean="0"/>
              <a:pPr/>
              <a:t>07/03/2016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94A2F6-D5D3-4C5C-9D9D-453EA8107309}"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32324-FB45-48F5-806B-DCAC0EB542B9}" type="datetimeFigureOut">
              <a:rPr lang="id-ID" smtClean="0"/>
              <a:pPr/>
              <a:t>07/03/2016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32324-FB45-48F5-806B-DCAC0EB542B9}" type="datetimeFigureOut">
              <a:rPr lang="id-ID" smtClean="0"/>
              <a:pPr/>
              <a:t>07/03/2016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A8D8A-6EDF-4D3A-83F3-3F4C88EE250B}"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66"/>
            <a:ext cx="8858312" cy="6000792"/>
          </a:xfrm>
        </p:spPr>
        <p:style>
          <a:lnRef idx="1">
            <a:schemeClr val="accent5"/>
          </a:lnRef>
          <a:fillRef idx="2">
            <a:schemeClr val="accent5"/>
          </a:fillRef>
          <a:effectRef idx="1">
            <a:schemeClr val="accent5"/>
          </a:effectRef>
          <a:fontRef idx="minor">
            <a:schemeClr val="dk1"/>
          </a:fontRef>
        </p:style>
        <p:txBody>
          <a:bodyPr>
            <a:normAutofit fontScale="90000"/>
          </a:bodyPr>
          <a:lstStyle/>
          <a:p>
            <a:pPr lvl="1" algn="l" rtl="0">
              <a:spcBef>
                <a:spcPct val="0"/>
              </a:spcBef>
            </a:pPr>
            <a:r>
              <a:rPr lang="en-US" sz="3200" dirty="0" smtClean="0"/>
              <a:t/>
            </a:r>
            <a:br>
              <a:rPr lang="en-US" sz="3200" dirty="0" smtClean="0"/>
            </a:br>
            <a:r>
              <a:rPr lang="en-US" sz="3200" dirty="0" smtClean="0">
                <a:solidFill>
                  <a:srgbClr val="FF0000"/>
                </a:solidFill>
              </a:rPr>
              <a:t/>
            </a:r>
            <a:br>
              <a:rPr lang="en-US" sz="3200" dirty="0" smtClean="0">
                <a:solidFill>
                  <a:srgbClr val="FF0000"/>
                </a:solidFill>
              </a:rPr>
            </a:br>
            <a:r>
              <a:rPr lang="en-US" sz="3200" dirty="0" smtClean="0">
                <a:solidFill>
                  <a:srgbClr val="FF0000"/>
                </a:solidFill>
              </a:rPr>
              <a:t>K.D: </a:t>
            </a:r>
            <a:r>
              <a:rPr lang="id-ID" sz="3200" dirty="0">
                <a:solidFill>
                  <a:srgbClr val="FF0000"/>
                </a:solidFill>
              </a:rPr>
              <a:t>Memahami sistem hukum dan peradilan nasional dalam lingkup N</a:t>
            </a:r>
            <a:r>
              <a:rPr lang="en-US" sz="3200" dirty="0">
                <a:solidFill>
                  <a:srgbClr val="FF0000"/>
                </a:solidFill>
              </a:rPr>
              <a:t>KRI</a:t>
            </a:r>
            <a:r>
              <a:rPr lang="id-ID" sz="3200" dirty="0">
                <a:solidFill>
                  <a:srgbClr val="FF0000"/>
                </a:solidFill>
              </a:rPr>
              <a:t>.</a:t>
            </a:r>
            <a:br>
              <a:rPr lang="id-ID" sz="3200" dirty="0">
                <a:solidFill>
                  <a:srgbClr val="FF0000"/>
                </a:solidFill>
              </a:rPr>
            </a:br>
            <a:r>
              <a:rPr lang="en-US" sz="3200" dirty="0" smtClean="0">
                <a:solidFill>
                  <a:srgbClr val="FF0000"/>
                </a:solidFill>
              </a:rPr>
              <a:t/>
            </a:r>
            <a:br>
              <a:rPr lang="en-US" sz="3200" dirty="0" smtClean="0">
                <a:solidFill>
                  <a:srgbClr val="FF0000"/>
                </a:solidFill>
              </a:rPr>
            </a:br>
            <a:r>
              <a:rPr lang="en-US" dirty="0"/>
              <a:t/>
            </a:r>
            <a:br>
              <a:rPr lang="en-US" dirty="0"/>
            </a:br>
            <a:r>
              <a:rPr lang="en-US" dirty="0" smtClean="0"/>
              <a:t/>
            </a:r>
            <a:br>
              <a:rPr lang="en-US" dirty="0" smtClean="0"/>
            </a:br>
            <a:r>
              <a:rPr lang="en-US" sz="3600" dirty="0" smtClean="0">
                <a:solidFill>
                  <a:srgbClr val="FF0000"/>
                </a:solidFill>
              </a:rPr>
              <a:t>INDIKATOR:</a:t>
            </a:r>
            <a:r>
              <a:rPr lang="en-US" dirty="0" smtClean="0"/>
              <a:t/>
            </a:r>
            <a:br>
              <a:rPr lang="en-US" dirty="0" smtClean="0"/>
            </a:br>
            <a:r>
              <a:rPr lang="en-US" dirty="0" smtClean="0"/>
              <a:t> </a:t>
            </a:r>
            <a:r>
              <a:rPr lang="en-US" sz="3100" dirty="0" smtClean="0">
                <a:solidFill>
                  <a:schemeClr val="tx1"/>
                </a:solidFill>
              </a:rPr>
              <a:t>1.mendeskripsikan  </a:t>
            </a:r>
            <a:r>
              <a:rPr lang="en-US" sz="3100" dirty="0" err="1" smtClean="0">
                <a:solidFill>
                  <a:schemeClr val="tx1"/>
                </a:solidFill>
              </a:rPr>
              <a:t>pengertian</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a:r>
            <a:br>
              <a:rPr lang="en-US" sz="3100" dirty="0" smtClean="0">
                <a:solidFill>
                  <a:schemeClr val="tx1"/>
                </a:solidFill>
              </a:rPr>
            </a:br>
            <a:r>
              <a:rPr lang="en-US" sz="3100" dirty="0">
                <a:solidFill>
                  <a:schemeClr val="tx1"/>
                </a:solidFill>
              </a:rPr>
              <a:t> </a:t>
            </a:r>
            <a:r>
              <a:rPr lang="en-US" sz="3100" dirty="0" smtClean="0">
                <a:solidFill>
                  <a:schemeClr val="tx1"/>
                </a:solidFill>
              </a:rPr>
              <a:t>2.menguraikan </a:t>
            </a:r>
            <a:r>
              <a:rPr lang="en-US" sz="3100" dirty="0" err="1" smtClean="0">
                <a:solidFill>
                  <a:schemeClr val="tx1"/>
                </a:solidFill>
              </a:rPr>
              <a:t>macam-macam</a:t>
            </a:r>
            <a:r>
              <a:rPr lang="en-US" sz="3100" dirty="0" smtClean="0">
                <a:solidFill>
                  <a:schemeClr val="tx1"/>
                </a:solidFill>
              </a:rPr>
              <a:t> </a:t>
            </a:r>
            <a:r>
              <a:rPr lang="en-US" sz="3100" dirty="0" err="1" smtClean="0">
                <a:solidFill>
                  <a:schemeClr val="tx1"/>
                </a:solidFill>
              </a:rPr>
              <a:t>pengolongan</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a:r>
            <a:br>
              <a:rPr lang="en-US" sz="3100" dirty="0" smtClean="0">
                <a:solidFill>
                  <a:schemeClr val="tx1"/>
                </a:solidFill>
              </a:rPr>
            </a:br>
            <a:r>
              <a:rPr lang="en-US" sz="3100" dirty="0">
                <a:solidFill>
                  <a:schemeClr val="tx1"/>
                </a:solidFill>
              </a:rPr>
              <a:t> </a:t>
            </a:r>
            <a:r>
              <a:rPr lang="en-US" sz="3100" dirty="0" smtClean="0">
                <a:solidFill>
                  <a:schemeClr val="tx1"/>
                </a:solidFill>
              </a:rPr>
              <a:t>3.mendeskripsikan  </a:t>
            </a:r>
            <a:r>
              <a:rPr lang="en-US" sz="3100" dirty="0" err="1" smtClean="0">
                <a:solidFill>
                  <a:schemeClr val="tx1"/>
                </a:solidFill>
              </a:rPr>
              <a:t>sumber</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formal </a:t>
            </a:r>
            <a:r>
              <a:rPr lang="en-US" sz="3100" dirty="0" err="1" smtClean="0">
                <a:solidFill>
                  <a:schemeClr val="tx1"/>
                </a:solidFill>
              </a:rPr>
              <a:t>dan</a:t>
            </a:r>
            <a:r>
              <a:rPr lang="en-US" sz="3100" dirty="0" smtClean="0">
                <a:solidFill>
                  <a:schemeClr val="tx1"/>
                </a:solidFill>
              </a:rPr>
              <a:t>  </a:t>
            </a:r>
            <a:r>
              <a:rPr lang="en-US" sz="3100" dirty="0" err="1" smtClean="0">
                <a:solidFill>
                  <a:schemeClr val="tx1"/>
                </a:solidFill>
              </a:rPr>
              <a:t>materil</a:t>
            </a:r>
            <a:r>
              <a:rPr lang="en-US" sz="3100" dirty="0" smtClean="0">
                <a:solidFill>
                  <a:schemeClr val="tx1"/>
                </a:solidFill>
              </a:rPr>
              <a:t/>
            </a:r>
            <a:br>
              <a:rPr lang="en-US" sz="3100" dirty="0" smtClean="0">
                <a:solidFill>
                  <a:schemeClr val="tx1"/>
                </a:solidFill>
              </a:rPr>
            </a:br>
            <a:r>
              <a:rPr lang="en-US" sz="3100" dirty="0">
                <a:solidFill>
                  <a:schemeClr val="tx1"/>
                </a:solidFill>
              </a:rPr>
              <a:t> </a:t>
            </a:r>
            <a:r>
              <a:rPr lang="en-US" sz="3100" dirty="0" smtClean="0">
                <a:solidFill>
                  <a:schemeClr val="tx1"/>
                </a:solidFill>
              </a:rPr>
              <a:t>4.menjelaskan </a:t>
            </a:r>
            <a:r>
              <a:rPr lang="en-US" sz="3100" dirty="0" err="1" smtClean="0">
                <a:solidFill>
                  <a:schemeClr val="tx1"/>
                </a:solidFill>
              </a:rPr>
              <a:t>sistem</a:t>
            </a:r>
            <a:r>
              <a:rPr lang="en-US" sz="3100" dirty="0" smtClean="0">
                <a:solidFill>
                  <a:schemeClr val="tx1"/>
                </a:solidFill>
              </a:rPr>
              <a:t>  </a:t>
            </a:r>
            <a:r>
              <a:rPr lang="en-US" sz="3100" dirty="0" err="1" smtClean="0">
                <a:solidFill>
                  <a:schemeClr val="tx1"/>
                </a:solidFill>
              </a:rPr>
              <a:t>tata</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a:t>
            </a:r>
            <a:r>
              <a:rPr lang="en-US" sz="3100" dirty="0" err="1" smtClean="0">
                <a:solidFill>
                  <a:schemeClr val="tx1"/>
                </a:solidFill>
              </a:rPr>
              <a:t>indonesia</a:t>
            </a:r>
            <a:r>
              <a:rPr lang="en-US" sz="3100" dirty="0" smtClean="0">
                <a:solidFill>
                  <a:schemeClr val="tx1"/>
                </a:solidFill>
              </a:rPr>
              <a:t/>
            </a:r>
            <a:br>
              <a:rPr lang="en-US" sz="3100" dirty="0" smtClean="0">
                <a:solidFill>
                  <a:schemeClr val="tx1"/>
                </a:solidFill>
              </a:rPr>
            </a:br>
            <a:r>
              <a:rPr lang="en-US" sz="3100" dirty="0">
                <a:solidFill>
                  <a:schemeClr val="tx1"/>
                </a:solidFill>
              </a:rPr>
              <a:t> </a:t>
            </a:r>
            <a:r>
              <a:rPr lang="en-US" sz="3100" dirty="0" smtClean="0">
                <a:solidFill>
                  <a:schemeClr val="tx1"/>
                </a:solidFill>
              </a:rPr>
              <a:t>5.mendeskripsikan </a:t>
            </a:r>
            <a:r>
              <a:rPr lang="en-US" sz="3100" dirty="0" err="1" smtClean="0">
                <a:solidFill>
                  <a:schemeClr val="tx1"/>
                </a:solidFill>
              </a:rPr>
              <a:t>pengertian</a:t>
            </a:r>
            <a:r>
              <a:rPr lang="en-US" sz="3100" dirty="0" smtClean="0">
                <a:solidFill>
                  <a:schemeClr val="tx1"/>
                </a:solidFill>
              </a:rPr>
              <a:t>  </a:t>
            </a:r>
            <a:r>
              <a:rPr lang="en-US" sz="3100" dirty="0" err="1" smtClean="0">
                <a:solidFill>
                  <a:schemeClr val="tx1"/>
                </a:solidFill>
              </a:rPr>
              <a:t>dan</a:t>
            </a:r>
            <a:r>
              <a:rPr lang="en-US" sz="3100" dirty="0" smtClean="0">
                <a:solidFill>
                  <a:schemeClr val="tx1"/>
                </a:solidFill>
              </a:rPr>
              <a:t> </a:t>
            </a:r>
            <a:r>
              <a:rPr lang="en-US" sz="3100" dirty="0" err="1" smtClean="0">
                <a:solidFill>
                  <a:schemeClr val="tx1"/>
                </a:solidFill>
              </a:rPr>
              <a:t>dasar</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a:t>
            </a:r>
            <a:br>
              <a:rPr lang="en-US" sz="3100" dirty="0" smtClean="0">
                <a:solidFill>
                  <a:schemeClr val="tx1"/>
                </a:solidFill>
              </a:rPr>
            </a:br>
            <a:r>
              <a:rPr lang="en-US" sz="3100" dirty="0">
                <a:solidFill>
                  <a:schemeClr val="tx1"/>
                </a:solidFill>
              </a:rPr>
              <a:t> </a:t>
            </a:r>
            <a:r>
              <a:rPr lang="en-US" sz="3100" dirty="0" smtClean="0">
                <a:solidFill>
                  <a:schemeClr val="tx1"/>
                </a:solidFill>
              </a:rPr>
              <a:t>    </a:t>
            </a:r>
            <a:r>
              <a:rPr lang="en-US" sz="3100" dirty="0" err="1" smtClean="0">
                <a:solidFill>
                  <a:schemeClr val="tx1"/>
                </a:solidFill>
              </a:rPr>
              <a:t>lembaga</a:t>
            </a:r>
            <a:r>
              <a:rPr lang="en-US" sz="3100" dirty="0" smtClean="0">
                <a:solidFill>
                  <a:schemeClr val="tx1"/>
                </a:solidFill>
              </a:rPr>
              <a:t> </a:t>
            </a:r>
            <a:r>
              <a:rPr lang="en-US" sz="3100" dirty="0" err="1" smtClean="0">
                <a:solidFill>
                  <a:schemeClr val="tx1"/>
                </a:solidFill>
              </a:rPr>
              <a:t>peradilan</a:t>
            </a:r>
            <a:r>
              <a:rPr lang="en-US" sz="3100" dirty="0" smtClean="0">
                <a:solidFill>
                  <a:schemeClr val="tx1"/>
                </a:solidFill>
              </a:rPr>
              <a:t> </a:t>
            </a:r>
            <a:r>
              <a:rPr lang="en-US" sz="3100" dirty="0" err="1" smtClean="0">
                <a:solidFill>
                  <a:schemeClr val="tx1"/>
                </a:solidFill>
              </a:rPr>
              <a:t>nasional</a:t>
            </a:r>
            <a:r>
              <a:rPr lang="id-ID" sz="3100" dirty="0" smtClean="0">
                <a:solidFill>
                  <a:schemeClr val="tx1"/>
                </a:solidFill>
              </a:rPr>
              <a:t/>
            </a:r>
            <a:br>
              <a:rPr lang="id-ID" sz="3100" dirty="0" smtClean="0">
                <a:solidFill>
                  <a:schemeClr val="tx1"/>
                </a:solidFill>
              </a:rPr>
            </a:br>
            <a:r>
              <a:rPr lang="id-ID" sz="3100" dirty="0">
                <a:solidFill>
                  <a:schemeClr val="tx1"/>
                </a:solidFill>
              </a:rPr>
              <a:t> </a:t>
            </a:r>
            <a:r>
              <a:rPr lang="id-ID" sz="3100" dirty="0" smtClean="0">
                <a:solidFill>
                  <a:schemeClr val="tx1"/>
                </a:solidFill>
              </a:rPr>
              <a:t>6.Mendeskripsikan upaya pemberantasan kosrusi di </a:t>
            </a:r>
            <a:br>
              <a:rPr lang="id-ID" sz="3100" dirty="0" smtClean="0">
                <a:solidFill>
                  <a:schemeClr val="tx1"/>
                </a:solidFill>
              </a:rPr>
            </a:br>
            <a:r>
              <a:rPr lang="id-ID" sz="3100" dirty="0">
                <a:solidFill>
                  <a:schemeClr val="tx1"/>
                </a:solidFill>
              </a:rPr>
              <a:t> </a:t>
            </a:r>
            <a:r>
              <a:rPr lang="id-ID" sz="3100" dirty="0" smtClean="0">
                <a:solidFill>
                  <a:schemeClr val="tx1"/>
                </a:solidFill>
              </a:rPr>
              <a:t>    Indonesia</a:t>
            </a:r>
            <a:r>
              <a:rPr lang="en-US" sz="3100" dirty="0" smtClean="0">
                <a:solidFill>
                  <a:schemeClr val="tx1"/>
                </a:solidFill>
              </a:rPr>
              <a:t/>
            </a:r>
            <a:br>
              <a:rPr lang="en-US" sz="3100" dirty="0" smtClean="0">
                <a:solidFill>
                  <a:schemeClr val="tx1"/>
                </a:solidFill>
              </a:rPr>
            </a:br>
            <a:endParaRPr lang="id-ID" sz="31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58336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2400" dirty="0" smtClean="0"/>
              <a:t>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t>
            </a:r>
            <a:br>
              <a:rPr lang="en-US" sz="2400" dirty="0" smtClean="0"/>
            </a:br>
            <a:r>
              <a:rPr lang="en-US" sz="2700" dirty="0" smtClean="0">
                <a:solidFill>
                  <a:srgbClr val="00B0F0"/>
                </a:solidFill>
              </a:rPr>
              <a:t>4.pengadilan </a:t>
            </a:r>
            <a:r>
              <a:rPr lang="en-US" sz="2700" dirty="0" err="1" smtClean="0">
                <a:solidFill>
                  <a:srgbClr val="00B0F0"/>
                </a:solidFill>
              </a:rPr>
              <a:t>tata</a:t>
            </a:r>
            <a:r>
              <a:rPr lang="en-US" sz="2700" dirty="0" smtClean="0">
                <a:solidFill>
                  <a:srgbClr val="00B0F0"/>
                </a:solidFill>
              </a:rPr>
              <a:t> </a:t>
            </a:r>
            <a:r>
              <a:rPr lang="en-US" sz="2700" dirty="0" err="1" smtClean="0">
                <a:solidFill>
                  <a:srgbClr val="00B0F0"/>
                </a:solidFill>
              </a:rPr>
              <a:t>usaha</a:t>
            </a:r>
            <a:r>
              <a:rPr lang="id-ID" sz="2700" dirty="0" smtClean="0">
                <a:solidFill>
                  <a:srgbClr val="00B0F0"/>
                </a:solidFill>
              </a:rPr>
              <a:t> negara</a:t>
            </a:r>
            <a:r>
              <a:rPr lang="en-US" sz="2700" dirty="0" smtClean="0">
                <a:solidFill>
                  <a:srgbClr val="00B0F0"/>
                </a:solidFill>
              </a:rPr>
              <a:t>.</a:t>
            </a:r>
            <a:r>
              <a:rPr lang="en-US" sz="2700" dirty="0" smtClean="0"/>
              <a:t/>
            </a:r>
            <a:br>
              <a:rPr lang="en-US" sz="2700" dirty="0" smtClean="0"/>
            </a:br>
            <a:r>
              <a:rPr lang="en-US" sz="2700" dirty="0" smtClean="0"/>
              <a:t>     </a:t>
            </a:r>
            <a:r>
              <a:rPr lang="id-ID" sz="2700" dirty="0" smtClean="0"/>
              <a:t>1.Bidang sosial:penolakan pemohonan ijin</a:t>
            </a:r>
            <a:r>
              <a:rPr lang="en-US" sz="2700" dirty="0" smtClean="0"/>
              <a:t/>
            </a:r>
            <a:br>
              <a:rPr lang="en-US" sz="2700" dirty="0" smtClean="0"/>
            </a:br>
            <a:r>
              <a:rPr lang="id-ID" sz="2700" dirty="0" smtClean="0"/>
              <a:t>     2.Bidang ekonomi:perpajakan, merk, agraria.</a:t>
            </a:r>
            <a:br>
              <a:rPr lang="id-ID" sz="2700" dirty="0" smtClean="0"/>
            </a:br>
            <a:r>
              <a:rPr lang="id-ID" sz="2700" dirty="0" smtClean="0"/>
              <a:t>     3.Bidang  status kedudukan,pemecatan seseorang</a:t>
            </a:r>
            <a:br>
              <a:rPr lang="id-ID" sz="2700" dirty="0" smtClean="0"/>
            </a:br>
            <a:r>
              <a:rPr lang="id-ID" sz="2700" dirty="0" smtClean="0"/>
              <a:t>     4.Bidang ham:penangkapan yang tidak prosedur</a:t>
            </a:r>
            <a:r>
              <a:rPr lang="en-US" sz="2700" dirty="0" smtClean="0"/>
              <a:t/>
            </a:r>
            <a:br>
              <a:rPr lang="en-US" sz="2700" dirty="0" smtClean="0"/>
            </a:br>
            <a:r>
              <a:rPr lang="en-US" sz="2700" dirty="0" smtClean="0">
                <a:solidFill>
                  <a:srgbClr val="0070C0"/>
                </a:solidFill>
              </a:rPr>
              <a:t> </a:t>
            </a:r>
            <a:r>
              <a:rPr lang="en-US" sz="2700" dirty="0" err="1" smtClean="0">
                <a:solidFill>
                  <a:srgbClr val="0070C0"/>
                </a:solidFill>
              </a:rPr>
              <a:t>b.peranan</a:t>
            </a:r>
            <a:r>
              <a:rPr lang="en-US" sz="2700" dirty="0" smtClean="0">
                <a:solidFill>
                  <a:srgbClr val="0070C0"/>
                </a:solidFill>
              </a:rPr>
              <a:t> </a:t>
            </a:r>
            <a:r>
              <a:rPr lang="en-US" sz="2700" dirty="0" err="1" smtClean="0">
                <a:solidFill>
                  <a:srgbClr val="0070C0"/>
                </a:solidFill>
              </a:rPr>
              <a:t>lembaga</a:t>
            </a:r>
            <a:r>
              <a:rPr lang="en-US" sz="2700" dirty="0" smtClean="0">
                <a:solidFill>
                  <a:srgbClr val="0070C0"/>
                </a:solidFill>
              </a:rPr>
              <a:t> –</a:t>
            </a:r>
            <a:r>
              <a:rPr lang="en-US" sz="2700" dirty="0" err="1" smtClean="0">
                <a:solidFill>
                  <a:srgbClr val="0070C0"/>
                </a:solidFill>
              </a:rPr>
              <a:t>lembaga</a:t>
            </a:r>
            <a:r>
              <a:rPr lang="en-US" sz="2700" dirty="0" smtClean="0">
                <a:solidFill>
                  <a:srgbClr val="0070C0"/>
                </a:solidFill>
              </a:rPr>
              <a:t> </a:t>
            </a:r>
            <a:r>
              <a:rPr lang="en-US" sz="2700" dirty="0" err="1" smtClean="0">
                <a:solidFill>
                  <a:srgbClr val="0070C0"/>
                </a:solidFill>
              </a:rPr>
              <a:t>peradilan</a:t>
            </a:r>
            <a:r>
              <a:rPr lang="en-US" sz="2700" dirty="0" smtClean="0">
                <a:solidFill>
                  <a:srgbClr val="0070C0"/>
                </a:solidFill>
              </a:rPr>
              <a:t> </a:t>
            </a:r>
            <a:r>
              <a:rPr lang="en-US" sz="2700" dirty="0" smtClean="0"/>
              <a:t/>
            </a:r>
            <a:br>
              <a:rPr lang="en-US" sz="2700" dirty="0" smtClean="0"/>
            </a:br>
            <a:r>
              <a:rPr lang="en-US" sz="2700" dirty="0" smtClean="0"/>
              <a:t>    1.pengadilan </a:t>
            </a:r>
            <a:r>
              <a:rPr lang="en-US" sz="2700" dirty="0" err="1" smtClean="0"/>
              <a:t>tingkat</a:t>
            </a:r>
            <a:r>
              <a:rPr lang="en-US" sz="2700" dirty="0" smtClean="0"/>
              <a:t> </a:t>
            </a:r>
            <a:r>
              <a:rPr lang="en-US" sz="2700" dirty="0" err="1" smtClean="0"/>
              <a:t>pertama</a:t>
            </a:r>
            <a:r>
              <a:rPr lang="en-US" sz="2700" dirty="0" smtClean="0"/>
              <a:t>(</a:t>
            </a:r>
            <a:r>
              <a:rPr lang="en-US" sz="2700" dirty="0" err="1" smtClean="0"/>
              <a:t>pengadilan</a:t>
            </a:r>
            <a:r>
              <a:rPr lang="en-US" sz="2700" dirty="0" smtClean="0"/>
              <a:t> </a:t>
            </a:r>
            <a:r>
              <a:rPr lang="en-US" sz="2700" dirty="0" err="1" smtClean="0"/>
              <a:t>negeri</a:t>
            </a:r>
            <a:r>
              <a:rPr lang="en-US" sz="2700" dirty="0" smtClean="0"/>
              <a:t>) </a:t>
            </a:r>
            <a:r>
              <a:rPr lang="en-US" sz="2700" dirty="0" err="1" smtClean="0"/>
              <a:t>satu</a:t>
            </a:r>
            <a:r>
              <a:rPr lang="en-US" sz="2700" dirty="0" smtClean="0"/>
              <a:t> </a:t>
            </a:r>
            <a:r>
              <a:rPr lang="id-ID" sz="2700" dirty="0" smtClean="0"/>
              <a:t/>
            </a:r>
            <a:br>
              <a:rPr lang="id-ID" sz="2700" dirty="0" smtClean="0"/>
            </a:br>
            <a:r>
              <a:rPr lang="id-ID" sz="2700" dirty="0" smtClean="0"/>
              <a:t>       </a:t>
            </a:r>
            <a:r>
              <a:rPr lang="en-US" sz="2700" dirty="0" err="1" smtClean="0"/>
              <a:t>kabupaten</a:t>
            </a:r>
            <a:r>
              <a:rPr lang="en-US" sz="2700" dirty="0" smtClean="0"/>
              <a:t>/</a:t>
            </a:r>
            <a:r>
              <a:rPr lang="en-US" sz="2700" dirty="0" err="1" smtClean="0"/>
              <a:t>kota</a:t>
            </a:r>
            <a:r>
              <a:rPr lang="en-US" sz="2700" dirty="0" smtClean="0"/>
              <a:t/>
            </a:r>
            <a:br>
              <a:rPr lang="en-US" sz="2700" dirty="0" smtClean="0"/>
            </a:br>
            <a:r>
              <a:rPr lang="en-US" sz="2700" dirty="0" smtClean="0"/>
              <a:t>    2.pengadilan </a:t>
            </a:r>
            <a:r>
              <a:rPr lang="en-US" sz="2700" dirty="0" err="1" smtClean="0"/>
              <a:t>tingkat</a:t>
            </a:r>
            <a:r>
              <a:rPr lang="en-US" sz="2700" dirty="0" smtClean="0"/>
              <a:t> </a:t>
            </a:r>
            <a:r>
              <a:rPr lang="en-US" sz="2700" dirty="0" err="1" smtClean="0"/>
              <a:t>kedua</a:t>
            </a:r>
            <a:r>
              <a:rPr lang="en-US" sz="2700" dirty="0" smtClean="0"/>
              <a:t> (</a:t>
            </a:r>
            <a:r>
              <a:rPr lang="en-US" sz="2700" dirty="0" err="1" smtClean="0"/>
              <a:t>pengadilan</a:t>
            </a:r>
            <a:r>
              <a:rPr lang="en-US" sz="2700" dirty="0" smtClean="0"/>
              <a:t> </a:t>
            </a:r>
            <a:r>
              <a:rPr lang="en-US" sz="2700" dirty="0" err="1" smtClean="0"/>
              <a:t>tinggi</a:t>
            </a:r>
            <a:r>
              <a:rPr lang="en-US" sz="2700" dirty="0" smtClean="0"/>
              <a:t>) </a:t>
            </a:r>
            <a:r>
              <a:rPr lang="en-US" sz="2700" dirty="0" err="1" smtClean="0"/>
              <a:t>berada</a:t>
            </a:r>
            <a:r>
              <a:rPr lang="en-US" sz="2700" dirty="0" smtClean="0"/>
              <a:t> </a:t>
            </a:r>
            <a:r>
              <a:rPr lang="en-US" sz="2700" dirty="0" err="1" smtClean="0"/>
              <a:t>diibu</a:t>
            </a:r>
            <a:r>
              <a:rPr lang="en-US" sz="2700" dirty="0" smtClean="0"/>
              <a:t> </a:t>
            </a:r>
            <a:r>
              <a:rPr lang="en-US" sz="2700" dirty="0" err="1" smtClean="0"/>
              <a:t>kota</a:t>
            </a:r>
            <a:r>
              <a:rPr lang="en-US" sz="2700" dirty="0" smtClean="0"/>
              <a:t/>
            </a:r>
            <a:br>
              <a:rPr lang="en-US" sz="2700" dirty="0" smtClean="0"/>
            </a:br>
            <a:r>
              <a:rPr lang="en-US" sz="2700" dirty="0" smtClean="0"/>
              <a:t>       pro</a:t>
            </a:r>
            <a:r>
              <a:rPr lang="id-ID" sz="2700" dirty="0" smtClean="0"/>
              <a:t>v</a:t>
            </a:r>
            <a:r>
              <a:rPr lang="en-US" sz="2700" dirty="0" err="1" smtClean="0"/>
              <a:t>insi</a:t>
            </a:r>
            <a:r>
              <a:rPr lang="en-US" sz="2700" dirty="0" smtClean="0"/>
              <a:t> , </a:t>
            </a:r>
            <a:r>
              <a:rPr lang="en-US" sz="2700" dirty="0" err="1" smtClean="0"/>
              <a:t>pengadilan</a:t>
            </a:r>
            <a:r>
              <a:rPr lang="en-US" sz="2700" dirty="0" smtClean="0"/>
              <a:t> </a:t>
            </a:r>
            <a:r>
              <a:rPr lang="en-US" sz="2700" dirty="0" err="1" smtClean="0"/>
              <a:t>tinggi</a:t>
            </a:r>
            <a:r>
              <a:rPr lang="en-US" sz="2700" dirty="0" smtClean="0"/>
              <a:t> </a:t>
            </a:r>
            <a:r>
              <a:rPr lang="en-US" sz="2700" dirty="0" err="1" smtClean="0"/>
              <a:t>di</a:t>
            </a:r>
            <a:r>
              <a:rPr lang="en-US" sz="2700" dirty="0" smtClean="0"/>
              <a:t> </a:t>
            </a:r>
            <a:r>
              <a:rPr lang="en-US" sz="2700" dirty="0" err="1" smtClean="0"/>
              <a:t>sebut</a:t>
            </a:r>
            <a:r>
              <a:rPr lang="en-US" sz="2700" dirty="0" smtClean="0"/>
              <a:t> </a:t>
            </a:r>
            <a:r>
              <a:rPr lang="en-US" sz="2700" dirty="0" err="1" smtClean="0"/>
              <a:t>juga</a:t>
            </a:r>
            <a:r>
              <a:rPr lang="en-US" sz="2700" dirty="0" smtClean="0"/>
              <a:t> </a:t>
            </a:r>
            <a:r>
              <a:rPr lang="en-US" sz="2700" dirty="0" err="1" smtClean="0"/>
              <a:t>tingkat</a:t>
            </a:r>
            <a:r>
              <a:rPr lang="en-US" sz="2700" dirty="0" smtClean="0"/>
              <a:t> banding.</a:t>
            </a:r>
            <a:br>
              <a:rPr lang="en-US" sz="2700" dirty="0" smtClean="0"/>
            </a:br>
            <a:r>
              <a:rPr lang="en-US" sz="2700" dirty="0" smtClean="0"/>
              <a:t>    3.kasasi </a:t>
            </a:r>
            <a:r>
              <a:rPr lang="en-US" sz="2700" dirty="0" err="1" smtClean="0"/>
              <a:t>oleh</a:t>
            </a:r>
            <a:r>
              <a:rPr lang="en-US" sz="2700" dirty="0" smtClean="0"/>
              <a:t> </a:t>
            </a:r>
            <a:r>
              <a:rPr lang="en-US" sz="2700" dirty="0" err="1" smtClean="0"/>
              <a:t>mahkamah</a:t>
            </a:r>
            <a:r>
              <a:rPr lang="en-US" sz="2700" dirty="0" smtClean="0"/>
              <a:t> </a:t>
            </a:r>
            <a:r>
              <a:rPr lang="en-US" sz="2700" dirty="0" err="1" smtClean="0"/>
              <a:t>agung</a:t>
            </a:r>
            <a:r>
              <a:rPr lang="en-US" sz="2700" dirty="0" smtClean="0"/>
              <a:t>, </a:t>
            </a:r>
            <a:r>
              <a:rPr lang="en-US" sz="2700" dirty="0" err="1" smtClean="0"/>
              <a:t>berkedudukan</a:t>
            </a:r>
            <a:r>
              <a:rPr lang="en-US" sz="2700" dirty="0" smtClean="0"/>
              <a:t> </a:t>
            </a:r>
            <a:r>
              <a:rPr lang="en-US" sz="2700" dirty="0" err="1" smtClean="0"/>
              <a:t>di</a:t>
            </a:r>
            <a:r>
              <a:rPr lang="en-US" sz="2700" dirty="0" smtClean="0"/>
              <a:t> </a:t>
            </a:r>
            <a:r>
              <a:rPr lang="en-US" sz="2700" dirty="0" err="1" smtClean="0"/>
              <a:t>ibu</a:t>
            </a:r>
            <a:r>
              <a:rPr lang="en-US" sz="2700" dirty="0" smtClean="0"/>
              <a:t> </a:t>
            </a:r>
            <a:r>
              <a:rPr lang="en-US" sz="2700" dirty="0" err="1" smtClean="0"/>
              <a:t>kota</a:t>
            </a:r>
            <a:r>
              <a:rPr lang="en-US" sz="2700" dirty="0" smtClean="0"/>
              <a:t> </a:t>
            </a:r>
            <a:r>
              <a:rPr lang="en-US" sz="2700" dirty="0" err="1" smtClean="0"/>
              <a:t>negra</a:t>
            </a:r>
            <a:r>
              <a:rPr lang="en-US" sz="2700" dirty="0" smtClean="0"/>
              <a:t> </a:t>
            </a:r>
            <a:r>
              <a:rPr lang="id-ID" sz="2700" dirty="0" smtClean="0"/>
              <a:t/>
            </a:r>
            <a:br>
              <a:rPr lang="id-ID" sz="2700" dirty="0" smtClean="0"/>
            </a:br>
            <a:r>
              <a:rPr lang="id-ID" sz="2700" dirty="0" smtClean="0"/>
              <a:t>        </a:t>
            </a:r>
            <a:r>
              <a:rPr lang="en-US" sz="2700" dirty="0" err="1" smtClean="0"/>
              <a:t>republik</a:t>
            </a:r>
            <a:r>
              <a:rPr lang="id-ID" sz="2700" dirty="0" smtClean="0"/>
              <a:t> </a:t>
            </a:r>
            <a:r>
              <a:rPr lang="en-US" sz="2700" dirty="0" err="1" smtClean="0"/>
              <a:t>indonesia</a:t>
            </a:r>
            <a:r>
              <a:rPr lang="en-US" sz="2700" dirty="0" smtClean="0"/>
              <a:t>,  </a:t>
            </a:r>
            <a:r>
              <a:rPr lang="en-US" sz="2700" dirty="0" err="1" smtClean="0"/>
              <a:t>atau</a:t>
            </a:r>
            <a:r>
              <a:rPr lang="en-US" sz="2700" dirty="0" smtClean="0"/>
              <a:t> </a:t>
            </a:r>
            <a:r>
              <a:rPr lang="en-US" sz="2700" dirty="0" err="1" smtClean="0"/>
              <a:t>di</a:t>
            </a:r>
            <a:r>
              <a:rPr lang="en-US" sz="2700" dirty="0" smtClean="0"/>
              <a:t> lain </a:t>
            </a:r>
            <a:r>
              <a:rPr lang="en-US" sz="2700" dirty="0" err="1" smtClean="0"/>
              <a:t>tempat</a:t>
            </a:r>
            <a:r>
              <a:rPr lang="en-US" sz="2700" dirty="0" smtClean="0"/>
              <a:t> </a:t>
            </a:r>
            <a:r>
              <a:rPr lang="en-US" sz="2700" dirty="0" err="1" smtClean="0"/>
              <a:t>di</a:t>
            </a:r>
            <a:r>
              <a:rPr lang="en-US" sz="2700" dirty="0" smtClean="0"/>
              <a:t> </a:t>
            </a:r>
            <a:r>
              <a:rPr lang="en-US" sz="2700" dirty="0" err="1" smtClean="0"/>
              <a:t>tetapkan</a:t>
            </a:r>
            <a:r>
              <a:rPr lang="en-US" sz="2700" dirty="0" smtClean="0"/>
              <a:t> </a:t>
            </a:r>
            <a:r>
              <a:rPr lang="en-US" sz="2700" dirty="0" err="1" smtClean="0"/>
              <a:t>oleh</a:t>
            </a:r>
            <a:r>
              <a:rPr lang="en-US" sz="2700" dirty="0" smtClean="0"/>
              <a:t> </a:t>
            </a:r>
            <a:r>
              <a:rPr lang="id-ID" sz="2700" dirty="0" smtClean="0"/>
              <a:t/>
            </a:r>
            <a:br>
              <a:rPr lang="id-ID" sz="2700" dirty="0" smtClean="0"/>
            </a:br>
            <a:r>
              <a:rPr lang="id-ID" sz="2700" dirty="0" smtClean="0"/>
              <a:t>       </a:t>
            </a:r>
            <a:r>
              <a:rPr lang="en-US" sz="2700" dirty="0" err="1" smtClean="0"/>
              <a:t>presiden</a:t>
            </a:r>
            <a:r>
              <a:rPr lang="en-US" sz="2700" dirty="0" smtClean="0"/>
              <a:t>. </a:t>
            </a:r>
            <a:r>
              <a:rPr lang="en-US" sz="2700" dirty="0" err="1" smtClean="0"/>
              <a:t>Memeriksa</a:t>
            </a:r>
            <a:r>
              <a:rPr lang="en-US" sz="2700" dirty="0" smtClean="0"/>
              <a:t/>
            </a:r>
            <a:br>
              <a:rPr lang="en-US" sz="2700" dirty="0" smtClean="0"/>
            </a:br>
            <a:r>
              <a:rPr lang="en-US" sz="2700" dirty="0" smtClean="0"/>
              <a:t>       </a:t>
            </a:r>
            <a:r>
              <a:rPr lang="en-US" sz="2700" dirty="0" err="1" smtClean="0"/>
              <a:t>dan</a:t>
            </a:r>
            <a:r>
              <a:rPr lang="en-US" sz="2700" dirty="0" smtClean="0"/>
              <a:t> </a:t>
            </a:r>
            <a:r>
              <a:rPr lang="en-US" sz="2700" dirty="0" err="1" smtClean="0"/>
              <a:t>memutuskan</a:t>
            </a:r>
            <a:r>
              <a:rPr lang="en-US" sz="2700" dirty="0" smtClean="0"/>
              <a:t>  </a:t>
            </a:r>
            <a:r>
              <a:rPr lang="en-US" sz="2700" dirty="0" err="1" smtClean="0"/>
              <a:t>permohonan</a:t>
            </a:r>
            <a:r>
              <a:rPr lang="en-US" sz="2700" dirty="0" smtClean="0"/>
              <a:t> </a:t>
            </a:r>
            <a:r>
              <a:rPr lang="en-US" sz="2700" dirty="0" err="1" smtClean="0"/>
              <a:t>kasasi</a:t>
            </a:r>
            <a:r>
              <a:rPr lang="en-US" sz="2700" dirty="0" smtClean="0"/>
              <a:t> (</a:t>
            </a:r>
            <a:r>
              <a:rPr lang="en-US" sz="2700" dirty="0" err="1" smtClean="0"/>
              <a:t>terhadap</a:t>
            </a:r>
            <a:r>
              <a:rPr lang="en-US" sz="2700" dirty="0" smtClean="0"/>
              <a:t> </a:t>
            </a:r>
            <a:r>
              <a:rPr lang="en-US" sz="2700" dirty="0" err="1" smtClean="0"/>
              <a:t>putusan</a:t>
            </a:r>
            <a:r>
              <a:rPr lang="en-US" sz="2700" dirty="0" smtClean="0"/>
              <a:t> </a:t>
            </a:r>
            <a:r>
              <a:rPr lang="en-US" sz="2700" dirty="0" err="1" smtClean="0"/>
              <a:t>tingkat</a:t>
            </a:r>
            <a:r>
              <a:rPr lang="en-US" sz="2700" dirty="0" smtClean="0"/>
              <a:t> </a:t>
            </a:r>
            <a:br>
              <a:rPr lang="en-US" sz="2700" dirty="0" smtClean="0"/>
            </a:br>
            <a:r>
              <a:rPr lang="en-US" sz="2700" dirty="0" smtClean="0"/>
              <a:t>       </a:t>
            </a:r>
            <a:r>
              <a:rPr lang="en-US" sz="2700" dirty="0" err="1" smtClean="0"/>
              <a:t>pengadilan</a:t>
            </a:r>
            <a:r>
              <a:rPr lang="en-US" sz="2700" dirty="0" smtClean="0"/>
              <a:t> </a:t>
            </a:r>
            <a:r>
              <a:rPr lang="en-US" sz="2700" dirty="0" err="1" smtClean="0"/>
              <a:t>tingkat</a:t>
            </a:r>
            <a:r>
              <a:rPr lang="en-US" sz="2700" dirty="0" smtClean="0"/>
              <a:t> banding </a:t>
            </a:r>
            <a:r>
              <a:rPr lang="en-US" sz="2700" dirty="0" err="1" smtClean="0"/>
              <a:t>atau</a:t>
            </a:r>
            <a:r>
              <a:rPr lang="en-US" sz="2700" dirty="0" smtClean="0"/>
              <a:t> </a:t>
            </a:r>
            <a:r>
              <a:rPr lang="en-US" sz="2700" dirty="0" err="1" smtClean="0"/>
              <a:t>tingkat</a:t>
            </a:r>
            <a:r>
              <a:rPr lang="en-US" sz="2700" dirty="0" smtClean="0"/>
              <a:t> </a:t>
            </a:r>
            <a:r>
              <a:rPr lang="en-US" sz="2700" dirty="0" err="1" smtClean="0"/>
              <a:t>terkhir</a:t>
            </a:r>
            <a:r>
              <a:rPr lang="en-US" sz="2700" dirty="0" smtClean="0"/>
              <a:t>  </a:t>
            </a:r>
            <a:r>
              <a:rPr lang="en-US" sz="2700" dirty="0" err="1" smtClean="0"/>
              <a:t>dari</a:t>
            </a:r>
            <a:r>
              <a:rPr lang="en-US" sz="2700" dirty="0" smtClean="0"/>
              <a:t> </a:t>
            </a:r>
            <a:r>
              <a:rPr lang="en-US" sz="2700" dirty="0" err="1" smtClean="0"/>
              <a:t>semua</a:t>
            </a:r>
            <a:r>
              <a:rPr lang="en-US" sz="2700" dirty="0" smtClean="0"/>
              <a:t> ling </a:t>
            </a:r>
            <a:r>
              <a:rPr lang="id-ID" sz="2700" dirty="0" smtClean="0"/>
              <a:t/>
            </a:r>
            <a:br>
              <a:rPr lang="id-ID" sz="2700" dirty="0" smtClean="0"/>
            </a:br>
            <a:r>
              <a:rPr lang="id-ID" sz="2700" dirty="0" smtClean="0"/>
              <a:t>        </a:t>
            </a:r>
            <a:r>
              <a:rPr lang="en-US" sz="2700" dirty="0" err="1" smtClean="0"/>
              <a:t>pengadilan</a:t>
            </a:r>
            <a:r>
              <a:rPr lang="en-US" sz="2700" dirty="0" smtClean="0"/>
              <a:t/>
            </a:r>
            <a:br>
              <a:rPr lang="en-US" sz="2700" dirty="0" smtClean="0"/>
            </a:br>
            <a:r>
              <a:rPr lang="en-US" sz="2700" dirty="0" smtClean="0"/>
              <a:t>      </a:t>
            </a:r>
            <a:r>
              <a:rPr lang="en-US" sz="2400" dirty="0" smtClean="0"/>
              <a:t/>
            </a:r>
            <a:br>
              <a:rPr lang="en-US" sz="2400" dirty="0" smtClean="0"/>
            </a:br>
            <a:r>
              <a:rPr lang="en-US" sz="2400" dirty="0" smtClean="0"/>
              <a:t>      </a:t>
            </a:r>
            <a:br>
              <a:rPr lang="en-US" sz="2400" dirty="0" smtClean="0"/>
            </a:br>
            <a:r>
              <a:rPr lang="en-US" sz="2400" dirty="0" smtClean="0"/>
              <a:t>      </a:t>
            </a:r>
            <a:endParaRPr lang="id-ID"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MAHKAMAH AGUNG</a:t>
            </a:r>
            <a:br>
              <a:rPr lang="id-ID" sz="3200" b="1" dirty="0" smtClean="0">
                <a:solidFill>
                  <a:srgbClr val="FF0000"/>
                </a:solidFill>
              </a:rPr>
            </a:br>
            <a:r>
              <a:rPr lang="id-ID" sz="2800" dirty="0" smtClean="0"/>
              <a:t>Pasal 24 A</a:t>
            </a:r>
            <a:br>
              <a:rPr lang="id-ID" sz="2800" dirty="0" smtClean="0"/>
            </a:br>
            <a:r>
              <a:rPr lang="id-ID" sz="2800" dirty="0" smtClean="0"/>
              <a:t>Ayat 1:Mahkamah </a:t>
            </a:r>
            <a:r>
              <a:rPr lang="id-ID" sz="2800" dirty="0" smtClean="0"/>
              <a:t>A</a:t>
            </a:r>
            <a:r>
              <a:rPr lang="id-ID" sz="2800" dirty="0" smtClean="0"/>
              <a:t>gung </a:t>
            </a:r>
            <a:r>
              <a:rPr lang="id-ID" sz="2800" dirty="0" smtClean="0"/>
              <a:t>berwenang mengadili  pada tingkat kasasi (pembatalan atas keputusan pengadilan), </a:t>
            </a:r>
            <a:r>
              <a:rPr lang="id-ID" sz="2800" dirty="0" smtClean="0">
                <a:solidFill>
                  <a:srgbClr val="FF0000"/>
                </a:solidFill>
              </a:rPr>
              <a:t>menguji peraturan perundang-undangan  di bawah undang-undang  terhadap undang-undang dan wewenang lainnya yang di berikan UU.</a:t>
            </a:r>
            <a:r>
              <a:rPr lang="id-ID" sz="2800" dirty="0" smtClean="0"/>
              <a:t/>
            </a:r>
            <a:br>
              <a:rPr lang="id-ID" sz="2800" dirty="0" smtClean="0"/>
            </a:br>
            <a:r>
              <a:rPr lang="id-ID" sz="2800" dirty="0" smtClean="0"/>
              <a:t>Ayat 2: Hakim agung harus memiliki integritas  dan kepribadian yang tidak tercela,adil profesional, dan berpengalaman di bidang hukum</a:t>
            </a:r>
            <a:br>
              <a:rPr lang="id-ID" sz="2800" dirty="0" smtClean="0"/>
            </a:br>
            <a:r>
              <a:rPr lang="id-ID" sz="2800" dirty="0" smtClean="0">
                <a:solidFill>
                  <a:schemeClr val="tx1"/>
                </a:solidFill>
              </a:rPr>
              <a:t>Ayat 3</a:t>
            </a:r>
            <a:r>
              <a:rPr lang="id-ID" sz="2800" dirty="0" smtClean="0"/>
              <a:t>:Calon hakim Agung di usulkan  KY kepada DPR  untuk mendapatkan persetujuan  dan selanjutnya di tetapkan hakim agung oleh Presiden.</a:t>
            </a:r>
            <a:br>
              <a:rPr lang="id-ID" sz="2800" dirty="0" smtClean="0"/>
            </a:br>
            <a:endParaRPr lang="id-ID"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8829708" cy="644051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Lanjutannya</a:t>
            </a:r>
            <a:br>
              <a:rPr lang="id-ID" sz="2800" dirty="0" smtClean="0"/>
            </a:br>
            <a:r>
              <a:rPr lang="id-ID" sz="2800" dirty="0" smtClean="0"/>
              <a:t/>
            </a:r>
            <a:br>
              <a:rPr lang="id-ID" sz="2800" dirty="0" smtClean="0"/>
            </a:br>
            <a:r>
              <a:rPr lang="id-ID" sz="2800" dirty="0" smtClean="0"/>
              <a:t>Ketua dan wakil ketua  Mahkamah Agung di pilih dari dan,oleh </a:t>
            </a:r>
            <a:r>
              <a:rPr lang="id-ID" sz="2800" dirty="0" smtClean="0"/>
              <a:t>anggota </a:t>
            </a:r>
            <a:r>
              <a:rPr lang="id-ID" sz="2800" dirty="0" smtClean="0"/>
              <a:t>Hakim </a:t>
            </a:r>
            <a:r>
              <a:rPr lang="id-ID" sz="2800" dirty="0" smtClean="0"/>
              <a:t>Agung.</a:t>
            </a:r>
            <a:br>
              <a:rPr lang="id-ID" sz="2800" dirty="0" smtClean="0"/>
            </a:br>
            <a:r>
              <a:rPr lang="id-ID" sz="2800" dirty="0" smtClean="0"/>
              <a:t/>
            </a:r>
            <a:br>
              <a:rPr lang="id-ID" sz="2800" dirty="0" smtClean="0"/>
            </a:br>
            <a:r>
              <a:rPr lang="id-ID" sz="3600" b="1" dirty="0" smtClean="0">
                <a:solidFill>
                  <a:srgbClr val="FF0000"/>
                </a:solidFill>
              </a:rPr>
              <a:t>FUNGSI Mahkamah Agung</a:t>
            </a:r>
            <a:br>
              <a:rPr lang="id-ID" sz="3600" b="1" dirty="0" smtClean="0">
                <a:solidFill>
                  <a:srgbClr val="FF0000"/>
                </a:solidFill>
              </a:rPr>
            </a:br>
            <a:r>
              <a:rPr lang="id-ID" sz="2800" dirty="0" smtClean="0"/>
              <a:t>1).FUNGSI PERADILAN</a:t>
            </a:r>
            <a:br>
              <a:rPr lang="id-ID" sz="2800" dirty="0" smtClean="0"/>
            </a:br>
            <a:r>
              <a:rPr lang="id-ID" sz="2800" dirty="0" smtClean="0"/>
              <a:t>Sebagai pengadilan negeri tertingi mahkamah agung merupakan pengadilan kasasi  yang bertugas membina keseragaman dalam penerapan hukum  melalui putusan  kasasi atau peninjuan kembali. Mahkamah Agung berwenang  memeriksa dan memutuskan  pada tingkat pertama dan terakhir.</a:t>
            </a:r>
            <a:br>
              <a:rPr lang="id-ID" sz="2800" dirty="0" smtClean="0"/>
            </a:br>
            <a:r>
              <a:rPr lang="id-ID" sz="2800" dirty="0" smtClean="0"/>
              <a:t>Mahkamah agung berwenang menguji  menilai secara materil  peraturan perundangan di bawah UU. </a:t>
            </a:r>
            <a:br>
              <a:rPr lang="id-ID" sz="2800" dirty="0" smtClean="0"/>
            </a:br>
            <a:endParaRPr lang="id-ID"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   </a:t>
            </a:r>
            <a:r>
              <a:rPr lang="id-ID" sz="2800" dirty="0" smtClean="0">
                <a:solidFill>
                  <a:srgbClr val="FF0000"/>
                </a:solidFill>
              </a:rPr>
              <a:t>FUNGSI MA</a:t>
            </a:r>
            <a:r>
              <a:rPr lang="id-ID" sz="2800" dirty="0" smtClean="0"/>
              <a:t/>
            </a:r>
            <a:br>
              <a:rPr lang="id-ID" sz="2800" dirty="0" smtClean="0"/>
            </a:br>
            <a:r>
              <a:rPr lang="id-ID" sz="2800" dirty="0" smtClean="0"/>
              <a:t/>
            </a:r>
            <a:br>
              <a:rPr lang="id-ID" sz="2800" dirty="0" smtClean="0"/>
            </a:br>
            <a:r>
              <a:rPr lang="id-ID" sz="2800" dirty="0" smtClean="0"/>
              <a:t>2).Fungsi pengawasan</a:t>
            </a:r>
            <a:br>
              <a:rPr lang="id-ID" sz="2800" dirty="0" smtClean="0"/>
            </a:br>
            <a:r>
              <a:rPr lang="id-ID" sz="2800" dirty="0" smtClean="0"/>
              <a:t>     Pengwasan di lingkungan peradilannya</a:t>
            </a:r>
            <a:br>
              <a:rPr lang="id-ID" sz="2800" dirty="0" smtClean="0"/>
            </a:br>
            <a:r>
              <a:rPr lang="id-ID" sz="2800" dirty="0" smtClean="0"/>
              <a:t>3).Fungsi mengatur</a:t>
            </a:r>
            <a:br>
              <a:rPr lang="id-ID" sz="2800" dirty="0" smtClean="0"/>
            </a:br>
            <a:r>
              <a:rPr lang="id-ID" sz="2800" dirty="0" smtClean="0"/>
              <a:t>4).Fungsi nasihat</a:t>
            </a:r>
            <a:br>
              <a:rPr lang="id-ID" sz="2800" dirty="0" smtClean="0"/>
            </a:br>
            <a:r>
              <a:rPr lang="id-ID" sz="2800" dirty="0" smtClean="0"/>
              <a:t>    Misalnya Presiden akan memberikan Grasi</a:t>
            </a:r>
            <a:br>
              <a:rPr lang="id-ID" sz="2800" dirty="0" smtClean="0"/>
            </a:br>
            <a:r>
              <a:rPr lang="id-ID" sz="2800" dirty="0" smtClean="0"/>
              <a:t>5).Fungsi administratif</a:t>
            </a:r>
            <a:br>
              <a:rPr lang="id-ID" sz="2800" dirty="0" smtClean="0"/>
            </a:br>
            <a:r>
              <a:rPr lang="id-ID" sz="2800" dirty="0" smtClean="0"/>
              <a:t>    Tata kerja kepaniteraan</a:t>
            </a:r>
            <a:endParaRPr lang="id-ID"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MAHKAMAH KONSTITUSI</a:t>
            </a:r>
            <a:r>
              <a:rPr lang="id-ID" sz="2800" dirty="0" smtClean="0"/>
              <a:t/>
            </a:r>
            <a:br>
              <a:rPr lang="id-ID" sz="2800" dirty="0" smtClean="0"/>
            </a:br>
            <a:r>
              <a:rPr lang="id-ID" sz="2800" dirty="0" smtClean="0"/>
              <a:t>PASAL 24 C</a:t>
            </a:r>
            <a:br>
              <a:rPr lang="id-ID" sz="2800" dirty="0" smtClean="0"/>
            </a:br>
            <a:r>
              <a:rPr lang="id-ID" sz="2800" dirty="0" smtClean="0">
                <a:solidFill>
                  <a:srgbClr val="00B0F0"/>
                </a:solidFill>
              </a:rPr>
              <a:t>Ayat</a:t>
            </a:r>
            <a:r>
              <a:rPr lang="id-ID" sz="2800" dirty="0" smtClean="0"/>
              <a:t> 1: Mahkamah Konstitusi berwenang mengadili  pada tingkat pertama dan terakhir  yang putusannya bersifat final  untuk menguji UU terhadap UUD, memutus sengketa kewenangan lembaga negara  yang kewenangan di berikan oleh UUD, memutus pembubaran partai politik, dan memutus perselishan hasil pemilihan umum.</a:t>
            </a:r>
            <a:br>
              <a:rPr lang="id-ID" sz="2800" dirty="0" smtClean="0"/>
            </a:br>
            <a:r>
              <a:rPr lang="id-ID" sz="2800" dirty="0" smtClean="0"/>
              <a:t>MK wajib memberikan  putusan atas pendapat DPR mengenai  dugaan pelanggaran  oleh  Presiden atau wakil Presiden menurut UUD.</a:t>
            </a:r>
            <a:br>
              <a:rPr lang="id-ID" sz="2800" dirty="0" smtClean="0"/>
            </a:br>
            <a:endParaRPr lang="id-ID"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id-ID" sz="2800" dirty="0" smtClean="0"/>
              <a:t>Aayat 3: Mahkamah Konstitusi mempunyai sembilan  orang anggota Hakim Konstitusi  yang di tetapkan oleh Presiden, yang di ajukan  masing-masing 3 orang  oleh MA,  3 orang oleh DPR,  dan 3 orang oleh Presiden.</a:t>
            </a:r>
            <a:br>
              <a:rPr lang="id-ID" sz="2800" dirty="0" smtClean="0"/>
            </a:br>
            <a:r>
              <a:rPr lang="id-ID" sz="2800" dirty="0" smtClean="0"/>
              <a:t>Ayat 4:Ketua dan wakil ketua MK, di pilih dari dan oleh hakim Konstitusi.</a:t>
            </a:r>
            <a:br>
              <a:rPr lang="id-ID" sz="2800" dirty="0" smtClean="0"/>
            </a:br>
            <a:endParaRPr lang="id-ID"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3600" b="1" dirty="0" smtClean="0">
                <a:solidFill>
                  <a:srgbClr val="FF0000"/>
                </a:solidFill>
              </a:rPr>
              <a:t>Menampilkan sikap tanggung jawab  dalam kehidupan  sehari-hari sebagai kesadaran  terhadap hak dan kewajiban  sebagai warga negara </a:t>
            </a:r>
            <a:r>
              <a:rPr lang="id-ID" sz="2800" dirty="0" smtClean="0"/>
              <a:t/>
            </a:r>
            <a:br>
              <a:rPr lang="id-ID" sz="2800" dirty="0" smtClean="0"/>
            </a:br>
            <a:r>
              <a:rPr lang="id-ID" sz="2800" dirty="0" smtClean="0"/>
              <a:t>1.Keluarga</a:t>
            </a:r>
            <a:br>
              <a:rPr lang="id-ID" sz="2800" dirty="0" smtClean="0"/>
            </a:br>
            <a:r>
              <a:rPr lang="id-ID" sz="2800" dirty="0" smtClean="0"/>
              <a:t>   a)Mematuhi perintah orang tua</a:t>
            </a:r>
            <a:br>
              <a:rPr lang="id-ID" sz="2800" dirty="0" smtClean="0"/>
            </a:br>
            <a:r>
              <a:rPr lang="id-ID" sz="2800" dirty="0" smtClean="0"/>
              <a:t>   b)Menghormati anggota keluarga ayah,ibu,kakak,adik</a:t>
            </a:r>
            <a:br>
              <a:rPr lang="id-ID" sz="2800" dirty="0" smtClean="0"/>
            </a:br>
            <a:r>
              <a:rPr lang="id-ID" sz="2800" dirty="0" smtClean="0"/>
              <a:t>   c.Melaksanakan aturan yg di buat  dan di sepati  keluarga</a:t>
            </a:r>
            <a:br>
              <a:rPr lang="id-ID" sz="2800" dirty="0" smtClean="0"/>
            </a:br>
            <a:r>
              <a:rPr lang="id-ID" sz="2800" dirty="0" smtClean="0"/>
              <a:t>2.Sekolah</a:t>
            </a:r>
            <a:br>
              <a:rPr lang="id-ID" sz="2800" dirty="0" smtClean="0"/>
            </a:br>
            <a:r>
              <a:rPr lang="id-ID" sz="2800" dirty="0" smtClean="0"/>
              <a:t>   a)Menghormati kepala sekolah,guru,dan karyawan lainya</a:t>
            </a:r>
            <a:br>
              <a:rPr lang="id-ID" sz="2800" dirty="0" smtClean="0"/>
            </a:br>
            <a:r>
              <a:rPr lang="id-ID" sz="2800" dirty="0" smtClean="0"/>
              <a:t>   b)Memakai seragam sekolah pada waktu yg telah di tentukan</a:t>
            </a:r>
            <a:br>
              <a:rPr lang="id-ID" sz="2800" dirty="0" smtClean="0"/>
            </a:br>
            <a:r>
              <a:rPr lang="id-ID" sz="2800" dirty="0" smtClean="0"/>
              <a:t>   c)Tidak mencontek ketika ulangan</a:t>
            </a:r>
            <a:br>
              <a:rPr lang="id-ID" sz="2800" dirty="0" smtClean="0"/>
            </a:br>
            <a:r>
              <a:rPr lang="id-ID" sz="2800" dirty="0" smtClean="0"/>
              <a:t>   d)Memperhatikan penjelasan guru</a:t>
            </a:r>
            <a:endParaRPr lang="id-ID"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id-ID" sz="2800" dirty="0" smtClean="0"/>
              <a:t>3.Lingkungan masy</a:t>
            </a:r>
            <a:br>
              <a:rPr lang="id-ID" sz="2800" dirty="0" smtClean="0"/>
            </a:br>
            <a:r>
              <a:rPr lang="id-ID" sz="2800" dirty="0" smtClean="0"/>
              <a:t>    a)Melaksanakan setiap norma yang berlaku di masy</a:t>
            </a:r>
            <a:br>
              <a:rPr lang="id-ID" sz="2800" dirty="0" smtClean="0"/>
            </a:br>
            <a:r>
              <a:rPr lang="id-ID" sz="2800" dirty="0" smtClean="0"/>
              <a:t>    b).Melaksnakan tugas ronda</a:t>
            </a:r>
            <a:br>
              <a:rPr lang="id-ID" sz="2800" dirty="0" smtClean="0"/>
            </a:br>
            <a:r>
              <a:rPr lang="id-ID" sz="2800" dirty="0" smtClean="0"/>
              <a:t>    c.Ikut serta dalam kegiatan kerja bakti</a:t>
            </a:r>
            <a:br>
              <a:rPr lang="id-ID" sz="2800" dirty="0" smtClean="0"/>
            </a:br>
            <a:r>
              <a:rPr lang="id-ID" sz="2800" dirty="0" smtClean="0"/>
              <a:t>    d)Tidak mabuk-mabukan, judi yang bisa meresahkan di</a:t>
            </a:r>
            <a:br>
              <a:rPr lang="id-ID" sz="2800" dirty="0" smtClean="0"/>
            </a:br>
            <a:r>
              <a:rPr lang="id-ID" sz="2800" dirty="0" smtClean="0"/>
              <a:t>        lingkunga </a:t>
            </a:r>
            <a:br>
              <a:rPr lang="id-ID" sz="2800" dirty="0" smtClean="0"/>
            </a:br>
            <a:r>
              <a:rPr lang="id-ID" sz="2800" dirty="0" smtClean="0"/>
              <a:t>4.Lingkungan bangsa dan negara</a:t>
            </a:r>
            <a:br>
              <a:rPr lang="id-ID" sz="2800" dirty="0" smtClean="0"/>
            </a:br>
            <a:r>
              <a:rPr lang="id-ID" sz="2800" dirty="0" smtClean="0"/>
              <a:t>    a)Tertib berlalu lintas di jaln raya</a:t>
            </a:r>
            <a:br>
              <a:rPr lang="id-ID" sz="2800" dirty="0" smtClean="0"/>
            </a:br>
            <a:r>
              <a:rPr lang="id-ID" sz="2800" dirty="0" smtClean="0"/>
              <a:t>    b)Memiliki ktp</a:t>
            </a:r>
            <a:br>
              <a:rPr lang="id-ID" sz="2800" dirty="0" smtClean="0"/>
            </a:br>
            <a:r>
              <a:rPr lang="id-ID" sz="2800" dirty="0" smtClean="0"/>
              <a:t>    c)Memiliki sim ketika mengendarai kendaraan bermotor</a:t>
            </a:r>
            <a:br>
              <a:rPr lang="id-ID" sz="2800" dirty="0" smtClean="0"/>
            </a:br>
            <a:r>
              <a:rPr lang="id-ID" sz="2800" dirty="0" smtClean="0"/>
              <a:t>    d)Membayar pajak.</a:t>
            </a:r>
            <a:endParaRPr lang="id-ID"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txBody>
          <a:bodyPr>
            <a:normAutofit/>
          </a:bodyPr>
          <a:lstStyle/>
          <a:p>
            <a:pPr algn="l"/>
            <a:r>
              <a:rPr lang="id-ID" sz="2800" dirty="0" smtClean="0"/>
              <a:t>KESIMPULAN</a:t>
            </a:r>
            <a:br>
              <a:rPr lang="id-ID" sz="2800" dirty="0" smtClean="0"/>
            </a:br>
            <a:r>
              <a:rPr lang="id-ID" sz="2800" dirty="0" smtClean="0"/>
              <a:t>1)Sebagai warga negara yang baik </a:t>
            </a:r>
            <a:br>
              <a:rPr lang="id-ID" sz="2800" dirty="0" smtClean="0"/>
            </a:br>
            <a:r>
              <a:rPr lang="id-ID" sz="2800" dirty="0" smtClean="0"/>
              <a:t>kiranya kita semua harus lah menyeimbangkan antara hak dan kewajiban, maka akan melindungi hak-hak orang lain. </a:t>
            </a:r>
            <a:br>
              <a:rPr lang="id-ID" sz="2800" dirty="0" smtClean="0"/>
            </a:br>
            <a:r>
              <a:rPr lang="id-ID" sz="2800" dirty="0" smtClean="0"/>
              <a:t>2)Semua komponen bangsa harus lah berkomitmen untuk melaksanakan tugas dengan baik dan  mentaati semua peraturan yang berlaku di RI, dengan demikian semua hak warga negara akan terjamin dengan baik, maka akan tercipta lah kemanan,kenyamanan, dan keharmonisan di dalam masyarakat.</a:t>
            </a:r>
            <a:endParaRPr lang="id-ID"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lstStyle/>
          <a:p>
            <a:endParaRPr lang="id-ID" dirty="0"/>
          </a:p>
        </p:txBody>
      </p:sp>
      <p:pic>
        <p:nvPicPr>
          <p:cNvPr id="2050" name="Picture 2" descr="C:\Users\USER\Downloads\mtr 3.jpg"/>
          <p:cNvPicPr>
            <a:picLocks noChangeAspect="1" noChangeArrowheads="1"/>
          </p:cNvPicPr>
          <p:nvPr/>
        </p:nvPicPr>
        <p:blipFill>
          <a:blip r:embed="rId2"/>
          <a:srcRect/>
          <a:stretch>
            <a:fillRect/>
          </a:stretch>
        </p:blipFill>
        <p:spPr bwMode="auto">
          <a:xfrm>
            <a:off x="1357290" y="1357299"/>
            <a:ext cx="6286544" cy="492922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440510"/>
          </a:xfrm>
        </p:spPr>
        <p:txBody>
          <a:bodyPr/>
          <a:lstStyle/>
          <a:p>
            <a:endParaRPr lang="id-ID" dirty="0"/>
          </a:p>
        </p:txBody>
      </p:sp>
      <p:pic>
        <p:nvPicPr>
          <p:cNvPr id="1027" name="Picture 3" descr="C:\Users\USER\Downloads\mtr.jpg"/>
          <p:cNvPicPr>
            <a:picLocks noChangeAspect="1" noChangeArrowheads="1"/>
          </p:cNvPicPr>
          <p:nvPr/>
        </p:nvPicPr>
        <p:blipFill>
          <a:blip r:embed="rId2"/>
          <a:srcRect/>
          <a:stretch>
            <a:fillRect/>
          </a:stretch>
        </p:blipFill>
        <p:spPr bwMode="auto">
          <a:xfrm>
            <a:off x="642910" y="1000108"/>
            <a:ext cx="8358245" cy="542928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58336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400" dirty="0" smtClean="0">
                <a:solidFill>
                  <a:srgbClr val="FF0000"/>
                </a:solidFill>
              </a:rPr>
              <a:t>7.Peradilan </a:t>
            </a:r>
            <a:r>
              <a:rPr lang="en-US" sz="2400" dirty="0" err="1" smtClean="0">
                <a:solidFill>
                  <a:srgbClr val="FF0000"/>
                </a:solidFill>
              </a:rPr>
              <a:t>nasional</a:t>
            </a:r>
            <a:r>
              <a:rPr lang="en-US" sz="2400" dirty="0" smtClean="0"/>
              <a:t/>
            </a:r>
            <a:br>
              <a:rPr lang="en-US" sz="2400" dirty="0" smtClean="0"/>
            </a:br>
            <a:r>
              <a:rPr lang="en-US" sz="2400" dirty="0" smtClean="0"/>
              <a:t>   </a:t>
            </a:r>
            <a:r>
              <a:rPr lang="en-US" sz="2400" dirty="0" err="1" smtClean="0"/>
              <a:t>ketentuan</a:t>
            </a:r>
            <a:r>
              <a:rPr lang="en-US" sz="2400" dirty="0" smtClean="0"/>
              <a:t> </a:t>
            </a:r>
            <a:r>
              <a:rPr lang="en-US" sz="2400" dirty="0" err="1" smtClean="0"/>
              <a:t>umum</a:t>
            </a:r>
            <a:r>
              <a:rPr lang="en-US" sz="2400" dirty="0" smtClean="0"/>
              <a:t> no 4 </a:t>
            </a:r>
            <a:r>
              <a:rPr lang="en-US" sz="2400" dirty="0" err="1" smtClean="0"/>
              <a:t>tahun</a:t>
            </a:r>
            <a:r>
              <a:rPr lang="en-US" sz="2400" dirty="0" smtClean="0"/>
              <a:t> 2004 </a:t>
            </a:r>
            <a:r>
              <a:rPr lang="en-US" sz="2400" dirty="0" err="1" smtClean="0"/>
              <a:t>tentangkekuasaan</a:t>
            </a:r>
            <a:r>
              <a:rPr lang="en-US" sz="2400" dirty="0" smtClean="0"/>
              <a:t> </a:t>
            </a:r>
            <a:r>
              <a:rPr lang="en-US" sz="2400" dirty="0" err="1" smtClean="0"/>
              <a:t>kehakiman</a:t>
            </a:r>
            <a:r>
              <a:rPr lang="en-US" sz="2400" dirty="0" smtClean="0"/>
              <a:t> </a:t>
            </a:r>
            <a:br>
              <a:rPr lang="en-US" sz="2400" dirty="0" smtClean="0"/>
            </a:br>
            <a:r>
              <a:rPr lang="en-US" sz="2400" dirty="0" smtClean="0"/>
              <a:t>   </a:t>
            </a:r>
            <a:r>
              <a:rPr lang="en-US" sz="2400" dirty="0" err="1" smtClean="0"/>
              <a:t>menegaskan</a:t>
            </a:r>
            <a:r>
              <a:rPr lang="en-US" sz="2400" dirty="0" smtClean="0"/>
              <a:t> </a:t>
            </a:r>
            <a:r>
              <a:rPr lang="en-US" sz="2400" dirty="0" err="1" smtClean="0"/>
              <a:t>bahwa</a:t>
            </a:r>
            <a:r>
              <a:rPr lang="en-US" sz="2400" dirty="0" smtClean="0"/>
              <a:t> </a:t>
            </a:r>
            <a:r>
              <a:rPr lang="en-US" sz="2400" dirty="0" err="1" smtClean="0">
                <a:solidFill>
                  <a:srgbClr val="00B050"/>
                </a:solidFill>
              </a:rPr>
              <a:t>kekuasaan</a:t>
            </a:r>
            <a:r>
              <a:rPr lang="en-US" sz="2400" dirty="0" smtClean="0">
                <a:solidFill>
                  <a:srgbClr val="00B050"/>
                </a:solidFill>
              </a:rPr>
              <a:t>  </a:t>
            </a:r>
            <a:r>
              <a:rPr lang="en-US" sz="2400" dirty="0" err="1" smtClean="0">
                <a:solidFill>
                  <a:srgbClr val="00B050"/>
                </a:solidFill>
              </a:rPr>
              <a:t>kehakiman</a:t>
            </a:r>
            <a:r>
              <a:rPr lang="en-US" sz="2400" dirty="0" smtClean="0">
                <a:solidFill>
                  <a:srgbClr val="00B050"/>
                </a:solidFill>
              </a:rPr>
              <a:t> </a:t>
            </a:r>
            <a:r>
              <a:rPr lang="en-US" sz="2400" dirty="0" err="1" smtClean="0">
                <a:solidFill>
                  <a:srgbClr val="00B050"/>
                </a:solidFill>
              </a:rPr>
              <a:t>adalah</a:t>
            </a:r>
            <a:r>
              <a:rPr lang="en-US" sz="2400" dirty="0" smtClean="0">
                <a:solidFill>
                  <a:srgbClr val="00B050"/>
                </a:solidFill>
              </a:rPr>
              <a:t>  </a:t>
            </a:r>
            <a:r>
              <a:rPr lang="en-US" sz="2400" dirty="0" err="1" smtClean="0">
                <a:solidFill>
                  <a:srgbClr val="00B050"/>
                </a:solidFill>
              </a:rPr>
              <a:t>kekuasaan</a:t>
            </a:r>
            <a:r>
              <a:rPr lang="en-US" sz="2400" dirty="0" smtClean="0">
                <a:solidFill>
                  <a:srgbClr val="00B050"/>
                </a:solidFill>
              </a:rPr>
              <a:t> </a:t>
            </a:r>
            <a:br>
              <a:rPr lang="en-US" sz="2400" dirty="0" smtClean="0">
                <a:solidFill>
                  <a:srgbClr val="00B050"/>
                </a:solidFill>
              </a:rPr>
            </a:br>
            <a:r>
              <a:rPr lang="en-US" sz="2400" dirty="0" smtClean="0">
                <a:solidFill>
                  <a:srgbClr val="00B050"/>
                </a:solidFill>
              </a:rPr>
              <a:t>   </a:t>
            </a:r>
            <a:r>
              <a:rPr lang="en-US" sz="2400" dirty="0" err="1" smtClean="0">
                <a:solidFill>
                  <a:srgbClr val="00B050"/>
                </a:solidFill>
              </a:rPr>
              <a:t>negara</a:t>
            </a:r>
            <a:r>
              <a:rPr lang="en-US" sz="2400" dirty="0" smtClean="0">
                <a:solidFill>
                  <a:srgbClr val="00B050"/>
                </a:solidFill>
              </a:rPr>
              <a:t> yang </a:t>
            </a:r>
            <a:r>
              <a:rPr lang="en-US" sz="2400" dirty="0" err="1" smtClean="0">
                <a:solidFill>
                  <a:srgbClr val="00B050"/>
                </a:solidFill>
              </a:rPr>
              <a:t>merdeka</a:t>
            </a:r>
            <a:r>
              <a:rPr lang="en-US" sz="2400" dirty="0" smtClean="0">
                <a:solidFill>
                  <a:srgbClr val="00B050"/>
                </a:solidFill>
              </a:rPr>
              <a:t> </a:t>
            </a:r>
            <a:r>
              <a:rPr lang="en-US" sz="2400" dirty="0" smtClean="0"/>
              <a:t> </a:t>
            </a:r>
            <a:r>
              <a:rPr lang="en-US" sz="2400" dirty="0" err="1" smtClean="0"/>
              <a:t>untuk</a:t>
            </a:r>
            <a:r>
              <a:rPr lang="en-US" sz="2400" dirty="0" smtClean="0"/>
              <a:t> </a:t>
            </a:r>
            <a:r>
              <a:rPr lang="en-US" sz="2400" dirty="0" err="1" smtClean="0"/>
              <a:t>penyelengaraan</a:t>
            </a:r>
            <a:r>
              <a:rPr lang="en-US" sz="2400" dirty="0" smtClean="0"/>
              <a:t> </a:t>
            </a:r>
            <a:r>
              <a:rPr lang="en-US" sz="2400" dirty="0" err="1" smtClean="0"/>
              <a:t>peradilan</a:t>
            </a:r>
            <a:r>
              <a:rPr lang="en-US" sz="2400" dirty="0" smtClean="0"/>
              <a:t>  </a:t>
            </a:r>
            <a:r>
              <a:rPr lang="en-US" sz="2400" dirty="0" err="1" smtClean="0"/>
              <a:t>guna</a:t>
            </a:r>
            <a:r>
              <a:rPr lang="en-US" sz="2400" dirty="0" smtClean="0"/>
              <a:t> </a:t>
            </a:r>
            <a:br>
              <a:rPr lang="en-US" sz="2400" dirty="0" smtClean="0"/>
            </a:br>
            <a:r>
              <a:rPr lang="en-US" sz="2400" dirty="0" smtClean="0"/>
              <a:t>   </a:t>
            </a:r>
            <a:r>
              <a:rPr lang="en-US" sz="2400" dirty="0" err="1" smtClean="0">
                <a:solidFill>
                  <a:srgbClr val="7030A0"/>
                </a:solidFill>
              </a:rPr>
              <a:t>menegakkan</a:t>
            </a:r>
            <a:r>
              <a:rPr lang="en-US" sz="2400" dirty="0" smtClean="0">
                <a:solidFill>
                  <a:srgbClr val="7030A0"/>
                </a:solidFill>
              </a:rPr>
              <a:t> </a:t>
            </a:r>
            <a:r>
              <a:rPr lang="en-US" sz="2400" dirty="0" err="1" smtClean="0">
                <a:solidFill>
                  <a:srgbClr val="7030A0"/>
                </a:solidFill>
              </a:rPr>
              <a:t>hukum</a:t>
            </a:r>
            <a:r>
              <a:rPr lang="en-US" sz="2400" dirty="0" smtClean="0">
                <a:solidFill>
                  <a:srgbClr val="7030A0"/>
                </a:solidFill>
              </a:rPr>
              <a:t>  </a:t>
            </a:r>
            <a:r>
              <a:rPr lang="en-US" sz="2400" dirty="0" err="1" smtClean="0">
                <a:solidFill>
                  <a:srgbClr val="7030A0"/>
                </a:solidFill>
              </a:rPr>
              <a:t>dan</a:t>
            </a:r>
            <a:r>
              <a:rPr lang="en-US" sz="2400" dirty="0" smtClean="0">
                <a:solidFill>
                  <a:srgbClr val="7030A0"/>
                </a:solidFill>
              </a:rPr>
              <a:t> </a:t>
            </a:r>
            <a:r>
              <a:rPr lang="en-US" sz="2400" dirty="0" err="1" smtClean="0">
                <a:solidFill>
                  <a:srgbClr val="7030A0"/>
                </a:solidFill>
              </a:rPr>
              <a:t>keadilan</a:t>
            </a:r>
            <a:r>
              <a:rPr lang="en-US" sz="2400" dirty="0" smtClean="0">
                <a:solidFill>
                  <a:srgbClr val="7030A0"/>
                </a:solidFill>
              </a:rPr>
              <a:t> </a:t>
            </a:r>
            <a:r>
              <a:rPr lang="en-US" sz="2400" dirty="0" err="1" smtClean="0">
                <a:solidFill>
                  <a:srgbClr val="7030A0"/>
                </a:solidFill>
              </a:rPr>
              <a:t>sesuai</a:t>
            </a:r>
            <a:r>
              <a:rPr lang="en-US" sz="2400" dirty="0" smtClean="0">
                <a:solidFill>
                  <a:srgbClr val="7030A0"/>
                </a:solidFill>
              </a:rPr>
              <a:t> </a:t>
            </a:r>
            <a:r>
              <a:rPr lang="en-US" sz="2400" dirty="0" err="1" smtClean="0">
                <a:solidFill>
                  <a:srgbClr val="7030A0"/>
                </a:solidFill>
              </a:rPr>
              <a:t>dengan</a:t>
            </a:r>
            <a:r>
              <a:rPr lang="en-US" sz="2400" dirty="0" smtClean="0">
                <a:solidFill>
                  <a:srgbClr val="7030A0"/>
                </a:solidFill>
              </a:rPr>
              <a:t> </a:t>
            </a:r>
            <a:r>
              <a:rPr lang="en-US" sz="2400" dirty="0" err="1" smtClean="0">
                <a:solidFill>
                  <a:srgbClr val="7030A0"/>
                </a:solidFill>
              </a:rPr>
              <a:t>pancasila</a:t>
            </a:r>
            <a:r>
              <a:rPr lang="en-US" sz="2400" dirty="0" smtClean="0"/>
              <a:t>, </a:t>
            </a:r>
            <a:r>
              <a:rPr lang="en-US" sz="2400" dirty="0" err="1" smtClean="0"/>
              <a:t>demi</a:t>
            </a:r>
            <a:r>
              <a:rPr lang="en-US" sz="2400" dirty="0" smtClean="0"/>
              <a:t> </a:t>
            </a:r>
            <a:br>
              <a:rPr lang="en-US" sz="2400" dirty="0" smtClean="0"/>
            </a:br>
            <a:r>
              <a:rPr lang="en-US" sz="2400" dirty="0" smtClean="0"/>
              <a:t>   </a:t>
            </a:r>
            <a:r>
              <a:rPr lang="en-US" sz="2400" dirty="0" err="1" smtClean="0"/>
              <a:t>terselengaranya</a:t>
            </a:r>
            <a:r>
              <a:rPr lang="en-US" sz="2400" dirty="0" smtClean="0"/>
              <a:t> </a:t>
            </a:r>
            <a:r>
              <a:rPr lang="en-US" sz="2400" dirty="0" err="1" smtClean="0"/>
              <a:t>negara</a:t>
            </a:r>
            <a:r>
              <a:rPr lang="en-US" sz="2400" dirty="0" smtClean="0"/>
              <a:t>  </a:t>
            </a:r>
            <a:r>
              <a:rPr lang="en-US" sz="2400" dirty="0" err="1" smtClean="0"/>
              <a:t>hukum</a:t>
            </a:r>
            <a:r>
              <a:rPr lang="en-US" sz="2400" dirty="0" smtClean="0"/>
              <a:t> </a:t>
            </a:r>
            <a:r>
              <a:rPr lang="en-US" sz="2400" dirty="0" err="1" smtClean="0"/>
              <a:t>republik</a:t>
            </a:r>
            <a:r>
              <a:rPr lang="en-US" sz="2400" dirty="0" smtClean="0"/>
              <a:t> </a:t>
            </a:r>
            <a:r>
              <a:rPr lang="en-US" sz="2400" dirty="0" err="1" smtClean="0"/>
              <a:t>indonesia</a:t>
            </a:r>
            <a:r>
              <a:rPr lang="en-US" sz="2400" dirty="0" smtClean="0"/>
              <a:t>.</a:t>
            </a:r>
            <a:br>
              <a:rPr lang="en-US" sz="2400" dirty="0" smtClean="0"/>
            </a:br>
            <a:r>
              <a:rPr lang="en-US" sz="2400" dirty="0" smtClean="0"/>
              <a:t/>
            </a:r>
            <a:br>
              <a:rPr lang="en-US" sz="2400" dirty="0" smtClean="0"/>
            </a:br>
            <a:r>
              <a:rPr lang="en-US" sz="2400" dirty="0" err="1" smtClean="0">
                <a:solidFill>
                  <a:srgbClr val="0070C0"/>
                </a:solidFill>
              </a:rPr>
              <a:t>Berdasarkan</a:t>
            </a:r>
            <a:r>
              <a:rPr lang="en-US" sz="2400" dirty="0" smtClean="0">
                <a:solidFill>
                  <a:srgbClr val="0070C0"/>
                </a:solidFill>
              </a:rPr>
              <a:t> </a:t>
            </a:r>
            <a:r>
              <a:rPr lang="en-US" sz="2400" dirty="0" err="1" smtClean="0">
                <a:solidFill>
                  <a:srgbClr val="0070C0"/>
                </a:solidFill>
              </a:rPr>
              <a:t>pasal</a:t>
            </a:r>
            <a:r>
              <a:rPr lang="en-US" sz="2400" dirty="0" smtClean="0">
                <a:solidFill>
                  <a:srgbClr val="0070C0"/>
                </a:solidFill>
              </a:rPr>
              <a:t> 1 </a:t>
            </a:r>
            <a:r>
              <a:rPr lang="en-US" sz="2400" dirty="0" err="1" smtClean="0">
                <a:solidFill>
                  <a:srgbClr val="0070C0"/>
                </a:solidFill>
              </a:rPr>
              <a:t>undang-undang</a:t>
            </a:r>
            <a:r>
              <a:rPr lang="en-US" sz="2400" dirty="0" smtClean="0">
                <a:solidFill>
                  <a:srgbClr val="0070C0"/>
                </a:solidFill>
              </a:rPr>
              <a:t> no 4  than 2004  </a:t>
            </a:r>
            <a:r>
              <a:rPr lang="en-US" sz="2400" dirty="0" err="1" smtClean="0">
                <a:solidFill>
                  <a:srgbClr val="0070C0"/>
                </a:solidFill>
              </a:rPr>
              <a:t>kekuasan</a:t>
            </a:r>
            <a:r>
              <a:rPr lang="en-US" sz="2400" dirty="0" smtClean="0">
                <a:solidFill>
                  <a:srgbClr val="0070C0"/>
                </a:solidFill>
              </a:rPr>
              <a:t>  </a:t>
            </a:r>
            <a:r>
              <a:rPr lang="en-US" sz="2400" dirty="0" err="1" smtClean="0">
                <a:solidFill>
                  <a:srgbClr val="0070C0"/>
                </a:solidFill>
              </a:rPr>
              <a:t>kehakiman</a:t>
            </a:r>
            <a:r>
              <a:rPr lang="en-US" sz="2400" dirty="0" smtClean="0">
                <a:solidFill>
                  <a:srgbClr val="0070C0"/>
                </a:solidFill>
              </a:rPr>
              <a:t>  </a:t>
            </a:r>
            <a:r>
              <a:rPr lang="en-US" sz="2400" dirty="0" err="1" smtClean="0">
                <a:solidFill>
                  <a:srgbClr val="0070C0"/>
                </a:solidFill>
              </a:rPr>
              <a:t>di</a:t>
            </a:r>
            <a:r>
              <a:rPr lang="en-US" sz="2400" dirty="0" smtClean="0">
                <a:solidFill>
                  <a:srgbClr val="0070C0"/>
                </a:solidFill>
              </a:rPr>
              <a:t> </a:t>
            </a:r>
            <a:r>
              <a:rPr lang="en-US" sz="2400" dirty="0" err="1" smtClean="0">
                <a:solidFill>
                  <a:srgbClr val="0070C0"/>
                </a:solidFill>
              </a:rPr>
              <a:t>lakukan</a:t>
            </a:r>
            <a:r>
              <a:rPr lang="en-US" sz="2400" dirty="0" smtClean="0">
                <a:solidFill>
                  <a:srgbClr val="0070C0"/>
                </a:solidFill>
              </a:rPr>
              <a:t> </a:t>
            </a:r>
            <a:r>
              <a:rPr lang="en-US" sz="2400" dirty="0" err="1" smtClean="0">
                <a:solidFill>
                  <a:srgbClr val="0070C0"/>
                </a:solidFill>
              </a:rPr>
              <a:t>oleh</a:t>
            </a:r>
            <a:r>
              <a:rPr lang="en-US" sz="2400" dirty="0" smtClean="0">
                <a:solidFill>
                  <a:srgbClr val="0070C0"/>
                </a:solidFill>
              </a:rPr>
              <a:t> </a:t>
            </a:r>
            <a:r>
              <a:rPr lang="en-US" sz="2400" dirty="0" err="1" smtClean="0">
                <a:solidFill>
                  <a:srgbClr val="0070C0"/>
                </a:solidFill>
              </a:rPr>
              <a:t>mahkamah</a:t>
            </a:r>
            <a:r>
              <a:rPr lang="en-US" sz="2400" dirty="0" smtClean="0">
                <a:solidFill>
                  <a:srgbClr val="0070C0"/>
                </a:solidFill>
              </a:rPr>
              <a:t> </a:t>
            </a:r>
            <a:r>
              <a:rPr lang="en-US" sz="2400" dirty="0" err="1" smtClean="0">
                <a:solidFill>
                  <a:srgbClr val="0070C0"/>
                </a:solidFill>
              </a:rPr>
              <a:t>agung</a:t>
            </a:r>
            <a:r>
              <a:rPr lang="en-US" sz="2400" dirty="0" smtClean="0">
                <a:solidFill>
                  <a:srgbClr val="0070C0"/>
                </a:solidFill>
              </a:rPr>
              <a:t>  </a:t>
            </a:r>
            <a:r>
              <a:rPr lang="en-US" sz="2400" dirty="0" err="1" smtClean="0">
                <a:solidFill>
                  <a:srgbClr val="0070C0"/>
                </a:solidFill>
              </a:rPr>
              <a:t>dan</a:t>
            </a:r>
            <a:r>
              <a:rPr lang="en-US" sz="2400" dirty="0" smtClean="0">
                <a:solidFill>
                  <a:srgbClr val="0070C0"/>
                </a:solidFill>
              </a:rPr>
              <a:t> </a:t>
            </a:r>
            <a:r>
              <a:rPr lang="en-US" sz="2400" dirty="0" err="1" smtClean="0">
                <a:solidFill>
                  <a:srgbClr val="0070C0"/>
                </a:solidFill>
              </a:rPr>
              <a:t>badan</a:t>
            </a:r>
            <a:r>
              <a:rPr lang="en-US" sz="2400" dirty="0" smtClean="0">
                <a:solidFill>
                  <a:srgbClr val="0070C0"/>
                </a:solidFill>
              </a:rPr>
              <a:t> </a:t>
            </a:r>
            <a:r>
              <a:rPr lang="en-US" sz="2400" dirty="0" err="1" smtClean="0">
                <a:solidFill>
                  <a:srgbClr val="0070C0"/>
                </a:solidFill>
              </a:rPr>
              <a:t>peradilan</a:t>
            </a:r>
            <a:r>
              <a:rPr lang="en-US" sz="2400" dirty="0" smtClean="0">
                <a:solidFill>
                  <a:srgbClr val="0070C0"/>
                </a:solidFill>
              </a:rPr>
              <a:t>  </a:t>
            </a:r>
            <a:r>
              <a:rPr lang="en-US" sz="2400" dirty="0" err="1" smtClean="0">
                <a:solidFill>
                  <a:srgbClr val="0070C0"/>
                </a:solidFill>
              </a:rPr>
              <a:t>di</a:t>
            </a:r>
            <a:r>
              <a:rPr lang="en-US" sz="2400" dirty="0" smtClean="0">
                <a:solidFill>
                  <a:srgbClr val="0070C0"/>
                </a:solidFill>
              </a:rPr>
              <a:t> </a:t>
            </a:r>
            <a:r>
              <a:rPr lang="en-US" sz="2400" dirty="0" err="1" smtClean="0">
                <a:solidFill>
                  <a:srgbClr val="0070C0"/>
                </a:solidFill>
              </a:rPr>
              <a:t>bawahnya</a:t>
            </a:r>
            <a:r>
              <a:rPr lang="en-US" sz="2400" dirty="0" smtClean="0">
                <a:solidFill>
                  <a:srgbClr val="0070C0"/>
                </a:solidFill>
              </a:rPr>
              <a:t>  </a:t>
            </a:r>
            <a:r>
              <a:rPr lang="en-US" sz="2400" dirty="0" err="1" smtClean="0">
                <a:solidFill>
                  <a:srgbClr val="0070C0"/>
                </a:solidFill>
              </a:rPr>
              <a:t>sbb</a:t>
            </a:r>
            <a:r>
              <a:rPr lang="en-US" sz="2400" dirty="0" smtClean="0">
                <a:solidFill>
                  <a:srgbClr val="0070C0"/>
                </a:solidFill>
              </a:rPr>
              <a:t>:</a:t>
            </a:r>
            <a:r>
              <a:rPr lang="en-US" sz="2400" dirty="0" smtClean="0"/>
              <a:t/>
            </a:r>
            <a:br>
              <a:rPr lang="en-US" sz="2400" dirty="0" smtClean="0"/>
            </a:br>
            <a:r>
              <a:rPr lang="en-US" sz="2400" dirty="0" smtClean="0"/>
              <a:t>=</a:t>
            </a:r>
            <a:r>
              <a:rPr lang="en-US" sz="2400" dirty="0" err="1" smtClean="0"/>
              <a:t>peradilan</a:t>
            </a:r>
            <a:r>
              <a:rPr lang="en-US" sz="2400" dirty="0" smtClean="0"/>
              <a:t> </a:t>
            </a:r>
            <a:r>
              <a:rPr lang="en-US" sz="2400" dirty="0" err="1" smtClean="0"/>
              <a:t>umum</a:t>
            </a:r>
            <a:r>
              <a:rPr lang="en-US" sz="2400" dirty="0" smtClean="0"/>
              <a:t/>
            </a:r>
            <a:br>
              <a:rPr lang="en-US" sz="2400" dirty="0" smtClean="0"/>
            </a:br>
            <a:r>
              <a:rPr lang="en-US" sz="2400" dirty="0" smtClean="0"/>
              <a:t>=</a:t>
            </a:r>
            <a:r>
              <a:rPr lang="en-US" sz="2400" dirty="0" err="1" smtClean="0"/>
              <a:t>peradilan</a:t>
            </a:r>
            <a:r>
              <a:rPr lang="en-US" sz="2400" dirty="0" smtClean="0"/>
              <a:t> agama</a:t>
            </a:r>
            <a:br>
              <a:rPr lang="en-US" sz="2400" dirty="0" smtClean="0"/>
            </a:br>
            <a:r>
              <a:rPr lang="en-US" sz="2400" dirty="0" smtClean="0"/>
              <a:t>=</a:t>
            </a:r>
            <a:r>
              <a:rPr lang="en-US" sz="2400" dirty="0" err="1" smtClean="0"/>
              <a:t>peradilan</a:t>
            </a:r>
            <a:r>
              <a:rPr lang="en-US" sz="2400" dirty="0" smtClean="0"/>
              <a:t> </a:t>
            </a:r>
            <a:r>
              <a:rPr lang="en-US" sz="2400" dirty="0" err="1" smtClean="0"/>
              <a:t>militer</a:t>
            </a:r>
            <a:r>
              <a:rPr lang="en-US" sz="2400" dirty="0" smtClean="0"/>
              <a:t/>
            </a:r>
            <a:br>
              <a:rPr lang="en-US" sz="2400" dirty="0" smtClean="0"/>
            </a:br>
            <a:r>
              <a:rPr lang="en-US" sz="2400" dirty="0" smtClean="0"/>
              <a:t>=</a:t>
            </a:r>
            <a:r>
              <a:rPr lang="en-US" sz="2400" dirty="0" err="1" smtClean="0"/>
              <a:t>peradilan</a:t>
            </a:r>
            <a:r>
              <a:rPr lang="en-US" sz="2400" dirty="0" smtClean="0"/>
              <a:t> </a:t>
            </a:r>
            <a:r>
              <a:rPr lang="en-US" sz="2400" dirty="0" err="1" smtClean="0"/>
              <a:t>tata</a:t>
            </a:r>
            <a:r>
              <a:rPr lang="en-US" sz="2400" dirty="0" smtClean="0"/>
              <a:t> </a:t>
            </a:r>
            <a:r>
              <a:rPr lang="en-US" sz="2400" dirty="0" err="1" smtClean="0"/>
              <a:t>usaha</a:t>
            </a:r>
            <a:r>
              <a:rPr lang="en-US" sz="2400" dirty="0" smtClean="0"/>
              <a:t> </a:t>
            </a:r>
            <a:r>
              <a:rPr lang="en-US" sz="2400" dirty="0" err="1" smtClean="0"/>
              <a:t>negara</a:t>
            </a:r>
            <a:r>
              <a:rPr lang="en-US" sz="2400" dirty="0" smtClean="0"/>
              <a:t> </a:t>
            </a:r>
            <a:br>
              <a:rPr lang="en-US" sz="2400" dirty="0" smtClean="0"/>
            </a:br>
            <a:endParaRPr lang="id-ID"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58336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400" dirty="0" err="1" smtClean="0">
                <a:solidFill>
                  <a:srgbClr val="0070C0"/>
                </a:solidFill>
              </a:rPr>
              <a:t>a.Peradilan</a:t>
            </a:r>
            <a:r>
              <a:rPr lang="en-US" sz="2400" dirty="0" smtClean="0">
                <a:solidFill>
                  <a:srgbClr val="0070C0"/>
                </a:solidFill>
              </a:rPr>
              <a:t> </a:t>
            </a:r>
            <a:r>
              <a:rPr lang="en-US" sz="2400" dirty="0" err="1" smtClean="0">
                <a:solidFill>
                  <a:srgbClr val="0070C0"/>
                </a:solidFill>
              </a:rPr>
              <a:t>sipil</a:t>
            </a:r>
            <a:r>
              <a:rPr lang="en-US" sz="2400" dirty="0" smtClean="0"/>
              <a:t/>
            </a:r>
            <a:br>
              <a:rPr lang="en-US" sz="2400" dirty="0" smtClean="0"/>
            </a:br>
            <a:r>
              <a:rPr lang="en-US" sz="2400" dirty="0" smtClean="0"/>
              <a:t>   </a:t>
            </a:r>
            <a:r>
              <a:rPr lang="en-US" sz="2400" dirty="0" smtClean="0">
                <a:solidFill>
                  <a:srgbClr val="00B050"/>
                </a:solidFill>
              </a:rPr>
              <a:t>1.peradilan </a:t>
            </a:r>
            <a:r>
              <a:rPr lang="en-US" sz="2400" dirty="0" err="1" smtClean="0">
                <a:solidFill>
                  <a:srgbClr val="00B050"/>
                </a:solidFill>
              </a:rPr>
              <a:t>umum</a:t>
            </a:r>
            <a:r>
              <a:rPr lang="en-US" sz="2400" dirty="0" smtClean="0">
                <a:solidFill>
                  <a:srgbClr val="00B050"/>
                </a:solidFill>
              </a:rPr>
              <a:t> </a:t>
            </a:r>
            <a:r>
              <a:rPr lang="en-US" sz="2400" dirty="0" smtClean="0"/>
              <a:t/>
            </a:r>
            <a:br>
              <a:rPr lang="en-US" sz="2400" dirty="0" smtClean="0"/>
            </a:br>
            <a:r>
              <a:rPr lang="en-US" sz="2400" dirty="0" smtClean="0"/>
              <a:t>       </a:t>
            </a:r>
            <a:r>
              <a:rPr lang="en-US" sz="2400" dirty="0" err="1" smtClean="0"/>
              <a:t>a.pengadilan</a:t>
            </a:r>
            <a:r>
              <a:rPr lang="en-US" sz="2400" dirty="0" smtClean="0"/>
              <a:t>  </a:t>
            </a:r>
            <a:r>
              <a:rPr lang="en-US" sz="2400" dirty="0" err="1" smtClean="0"/>
              <a:t>negeri</a:t>
            </a:r>
            <a:r>
              <a:rPr lang="en-US" sz="2400" dirty="0" smtClean="0"/>
              <a:t/>
            </a:r>
            <a:br>
              <a:rPr lang="en-US" sz="2400" dirty="0" smtClean="0"/>
            </a:br>
            <a:r>
              <a:rPr lang="en-US" sz="2400" dirty="0" smtClean="0"/>
              <a:t>       </a:t>
            </a:r>
            <a:r>
              <a:rPr lang="en-US" sz="2400" dirty="0" err="1" smtClean="0"/>
              <a:t>b.pengadilan</a:t>
            </a:r>
            <a:r>
              <a:rPr lang="en-US" sz="2400" dirty="0" smtClean="0"/>
              <a:t> </a:t>
            </a:r>
            <a:r>
              <a:rPr lang="en-US" sz="2400" dirty="0" err="1" smtClean="0"/>
              <a:t>tinggi</a:t>
            </a:r>
            <a:r>
              <a:rPr lang="en-US" sz="2400" dirty="0" smtClean="0"/>
              <a:t/>
            </a:r>
            <a:br>
              <a:rPr lang="en-US" sz="2400" dirty="0" smtClean="0"/>
            </a:br>
            <a:r>
              <a:rPr lang="en-US" sz="2400" dirty="0" smtClean="0"/>
              <a:t>       </a:t>
            </a:r>
            <a:r>
              <a:rPr lang="en-US" sz="2400" dirty="0" err="1" smtClean="0"/>
              <a:t>c.mahkamah</a:t>
            </a:r>
            <a:r>
              <a:rPr lang="en-US" sz="2400" dirty="0" smtClean="0"/>
              <a:t> </a:t>
            </a:r>
            <a:r>
              <a:rPr lang="en-US" sz="2400" dirty="0" err="1" smtClean="0"/>
              <a:t>agung</a:t>
            </a:r>
            <a:r>
              <a:rPr lang="en-US" sz="2400" dirty="0" smtClean="0"/>
              <a:t/>
            </a:r>
            <a:br>
              <a:rPr lang="en-US" sz="2400" dirty="0" smtClean="0"/>
            </a:br>
            <a:r>
              <a:rPr lang="en-US" sz="2400" dirty="0" smtClean="0"/>
              <a:t>   </a:t>
            </a:r>
            <a:r>
              <a:rPr lang="en-US" sz="2400" dirty="0" smtClean="0">
                <a:solidFill>
                  <a:srgbClr val="00B050"/>
                </a:solidFill>
              </a:rPr>
              <a:t>2.pengadilan </a:t>
            </a:r>
            <a:r>
              <a:rPr lang="en-US" sz="2400" dirty="0" err="1" smtClean="0">
                <a:solidFill>
                  <a:srgbClr val="00B050"/>
                </a:solidFill>
              </a:rPr>
              <a:t>khusus</a:t>
            </a:r>
            <a:r>
              <a:rPr lang="en-US" sz="2400" dirty="0" smtClean="0"/>
              <a:t/>
            </a:r>
            <a:br>
              <a:rPr lang="en-US" sz="2400" dirty="0" smtClean="0"/>
            </a:br>
            <a:r>
              <a:rPr lang="en-US" sz="2400" dirty="0" smtClean="0"/>
              <a:t>      </a:t>
            </a:r>
            <a:r>
              <a:rPr lang="en-US" sz="2400" dirty="0" err="1" smtClean="0"/>
              <a:t>a.pengadilan</a:t>
            </a:r>
            <a:r>
              <a:rPr lang="en-US" sz="2400" dirty="0" smtClean="0"/>
              <a:t>  agama </a:t>
            </a:r>
            <a:br>
              <a:rPr lang="en-US" sz="2400" dirty="0" smtClean="0"/>
            </a:br>
            <a:r>
              <a:rPr lang="en-US" sz="2400" dirty="0" smtClean="0"/>
              <a:t>      </a:t>
            </a:r>
            <a:r>
              <a:rPr lang="en-US" sz="2400" dirty="0" err="1" smtClean="0"/>
              <a:t>b.pengadilan</a:t>
            </a:r>
            <a:r>
              <a:rPr lang="en-US" sz="2400" dirty="0" smtClean="0"/>
              <a:t> </a:t>
            </a:r>
            <a:r>
              <a:rPr lang="en-US" sz="2400" dirty="0" err="1" smtClean="0"/>
              <a:t>adat</a:t>
            </a:r>
            <a:r>
              <a:rPr lang="en-US" sz="2400" dirty="0" smtClean="0"/>
              <a:t/>
            </a:r>
            <a:br>
              <a:rPr lang="en-US" sz="2400" dirty="0" smtClean="0"/>
            </a:br>
            <a:r>
              <a:rPr lang="en-US" sz="2400" dirty="0" smtClean="0"/>
              <a:t>      </a:t>
            </a:r>
            <a:r>
              <a:rPr lang="en-US" sz="2400" dirty="0" err="1" smtClean="0"/>
              <a:t>c.pengadilan</a:t>
            </a:r>
            <a:r>
              <a:rPr lang="en-US" sz="2400" dirty="0" smtClean="0"/>
              <a:t> </a:t>
            </a:r>
            <a:r>
              <a:rPr lang="en-US" sz="2400" dirty="0" err="1" smtClean="0"/>
              <a:t>tata</a:t>
            </a:r>
            <a:r>
              <a:rPr lang="en-US" sz="2400" dirty="0" smtClean="0"/>
              <a:t> </a:t>
            </a:r>
            <a:r>
              <a:rPr lang="en-US" sz="2400" dirty="0" err="1" smtClean="0"/>
              <a:t>usaha</a:t>
            </a:r>
            <a:r>
              <a:rPr lang="en-US" sz="2400" dirty="0" smtClean="0"/>
              <a:t> (</a:t>
            </a:r>
            <a:r>
              <a:rPr lang="en-US" sz="2400" dirty="0" err="1" smtClean="0"/>
              <a:t>administrasi</a:t>
            </a:r>
            <a:r>
              <a:rPr lang="en-US" sz="2400" dirty="0" smtClean="0"/>
              <a:t> </a:t>
            </a:r>
            <a:r>
              <a:rPr lang="en-US" sz="2400" dirty="0" err="1" smtClean="0"/>
              <a:t>negara</a:t>
            </a:r>
            <a:r>
              <a:rPr lang="en-US" sz="2400" dirty="0" smtClean="0"/>
              <a:t>)</a:t>
            </a:r>
            <a:br>
              <a:rPr lang="en-US" sz="2400" dirty="0" smtClean="0"/>
            </a:br>
            <a:r>
              <a:rPr lang="en-US" sz="2400" dirty="0" err="1" smtClean="0">
                <a:solidFill>
                  <a:srgbClr val="0070C0"/>
                </a:solidFill>
              </a:rPr>
              <a:t>b.pengadilan</a:t>
            </a:r>
            <a:r>
              <a:rPr lang="en-US" sz="2400" dirty="0" smtClean="0">
                <a:solidFill>
                  <a:srgbClr val="0070C0"/>
                </a:solidFill>
              </a:rPr>
              <a:t> </a:t>
            </a:r>
            <a:r>
              <a:rPr lang="en-US" sz="2400" dirty="0" err="1" smtClean="0">
                <a:solidFill>
                  <a:srgbClr val="0070C0"/>
                </a:solidFill>
              </a:rPr>
              <a:t>militer</a:t>
            </a:r>
            <a:r>
              <a:rPr lang="en-US" sz="2400" dirty="0" smtClean="0"/>
              <a:t/>
            </a:r>
            <a:br>
              <a:rPr lang="en-US" sz="2400" dirty="0" smtClean="0"/>
            </a:br>
            <a:r>
              <a:rPr lang="en-US" sz="2400" dirty="0" smtClean="0"/>
              <a:t>    1.pengadilan </a:t>
            </a:r>
            <a:r>
              <a:rPr lang="en-US" sz="2400" dirty="0" err="1" smtClean="0"/>
              <a:t>tentara</a:t>
            </a:r>
            <a:r>
              <a:rPr lang="en-US" sz="2400" dirty="0" smtClean="0"/>
              <a:t/>
            </a:r>
            <a:br>
              <a:rPr lang="en-US" sz="2400" dirty="0" smtClean="0"/>
            </a:br>
            <a:r>
              <a:rPr lang="en-US" sz="2400" dirty="0" smtClean="0"/>
              <a:t>    2.pengadilan </a:t>
            </a:r>
            <a:r>
              <a:rPr lang="en-US" sz="2400" dirty="0" err="1" smtClean="0"/>
              <a:t>tentara</a:t>
            </a:r>
            <a:r>
              <a:rPr lang="en-US" sz="2400" dirty="0" smtClean="0"/>
              <a:t> </a:t>
            </a:r>
            <a:r>
              <a:rPr lang="en-US" sz="2400" dirty="0" err="1" smtClean="0"/>
              <a:t>tinggi</a:t>
            </a:r>
            <a:r>
              <a:rPr lang="en-US" sz="2400" dirty="0" smtClean="0"/>
              <a:t/>
            </a:r>
            <a:br>
              <a:rPr lang="en-US" sz="2400" dirty="0" smtClean="0"/>
            </a:br>
            <a:r>
              <a:rPr lang="en-US" sz="2400" dirty="0" smtClean="0"/>
              <a:t>    3.mahkamah </a:t>
            </a:r>
            <a:r>
              <a:rPr lang="en-US" sz="2400" dirty="0" err="1" smtClean="0"/>
              <a:t>tentara</a:t>
            </a:r>
            <a:r>
              <a:rPr lang="en-US" sz="2400" dirty="0" smtClean="0"/>
              <a:t> </a:t>
            </a:r>
            <a:r>
              <a:rPr lang="en-US" sz="2400" dirty="0" err="1" smtClean="0"/>
              <a:t>agung</a:t>
            </a:r>
            <a:r>
              <a:rPr lang="en-US" sz="2400" dirty="0" smtClean="0"/>
              <a:t/>
            </a:r>
            <a:br>
              <a:rPr lang="en-US" sz="2400" dirty="0" smtClean="0"/>
            </a:br>
            <a:r>
              <a:rPr lang="en-US" sz="2400" dirty="0" smtClean="0"/>
              <a:t>  </a:t>
            </a:r>
            <a:endParaRPr lang="id-ID"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58336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2800" dirty="0" smtClean="0">
                <a:solidFill>
                  <a:srgbClr val="FF0000"/>
                </a:solidFill>
              </a:rPr>
              <a:t/>
            </a:r>
            <a:br>
              <a:rPr lang="en-US" sz="2800" dirty="0" smtClean="0">
                <a:solidFill>
                  <a:srgbClr val="FF0000"/>
                </a:solidFill>
              </a:rPr>
            </a:br>
            <a:r>
              <a:rPr lang="en-US" sz="2800" dirty="0" smtClean="0">
                <a:solidFill>
                  <a:srgbClr val="FF0000"/>
                </a:solidFill>
              </a:rPr>
              <a:t/>
            </a:r>
            <a:br>
              <a:rPr lang="en-US" sz="2800" dirty="0" smtClean="0">
                <a:solidFill>
                  <a:srgbClr val="FF0000"/>
                </a:solidFill>
              </a:rPr>
            </a:br>
            <a:r>
              <a:rPr lang="en-US" sz="2800" dirty="0" smtClean="0">
                <a:solidFill>
                  <a:srgbClr val="FF0000"/>
                </a:solidFill>
              </a:rPr>
              <a:t/>
            </a:r>
            <a:br>
              <a:rPr lang="en-US" sz="2800" dirty="0" smtClean="0">
                <a:solidFill>
                  <a:srgbClr val="FF0000"/>
                </a:solidFill>
              </a:rPr>
            </a:br>
            <a:r>
              <a:rPr lang="en-US" sz="2800" dirty="0" smtClean="0">
                <a:solidFill>
                  <a:srgbClr val="FF0000"/>
                </a:solidFill>
              </a:rPr>
              <a:t/>
            </a:r>
            <a:br>
              <a:rPr lang="en-US" sz="2800" dirty="0" smtClean="0">
                <a:solidFill>
                  <a:srgbClr val="FF0000"/>
                </a:solidFill>
              </a:rPr>
            </a:br>
            <a:r>
              <a:rPr lang="id-ID" sz="2800" dirty="0" smtClean="0">
                <a:solidFill>
                  <a:srgbClr val="FF0000"/>
                </a:solidFill>
              </a:rPr>
              <a:t/>
            </a:r>
            <a:br>
              <a:rPr lang="id-ID" sz="2800" dirty="0" smtClean="0">
                <a:solidFill>
                  <a:srgbClr val="FF0000"/>
                </a:solidFill>
              </a:rPr>
            </a:br>
            <a:r>
              <a:rPr lang="id-ID" sz="2800" dirty="0" smtClean="0">
                <a:solidFill>
                  <a:srgbClr val="FF0000"/>
                </a:solidFill>
              </a:rPr>
              <a:t/>
            </a:r>
            <a:br>
              <a:rPr lang="id-ID" sz="2800" dirty="0" smtClean="0">
                <a:solidFill>
                  <a:srgbClr val="FF0000"/>
                </a:solidFill>
              </a:rPr>
            </a:br>
            <a:r>
              <a:rPr lang="id-ID" sz="2800" dirty="0" smtClean="0">
                <a:solidFill>
                  <a:srgbClr val="FF0000"/>
                </a:solidFill>
              </a:rPr>
              <a:t/>
            </a:r>
            <a:br>
              <a:rPr lang="id-ID" sz="2800" dirty="0" smtClean="0">
                <a:solidFill>
                  <a:srgbClr val="FF0000"/>
                </a:solidFill>
              </a:rPr>
            </a:br>
            <a:r>
              <a:rPr lang="en-US" sz="3100" dirty="0" err="1" smtClean="0">
                <a:solidFill>
                  <a:srgbClr val="FF0000"/>
                </a:solidFill>
              </a:rPr>
              <a:t>a.macam-macam</a:t>
            </a:r>
            <a:r>
              <a:rPr lang="en-US" sz="3100" dirty="0" smtClean="0">
                <a:solidFill>
                  <a:srgbClr val="FF0000"/>
                </a:solidFill>
              </a:rPr>
              <a:t> </a:t>
            </a:r>
            <a:r>
              <a:rPr lang="en-US" sz="3100" dirty="0" err="1" smtClean="0">
                <a:solidFill>
                  <a:srgbClr val="FF0000"/>
                </a:solidFill>
              </a:rPr>
              <a:t>lembaga</a:t>
            </a:r>
            <a:r>
              <a:rPr lang="en-US" sz="3100" dirty="0" smtClean="0">
                <a:solidFill>
                  <a:srgbClr val="FF0000"/>
                </a:solidFill>
              </a:rPr>
              <a:t> </a:t>
            </a:r>
            <a:r>
              <a:rPr lang="en-US" sz="3100" dirty="0" err="1" smtClean="0">
                <a:solidFill>
                  <a:srgbClr val="FF0000"/>
                </a:solidFill>
              </a:rPr>
              <a:t>peradilan</a:t>
            </a:r>
            <a:r>
              <a:rPr lang="en-US" sz="3100" dirty="0" smtClean="0">
                <a:solidFill>
                  <a:srgbClr val="FF0000"/>
                </a:solidFill>
              </a:rPr>
              <a:t> </a:t>
            </a:r>
            <a:r>
              <a:rPr lang="en-US" sz="3100" dirty="0" err="1" smtClean="0">
                <a:solidFill>
                  <a:srgbClr val="FF0000"/>
                </a:solidFill>
              </a:rPr>
              <a:t>nasional</a:t>
            </a:r>
            <a:r>
              <a:rPr lang="en-US" sz="3100" dirty="0" smtClean="0"/>
              <a:t/>
            </a:r>
            <a:br>
              <a:rPr lang="en-US" sz="3100" dirty="0" smtClean="0"/>
            </a:br>
            <a:r>
              <a:rPr lang="en-US" sz="3100" dirty="0" smtClean="0"/>
              <a:t> </a:t>
            </a:r>
            <a:r>
              <a:rPr lang="en-US" sz="3100" dirty="0" smtClean="0">
                <a:solidFill>
                  <a:srgbClr val="00B050"/>
                </a:solidFill>
              </a:rPr>
              <a:t>1. </a:t>
            </a:r>
            <a:r>
              <a:rPr lang="en-US" sz="3100" dirty="0" err="1" smtClean="0">
                <a:solidFill>
                  <a:srgbClr val="00B050"/>
                </a:solidFill>
              </a:rPr>
              <a:t>pengadilan</a:t>
            </a:r>
            <a:r>
              <a:rPr lang="en-US" sz="3100" dirty="0" smtClean="0">
                <a:solidFill>
                  <a:srgbClr val="00B050"/>
                </a:solidFill>
              </a:rPr>
              <a:t> </a:t>
            </a:r>
            <a:r>
              <a:rPr lang="en-US" sz="3100" dirty="0" err="1" smtClean="0">
                <a:solidFill>
                  <a:srgbClr val="00B050"/>
                </a:solidFill>
              </a:rPr>
              <a:t>negeri</a:t>
            </a:r>
            <a:r>
              <a:rPr lang="en-US" sz="3100" dirty="0" smtClean="0"/>
              <a:t/>
            </a:r>
            <a:br>
              <a:rPr lang="en-US" sz="3100" dirty="0" smtClean="0"/>
            </a:br>
            <a:r>
              <a:rPr lang="en-US" sz="3100" dirty="0" smtClean="0"/>
              <a:t>   </a:t>
            </a:r>
            <a:r>
              <a:rPr lang="en-US" sz="3100" dirty="0" err="1" smtClean="0"/>
              <a:t>adalah</a:t>
            </a:r>
            <a:r>
              <a:rPr lang="en-US" sz="3100" dirty="0" smtClean="0"/>
              <a:t> </a:t>
            </a:r>
            <a:r>
              <a:rPr lang="en-US" sz="3100" dirty="0" err="1" smtClean="0"/>
              <a:t>suatu</a:t>
            </a:r>
            <a:r>
              <a:rPr lang="en-US" sz="3100" dirty="0" smtClean="0"/>
              <a:t> </a:t>
            </a:r>
            <a:r>
              <a:rPr lang="en-US" sz="3100" dirty="0" err="1" smtClean="0"/>
              <a:t>pengadilan</a:t>
            </a:r>
            <a:r>
              <a:rPr lang="en-US" sz="3100" dirty="0" smtClean="0"/>
              <a:t> </a:t>
            </a:r>
            <a:r>
              <a:rPr lang="en-US" sz="3100" dirty="0" err="1" smtClean="0"/>
              <a:t>umum</a:t>
            </a:r>
            <a:r>
              <a:rPr lang="en-US" sz="3100" dirty="0" smtClean="0"/>
              <a:t>  yang </a:t>
            </a:r>
            <a:r>
              <a:rPr lang="en-US" sz="3100" dirty="0" err="1" smtClean="0"/>
              <a:t>sehari-hari</a:t>
            </a:r>
            <a:r>
              <a:rPr lang="en-US" sz="3100" dirty="0" smtClean="0"/>
              <a:t> </a:t>
            </a:r>
            <a:r>
              <a:rPr lang="en-US" sz="3100" dirty="0" err="1" smtClean="0"/>
              <a:t>memeriksa</a:t>
            </a:r>
            <a:r>
              <a:rPr lang="en-US" sz="3100" dirty="0" smtClean="0"/>
              <a:t>  </a:t>
            </a:r>
            <a:r>
              <a:rPr lang="en-US" sz="3100" dirty="0" err="1" smtClean="0"/>
              <a:t>dan</a:t>
            </a:r>
            <a:r>
              <a:rPr lang="id-ID" sz="3100" dirty="0" smtClean="0"/>
              <a:t> </a:t>
            </a:r>
            <a:r>
              <a:rPr lang="en-US" sz="3100" dirty="0" err="1" smtClean="0"/>
              <a:t>memutuskan</a:t>
            </a:r>
            <a:r>
              <a:rPr lang="en-US" sz="3100" dirty="0" smtClean="0"/>
              <a:t> </a:t>
            </a:r>
            <a:r>
              <a:rPr lang="en-US" sz="3100" dirty="0" err="1" smtClean="0"/>
              <a:t>perkara</a:t>
            </a:r>
            <a:r>
              <a:rPr lang="en-US" sz="3100" dirty="0" smtClean="0"/>
              <a:t>  </a:t>
            </a:r>
            <a:r>
              <a:rPr lang="en-US" sz="3100" dirty="0" err="1" smtClean="0"/>
              <a:t>dalam</a:t>
            </a:r>
            <a:r>
              <a:rPr lang="en-US" sz="3100" dirty="0" smtClean="0"/>
              <a:t> </a:t>
            </a:r>
            <a:r>
              <a:rPr lang="en-US" sz="3100" dirty="0" err="1" smtClean="0"/>
              <a:t>tingkat</a:t>
            </a:r>
            <a:r>
              <a:rPr lang="en-US" sz="3100" dirty="0" smtClean="0"/>
              <a:t> </a:t>
            </a:r>
            <a:r>
              <a:rPr lang="en-US" sz="3100" dirty="0" err="1" smtClean="0"/>
              <a:t>pertama</a:t>
            </a:r>
            <a:r>
              <a:rPr lang="en-US" sz="3100" dirty="0" smtClean="0"/>
              <a:t>  </a:t>
            </a:r>
            <a:r>
              <a:rPr lang="en-US" sz="3100" dirty="0" err="1" smtClean="0"/>
              <a:t>dari</a:t>
            </a:r>
            <a:r>
              <a:rPr lang="en-US" sz="3100" dirty="0" smtClean="0"/>
              <a:t> </a:t>
            </a:r>
            <a:r>
              <a:rPr lang="en-US" sz="3100" dirty="0" err="1" smtClean="0"/>
              <a:t>segala</a:t>
            </a:r>
            <a:r>
              <a:rPr lang="en-US" sz="3100" dirty="0" smtClean="0"/>
              <a:t> </a:t>
            </a:r>
            <a:r>
              <a:rPr lang="en-US" sz="3100" dirty="0" err="1" smtClean="0"/>
              <a:t>perkara</a:t>
            </a:r>
            <a:r>
              <a:rPr lang="id-ID" sz="3100" dirty="0" smtClean="0"/>
              <a:t> </a:t>
            </a:r>
            <a:r>
              <a:rPr lang="en-US" sz="3100" dirty="0" err="1" smtClean="0"/>
              <a:t>perdata</a:t>
            </a:r>
            <a:r>
              <a:rPr lang="en-US" sz="3100" dirty="0" smtClean="0"/>
              <a:t>  </a:t>
            </a:r>
            <a:r>
              <a:rPr lang="en-US" sz="3100" dirty="0" err="1" smtClean="0"/>
              <a:t>dan</a:t>
            </a:r>
            <a:r>
              <a:rPr lang="en-US" sz="3100" dirty="0" smtClean="0"/>
              <a:t> </a:t>
            </a:r>
            <a:r>
              <a:rPr lang="en-US" sz="3100" dirty="0" err="1" smtClean="0"/>
              <a:t>pidana</a:t>
            </a:r>
            <a:r>
              <a:rPr lang="en-US" sz="3100" dirty="0" smtClean="0"/>
              <a:t>  </a:t>
            </a:r>
            <a:r>
              <a:rPr lang="en-US" sz="3100" dirty="0" err="1" smtClean="0"/>
              <a:t>sipil</a:t>
            </a:r>
            <a:r>
              <a:rPr lang="en-US" sz="3100" dirty="0" smtClean="0"/>
              <a:t> </a:t>
            </a:r>
            <a:r>
              <a:rPr lang="en-US" sz="3100" dirty="0" err="1" smtClean="0"/>
              <a:t>untuk</a:t>
            </a:r>
            <a:r>
              <a:rPr lang="en-US" sz="3100" dirty="0" smtClean="0"/>
              <a:t>  </a:t>
            </a:r>
            <a:r>
              <a:rPr lang="en-US" sz="3100" dirty="0" err="1" smtClean="0"/>
              <a:t>untuk</a:t>
            </a:r>
            <a:r>
              <a:rPr lang="en-US" sz="3100" dirty="0" smtClean="0"/>
              <a:t> </a:t>
            </a:r>
            <a:r>
              <a:rPr lang="en-US" sz="3100" dirty="0" err="1" smtClean="0"/>
              <a:t>semua</a:t>
            </a:r>
            <a:r>
              <a:rPr lang="en-US" sz="3100" dirty="0" smtClean="0"/>
              <a:t> </a:t>
            </a:r>
            <a:r>
              <a:rPr lang="en-US" sz="3100" dirty="0" err="1" smtClean="0"/>
              <a:t>golongan</a:t>
            </a:r>
            <a:r>
              <a:rPr lang="en-US" sz="3100" dirty="0" smtClean="0"/>
              <a:t> </a:t>
            </a:r>
            <a:r>
              <a:rPr lang="en-US" sz="3100" dirty="0" err="1" smtClean="0"/>
              <a:t>penduduk</a:t>
            </a:r>
            <a:r>
              <a:rPr lang="id-ID" sz="3100" dirty="0" smtClean="0"/>
              <a:t> </a:t>
            </a:r>
            <a:r>
              <a:rPr lang="en-US" sz="3100" dirty="0" smtClean="0"/>
              <a:t>(</a:t>
            </a:r>
            <a:r>
              <a:rPr lang="en-US" sz="3100" dirty="0" err="1" smtClean="0"/>
              <a:t>wni</a:t>
            </a:r>
            <a:r>
              <a:rPr lang="en-US" sz="3100" dirty="0" smtClean="0"/>
              <a:t>, </a:t>
            </a:r>
            <a:r>
              <a:rPr lang="en-US" sz="3100" dirty="0" err="1" smtClean="0"/>
              <a:t>dan</a:t>
            </a:r>
            <a:r>
              <a:rPr lang="en-US" sz="3100" dirty="0" smtClean="0"/>
              <a:t> </a:t>
            </a:r>
            <a:r>
              <a:rPr lang="en-US" sz="3100" dirty="0" err="1" smtClean="0"/>
              <a:t>wna</a:t>
            </a:r>
            <a:r>
              <a:rPr lang="en-US" sz="3100" dirty="0" smtClean="0"/>
              <a:t>) </a:t>
            </a:r>
            <a:r>
              <a:rPr lang="id-ID" sz="3100" dirty="0" smtClean="0">
                <a:solidFill>
                  <a:srgbClr val="FF0000"/>
                </a:solidFill>
              </a:rPr>
              <a:t>fungsinya:</a:t>
            </a:r>
            <a:r>
              <a:rPr lang="id-ID" sz="3100" dirty="0" smtClean="0"/>
              <a:t> memeriksa sah atau tidaknya  suatu penangkapan atau  penahanan  yang di ajukan oleh tersangka, atau kuasanya kepada ketua pengadilan  dengan menyebutkan alasan-alasannya. </a:t>
            </a:r>
            <a:r>
              <a:rPr lang="en-US" sz="3100" dirty="0" err="1" smtClean="0"/>
              <a:t>pengadilan</a:t>
            </a:r>
            <a:r>
              <a:rPr lang="en-US" sz="3100" dirty="0" smtClean="0"/>
              <a:t> </a:t>
            </a:r>
            <a:r>
              <a:rPr lang="en-US" sz="3100" dirty="0" err="1" smtClean="0"/>
              <a:t>negeri</a:t>
            </a:r>
            <a:r>
              <a:rPr lang="en-US" sz="3100" dirty="0" smtClean="0"/>
              <a:t>  </a:t>
            </a:r>
            <a:r>
              <a:rPr lang="en-US" sz="3100" dirty="0" err="1" smtClean="0"/>
              <a:t>berkedudukan</a:t>
            </a:r>
            <a:r>
              <a:rPr lang="en-US" sz="3100" dirty="0" smtClean="0"/>
              <a:t> </a:t>
            </a:r>
            <a:r>
              <a:rPr lang="en-US" sz="3100" dirty="0" err="1" smtClean="0"/>
              <a:t>di</a:t>
            </a:r>
            <a:r>
              <a:rPr lang="en-US" sz="3100" dirty="0" smtClean="0"/>
              <a:t> </a:t>
            </a:r>
            <a:r>
              <a:rPr lang="en-US" sz="3100" dirty="0" err="1" smtClean="0"/>
              <a:t>ibu</a:t>
            </a:r>
            <a:r>
              <a:rPr lang="en-US" sz="3100" dirty="0" smtClean="0"/>
              <a:t> </a:t>
            </a:r>
            <a:r>
              <a:rPr lang="en-US" sz="3100" dirty="0" err="1" smtClean="0"/>
              <a:t>kota</a:t>
            </a:r>
            <a:r>
              <a:rPr lang="en-US" sz="3100" dirty="0" smtClean="0"/>
              <a:t> </a:t>
            </a:r>
            <a:r>
              <a:rPr lang="en-US" sz="3100" dirty="0" err="1" smtClean="0"/>
              <a:t>kabupaten</a:t>
            </a:r>
            <a:r>
              <a:rPr lang="en-US" sz="3100" dirty="0" smtClean="0"/>
              <a:t>/</a:t>
            </a:r>
            <a:r>
              <a:rPr lang="en-US" sz="3100" dirty="0" err="1" smtClean="0"/>
              <a:t>kota</a:t>
            </a:r>
            <a:r>
              <a:rPr lang="en-US" sz="3100" dirty="0" smtClean="0"/>
              <a:t> </a:t>
            </a:r>
            <a:r>
              <a:rPr lang="en-US" sz="3100" dirty="0" err="1" smtClean="0"/>
              <a:t>dan</a:t>
            </a:r>
            <a:r>
              <a:rPr lang="id-ID" sz="3100" dirty="0" smtClean="0"/>
              <a:t> </a:t>
            </a:r>
            <a:r>
              <a:rPr lang="en-US" sz="3100" dirty="0" err="1" smtClean="0"/>
              <a:t>daerah</a:t>
            </a:r>
            <a:r>
              <a:rPr lang="en-US" sz="3100" dirty="0" smtClean="0"/>
              <a:t> </a:t>
            </a:r>
            <a:r>
              <a:rPr lang="en-US" sz="3100" dirty="0" err="1" smtClean="0"/>
              <a:t>hukumnya</a:t>
            </a:r>
            <a:r>
              <a:rPr lang="en-US" sz="3100" dirty="0" smtClean="0"/>
              <a:t>  </a:t>
            </a:r>
            <a:r>
              <a:rPr lang="en-US" sz="3100" dirty="0" err="1" smtClean="0"/>
              <a:t>meliputi</a:t>
            </a:r>
            <a:r>
              <a:rPr lang="en-US" sz="3100" dirty="0" smtClean="0"/>
              <a:t> </a:t>
            </a:r>
            <a:r>
              <a:rPr lang="en-US" sz="3100" dirty="0" err="1" smtClean="0"/>
              <a:t>wilayah</a:t>
            </a:r>
            <a:r>
              <a:rPr lang="en-US" sz="3100" dirty="0" smtClean="0"/>
              <a:t> </a:t>
            </a:r>
            <a:r>
              <a:rPr lang="en-US" sz="3100" dirty="0" err="1" smtClean="0"/>
              <a:t>kabupaten</a:t>
            </a:r>
            <a:r>
              <a:rPr lang="en-US" sz="3100" dirty="0" smtClean="0"/>
              <a:t>/</a:t>
            </a:r>
            <a:r>
              <a:rPr lang="en-US" sz="3100" dirty="0" err="1" smtClean="0"/>
              <a:t>kota</a:t>
            </a:r>
            <a:r>
              <a:rPr lang="en-US" sz="3100" dirty="0" smtClean="0"/>
              <a:t>. </a:t>
            </a:r>
            <a:r>
              <a:rPr lang="id-ID" sz="3100" dirty="0" smtClean="0"/>
              <a:t/>
            </a:r>
            <a:br>
              <a:rPr lang="id-ID" sz="3100" dirty="0" smtClean="0"/>
            </a:br>
            <a:r>
              <a:rPr lang="id-ID" sz="3100" dirty="0" smtClean="0"/>
              <a:t/>
            </a:r>
            <a:br>
              <a:rPr lang="id-ID" sz="3100" dirty="0" smtClean="0"/>
            </a:br>
            <a:r>
              <a:rPr lang="id-ID" sz="3100" b="1" dirty="0" smtClean="0">
                <a:solidFill>
                  <a:srgbClr val="FF0000"/>
                </a:solidFill>
              </a:rPr>
              <a:t>Tindak Pidana </a:t>
            </a:r>
            <a:r>
              <a:rPr lang="id-ID" sz="3100" dirty="0" smtClean="0"/>
              <a:t>yang harus di dahulukan dari kasus yang lain adalah:Korupsi, Terorisme,Narkotika,Pencucian uang.</a:t>
            </a:r>
            <a:br>
              <a:rPr lang="id-ID" sz="3100" dirty="0" smtClean="0"/>
            </a:br>
            <a:r>
              <a:rPr lang="id-ID" sz="3100" dirty="0" smtClean="0"/>
              <a:t/>
            </a:r>
            <a:br>
              <a:rPr lang="id-ID" sz="3100" dirty="0" smtClean="0"/>
            </a:br>
            <a:r>
              <a:rPr lang="en-US" sz="2400" dirty="0" smtClean="0"/>
              <a:t/>
            </a:r>
            <a:br>
              <a:rPr lang="en-US" sz="2400" dirty="0" smtClean="0"/>
            </a:br>
            <a:r>
              <a:rPr lang="en-US" sz="2400" dirty="0" smtClean="0"/>
              <a:t> </a:t>
            </a:r>
            <a:br>
              <a:rPr lang="en-US" sz="2400" dirty="0" smtClean="0"/>
            </a:br>
            <a:r>
              <a:rPr lang="en-US" sz="2400" dirty="0" smtClean="0"/>
              <a:t/>
            </a:r>
            <a:br>
              <a:rPr lang="en-US" sz="2400" dirty="0" smtClean="0"/>
            </a:br>
            <a:r>
              <a:rPr lang="en-US" sz="2400" dirty="0" smtClean="0"/>
              <a:t>    </a:t>
            </a:r>
            <a:br>
              <a:rPr lang="en-US" sz="2400" dirty="0" smtClean="0"/>
            </a:br>
            <a:r>
              <a:rPr lang="en-US" sz="2400" dirty="0" smtClean="0"/>
              <a:t>     </a:t>
            </a:r>
            <a:br>
              <a:rPr lang="en-US" sz="2400" dirty="0" smtClean="0"/>
            </a:br>
            <a:r>
              <a:rPr lang="en-US" sz="2400" dirty="0" smtClean="0"/>
              <a:t>     </a:t>
            </a:r>
            <a:br>
              <a:rPr lang="en-US" sz="2400" dirty="0" smtClean="0"/>
            </a:br>
            <a:r>
              <a:rPr lang="en-US" sz="2400" dirty="0" smtClean="0"/>
              <a:t>      </a:t>
            </a:r>
            <a:endParaRPr lang="id-ID"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solidFill>
                  <a:srgbClr val="FF0000"/>
                </a:solidFill>
              </a:rPr>
              <a:t>TUGAS DAN KEWEANAGAN PENGADILAN NEGERI</a:t>
            </a:r>
            <a:r>
              <a:rPr lang="id-ID" sz="2800" dirty="0" smtClean="0"/>
              <a:t/>
            </a:r>
            <a:br>
              <a:rPr lang="id-ID" sz="2800" dirty="0" smtClean="0"/>
            </a:br>
            <a:r>
              <a:rPr lang="id-ID" sz="2800" dirty="0" smtClean="0"/>
              <a:t>1).menyatakan sah atau tidaknya penagkapan,penahan, pengehentian penyelidikan  atau pengehentian tuntutan</a:t>
            </a:r>
            <a:br>
              <a:rPr lang="id-ID" sz="2800" dirty="0" smtClean="0"/>
            </a:br>
            <a:r>
              <a:rPr lang="id-ID" sz="2800" dirty="0" smtClean="0"/>
              <a:t>2).tentang ganti kerugian dan/ atau rehabilitasi bagi seseorang  yang perkaranya di hentikan  pada tingkat penyidikan atau penuntutan.</a:t>
            </a:r>
            <a:br>
              <a:rPr lang="id-ID" sz="2800" dirty="0" smtClean="0"/>
            </a:br>
            <a:r>
              <a:rPr lang="id-ID" sz="2800" dirty="0" smtClean="0"/>
              <a:t>3)mengadakan pengawasan atas pelaksaan tugas  dan tingkah laku hakim, panitera, dan juru sita di daerah hukumnya</a:t>
            </a:r>
            <a:br>
              <a:rPr lang="id-ID" sz="2800" dirty="0" smtClean="0"/>
            </a:br>
            <a:r>
              <a:rPr lang="id-ID" sz="2800" dirty="0" smtClean="0"/>
              <a:t>4)memberikan petunjuk,teguran, dan peringatan yang di pandang perlu  dengan tidak mengurangi  kebebasan hakim  dalam memeriksa memutus perkara.   </a:t>
            </a:r>
            <a:endParaRPr lang="id-ID"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Pengadilan tinggi (tingkat kedua)</a:t>
            </a:r>
            <a:r>
              <a:rPr lang="id-ID" sz="2800" dirty="0" smtClean="0"/>
              <a:t/>
            </a:r>
            <a:br>
              <a:rPr lang="id-ID" sz="2800" dirty="0" smtClean="0"/>
            </a:br>
            <a:r>
              <a:rPr lang="id-ID" sz="2800" dirty="0" smtClean="0"/>
              <a:t>Daerah hukum pengadilan tinggi  berkedudukan di ibu kota provinsi  dan daerah hukumnya meliputi daerah wilayah provinsi. Pengadilan tinggi di sebut juga  sebagai pengadilan </a:t>
            </a:r>
            <a:r>
              <a:rPr lang="id-ID" sz="2800" dirty="0" smtClean="0">
                <a:solidFill>
                  <a:srgbClr val="FF0000"/>
                </a:solidFill>
              </a:rPr>
              <a:t>tingkat banding</a:t>
            </a:r>
            <a:r>
              <a:rPr lang="id-ID" sz="2800" dirty="0" smtClean="0"/>
              <a:t>.</a:t>
            </a:r>
            <a:br>
              <a:rPr lang="id-ID" sz="2800" dirty="0" smtClean="0"/>
            </a:br>
            <a:r>
              <a:rPr lang="id-ID" sz="2800" b="1" dirty="0" smtClean="0">
                <a:solidFill>
                  <a:srgbClr val="FF0000"/>
                </a:solidFill>
              </a:rPr>
              <a:t>Fungsi pengadilan tinggi</a:t>
            </a:r>
            <a:r>
              <a:rPr lang="id-ID" sz="2800" dirty="0" smtClean="0"/>
              <a:t/>
            </a:r>
            <a:br>
              <a:rPr lang="id-ID" sz="2800" dirty="0" smtClean="0"/>
            </a:br>
            <a:r>
              <a:rPr lang="id-ID" sz="2800" dirty="0" smtClean="0"/>
              <a:t>1)Menjadi pemimpin pengadilan negeri  di daerah hknya</a:t>
            </a:r>
            <a:br>
              <a:rPr lang="id-ID" sz="2800" dirty="0" smtClean="0"/>
            </a:br>
            <a:r>
              <a:rPr lang="id-ID" sz="2800" dirty="0" smtClean="0"/>
              <a:t>2)Melakukan pengawasan terhadap jalannya  peradilan di daerah hukumnya supaya berjalan dengan sewajarnya.</a:t>
            </a:r>
            <a:br>
              <a:rPr lang="id-ID" sz="2800" dirty="0" smtClean="0"/>
            </a:br>
            <a:r>
              <a:rPr lang="id-ID" sz="2800" dirty="0" smtClean="0"/>
              <a:t>3)Mengawasi dan meniliti  perbuatan para hakim  pengadilan negeri di daerahnya.</a:t>
            </a:r>
            <a:br>
              <a:rPr lang="id-ID" sz="2800" dirty="0" smtClean="0"/>
            </a:br>
            <a:r>
              <a:rPr lang="id-ID" sz="2800" dirty="0" smtClean="0"/>
              <a:t>4)Untuk kepentingan negara dan keadilan negeri  dapat memberi peringatan dan teguran,dan petunjuk  di pandang perlu bagai pengadilan negeri di wilayahnya.</a:t>
            </a:r>
            <a:endParaRPr lang="id-ID"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800" dirty="0" smtClean="0">
                <a:solidFill>
                  <a:srgbClr val="00B050"/>
                </a:solidFill>
              </a:rPr>
              <a:t>2.pengailan agama</a:t>
            </a:r>
            <a:r>
              <a:rPr lang="en-US" sz="2800" dirty="0" smtClean="0"/>
              <a:t/>
            </a:r>
            <a:br>
              <a:rPr lang="en-US" sz="2800" dirty="0" smtClean="0"/>
            </a:br>
            <a:r>
              <a:rPr lang="en-US" sz="2800" dirty="0" err="1" smtClean="0"/>
              <a:t>pengadilan</a:t>
            </a:r>
            <a:r>
              <a:rPr lang="en-US" sz="2800" dirty="0" smtClean="0"/>
              <a:t> yang </a:t>
            </a:r>
            <a:r>
              <a:rPr lang="en-US" sz="2800" dirty="0" err="1" smtClean="0"/>
              <a:t>memeriksa</a:t>
            </a:r>
            <a:r>
              <a:rPr lang="en-US" sz="2800" dirty="0" smtClean="0"/>
              <a:t> </a:t>
            </a:r>
            <a:r>
              <a:rPr lang="en-US" sz="2800" dirty="0" err="1" smtClean="0"/>
              <a:t>dan</a:t>
            </a:r>
            <a:r>
              <a:rPr lang="en-US" sz="2800" dirty="0" smtClean="0"/>
              <a:t> </a:t>
            </a:r>
            <a:r>
              <a:rPr lang="en-US" sz="2800" dirty="0" err="1" smtClean="0"/>
              <a:t>memutuskan</a:t>
            </a:r>
            <a:r>
              <a:rPr lang="en-US" sz="2800" dirty="0" smtClean="0"/>
              <a:t>  </a:t>
            </a:r>
            <a:r>
              <a:rPr lang="en-US" sz="2800" dirty="0" err="1" smtClean="0"/>
              <a:t>perkara-perkara</a:t>
            </a:r>
            <a:r>
              <a:rPr lang="en-US" sz="2800" dirty="0" smtClean="0"/>
              <a:t> yang</a:t>
            </a:r>
            <a:br>
              <a:rPr lang="en-US" sz="2800" dirty="0" smtClean="0"/>
            </a:br>
            <a:r>
              <a:rPr lang="en-US" sz="2800" dirty="0" err="1" smtClean="0"/>
              <a:t>timbul</a:t>
            </a:r>
            <a:r>
              <a:rPr lang="en-US" sz="2800" dirty="0" smtClean="0"/>
              <a:t> </a:t>
            </a:r>
            <a:r>
              <a:rPr lang="en-US" sz="2800" dirty="0" err="1" smtClean="0"/>
              <a:t>antara</a:t>
            </a:r>
            <a:r>
              <a:rPr lang="en-US" sz="2800" dirty="0" smtClean="0"/>
              <a:t> </a:t>
            </a:r>
            <a:r>
              <a:rPr lang="en-US" sz="2800" dirty="0" err="1" smtClean="0"/>
              <a:t>orang-orang</a:t>
            </a:r>
            <a:r>
              <a:rPr lang="en-US" sz="2800" dirty="0" smtClean="0"/>
              <a:t> </a:t>
            </a:r>
            <a:r>
              <a:rPr lang="en-US" sz="2800" dirty="0" err="1" smtClean="0"/>
              <a:t>islam</a:t>
            </a:r>
            <a:r>
              <a:rPr lang="en-US" sz="2800" dirty="0" smtClean="0"/>
              <a:t>,  yang </a:t>
            </a:r>
            <a:r>
              <a:rPr lang="en-US" sz="2800" dirty="0" err="1" smtClean="0"/>
              <a:t>berkaitan</a:t>
            </a:r>
            <a:r>
              <a:rPr lang="en-US" sz="2800" dirty="0" smtClean="0"/>
              <a:t> </a:t>
            </a:r>
            <a:r>
              <a:rPr lang="en-US" sz="2800" dirty="0" err="1" smtClean="0"/>
              <a:t>dengan</a:t>
            </a:r>
            <a:r>
              <a:rPr lang="en-US" sz="2800" dirty="0" smtClean="0"/>
              <a:t> </a:t>
            </a:r>
            <a:r>
              <a:rPr lang="en-US" sz="2800" dirty="0" err="1" smtClean="0"/>
              <a:t>nikah</a:t>
            </a:r>
            <a:r>
              <a:rPr lang="en-US" sz="2800" dirty="0" smtClean="0"/>
              <a:t>, </a:t>
            </a:r>
            <a:r>
              <a:rPr lang="en-US" sz="2800" dirty="0" err="1" smtClean="0"/>
              <a:t>rujuk</a:t>
            </a:r>
            <a:r>
              <a:rPr lang="id-ID" sz="2800" dirty="0" smtClean="0"/>
              <a:t>, </a:t>
            </a:r>
            <a:r>
              <a:rPr lang="en-US" sz="2800" dirty="0" err="1" smtClean="0"/>
              <a:t>talak</a:t>
            </a:r>
            <a:r>
              <a:rPr lang="en-US" sz="2800" dirty="0" smtClean="0"/>
              <a:t>, (</a:t>
            </a:r>
            <a:r>
              <a:rPr lang="en-US" sz="2800" dirty="0" err="1" smtClean="0"/>
              <a:t>percerian</a:t>
            </a:r>
            <a:r>
              <a:rPr lang="en-US" sz="2800" dirty="0" smtClean="0"/>
              <a:t>)</a:t>
            </a:r>
            <a:r>
              <a:rPr lang="en-US" sz="2800" dirty="0" err="1" smtClean="0"/>
              <a:t>nafkah</a:t>
            </a:r>
            <a:r>
              <a:rPr lang="en-US" sz="2800" dirty="0" smtClean="0"/>
              <a:t> </a:t>
            </a:r>
            <a:r>
              <a:rPr lang="en-US" sz="2800" dirty="0" err="1" smtClean="0"/>
              <a:t>waris</a:t>
            </a:r>
            <a:r>
              <a:rPr lang="en-US" sz="2800" dirty="0" smtClean="0"/>
              <a:t>, </a:t>
            </a:r>
            <a:r>
              <a:rPr lang="id-ID" sz="2800" dirty="0" smtClean="0"/>
              <a:t/>
            </a:r>
            <a:br>
              <a:rPr lang="id-ID" sz="2800" dirty="0" smtClean="0"/>
            </a:br>
            <a:r>
              <a:rPr lang="id-ID" sz="2800" dirty="0" smtClean="0"/>
              <a:t/>
            </a:r>
            <a:br>
              <a:rPr lang="id-ID" sz="2800" dirty="0" smtClean="0"/>
            </a:br>
            <a:r>
              <a:rPr lang="en-US" sz="2800" dirty="0" smtClean="0">
                <a:solidFill>
                  <a:srgbClr val="00B050"/>
                </a:solidFill>
              </a:rPr>
              <a:t>3.pengadilan </a:t>
            </a:r>
            <a:r>
              <a:rPr lang="en-US" sz="2800" dirty="0" err="1" smtClean="0">
                <a:solidFill>
                  <a:srgbClr val="00B050"/>
                </a:solidFill>
              </a:rPr>
              <a:t>militer</a:t>
            </a:r>
            <a:r>
              <a:rPr lang="en-US" sz="2800" dirty="0" smtClean="0"/>
              <a:t/>
            </a:r>
            <a:br>
              <a:rPr lang="en-US" sz="2800" dirty="0" smtClean="0"/>
            </a:br>
            <a:r>
              <a:rPr lang="en-US" sz="2800" dirty="0" smtClean="0"/>
              <a:t> </a:t>
            </a:r>
            <a:r>
              <a:rPr lang="en-US" sz="2800" dirty="0" err="1" smtClean="0"/>
              <a:t>adalah</a:t>
            </a:r>
            <a:r>
              <a:rPr lang="en-US" sz="2800" dirty="0" smtClean="0"/>
              <a:t> </a:t>
            </a:r>
            <a:r>
              <a:rPr lang="en-US" sz="2800" dirty="0" err="1" smtClean="0"/>
              <a:t>pengadilan</a:t>
            </a:r>
            <a:r>
              <a:rPr lang="en-US" sz="2800" dirty="0" smtClean="0"/>
              <a:t> yang </a:t>
            </a:r>
            <a:r>
              <a:rPr lang="en-US" sz="2800" dirty="0" err="1" smtClean="0"/>
              <a:t>hanya</a:t>
            </a:r>
            <a:r>
              <a:rPr lang="en-US" sz="2800" dirty="0" smtClean="0"/>
              <a:t> </a:t>
            </a:r>
            <a:r>
              <a:rPr lang="en-US" sz="2800" dirty="0" err="1" smtClean="0"/>
              <a:t>mengadili</a:t>
            </a:r>
            <a:r>
              <a:rPr lang="en-US" sz="2800" dirty="0" smtClean="0"/>
              <a:t> </a:t>
            </a:r>
            <a:r>
              <a:rPr lang="en-US" sz="2800" dirty="0" err="1" smtClean="0"/>
              <a:t>lapangan</a:t>
            </a:r>
            <a:r>
              <a:rPr lang="en-US" sz="2800" dirty="0" smtClean="0"/>
              <a:t>  </a:t>
            </a:r>
            <a:r>
              <a:rPr lang="en-US" sz="2800" dirty="0" err="1" smtClean="0"/>
              <a:t>pidana</a:t>
            </a:r>
            <a:r>
              <a:rPr lang="en-US" sz="2800" dirty="0" smtClean="0"/>
              <a:t>, </a:t>
            </a:r>
            <a:r>
              <a:rPr lang="en-US" sz="2800" dirty="0" err="1" smtClean="0"/>
              <a:t>bagi</a:t>
            </a:r>
            <a:r>
              <a:rPr lang="en-US" sz="2800" dirty="0" smtClean="0"/>
              <a:t/>
            </a:r>
            <a:br>
              <a:rPr lang="en-US" sz="2800" dirty="0" smtClean="0"/>
            </a:br>
            <a:r>
              <a:rPr lang="en-US" sz="2800" dirty="0" smtClean="0"/>
              <a:t>    1.anggota TNI </a:t>
            </a:r>
            <a:r>
              <a:rPr lang="en-US" sz="2800" dirty="0" err="1" smtClean="0"/>
              <a:t>dan</a:t>
            </a:r>
            <a:r>
              <a:rPr lang="en-US" sz="2800" dirty="0" smtClean="0"/>
              <a:t> </a:t>
            </a:r>
            <a:r>
              <a:rPr lang="en-US" sz="2800" dirty="0" err="1" smtClean="0"/>
              <a:t>Polri</a:t>
            </a:r>
            <a:r>
              <a:rPr lang="en-US" sz="2800" dirty="0" smtClean="0"/>
              <a:t/>
            </a:r>
            <a:br>
              <a:rPr lang="en-US" sz="2800" dirty="0" smtClean="0"/>
            </a:br>
            <a:r>
              <a:rPr lang="en-US" sz="2800" dirty="0" smtClean="0"/>
              <a:t>    2.seseorang yang </a:t>
            </a:r>
            <a:r>
              <a:rPr lang="en-US" sz="2800" dirty="0" err="1" smtClean="0"/>
              <a:t>menurut</a:t>
            </a:r>
            <a:r>
              <a:rPr lang="en-US" sz="2800" dirty="0" smtClean="0"/>
              <a:t> </a:t>
            </a:r>
            <a:r>
              <a:rPr lang="en-US" sz="2800" dirty="0" err="1" smtClean="0"/>
              <a:t>undang-undang</a:t>
            </a:r>
            <a:r>
              <a:rPr lang="en-US" sz="2800" dirty="0" smtClean="0"/>
              <a:t>  </a:t>
            </a:r>
            <a:r>
              <a:rPr lang="en-US" sz="2800" dirty="0" err="1" smtClean="0"/>
              <a:t>dapat</a:t>
            </a:r>
            <a:r>
              <a:rPr lang="en-US" sz="2800" dirty="0" smtClean="0"/>
              <a:t> </a:t>
            </a:r>
            <a:r>
              <a:rPr lang="id-ID" sz="2800" dirty="0" smtClean="0"/>
              <a:t/>
            </a:r>
            <a:br>
              <a:rPr lang="id-ID" sz="2800" dirty="0" smtClean="0"/>
            </a:br>
            <a:r>
              <a:rPr lang="id-ID" sz="2800" dirty="0" smtClean="0"/>
              <a:t>       </a:t>
            </a:r>
            <a:r>
              <a:rPr lang="en-US" sz="2800" dirty="0" err="1" smtClean="0"/>
              <a:t>dipersamakan</a:t>
            </a:r>
            <a:r>
              <a:rPr lang="en-US" sz="2800" dirty="0" smtClean="0"/>
              <a:t>  </a:t>
            </a:r>
            <a:r>
              <a:rPr lang="en-US" sz="2800" dirty="0" err="1" smtClean="0"/>
              <a:t>dengan</a:t>
            </a:r>
            <a:r>
              <a:rPr lang="en-US" sz="2800" dirty="0" smtClean="0"/>
              <a:t>  </a:t>
            </a:r>
            <a:r>
              <a:rPr lang="en-US" sz="2800" dirty="0" err="1" smtClean="0"/>
              <a:t>anggota</a:t>
            </a:r>
            <a:r>
              <a:rPr lang="en-US" sz="2800" dirty="0" smtClean="0"/>
              <a:t> TNI </a:t>
            </a:r>
            <a:r>
              <a:rPr lang="en-US" sz="2800" dirty="0" err="1" smtClean="0"/>
              <a:t>dan</a:t>
            </a:r>
            <a:r>
              <a:rPr lang="en-US" sz="2800" dirty="0" smtClean="0"/>
              <a:t> </a:t>
            </a:r>
            <a:r>
              <a:rPr lang="en-US" sz="2800" dirty="0" err="1" smtClean="0"/>
              <a:t>polri</a:t>
            </a:r>
            <a:r>
              <a:rPr lang="en-US" sz="2800" dirty="0" smtClean="0"/>
              <a:t/>
            </a:r>
            <a:br>
              <a:rPr lang="en-US" sz="2800" dirty="0" smtClean="0"/>
            </a:br>
            <a:endParaRPr lang="id-ID"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7784</TotalTime>
  <Words>45</Words>
  <Application>Microsoft Office PowerPoint</Application>
  <PresentationFormat>On-screen Show (4:3)</PresentationFormat>
  <Paragraphs>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K.D: Memahami sistem hukum dan peradilan nasional dalam lingkup NKRI.    INDIKATOR:  1.mendeskripsikan  pengertian hukum  2.menguraikan macam-macam pengolongan hukum  3.mendeskripsikan  sumber hukum formal dan  materil  4.menjelaskan sistem  tata hukum indonesia  5.mendeskripsikan pengertian  dan dasar hukum       lembaga peradilan nasional  6.Mendeskripsikan upaya pemberantasan kosrusi di       Indonesia </vt:lpstr>
      <vt:lpstr>Slide 2</vt:lpstr>
      <vt:lpstr>Slide 3</vt:lpstr>
      <vt:lpstr>7.Peradilan nasional    ketentuan umum no 4 tahun 2004 tentangkekuasaan kehakiman     menegaskan bahwa kekuasaan  kehakiman adalah  kekuasaan     negara yang merdeka  untuk penyelengaraan peradilan  guna     menegakkan hukum  dan keadilan sesuai dengan pancasila, demi     terselengaranya negara  hukum republik indonesia.  Berdasarkan pasal 1 undang-undang no 4  than 2004  kekuasan  kehakiman  di lakukan oleh mahkamah agung  dan badan peradilan  di bawahnya  sbb: =peradilan umum =peradilan agama =peradilan militer =peradilan tata usaha negara  </vt:lpstr>
      <vt:lpstr>a.Peradilan sipil    1.peradilan umum         a.pengadilan  negeri        b.pengadilan tinggi        c.mahkamah agung    2.pengadilan khusus       a.pengadilan  agama        b.pengadilan adat       c.pengadilan tata usaha (administrasi negara) b.pengadilan militer     1.pengadilan tentara     2.pengadilan tentara tinggi     3.mahkamah tentara agung   </vt:lpstr>
      <vt:lpstr>       a.macam-macam lembaga peradilan nasional  1. pengadilan negeri    adalah suatu pengadilan umum  yang sehari-hari memeriksa  dan memutuskan perkara  dalam tingkat pertama  dari segala perkara perdata  dan pidana  sipil untuk  untuk semua golongan penduduk (wni, dan wna) fungsinya: memeriksa sah atau tidaknya  suatu penangkapan atau  penahanan  yang di ajukan oleh tersangka, atau kuasanya kepada ketua pengadilan  dengan menyebutkan alasan-alasannya. pengadilan negeri  berkedudukan di ibu kota kabupaten/kota dan daerah hukumnya  meliputi wilayah kabupaten/kota.   Tindak Pidana yang harus di dahulukan dari kasus yang lain adalah:Korupsi, Terorisme,Narkotika,Pencucian uang.                             </vt:lpstr>
      <vt:lpstr>TUGAS DAN KEWEANAGAN PENGADILAN NEGERI 1).menyatakan sah atau tidaknya penagkapan,penahan, pengehentian penyelidikan  atau pengehentian tuntutan 2).tentang ganti kerugian dan/ atau rehabilitasi bagi seseorang  yang perkaranya di hentikan  pada tingkat penyidikan atau penuntutan. 3)mengadakan pengawasan atas pelaksaan tugas  dan tingkah laku hakim, panitera, dan juru sita di daerah hukumnya 4)memberikan petunjuk,teguran, dan peringatan yang di pandang perlu  dengan tidak mengurangi  kebebasan hakim  dalam memeriksa memutus perkara.   </vt:lpstr>
      <vt:lpstr>Pengadilan tinggi (tingkat kedua) Daerah hukum pengadilan tinggi  berkedudukan di ibu kota provinsi  dan daerah hukumnya meliputi daerah wilayah provinsi. Pengadilan tinggi di sebut juga  sebagai pengadilan tingkat banding. Fungsi pengadilan tinggi 1)Menjadi pemimpin pengadilan negeri  di daerah hknya 2)Melakukan pengawasan terhadap jalannya  peradilan di daerah hukumnya supaya berjalan dengan sewajarnya. 3)Mengawasi dan meniliti  perbuatan para hakim  pengadilan negeri di daerahnya. 4)Untuk kepentingan negara dan keadilan negeri  dapat memberi peringatan dan teguran,dan petunjuk  di pandang perlu bagai pengadilan negeri di wilayahnya.</vt:lpstr>
      <vt:lpstr>2.pengailan agama pengadilan yang memeriksa dan memutuskan  perkara-perkara yang timbul antara orang-orang islam,  yang berkaitan dengan nikah, rujuk, talak, (percerian)nafkah waris,   3.pengadilan militer  adalah pengadilan yang hanya mengadili lapangan  pidana, bagi     1.anggota TNI dan Polri     2.seseorang yang menurut undang-undang  dapat         dipersamakan  dengan  anggota TNI dan polri </vt:lpstr>
      <vt:lpstr>                4.pengadilan tata usaha negara.      1.Bidang sosial:penolakan pemohonan ijin      2.Bidang ekonomi:perpajakan, merk, agraria.      3.Bidang  status kedudukan,pemecatan seseorang      4.Bidang ham:penangkapan yang tidak prosedur  b.peranan lembaga –lembaga peradilan      1.pengadilan tingkat pertama(pengadilan negeri) satu         kabupaten/kota     2.pengadilan tingkat kedua (pengadilan tinggi) berada diibu kota        provinsi , pengadilan tinggi di sebut juga tingkat banding.     3.kasasi oleh mahkamah agung, berkedudukan di ibu kota negra          republik indonesia,  atau di lain tempat di tetapkan oleh         presiden. Memeriksa        dan memutuskan  permohonan kasasi (terhadap putusan tingkat         pengadilan tingkat banding atau tingkat terkhir  dari semua ling          pengadilan                     </vt:lpstr>
      <vt:lpstr>MAHKAMAH AGUNG Pasal 24 A Ayat 1:Mahkamah Agung berwenang mengadili  pada tingkat kasasi (pembatalan atas keputusan pengadilan), menguji peraturan perundang-undangan  di bawah undang-undang  terhadap undang-undang dan wewenang lainnya yang di berikan UU. Ayat 2: Hakim agung harus memiliki integritas  dan kepribadian yang tidak tercela,adil profesional, dan berpengalaman di bidang hukum Ayat 3:Calon hakim Agung di usulkan  KY kepada DPR  untuk mendapatkan persetujuan  dan selanjutnya di tetapkan hakim agung oleh Presiden. </vt:lpstr>
      <vt:lpstr>Lanjutannya  Ketua dan wakil ketua  Mahkamah Agung di pilih dari dan,oleh anggota Hakim Agung.  FUNGSI Mahkamah Agung 1).FUNGSI PERADILAN Sebagai pengadilan negeri tertingi mahkamah agung merupakan pengadilan kasasi  yang bertugas membina keseragaman dalam penerapan hukum  melalui putusan  kasasi atau peninjuan kembali. Mahkamah Agung berwenang  memeriksa dan memutuskan  pada tingkat pertama dan terakhir. Mahkamah agung berwenang menguji  menilai secara materil  peraturan perundangan di bawah UU.  </vt:lpstr>
      <vt:lpstr>Lanjutannya   FUNGSI MA  2).Fungsi pengawasan      Pengwasan di lingkungan peradilannya 3).Fungsi mengatur 4).Fungsi nasihat     Misalnya Presiden akan memberikan Grasi 5).Fungsi administratif     Tata kerja kepaniteraan</vt:lpstr>
      <vt:lpstr>MAHKAMAH KONSTITUSI PASAL 24 C Ayat 1: Mahkamah Konstitusi berwenang mengadili  pada tingkat pertama dan terakhir  yang putusannya bersifat final  untuk menguji UU terhadap UUD, memutus sengketa kewenangan lembaga negara  yang kewenangan di berikan oleh UUD, memutus pembubaran partai politik, dan memutus perselishan hasil pemilihan umum. MK wajib memberikan  putusan atas pendapat DPR mengenai  dugaan pelanggaran  oleh  Presiden atau wakil Presiden menurut UUD. </vt:lpstr>
      <vt:lpstr>Lanjutannya  Aayat 3: Mahkamah Konstitusi mempunyai sembilan  orang anggota Hakim Konstitusi  yang di tetapkan oleh Presiden, yang di ajukan  masing-masing 3 orang  oleh MA,  3 orang oleh DPR,  dan 3 orang oleh Presiden. Ayat 4:Ketua dan wakil ketua MK, di pilih dari dan oleh hakim Konstitusi. </vt:lpstr>
      <vt:lpstr>Menampilkan sikap tanggung jawab  dalam kehidupan  sehari-hari sebagai kesadaran  terhadap hak dan kewajiban  sebagai warga negara  1.Keluarga    a)Mematuhi perintah orang tua    b)Menghormati anggota keluarga ayah,ibu,kakak,adik    c.Melaksanakan aturan yg di buat  dan di sepati  keluarga 2.Sekolah    a)Menghormati kepala sekolah,guru,dan karyawan lainya    b)Memakai seragam sekolah pada waktu yg telah di tentukan    c)Tidak mencontek ketika ulangan    d)Memperhatikan penjelasan guru</vt:lpstr>
      <vt:lpstr>Lanjutannya  3.Lingkungan masy     a)Melaksanakan setiap norma yang berlaku di masy     b).Melaksnakan tugas ronda     c.Ikut serta dalam kegiatan kerja bakti     d)Tidak mabuk-mabukan, judi yang bisa meresahkan di         lingkunga  4.Lingkungan bangsa dan negara     a)Tertib berlalu lintas di jaln raya     b)Memiliki ktp     c)Memiliki sim ketika mengendarai kendaraan bermotor     d)Membayar pajak.</vt:lpstr>
      <vt:lpstr>KESIMPULAN 1)Sebagai warga negara yang baik  kiranya kita semua harus lah menyeimbangkan antara hak dan kewajiban, maka akan melindungi hak-hak orang lain.  2)Semua komponen bangsa harus lah berkomitmen untuk melaksanakan tugas dengan baik dan  mentaati semua peraturan yang berlaku di RI, dengan demikian semua hak warga negara akan terjamin dengan baik, maka akan tercipta lah kemanan,kenyamanan, dan keharmonisan di dalam masyarakat.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 MENAMPILKAN SIKAP POSITIF  TERHADAP SISTEM         HUKUM DAN PERADILAN  NASIONAL  K.D: MENDESKRIPSIKAN PENGERTIAN  SISTEM HUKUM           AN PERADILAN NASIONAL INDIKATOR: 1.mendeskripsikan  pengertian hukum  2.menguraikan macam-macam pengolongan hukum  3.mendeskripsikan  sumber hukum formal dan  materil  4.menjelaskan sistem  </dc:title>
  <dc:creator>AXIOO</dc:creator>
  <cp:lastModifiedBy>USER</cp:lastModifiedBy>
  <cp:revision>132</cp:revision>
  <dcterms:created xsi:type="dcterms:W3CDTF">2011-09-22T12:39:19Z</dcterms:created>
  <dcterms:modified xsi:type="dcterms:W3CDTF">2016-03-07T02:30:38Z</dcterms:modified>
</cp:coreProperties>
</file>