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4" r:id="rId7"/>
    <p:sldId id="265" r:id="rId8"/>
    <p:sldId id="266" r:id="rId9"/>
    <p:sldId id="267"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2F27CB06-5C3F-4F9A-9F3F-8207704499CC}" type="datetimeFigureOut">
              <a:rPr lang="id-ID" smtClean="0"/>
              <a:pPr/>
              <a:t>07/03/2016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1E2BD78-9CAA-498D-858C-05A063F53754}"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F27CB06-5C3F-4F9A-9F3F-8207704499CC}" type="datetimeFigureOut">
              <a:rPr lang="id-ID" smtClean="0"/>
              <a:pPr/>
              <a:t>07/03/2016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1E2BD78-9CAA-498D-858C-05A063F53754}"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F27CB06-5C3F-4F9A-9F3F-8207704499CC}" type="datetimeFigureOut">
              <a:rPr lang="id-ID" smtClean="0"/>
              <a:pPr/>
              <a:t>07/03/2016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1E2BD78-9CAA-498D-858C-05A063F53754}"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F27CB06-5C3F-4F9A-9F3F-8207704499CC}" type="datetimeFigureOut">
              <a:rPr lang="id-ID" smtClean="0"/>
              <a:pPr/>
              <a:t>07/03/2016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1E2BD78-9CAA-498D-858C-05A063F53754}"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7CB06-5C3F-4F9A-9F3F-8207704499CC}" type="datetimeFigureOut">
              <a:rPr lang="id-ID" smtClean="0"/>
              <a:pPr/>
              <a:t>07/03/2016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1E2BD78-9CAA-498D-858C-05A063F53754}"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2F27CB06-5C3F-4F9A-9F3F-8207704499CC}" type="datetimeFigureOut">
              <a:rPr lang="id-ID" smtClean="0"/>
              <a:pPr/>
              <a:t>07/03/2016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1E2BD78-9CAA-498D-858C-05A063F53754}"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2F27CB06-5C3F-4F9A-9F3F-8207704499CC}" type="datetimeFigureOut">
              <a:rPr lang="id-ID" smtClean="0"/>
              <a:pPr/>
              <a:t>07/03/2016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1E2BD78-9CAA-498D-858C-05A063F53754}"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2F27CB06-5C3F-4F9A-9F3F-8207704499CC}" type="datetimeFigureOut">
              <a:rPr lang="id-ID" smtClean="0"/>
              <a:pPr/>
              <a:t>07/03/2016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1E2BD78-9CAA-498D-858C-05A063F53754}"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7CB06-5C3F-4F9A-9F3F-8207704499CC}" type="datetimeFigureOut">
              <a:rPr lang="id-ID" smtClean="0"/>
              <a:pPr/>
              <a:t>07/03/2016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1E2BD78-9CAA-498D-858C-05A063F53754}"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7CB06-5C3F-4F9A-9F3F-8207704499CC}" type="datetimeFigureOut">
              <a:rPr lang="id-ID" smtClean="0"/>
              <a:pPr/>
              <a:t>07/03/2016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1E2BD78-9CAA-498D-858C-05A063F53754}"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7CB06-5C3F-4F9A-9F3F-8207704499CC}" type="datetimeFigureOut">
              <a:rPr lang="id-ID" smtClean="0"/>
              <a:pPr/>
              <a:t>07/03/2016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1E2BD78-9CAA-498D-858C-05A063F53754}"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7CB06-5C3F-4F9A-9F3F-8207704499CC}" type="datetimeFigureOut">
              <a:rPr lang="id-ID" smtClean="0"/>
              <a:pPr/>
              <a:t>07/03/2016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2BD78-9CAA-498D-858C-05A063F53754}"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44051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3100" dirty="0" smtClean="0">
                <a:solidFill>
                  <a:srgbClr val="FF0000"/>
                </a:solidFill>
              </a:rPr>
              <a:t>1.PENGERTIAN KORUPSI</a:t>
            </a:r>
            <a:r>
              <a:rPr lang="en-US" sz="3100" dirty="0" smtClean="0"/>
              <a:t/>
            </a:r>
            <a:br>
              <a:rPr lang="en-US" sz="3100" dirty="0" smtClean="0"/>
            </a:br>
            <a:r>
              <a:rPr lang="en-US" sz="3100" dirty="0" smtClean="0"/>
              <a:t>    </a:t>
            </a:r>
            <a:r>
              <a:rPr lang="en-US" sz="3100" dirty="0" err="1" smtClean="0">
                <a:solidFill>
                  <a:srgbClr val="0070C0"/>
                </a:solidFill>
              </a:rPr>
              <a:t>kata</a:t>
            </a:r>
            <a:r>
              <a:rPr lang="en-US" sz="3100" dirty="0" smtClean="0">
                <a:solidFill>
                  <a:srgbClr val="0070C0"/>
                </a:solidFill>
              </a:rPr>
              <a:t> “ </a:t>
            </a:r>
            <a:r>
              <a:rPr lang="en-US" sz="3100" dirty="0" err="1" smtClean="0">
                <a:solidFill>
                  <a:srgbClr val="0070C0"/>
                </a:solidFill>
              </a:rPr>
              <a:t>korupsi</a:t>
            </a:r>
            <a:r>
              <a:rPr lang="en-US" sz="3100" dirty="0" smtClean="0">
                <a:solidFill>
                  <a:srgbClr val="0070C0"/>
                </a:solidFill>
              </a:rPr>
              <a:t>” </a:t>
            </a:r>
            <a:r>
              <a:rPr lang="en-US" sz="3100" dirty="0" err="1" smtClean="0">
                <a:solidFill>
                  <a:srgbClr val="0070C0"/>
                </a:solidFill>
              </a:rPr>
              <a:t>dalam</a:t>
            </a:r>
            <a:r>
              <a:rPr lang="en-US" sz="3100" dirty="0" smtClean="0">
                <a:solidFill>
                  <a:srgbClr val="0070C0"/>
                </a:solidFill>
              </a:rPr>
              <a:t> </a:t>
            </a:r>
            <a:r>
              <a:rPr lang="en-US" sz="3100" dirty="0" err="1" smtClean="0">
                <a:solidFill>
                  <a:srgbClr val="0070C0"/>
                </a:solidFill>
              </a:rPr>
              <a:t>kamus</a:t>
            </a:r>
            <a:r>
              <a:rPr lang="en-US" sz="3100" dirty="0" smtClean="0">
                <a:solidFill>
                  <a:srgbClr val="0070C0"/>
                </a:solidFill>
              </a:rPr>
              <a:t> </a:t>
            </a:r>
            <a:r>
              <a:rPr lang="en-US" sz="3100" dirty="0" err="1" smtClean="0">
                <a:solidFill>
                  <a:srgbClr val="0070C0"/>
                </a:solidFill>
              </a:rPr>
              <a:t>besar</a:t>
            </a:r>
            <a:r>
              <a:rPr lang="en-US" sz="3100" dirty="0" smtClean="0">
                <a:solidFill>
                  <a:srgbClr val="0070C0"/>
                </a:solidFill>
              </a:rPr>
              <a:t> </a:t>
            </a:r>
            <a:r>
              <a:rPr lang="en-US" sz="3100" dirty="0" err="1" smtClean="0">
                <a:solidFill>
                  <a:srgbClr val="0070C0"/>
                </a:solidFill>
              </a:rPr>
              <a:t>bahasa</a:t>
            </a:r>
            <a:r>
              <a:rPr lang="en-US" sz="3100" dirty="0" smtClean="0">
                <a:solidFill>
                  <a:srgbClr val="0070C0"/>
                </a:solidFill>
              </a:rPr>
              <a:t> </a:t>
            </a:r>
            <a:r>
              <a:rPr lang="en-US" sz="3100" dirty="0" err="1" smtClean="0">
                <a:solidFill>
                  <a:srgbClr val="0070C0"/>
                </a:solidFill>
              </a:rPr>
              <a:t>indonesia</a:t>
            </a:r>
            <a:r>
              <a:rPr lang="en-US" sz="3100" dirty="0" smtClean="0">
                <a:solidFill>
                  <a:srgbClr val="0070C0"/>
                </a:solidFill>
              </a:rPr>
              <a:t/>
            </a:r>
            <a:br>
              <a:rPr lang="en-US" sz="3100" dirty="0" smtClean="0">
                <a:solidFill>
                  <a:srgbClr val="0070C0"/>
                </a:solidFill>
              </a:rPr>
            </a:br>
            <a:r>
              <a:rPr lang="en-US" sz="3100" dirty="0" smtClean="0">
                <a:solidFill>
                  <a:srgbClr val="0070C0"/>
                </a:solidFill>
              </a:rPr>
              <a:t>    </a:t>
            </a:r>
            <a:r>
              <a:rPr lang="en-US" sz="3100" dirty="0" err="1" smtClean="0">
                <a:solidFill>
                  <a:srgbClr val="0070C0"/>
                </a:solidFill>
              </a:rPr>
              <a:t>berarti</a:t>
            </a:r>
            <a:r>
              <a:rPr lang="en-US" sz="3100" dirty="0" smtClean="0">
                <a:solidFill>
                  <a:srgbClr val="0070C0"/>
                </a:solidFill>
              </a:rPr>
              <a:t> </a:t>
            </a:r>
            <a:r>
              <a:rPr lang="en-US" sz="3100" dirty="0" err="1" smtClean="0">
                <a:solidFill>
                  <a:srgbClr val="0070C0"/>
                </a:solidFill>
              </a:rPr>
              <a:t>penyelewengan</a:t>
            </a:r>
            <a:r>
              <a:rPr lang="en-US" sz="3100" dirty="0" smtClean="0">
                <a:solidFill>
                  <a:srgbClr val="0070C0"/>
                </a:solidFill>
              </a:rPr>
              <a:t> </a:t>
            </a:r>
            <a:r>
              <a:rPr lang="en-US" sz="3100" dirty="0" err="1" smtClean="0">
                <a:solidFill>
                  <a:srgbClr val="0070C0"/>
                </a:solidFill>
              </a:rPr>
              <a:t>atau</a:t>
            </a:r>
            <a:r>
              <a:rPr lang="en-US" sz="3100" dirty="0" smtClean="0">
                <a:solidFill>
                  <a:srgbClr val="0070C0"/>
                </a:solidFill>
              </a:rPr>
              <a:t> </a:t>
            </a:r>
            <a:r>
              <a:rPr lang="en-US" sz="3100" dirty="0" err="1" smtClean="0">
                <a:solidFill>
                  <a:srgbClr val="0070C0"/>
                </a:solidFill>
              </a:rPr>
              <a:t>pengelapan</a:t>
            </a:r>
            <a:r>
              <a:rPr lang="en-US" sz="3100" dirty="0" smtClean="0">
                <a:solidFill>
                  <a:srgbClr val="0070C0"/>
                </a:solidFill>
              </a:rPr>
              <a:t> (</a:t>
            </a:r>
            <a:r>
              <a:rPr lang="en-US" sz="3100" dirty="0" err="1" smtClean="0">
                <a:solidFill>
                  <a:srgbClr val="0070C0"/>
                </a:solidFill>
              </a:rPr>
              <a:t>uang</a:t>
            </a:r>
            <a:r>
              <a:rPr lang="en-US" sz="3100" dirty="0" smtClean="0">
                <a:solidFill>
                  <a:srgbClr val="0070C0"/>
                </a:solidFill>
              </a:rPr>
              <a:t> </a:t>
            </a:r>
            <a:r>
              <a:rPr lang="en-US" sz="3100" dirty="0" err="1" smtClean="0">
                <a:solidFill>
                  <a:srgbClr val="0070C0"/>
                </a:solidFill>
              </a:rPr>
              <a:t>negara</a:t>
            </a:r>
            <a:r>
              <a:rPr lang="en-US" sz="3100" dirty="0" smtClean="0">
                <a:solidFill>
                  <a:srgbClr val="0070C0"/>
                </a:solidFill>
              </a:rPr>
              <a:t/>
            </a:r>
            <a:br>
              <a:rPr lang="en-US" sz="3100" dirty="0" smtClean="0">
                <a:solidFill>
                  <a:srgbClr val="0070C0"/>
                </a:solidFill>
              </a:rPr>
            </a:br>
            <a:r>
              <a:rPr lang="en-US" sz="3100" dirty="0" smtClean="0">
                <a:solidFill>
                  <a:srgbClr val="0070C0"/>
                </a:solidFill>
              </a:rPr>
              <a:t>    </a:t>
            </a:r>
            <a:r>
              <a:rPr lang="en-US" sz="3100" dirty="0" err="1" smtClean="0">
                <a:solidFill>
                  <a:srgbClr val="0070C0"/>
                </a:solidFill>
              </a:rPr>
              <a:t>atau</a:t>
            </a:r>
            <a:r>
              <a:rPr lang="en-US" sz="3100" dirty="0" smtClean="0">
                <a:solidFill>
                  <a:srgbClr val="0070C0"/>
                </a:solidFill>
              </a:rPr>
              <a:t> </a:t>
            </a:r>
            <a:r>
              <a:rPr lang="en-US" sz="3100" dirty="0" err="1" smtClean="0">
                <a:solidFill>
                  <a:srgbClr val="0070C0"/>
                </a:solidFill>
              </a:rPr>
              <a:t>perusahaan</a:t>
            </a:r>
            <a:r>
              <a:rPr lang="en-US" sz="3100" dirty="0" smtClean="0">
                <a:solidFill>
                  <a:srgbClr val="0070C0"/>
                </a:solidFill>
              </a:rPr>
              <a:t>)  </a:t>
            </a:r>
            <a:r>
              <a:rPr lang="en-US" sz="3100" dirty="0" err="1" smtClean="0">
                <a:solidFill>
                  <a:srgbClr val="0070C0"/>
                </a:solidFill>
              </a:rPr>
              <a:t>untuk</a:t>
            </a:r>
            <a:r>
              <a:rPr lang="en-US" sz="3100" dirty="0" smtClean="0">
                <a:solidFill>
                  <a:srgbClr val="0070C0"/>
                </a:solidFill>
              </a:rPr>
              <a:t> </a:t>
            </a:r>
            <a:r>
              <a:rPr lang="en-US" sz="3100" dirty="0" err="1" smtClean="0">
                <a:solidFill>
                  <a:srgbClr val="0070C0"/>
                </a:solidFill>
              </a:rPr>
              <a:t>keuntungan</a:t>
            </a:r>
            <a:r>
              <a:rPr lang="en-US" sz="3100" dirty="0" smtClean="0">
                <a:solidFill>
                  <a:srgbClr val="0070C0"/>
                </a:solidFill>
              </a:rPr>
              <a:t> </a:t>
            </a:r>
            <a:r>
              <a:rPr lang="en-US" sz="3100" dirty="0" err="1" smtClean="0">
                <a:solidFill>
                  <a:srgbClr val="0070C0"/>
                </a:solidFill>
              </a:rPr>
              <a:t>pribadi</a:t>
            </a:r>
            <a:r>
              <a:rPr lang="en-US" sz="3100" dirty="0" smtClean="0">
                <a:solidFill>
                  <a:srgbClr val="0070C0"/>
                </a:solidFill>
              </a:rPr>
              <a:t> </a:t>
            </a:r>
            <a:r>
              <a:rPr lang="en-US" sz="3100" dirty="0" err="1" smtClean="0">
                <a:solidFill>
                  <a:srgbClr val="0070C0"/>
                </a:solidFill>
              </a:rPr>
              <a:t>atau</a:t>
            </a:r>
            <a:r>
              <a:rPr lang="en-US" sz="3100" dirty="0" smtClean="0">
                <a:solidFill>
                  <a:srgbClr val="0070C0"/>
                </a:solidFill>
              </a:rPr>
              <a:t> </a:t>
            </a:r>
            <a:br>
              <a:rPr lang="en-US" sz="3100" dirty="0" smtClean="0">
                <a:solidFill>
                  <a:srgbClr val="0070C0"/>
                </a:solidFill>
              </a:rPr>
            </a:br>
            <a:r>
              <a:rPr lang="en-US" sz="3100" dirty="0" smtClean="0">
                <a:solidFill>
                  <a:srgbClr val="0070C0"/>
                </a:solidFill>
              </a:rPr>
              <a:t>    </a:t>
            </a:r>
            <a:r>
              <a:rPr lang="en-US" sz="3100" dirty="0" err="1" smtClean="0">
                <a:solidFill>
                  <a:srgbClr val="0070C0"/>
                </a:solidFill>
              </a:rPr>
              <a:t>golongan</a:t>
            </a:r>
            <a:r>
              <a:rPr lang="en-US" sz="3100" dirty="0" smtClean="0">
                <a:solidFill>
                  <a:srgbClr val="0070C0"/>
                </a:solidFill>
              </a:rPr>
              <a:t>. </a:t>
            </a:r>
            <a:r>
              <a:rPr lang="en-US" sz="3100" dirty="0" err="1" smtClean="0">
                <a:solidFill>
                  <a:srgbClr val="0070C0"/>
                </a:solidFill>
              </a:rPr>
              <a:t>Sesuai</a:t>
            </a:r>
            <a:r>
              <a:rPr lang="en-US" sz="3100" dirty="0" smtClean="0">
                <a:solidFill>
                  <a:srgbClr val="0070C0"/>
                </a:solidFill>
              </a:rPr>
              <a:t> </a:t>
            </a:r>
            <a:r>
              <a:rPr lang="en-US" sz="3100" dirty="0" err="1" smtClean="0">
                <a:solidFill>
                  <a:srgbClr val="0070C0"/>
                </a:solidFill>
              </a:rPr>
              <a:t>dengan</a:t>
            </a:r>
            <a:r>
              <a:rPr lang="en-US" sz="3100" dirty="0" smtClean="0">
                <a:solidFill>
                  <a:srgbClr val="0070C0"/>
                </a:solidFill>
              </a:rPr>
              <a:t> UU no 28  </a:t>
            </a:r>
            <a:r>
              <a:rPr lang="en-US" sz="3100" dirty="0" err="1" smtClean="0">
                <a:solidFill>
                  <a:srgbClr val="0070C0"/>
                </a:solidFill>
              </a:rPr>
              <a:t>tahun</a:t>
            </a:r>
            <a:r>
              <a:rPr lang="en-US" sz="3100" dirty="0" smtClean="0">
                <a:solidFill>
                  <a:srgbClr val="0070C0"/>
                </a:solidFill>
              </a:rPr>
              <a:t> 1999 </a:t>
            </a:r>
            <a:r>
              <a:rPr lang="en-US" sz="3100" dirty="0" err="1" smtClean="0">
                <a:solidFill>
                  <a:srgbClr val="0070C0"/>
                </a:solidFill>
              </a:rPr>
              <a:t>tentang</a:t>
            </a:r>
            <a:r>
              <a:rPr lang="en-US" sz="3100" dirty="0" smtClean="0">
                <a:solidFill>
                  <a:srgbClr val="0070C0"/>
                </a:solidFill>
              </a:rPr>
              <a:t> </a:t>
            </a:r>
            <a:br>
              <a:rPr lang="en-US" sz="3100" dirty="0" smtClean="0">
                <a:solidFill>
                  <a:srgbClr val="0070C0"/>
                </a:solidFill>
              </a:rPr>
            </a:br>
            <a:r>
              <a:rPr lang="en-US" sz="3100" dirty="0" smtClean="0">
                <a:solidFill>
                  <a:srgbClr val="0070C0"/>
                </a:solidFill>
              </a:rPr>
              <a:t>    </a:t>
            </a:r>
            <a:r>
              <a:rPr lang="en-US" sz="3100" dirty="0" err="1" smtClean="0">
                <a:solidFill>
                  <a:srgbClr val="0070C0"/>
                </a:solidFill>
              </a:rPr>
              <a:t>penyelengaraan</a:t>
            </a:r>
            <a:r>
              <a:rPr lang="en-US" sz="3100" dirty="0" smtClean="0">
                <a:solidFill>
                  <a:srgbClr val="0070C0"/>
                </a:solidFill>
              </a:rPr>
              <a:t> </a:t>
            </a:r>
            <a:r>
              <a:rPr lang="en-US" sz="3100" dirty="0" err="1" smtClean="0">
                <a:solidFill>
                  <a:srgbClr val="0070C0"/>
                </a:solidFill>
              </a:rPr>
              <a:t>negara</a:t>
            </a:r>
            <a:r>
              <a:rPr lang="en-US" sz="3100" dirty="0" smtClean="0">
                <a:solidFill>
                  <a:srgbClr val="0070C0"/>
                </a:solidFill>
              </a:rPr>
              <a:t>  yang </a:t>
            </a:r>
            <a:r>
              <a:rPr lang="en-US" sz="3100" dirty="0" err="1" smtClean="0">
                <a:solidFill>
                  <a:srgbClr val="0070C0"/>
                </a:solidFill>
              </a:rPr>
              <a:t>bersih</a:t>
            </a:r>
            <a:r>
              <a:rPr lang="en-US" sz="3100" dirty="0" smtClean="0">
                <a:solidFill>
                  <a:srgbClr val="0070C0"/>
                </a:solidFill>
              </a:rPr>
              <a:t> </a:t>
            </a:r>
            <a:r>
              <a:rPr lang="en-US" sz="3100" dirty="0" err="1" smtClean="0">
                <a:solidFill>
                  <a:srgbClr val="0070C0"/>
                </a:solidFill>
              </a:rPr>
              <a:t>dan</a:t>
            </a:r>
            <a:r>
              <a:rPr lang="en-US" sz="3100" dirty="0" smtClean="0">
                <a:solidFill>
                  <a:srgbClr val="0070C0"/>
                </a:solidFill>
              </a:rPr>
              <a:t> </a:t>
            </a:r>
            <a:r>
              <a:rPr lang="en-US" sz="3100" dirty="0" err="1" smtClean="0">
                <a:solidFill>
                  <a:srgbClr val="0070C0"/>
                </a:solidFill>
              </a:rPr>
              <a:t>bebas</a:t>
            </a:r>
            <a:r>
              <a:rPr lang="en-US" sz="3100" dirty="0" smtClean="0">
                <a:solidFill>
                  <a:srgbClr val="0070C0"/>
                </a:solidFill>
              </a:rPr>
              <a:t> </a:t>
            </a:r>
            <a:r>
              <a:rPr lang="en-US" sz="3100" dirty="0" err="1" smtClean="0">
                <a:solidFill>
                  <a:srgbClr val="0070C0"/>
                </a:solidFill>
              </a:rPr>
              <a:t>dari</a:t>
            </a:r>
            <a:r>
              <a:rPr lang="en-US" sz="3100" dirty="0" smtClean="0">
                <a:solidFill>
                  <a:srgbClr val="0070C0"/>
                </a:solidFill>
              </a:rPr>
              <a:t> </a:t>
            </a:r>
            <a:br>
              <a:rPr lang="en-US" sz="3100" dirty="0" smtClean="0">
                <a:solidFill>
                  <a:srgbClr val="0070C0"/>
                </a:solidFill>
              </a:rPr>
            </a:br>
            <a:r>
              <a:rPr lang="en-US" sz="3100" dirty="0" smtClean="0">
                <a:solidFill>
                  <a:srgbClr val="0070C0"/>
                </a:solidFill>
              </a:rPr>
              <a:t>    </a:t>
            </a:r>
            <a:r>
              <a:rPr lang="en-US" sz="3100" dirty="0" err="1" smtClean="0">
                <a:solidFill>
                  <a:srgbClr val="0070C0"/>
                </a:solidFill>
              </a:rPr>
              <a:t>korupsi</a:t>
            </a:r>
            <a:r>
              <a:rPr lang="en-US" sz="3100" dirty="0" smtClean="0">
                <a:solidFill>
                  <a:srgbClr val="0070C0"/>
                </a:solidFill>
              </a:rPr>
              <a:t>.</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id-ID" sz="2800" dirty="0"/>
          </a:p>
        </p:txBody>
      </p:sp>
      <p:pic>
        <p:nvPicPr>
          <p:cNvPr id="3" name="Picture 2" descr="F:\GAYUS.jpg"/>
          <p:cNvPicPr>
            <a:picLocks noChangeAspect="1" noChangeArrowheads="1"/>
          </p:cNvPicPr>
          <p:nvPr/>
        </p:nvPicPr>
        <p:blipFill>
          <a:blip r:embed="rId2"/>
          <a:srcRect/>
          <a:stretch>
            <a:fillRect/>
          </a:stretch>
        </p:blipFill>
        <p:spPr bwMode="auto">
          <a:xfrm>
            <a:off x="571472" y="3500438"/>
            <a:ext cx="8143932" cy="335756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2400" dirty="0" smtClean="0">
                <a:solidFill>
                  <a:srgbClr val="FF0000"/>
                </a:solidFill>
              </a:rPr>
              <a:t>2.GAMBARAN  UMUM  KORUPSI</a:t>
            </a:r>
            <a:r>
              <a:rPr lang="en-US" sz="2400" dirty="0" smtClean="0"/>
              <a:t/>
            </a:r>
            <a:br>
              <a:rPr lang="en-US" sz="2400" dirty="0" smtClean="0"/>
            </a:br>
            <a:r>
              <a:rPr lang="en-US" sz="2400" dirty="0" smtClean="0"/>
              <a:t>   </a:t>
            </a:r>
            <a:r>
              <a:rPr lang="en-US" sz="2400" dirty="0" err="1" smtClean="0">
                <a:solidFill>
                  <a:srgbClr val="00B050"/>
                </a:solidFill>
              </a:rPr>
              <a:t>praktik-praktik</a:t>
            </a:r>
            <a:r>
              <a:rPr lang="en-US" sz="2400" dirty="0" smtClean="0">
                <a:solidFill>
                  <a:srgbClr val="00B050"/>
                </a:solidFill>
              </a:rPr>
              <a:t> </a:t>
            </a:r>
            <a:r>
              <a:rPr lang="en-US" sz="2400" dirty="0" err="1" smtClean="0">
                <a:solidFill>
                  <a:srgbClr val="00B050"/>
                </a:solidFill>
              </a:rPr>
              <a:t>korupsi</a:t>
            </a:r>
            <a:r>
              <a:rPr lang="en-US" sz="2400" dirty="0" smtClean="0">
                <a:solidFill>
                  <a:srgbClr val="00B050"/>
                </a:solidFill>
              </a:rPr>
              <a:t> </a:t>
            </a:r>
            <a:r>
              <a:rPr lang="en-US" sz="2400" dirty="0" err="1" smtClean="0">
                <a:solidFill>
                  <a:srgbClr val="00B050"/>
                </a:solidFill>
              </a:rPr>
              <a:t>di</a:t>
            </a:r>
            <a:r>
              <a:rPr lang="en-US" sz="2400" dirty="0" smtClean="0">
                <a:solidFill>
                  <a:srgbClr val="00B050"/>
                </a:solidFill>
              </a:rPr>
              <a:t> </a:t>
            </a:r>
            <a:r>
              <a:rPr lang="en-US" sz="2400" dirty="0" err="1" smtClean="0">
                <a:solidFill>
                  <a:srgbClr val="00B050"/>
                </a:solidFill>
              </a:rPr>
              <a:t>indonesia</a:t>
            </a:r>
            <a:r>
              <a:rPr lang="en-US" sz="2400" dirty="0" smtClean="0">
                <a:solidFill>
                  <a:srgbClr val="00B050"/>
                </a:solidFill>
              </a:rPr>
              <a:t>, </a:t>
            </a:r>
            <a:r>
              <a:rPr lang="en-US" sz="2400" dirty="0" err="1" smtClean="0">
                <a:solidFill>
                  <a:srgbClr val="00B050"/>
                </a:solidFill>
              </a:rPr>
              <a:t>sebenarnya</a:t>
            </a:r>
            <a:r>
              <a:rPr lang="en-US" sz="2400" dirty="0" smtClean="0">
                <a:solidFill>
                  <a:srgbClr val="00B050"/>
                </a:solidFill>
              </a:rPr>
              <a:t> </a:t>
            </a:r>
            <a:r>
              <a:rPr lang="en-US" sz="2400" dirty="0" err="1" smtClean="0">
                <a:solidFill>
                  <a:srgbClr val="00B050"/>
                </a:solidFill>
              </a:rPr>
              <a:t>telah</a:t>
            </a:r>
            <a:r>
              <a:rPr lang="en-US" sz="2400" dirty="0" smtClean="0">
                <a:solidFill>
                  <a:srgbClr val="00B050"/>
                </a:solidFill>
              </a:rPr>
              <a:t> </a:t>
            </a:r>
            <a:r>
              <a:rPr lang="en-US" sz="2400" dirty="0" err="1" smtClean="0">
                <a:solidFill>
                  <a:srgbClr val="00B050"/>
                </a:solidFill>
              </a:rPr>
              <a:t>berlangung</a:t>
            </a:r>
            <a:r>
              <a:rPr lang="en-US" sz="2400" dirty="0" smtClean="0">
                <a:solidFill>
                  <a:srgbClr val="00B050"/>
                </a:solidFill>
              </a:rPr>
              <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sejak</a:t>
            </a:r>
            <a:r>
              <a:rPr lang="en-US" sz="2400" dirty="0" smtClean="0">
                <a:solidFill>
                  <a:srgbClr val="00B050"/>
                </a:solidFill>
              </a:rPr>
              <a:t> era </a:t>
            </a:r>
            <a:r>
              <a:rPr lang="en-US" sz="2400" dirty="0" err="1" smtClean="0">
                <a:solidFill>
                  <a:srgbClr val="00B050"/>
                </a:solidFill>
              </a:rPr>
              <a:t>orde</a:t>
            </a:r>
            <a:r>
              <a:rPr lang="en-US" sz="2400" dirty="0" smtClean="0">
                <a:solidFill>
                  <a:srgbClr val="00B050"/>
                </a:solidFill>
              </a:rPr>
              <a:t> lama, ( </a:t>
            </a:r>
            <a:r>
              <a:rPr lang="en-US" sz="2400" dirty="0" err="1" smtClean="0">
                <a:solidFill>
                  <a:srgbClr val="00B050"/>
                </a:solidFill>
              </a:rPr>
              <a:t>tahun</a:t>
            </a:r>
            <a:r>
              <a:rPr lang="en-US" sz="2400" dirty="0" smtClean="0">
                <a:solidFill>
                  <a:srgbClr val="00B050"/>
                </a:solidFill>
              </a:rPr>
              <a:t> 1960-an).  UU no 24 </a:t>
            </a:r>
            <a:r>
              <a:rPr lang="en-US" sz="2400" dirty="0" err="1" smtClean="0">
                <a:solidFill>
                  <a:srgbClr val="00B050"/>
                </a:solidFill>
              </a:rPr>
              <a:t>th</a:t>
            </a:r>
            <a:r>
              <a:rPr lang="en-US" sz="2400" dirty="0" smtClean="0">
                <a:solidFill>
                  <a:srgbClr val="00B050"/>
                </a:solidFill>
              </a:rPr>
              <a:t> 1960” </a:t>
            </a:r>
            <a:r>
              <a:rPr lang="en-US" sz="2400" dirty="0" err="1" smtClean="0">
                <a:solidFill>
                  <a:srgbClr val="00B050"/>
                </a:solidFill>
              </a:rPr>
              <a:t>operasi</a:t>
            </a:r>
            <a:r>
              <a:rPr lang="en-US" sz="2400" dirty="0" smtClean="0">
                <a:solidFill>
                  <a:srgbClr val="00B050"/>
                </a:solidFill>
              </a:rPr>
              <a:t> </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budhi</a:t>
            </a:r>
            <a:r>
              <a:rPr lang="en-US" sz="2400" dirty="0" smtClean="0">
                <a:solidFill>
                  <a:srgbClr val="00B050"/>
                </a:solidFill>
              </a:rPr>
              <a:t>”  </a:t>
            </a:r>
            <a:r>
              <a:rPr lang="en-US" sz="2400" dirty="0" err="1" smtClean="0">
                <a:solidFill>
                  <a:srgbClr val="00B050"/>
                </a:solidFill>
              </a:rPr>
              <a:t>tim</a:t>
            </a:r>
            <a:r>
              <a:rPr lang="en-US" sz="2400" dirty="0" smtClean="0">
                <a:solidFill>
                  <a:srgbClr val="00B050"/>
                </a:solidFill>
              </a:rPr>
              <a:t> </a:t>
            </a:r>
            <a:r>
              <a:rPr lang="en-US" sz="2400" dirty="0" err="1" smtClean="0">
                <a:solidFill>
                  <a:srgbClr val="00B050"/>
                </a:solidFill>
              </a:rPr>
              <a:t>pemberantasan</a:t>
            </a:r>
            <a:r>
              <a:rPr lang="en-US" sz="2400" dirty="0" smtClean="0">
                <a:solidFill>
                  <a:srgbClr val="00B050"/>
                </a:solidFill>
              </a:rPr>
              <a:t> </a:t>
            </a:r>
            <a:r>
              <a:rPr lang="en-US" sz="2400" dirty="0" err="1" smtClean="0">
                <a:solidFill>
                  <a:srgbClr val="00B050"/>
                </a:solidFill>
              </a:rPr>
              <a:t>korupsi</a:t>
            </a:r>
            <a:r>
              <a:rPr lang="en-US" sz="2400" dirty="0" smtClean="0">
                <a:solidFill>
                  <a:srgbClr val="00B050"/>
                </a:solidFill>
              </a:rPr>
              <a:t>  </a:t>
            </a:r>
            <a:r>
              <a:rPr lang="en-US" sz="2400" dirty="0" err="1" smtClean="0">
                <a:solidFill>
                  <a:srgbClr val="00B050"/>
                </a:solidFill>
              </a:rPr>
              <a:t>keputusan</a:t>
            </a:r>
            <a:r>
              <a:rPr lang="en-US" sz="2400" dirty="0" smtClean="0">
                <a:solidFill>
                  <a:srgbClr val="00B050"/>
                </a:solidFill>
              </a:rPr>
              <a:t> </a:t>
            </a:r>
            <a:r>
              <a:rPr lang="en-US" sz="2400" dirty="0" err="1" smtClean="0">
                <a:solidFill>
                  <a:srgbClr val="00B050"/>
                </a:solidFill>
              </a:rPr>
              <a:t>presiden</a:t>
            </a:r>
            <a:r>
              <a:rPr lang="en-US" sz="2400" dirty="0" smtClean="0">
                <a:solidFill>
                  <a:srgbClr val="00B050"/>
                </a:solidFill>
              </a:rPr>
              <a:t>  no 228</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tahun</a:t>
            </a:r>
            <a:r>
              <a:rPr lang="en-US" sz="2400" dirty="0" smtClean="0">
                <a:solidFill>
                  <a:srgbClr val="00B050"/>
                </a:solidFill>
              </a:rPr>
              <a:t> 1967  yang </a:t>
            </a:r>
            <a:r>
              <a:rPr lang="en-US" sz="2400" dirty="0" err="1" smtClean="0">
                <a:solidFill>
                  <a:srgbClr val="00B050"/>
                </a:solidFill>
              </a:rPr>
              <a:t>di</a:t>
            </a:r>
            <a:r>
              <a:rPr lang="en-US" sz="2400" dirty="0" smtClean="0">
                <a:solidFill>
                  <a:srgbClr val="00B050"/>
                </a:solidFill>
              </a:rPr>
              <a:t> </a:t>
            </a:r>
            <a:r>
              <a:rPr lang="en-US" sz="2400" dirty="0" err="1" smtClean="0">
                <a:solidFill>
                  <a:srgbClr val="00B050"/>
                </a:solidFill>
              </a:rPr>
              <a:t>pimpin</a:t>
            </a:r>
            <a:r>
              <a:rPr lang="en-US" sz="2400" dirty="0" smtClean="0">
                <a:solidFill>
                  <a:srgbClr val="00B050"/>
                </a:solidFill>
              </a:rPr>
              <a:t> </a:t>
            </a:r>
            <a:r>
              <a:rPr lang="en-US" sz="2400" dirty="0" err="1" smtClean="0">
                <a:solidFill>
                  <a:srgbClr val="00B050"/>
                </a:solidFill>
              </a:rPr>
              <a:t>langsung</a:t>
            </a:r>
            <a:r>
              <a:rPr lang="en-US" sz="2400" dirty="0" smtClean="0">
                <a:solidFill>
                  <a:srgbClr val="00B050"/>
                </a:solidFill>
              </a:rPr>
              <a:t> </a:t>
            </a:r>
            <a:r>
              <a:rPr lang="en-US" sz="2400" dirty="0" err="1" smtClean="0">
                <a:solidFill>
                  <a:srgbClr val="00B050"/>
                </a:solidFill>
              </a:rPr>
              <a:t>oleh</a:t>
            </a:r>
            <a:r>
              <a:rPr lang="en-US" sz="2400" dirty="0" smtClean="0">
                <a:solidFill>
                  <a:srgbClr val="00B050"/>
                </a:solidFill>
              </a:rPr>
              <a:t> </a:t>
            </a:r>
            <a:r>
              <a:rPr lang="en-US" sz="2400" dirty="0" err="1" smtClean="0">
                <a:solidFill>
                  <a:srgbClr val="00B050"/>
                </a:solidFill>
              </a:rPr>
              <a:t>jaksa</a:t>
            </a:r>
            <a:r>
              <a:rPr lang="en-US" sz="2400" dirty="0" smtClean="0">
                <a:solidFill>
                  <a:srgbClr val="00B050"/>
                </a:solidFill>
              </a:rPr>
              <a:t> </a:t>
            </a:r>
            <a:r>
              <a:rPr lang="en-US" sz="2400" dirty="0" err="1" smtClean="0">
                <a:solidFill>
                  <a:srgbClr val="00B050"/>
                </a:solidFill>
              </a:rPr>
              <a:t>agung</a:t>
            </a:r>
            <a:r>
              <a:rPr lang="en-US" sz="2400" dirty="0" smtClean="0">
                <a:solidFill>
                  <a:srgbClr val="00B050"/>
                </a:solidFill>
              </a:rPr>
              <a:t>, </a:t>
            </a:r>
            <a:r>
              <a:rPr lang="en-US" sz="2400" dirty="0" err="1" smtClean="0">
                <a:solidFill>
                  <a:srgbClr val="00B050"/>
                </a:solidFill>
              </a:rPr>
              <a:t>belum</a:t>
            </a:r>
            <a:r>
              <a:rPr lang="en-US" sz="2400" dirty="0" smtClean="0">
                <a:solidFill>
                  <a:srgbClr val="00B050"/>
                </a:solidFill>
              </a:rPr>
              <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membuahkan</a:t>
            </a:r>
            <a:r>
              <a:rPr lang="en-US" sz="2400" dirty="0" smtClean="0">
                <a:solidFill>
                  <a:srgbClr val="00B050"/>
                </a:solidFill>
              </a:rPr>
              <a:t> </a:t>
            </a:r>
            <a:r>
              <a:rPr lang="en-US" sz="2400" dirty="0" err="1" smtClean="0">
                <a:solidFill>
                  <a:srgbClr val="00B050"/>
                </a:solidFill>
              </a:rPr>
              <a:t>hasil</a:t>
            </a:r>
            <a:r>
              <a:rPr lang="en-US" sz="2400" dirty="0" smtClean="0">
                <a:solidFill>
                  <a:srgbClr val="00B050"/>
                </a:solidFill>
              </a:rPr>
              <a:t> yang </a:t>
            </a:r>
            <a:r>
              <a:rPr lang="en-US" sz="2400" dirty="0" err="1" smtClean="0">
                <a:solidFill>
                  <a:srgbClr val="00B050"/>
                </a:solidFill>
              </a:rPr>
              <a:t>nyata</a:t>
            </a:r>
            <a:r>
              <a:rPr lang="en-US" sz="2400" dirty="0" smtClean="0">
                <a:solidFill>
                  <a:srgbClr val="00B050"/>
                </a:solidFill>
              </a:rPr>
              <a:t>.</a:t>
            </a:r>
            <a:br>
              <a:rPr lang="en-US" sz="2400" dirty="0" smtClean="0">
                <a:solidFill>
                  <a:srgbClr val="00B050"/>
                </a:solidFill>
              </a:rPr>
            </a:br>
            <a:r>
              <a:rPr lang="en-US" sz="2400" dirty="0" smtClean="0">
                <a:solidFill>
                  <a:srgbClr val="00B050"/>
                </a:solidFill>
              </a:rPr>
              <a:t>  </a:t>
            </a:r>
            <a:r>
              <a:rPr lang="en-US" sz="2400" dirty="0" smtClean="0"/>
              <a:t/>
            </a:r>
            <a:br>
              <a:rPr lang="en-US" sz="2400" dirty="0" smtClean="0"/>
            </a:br>
            <a:r>
              <a:rPr lang="en-US" sz="2400" dirty="0" smtClean="0"/>
              <a:t>   </a:t>
            </a:r>
            <a:r>
              <a:rPr lang="en-US" sz="2400" dirty="0" err="1" smtClean="0">
                <a:solidFill>
                  <a:srgbClr val="0070C0"/>
                </a:solidFill>
              </a:rPr>
              <a:t>Pada</a:t>
            </a:r>
            <a:r>
              <a:rPr lang="en-US" sz="2400" dirty="0" smtClean="0">
                <a:solidFill>
                  <a:srgbClr val="0070C0"/>
                </a:solidFill>
              </a:rPr>
              <a:t> </a:t>
            </a:r>
            <a:r>
              <a:rPr lang="en-US" sz="2400" dirty="0" err="1" smtClean="0">
                <a:solidFill>
                  <a:srgbClr val="0070C0"/>
                </a:solidFill>
              </a:rPr>
              <a:t>orde</a:t>
            </a:r>
            <a:r>
              <a:rPr lang="en-US" sz="2400" dirty="0" smtClean="0">
                <a:solidFill>
                  <a:srgbClr val="0070C0"/>
                </a:solidFill>
              </a:rPr>
              <a:t> </a:t>
            </a:r>
            <a:r>
              <a:rPr lang="en-US" sz="2400" dirty="0" err="1" smtClean="0">
                <a:solidFill>
                  <a:srgbClr val="0070C0"/>
                </a:solidFill>
              </a:rPr>
              <a:t>baru</a:t>
            </a:r>
            <a:r>
              <a:rPr lang="en-US" sz="2400" dirty="0" smtClean="0">
                <a:solidFill>
                  <a:srgbClr val="0070C0"/>
                </a:solidFill>
              </a:rPr>
              <a:t>  </a:t>
            </a:r>
            <a:r>
              <a:rPr lang="en-US" sz="2400" dirty="0" err="1" smtClean="0">
                <a:solidFill>
                  <a:srgbClr val="0070C0"/>
                </a:solidFill>
              </a:rPr>
              <a:t>muncul</a:t>
            </a:r>
            <a:r>
              <a:rPr lang="en-US" sz="2400" dirty="0" smtClean="0">
                <a:solidFill>
                  <a:srgbClr val="0070C0"/>
                </a:solidFill>
              </a:rPr>
              <a:t> UU no 3 </a:t>
            </a:r>
            <a:r>
              <a:rPr lang="en-US" sz="2400" dirty="0" err="1" smtClean="0">
                <a:solidFill>
                  <a:srgbClr val="0070C0"/>
                </a:solidFill>
              </a:rPr>
              <a:t>tahun</a:t>
            </a:r>
            <a:r>
              <a:rPr lang="en-US" sz="2400" dirty="0" smtClean="0">
                <a:solidFill>
                  <a:srgbClr val="0070C0"/>
                </a:solidFill>
              </a:rPr>
              <a:t>  1971  </a:t>
            </a:r>
            <a:r>
              <a:rPr lang="en-US" sz="2400" dirty="0" err="1" smtClean="0">
                <a:solidFill>
                  <a:srgbClr val="0070C0"/>
                </a:solidFill>
              </a:rPr>
              <a:t>dengan</a:t>
            </a:r>
            <a:r>
              <a:rPr lang="en-US" sz="2400" dirty="0" smtClean="0">
                <a:solidFill>
                  <a:srgbClr val="0070C0"/>
                </a:solidFill>
              </a:rPr>
              <a:t> “</a:t>
            </a:r>
            <a:r>
              <a:rPr lang="en-US" sz="2400" dirty="0" err="1" smtClean="0">
                <a:solidFill>
                  <a:srgbClr val="0070C0"/>
                </a:solidFill>
              </a:rPr>
              <a:t>operasi</a:t>
            </a:r>
            <a:r>
              <a:rPr lang="en-US" sz="2400" dirty="0" smtClean="0">
                <a:solidFill>
                  <a:srgbClr val="0070C0"/>
                </a:solidFill>
              </a:rPr>
              <a:t> </a:t>
            </a:r>
            <a:br>
              <a:rPr lang="en-US" sz="2400" dirty="0" smtClean="0">
                <a:solidFill>
                  <a:srgbClr val="0070C0"/>
                </a:solidFill>
              </a:rPr>
            </a:br>
            <a:r>
              <a:rPr lang="en-US" sz="2400" dirty="0" smtClean="0">
                <a:solidFill>
                  <a:srgbClr val="0070C0"/>
                </a:solidFill>
              </a:rPr>
              <a:t>   </a:t>
            </a:r>
            <a:r>
              <a:rPr lang="en-US" sz="2400" dirty="0" err="1" smtClean="0">
                <a:solidFill>
                  <a:srgbClr val="0070C0"/>
                </a:solidFill>
              </a:rPr>
              <a:t>tertib</a:t>
            </a:r>
            <a:r>
              <a:rPr lang="en-US" sz="2400" dirty="0" smtClean="0">
                <a:solidFill>
                  <a:srgbClr val="0070C0"/>
                </a:solidFill>
              </a:rPr>
              <a:t>”  </a:t>
            </a:r>
            <a:r>
              <a:rPr lang="en-US" sz="2400" dirty="0" err="1" smtClean="0">
                <a:solidFill>
                  <a:srgbClr val="0070C0"/>
                </a:solidFill>
              </a:rPr>
              <a:t>kemajuan</a:t>
            </a:r>
            <a:r>
              <a:rPr lang="en-US" sz="2400" dirty="0" smtClean="0">
                <a:solidFill>
                  <a:srgbClr val="0070C0"/>
                </a:solidFill>
              </a:rPr>
              <a:t> </a:t>
            </a:r>
            <a:r>
              <a:rPr lang="en-US" sz="2400" dirty="0" err="1" smtClean="0">
                <a:solidFill>
                  <a:srgbClr val="0070C0"/>
                </a:solidFill>
              </a:rPr>
              <a:t>iptek</a:t>
            </a:r>
            <a:r>
              <a:rPr lang="en-US" sz="2400" dirty="0" smtClean="0">
                <a:solidFill>
                  <a:srgbClr val="0070C0"/>
                </a:solidFill>
              </a:rPr>
              <a:t>,  modus operandi  </a:t>
            </a:r>
            <a:r>
              <a:rPr lang="en-US" sz="2400" dirty="0" err="1" smtClean="0">
                <a:solidFill>
                  <a:srgbClr val="0070C0"/>
                </a:solidFill>
              </a:rPr>
              <a:t>korupsi</a:t>
            </a:r>
            <a:r>
              <a:rPr lang="en-US" sz="2400" dirty="0" smtClean="0">
                <a:solidFill>
                  <a:srgbClr val="0070C0"/>
                </a:solidFill>
              </a:rPr>
              <a:t> </a:t>
            </a:r>
            <a:r>
              <a:rPr lang="en-US" sz="2400" dirty="0" err="1" smtClean="0">
                <a:solidFill>
                  <a:srgbClr val="0070C0"/>
                </a:solidFill>
              </a:rPr>
              <a:t>semakin</a:t>
            </a:r>
            <a:r>
              <a:rPr lang="en-US" sz="2400" dirty="0" smtClean="0">
                <a:solidFill>
                  <a:srgbClr val="0070C0"/>
                </a:solidFill>
              </a:rPr>
              <a:t> </a:t>
            </a:r>
            <a:r>
              <a:rPr lang="en-US" sz="2400" dirty="0" err="1" smtClean="0">
                <a:solidFill>
                  <a:srgbClr val="0070C0"/>
                </a:solidFill>
              </a:rPr>
              <a:t>cangih</a:t>
            </a:r>
            <a:r>
              <a:rPr lang="en-US" sz="2400" dirty="0" smtClean="0">
                <a:solidFill>
                  <a:srgbClr val="0070C0"/>
                </a:solidFill>
              </a:rPr>
              <a:t/>
            </a:r>
            <a:br>
              <a:rPr lang="en-US" sz="2400" dirty="0" smtClean="0">
                <a:solidFill>
                  <a:srgbClr val="0070C0"/>
                </a:solidFill>
              </a:rPr>
            </a:br>
            <a:r>
              <a:rPr lang="en-US" sz="2400" dirty="0" smtClean="0">
                <a:solidFill>
                  <a:srgbClr val="0070C0"/>
                </a:solidFill>
              </a:rPr>
              <a:t>   </a:t>
            </a:r>
            <a:r>
              <a:rPr lang="en-US" sz="2400" dirty="0" err="1" smtClean="0">
                <a:solidFill>
                  <a:srgbClr val="0070C0"/>
                </a:solidFill>
              </a:rPr>
              <a:t>untuk</a:t>
            </a:r>
            <a:r>
              <a:rPr lang="en-US" sz="2400" dirty="0" smtClean="0">
                <a:solidFill>
                  <a:srgbClr val="0070C0"/>
                </a:solidFill>
              </a:rPr>
              <a:t> </a:t>
            </a:r>
            <a:r>
              <a:rPr lang="en-US" sz="2400" dirty="0" err="1" smtClean="0">
                <a:solidFill>
                  <a:srgbClr val="0070C0"/>
                </a:solidFill>
              </a:rPr>
              <a:t>memperkuat</a:t>
            </a:r>
            <a:r>
              <a:rPr lang="en-US" sz="2400" dirty="0" smtClean="0">
                <a:solidFill>
                  <a:srgbClr val="0070C0"/>
                </a:solidFill>
              </a:rPr>
              <a:t> </a:t>
            </a:r>
            <a:r>
              <a:rPr lang="en-US" sz="2400" dirty="0" err="1" smtClean="0">
                <a:solidFill>
                  <a:srgbClr val="0070C0"/>
                </a:solidFill>
              </a:rPr>
              <a:t>pemberantasan</a:t>
            </a:r>
            <a:r>
              <a:rPr lang="en-US" sz="2400" dirty="0" smtClean="0">
                <a:solidFill>
                  <a:srgbClr val="0070C0"/>
                </a:solidFill>
              </a:rPr>
              <a:t> </a:t>
            </a:r>
            <a:r>
              <a:rPr lang="en-US" sz="2400" dirty="0" err="1" smtClean="0">
                <a:solidFill>
                  <a:srgbClr val="0070C0"/>
                </a:solidFill>
              </a:rPr>
              <a:t>korupsi</a:t>
            </a:r>
            <a:r>
              <a:rPr lang="en-US" sz="2400" dirty="0" smtClean="0">
                <a:solidFill>
                  <a:srgbClr val="0070C0"/>
                </a:solidFill>
              </a:rPr>
              <a:t> </a:t>
            </a:r>
            <a:r>
              <a:rPr lang="en-US" sz="2400" dirty="0" err="1" smtClean="0">
                <a:solidFill>
                  <a:srgbClr val="0070C0"/>
                </a:solidFill>
              </a:rPr>
              <a:t>di</a:t>
            </a:r>
            <a:r>
              <a:rPr lang="en-US" sz="2400" dirty="0" smtClean="0">
                <a:solidFill>
                  <a:srgbClr val="0070C0"/>
                </a:solidFill>
              </a:rPr>
              <a:t> </a:t>
            </a:r>
            <a:r>
              <a:rPr lang="en-US" sz="2400" dirty="0" err="1" smtClean="0">
                <a:solidFill>
                  <a:srgbClr val="0070C0"/>
                </a:solidFill>
              </a:rPr>
              <a:t>keluarkan</a:t>
            </a:r>
            <a:r>
              <a:rPr lang="en-US" sz="2400" dirty="0" smtClean="0">
                <a:solidFill>
                  <a:srgbClr val="0070C0"/>
                </a:solidFill>
              </a:rPr>
              <a:t> UU  no 31</a:t>
            </a:r>
            <a:br>
              <a:rPr lang="en-US" sz="2400" dirty="0" smtClean="0">
                <a:solidFill>
                  <a:srgbClr val="0070C0"/>
                </a:solidFill>
              </a:rPr>
            </a:br>
            <a:r>
              <a:rPr lang="en-US" sz="2400" dirty="0" smtClean="0">
                <a:solidFill>
                  <a:srgbClr val="0070C0"/>
                </a:solidFill>
              </a:rPr>
              <a:t>   </a:t>
            </a:r>
            <a:r>
              <a:rPr lang="en-US" sz="2400" dirty="0" err="1" smtClean="0">
                <a:solidFill>
                  <a:srgbClr val="0070C0"/>
                </a:solidFill>
              </a:rPr>
              <a:t>th</a:t>
            </a:r>
            <a:r>
              <a:rPr lang="en-US" sz="2400" dirty="0" smtClean="0">
                <a:solidFill>
                  <a:srgbClr val="0070C0"/>
                </a:solidFill>
              </a:rPr>
              <a:t> 1999.</a:t>
            </a:r>
            <a:br>
              <a:rPr lang="en-US" sz="2400" dirty="0" smtClean="0">
                <a:solidFill>
                  <a:srgbClr val="0070C0"/>
                </a:solidFill>
              </a:rPr>
            </a:br>
            <a:r>
              <a:rPr lang="en-US" sz="2400" dirty="0" smtClean="0">
                <a:solidFill>
                  <a:srgbClr val="0070C0"/>
                </a:solidFill>
              </a:rPr>
              <a:t>   </a:t>
            </a:r>
            <a:br>
              <a:rPr lang="en-US" sz="2400" dirty="0" smtClean="0">
                <a:solidFill>
                  <a:srgbClr val="0070C0"/>
                </a:solidFill>
              </a:rPr>
            </a:br>
            <a:r>
              <a:rPr lang="en-US" sz="2400" dirty="0" smtClean="0">
                <a:solidFill>
                  <a:srgbClr val="0070C0"/>
                </a:solidFill>
              </a:rPr>
              <a:t>   </a:t>
            </a:r>
            <a:r>
              <a:rPr lang="en-US" sz="2400" dirty="0" err="1" smtClean="0">
                <a:solidFill>
                  <a:srgbClr val="0070C0"/>
                </a:solidFill>
              </a:rPr>
              <a:t>pada</a:t>
            </a:r>
            <a:r>
              <a:rPr lang="en-US" sz="2400" dirty="0" smtClean="0">
                <a:solidFill>
                  <a:srgbClr val="0070C0"/>
                </a:solidFill>
              </a:rPr>
              <a:t> era </a:t>
            </a:r>
            <a:r>
              <a:rPr lang="en-US" sz="2400" dirty="0" err="1" smtClean="0">
                <a:solidFill>
                  <a:srgbClr val="0070C0"/>
                </a:solidFill>
              </a:rPr>
              <a:t>Reformasi</a:t>
            </a:r>
            <a:r>
              <a:rPr lang="en-US" sz="2400" dirty="0" smtClean="0">
                <a:solidFill>
                  <a:srgbClr val="0070C0"/>
                </a:solidFill>
              </a:rPr>
              <a:t> </a:t>
            </a:r>
            <a:r>
              <a:rPr lang="en-US" sz="2400" dirty="0" err="1" smtClean="0">
                <a:solidFill>
                  <a:srgbClr val="0070C0"/>
                </a:solidFill>
              </a:rPr>
              <a:t>tuntutan</a:t>
            </a:r>
            <a:r>
              <a:rPr lang="en-US" sz="2400" dirty="0" smtClean="0">
                <a:solidFill>
                  <a:srgbClr val="0070C0"/>
                </a:solidFill>
              </a:rPr>
              <a:t> </a:t>
            </a:r>
            <a:r>
              <a:rPr lang="en-US" sz="2400" dirty="0" err="1" smtClean="0">
                <a:solidFill>
                  <a:srgbClr val="0070C0"/>
                </a:solidFill>
              </a:rPr>
              <a:t>pemberantasan</a:t>
            </a:r>
            <a:r>
              <a:rPr lang="en-US" sz="2400" dirty="0" smtClean="0">
                <a:solidFill>
                  <a:srgbClr val="0070C0"/>
                </a:solidFill>
              </a:rPr>
              <a:t> </a:t>
            </a:r>
            <a:r>
              <a:rPr lang="id-ID" sz="2400" dirty="0" smtClean="0">
                <a:solidFill>
                  <a:srgbClr val="0070C0"/>
                </a:solidFill>
              </a:rPr>
              <a:t>KKN</a:t>
            </a:r>
            <a:r>
              <a:rPr lang="en-US" sz="2400" dirty="0" smtClean="0">
                <a:solidFill>
                  <a:srgbClr val="0070C0"/>
                </a:solidFill>
              </a:rPr>
              <a:t>  </a:t>
            </a:r>
            <a:r>
              <a:rPr lang="en-US" sz="2400" dirty="0" err="1" smtClean="0">
                <a:solidFill>
                  <a:srgbClr val="0070C0"/>
                </a:solidFill>
              </a:rPr>
              <a:t>ketetapan</a:t>
            </a:r>
            <a:r>
              <a:rPr lang="en-US" sz="2400" dirty="0" smtClean="0">
                <a:solidFill>
                  <a:srgbClr val="0070C0"/>
                </a:solidFill>
              </a:rPr>
              <a:t> MPR</a:t>
            </a:r>
            <a:br>
              <a:rPr lang="en-US" sz="2400" dirty="0" smtClean="0">
                <a:solidFill>
                  <a:srgbClr val="0070C0"/>
                </a:solidFill>
              </a:rPr>
            </a:br>
            <a:r>
              <a:rPr lang="en-US" sz="2400" dirty="0" smtClean="0">
                <a:solidFill>
                  <a:srgbClr val="0070C0"/>
                </a:solidFill>
              </a:rPr>
              <a:t>   </a:t>
            </a:r>
            <a:r>
              <a:rPr lang="en-US" sz="2400" dirty="0" err="1" smtClean="0">
                <a:solidFill>
                  <a:srgbClr val="0070C0"/>
                </a:solidFill>
              </a:rPr>
              <a:t>nomor</a:t>
            </a:r>
            <a:r>
              <a:rPr lang="en-US" sz="2400" dirty="0" smtClean="0">
                <a:solidFill>
                  <a:srgbClr val="0070C0"/>
                </a:solidFill>
              </a:rPr>
              <a:t>/1V  MPR 1999,  </a:t>
            </a:r>
            <a:r>
              <a:rPr lang="en-US" sz="2400" dirty="0" err="1" smtClean="0">
                <a:solidFill>
                  <a:srgbClr val="0070C0"/>
                </a:solidFill>
              </a:rPr>
              <a:t>dan</a:t>
            </a:r>
            <a:r>
              <a:rPr lang="en-US" sz="2400" dirty="0" smtClean="0">
                <a:solidFill>
                  <a:srgbClr val="0070C0"/>
                </a:solidFill>
              </a:rPr>
              <a:t> UU 28  1999, </a:t>
            </a:r>
            <a:r>
              <a:rPr lang="en-US" sz="2400" dirty="0" err="1" smtClean="0">
                <a:solidFill>
                  <a:srgbClr val="0070C0"/>
                </a:solidFill>
              </a:rPr>
              <a:t>tentang</a:t>
            </a:r>
            <a:r>
              <a:rPr lang="en-US" sz="2400" dirty="0" smtClean="0">
                <a:solidFill>
                  <a:srgbClr val="0070C0"/>
                </a:solidFill>
              </a:rPr>
              <a:t> </a:t>
            </a:r>
            <a:r>
              <a:rPr lang="en-US" sz="2400" dirty="0" err="1" smtClean="0">
                <a:solidFill>
                  <a:srgbClr val="0070C0"/>
                </a:solidFill>
              </a:rPr>
              <a:t>penyelengaraan</a:t>
            </a:r>
            <a:r>
              <a:rPr lang="en-US" sz="2400" dirty="0" smtClean="0">
                <a:solidFill>
                  <a:srgbClr val="0070C0"/>
                </a:solidFill>
              </a:rPr>
              <a:t/>
            </a:r>
            <a:br>
              <a:rPr lang="en-US" sz="2400" dirty="0" smtClean="0">
                <a:solidFill>
                  <a:srgbClr val="0070C0"/>
                </a:solidFill>
              </a:rPr>
            </a:br>
            <a:r>
              <a:rPr lang="en-US" sz="2400" dirty="0" smtClean="0">
                <a:solidFill>
                  <a:srgbClr val="0070C0"/>
                </a:solidFill>
              </a:rPr>
              <a:t>   yang </a:t>
            </a:r>
            <a:r>
              <a:rPr lang="en-US" sz="2400" dirty="0" err="1" smtClean="0">
                <a:solidFill>
                  <a:srgbClr val="0070C0"/>
                </a:solidFill>
              </a:rPr>
              <a:t>bersih</a:t>
            </a:r>
            <a:r>
              <a:rPr lang="en-US" sz="2400" dirty="0" smtClean="0">
                <a:solidFill>
                  <a:srgbClr val="0070C0"/>
                </a:solidFill>
              </a:rPr>
              <a:t>. </a:t>
            </a:r>
            <a:r>
              <a:rPr lang="id-ID" sz="2400" dirty="0" smtClean="0">
                <a:solidFill>
                  <a:srgbClr val="0070C0"/>
                </a:solidFill>
              </a:rPr>
              <a:t>Pembentukan KPK tahun 2003. UU RI   no  30 tahun 2002 </a:t>
            </a:r>
            <a:r>
              <a:rPr lang="en-US" sz="2400" dirty="0" smtClean="0">
                <a:solidFill>
                  <a:srgbClr val="0070C0"/>
                </a:solidFill>
              </a:rPr>
              <a:t> </a:t>
            </a:r>
            <a:r>
              <a:rPr lang="id-ID" sz="2400" dirty="0" smtClean="0">
                <a:solidFill>
                  <a:srgbClr val="0070C0"/>
                </a:solidFill>
              </a:rPr>
              <a:t>tentang KPKuntuk mengatasi dan menangulangi masalah korupsi.</a:t>
            </a:r>
            <a:r>
              <a:rPr lang="en-US" sz="2400" dirty="0" smtClean="0">
                <a:solidFill>
                  <a:srgbClr val="0070C0"/>
                </a:solidFill>
              </a:rPr>
              <a:t>     </a:t>
            </a:r>
            <a:endParaRPr lang="id-ID" sz="24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400" dirty="0" smtClean="0">
                <a:solidFill>
                  <a:srgbClr val="FF0000"/>
                </a:solidFill>
              </a:rPr>
              <a:t>3.PERSEPSI  MASYARAKAT  TENTANG  KORUPSI</a:t>
            </a:r>
            <a:r>
              <a:rPr lang="en-US" sz="2400" dirty="0" smtClean="0"/>
              <a:t/>
            </a:r>
            <a:br>
              <a:rPr lang="en-US" sz="2400" dirty="0" smtClean="0"/>
            </a:br>
            <a:r>
              <a:rPr lang="en-US" sz="2400" dirty="0" smtClean="0"/>
              <a:t>   </a:t>
            </a:r>
            <a:r>
              <a:rPr lang="en-US" sz="2400" dirty="0" err="1" smtClean="0">
                <a:solidFill>
                  <a:srgbClr val="00B050"/>
                </a:solidFill>
              </a:rPr>
              <a:t>korupsi</a:t>
            </a:r>
            <a:r>
              <a:rPr lang="en-US" sz="2400" dirty="0" smtClean="0">
                <a:solidFill>
                  <a:srgbClr val="00B050"/>
                </a:solidFill>
              </a:rPr>
              <a:t> </a:t>
            </a:r>
            <a:r>
              <a:rPr lang="en-US" sz="2400" dirty="0" err="1" smtClean="0">
                <a:solidFill>
                  <a:srgbClr val="00B050"/>
                </a:solidFill>
              </a:rPr>
              <a:t>masih</a:t>
            </a:r>
            <a:r>
              <a:rPr lang="en-US" sz="2400" dirty="0" smtClean="0">
                <a:solidFill>
                  <a:srgbClr val="00B050"/>
                </a:solidFill>
              </a:rPr>
              <a:t> </a:t>
            </a:r>
            <a:r>
              <a:rPr lang="en-US" sz="2400" dirty="0" err="1" smtClean="0">
                <a:solidFill>
                  <a:srgbClr val="00B050"/>
                </a:solidFill>
              </a:rPr>
              <a:t>meraja</a:t>
            </a:r>
            <a:r>
              <a:rPr lang="en-US" sz="2400" dirty="0" smtClean="0">
                <a:solidFill>
                  <a:srgbClr val="00B050"/>
                </a:solidFill>
              </a:rPr>
              <a:t> </a:t>
            </a:r>
            <a:r>
              <a:rPr lang="en-US" sz="2400" dirty="0" err="1" smtClean="0">
                <a:solidFill>
                  <a:srgbClr val="00B050"/>
                </a:solidFill>
              </a:rPr>
              <a:t>lela</a:t>
            </a:r>
            <a:r>
              <a:rPr lang="en-US" sz="2400" dirty="0" smtClean="0">
                <a:solidFill>
                  <a:srgbClr val="00B050"/>
                </a:solidFill>
              </a:rPr>
              <a:t> </a:t>
            </a:r>
            <a:r>
              <a:rPr lang="en-US" sz="2400" dirty="0" err="1" smtClean="0">
                <a:solidFill>
                  <a:srgbClr val="00B050"/>
                </a:solidFill>
              </a:rPr>
              <a:t>bahkan</a:t>
            </a:r>
            <a:r>
              <a:rPr lang="en-US" sz="2400" dirty="0" smtClean="0">
                <a:solidFill>
                  <a:srgbClr val="00B050"/>
                </a:solidFill>
              </a:rPr>
              <a:t> </a:t>
            </a:r>
            <a:r>
              <a:rPr lang="en-US" sz="2400" dirty="0" err="1" smtClean="0">
                <a:solidFill>
                  <a:srgbClr val="00B050"/>
                </a:solidFill>
              </a:rPr>
              <a:t>makin</a:t>
            </a:r>
            <a:r>
              <a:rPr lang="en-US" sz="2400" dirty="0" smtClean="0">
                <a:solidFill>
                  <a:srgbClr val="00B050"/>
                </a:solidFill>
              </a:rPr>
              <a:t> </a:t>
            </a:r>
            <a:r>
              <a:rPr lang="en-US" sz="2400" dirty="0" err="1" smtClean="0">
                <a:solidFill>
                  <a:srgbClr val="00B050"/>
                </a:solidFill>
              </a:rPr>
              <a:t>subur</a:t>
            </a:r>
            <a:r>
              <a:rPr lang="en-US" sz="2400" dirty="0" smtClean="0">
                <a:solidFill>
                  <a:srgbClr val="00B050"/>
                </a:solidFill>
              </a:rPr>
              <a:t> </a:t>
            </a:r>
            <a:r>
              <a:rPr lang="en-US" sz="2400" dirty="0" err="1" smtClean="0">
                <a:solidFill>
                  <a:srgbClr val="00B050"/>
                </a:solidFill>
              </a:rPr>
              <a:t>di</a:t>
            </a:r>
            <a:r>
              <a:rPr lang="en-US" sz="2400" dirty="0" smtClean="0">
                <a:solidFill>
                  <a:srgbClr val="00B050"/>
                </a:solidFill>
              </a:rPr>
              <a:t> </a:t>
            </a:r>
            <a:r>
              <a:rPr lang="en-US" sz="2400" dirty="0" err="1" smtClean="0">
                <a:solidFill>
                  <a:srgbClr val="00B050"/>
                </a:solidFill>
              </a:rPr>
              <a:t>sektor</a:t>
            </a:r>
            <a:r>
              <a:rPr lang="en-US" sz="2400" dirty="0" smtClean="0">
                <a:solidFill>
                  <a:srgbClr val="00B050"/>
                </a:solidFill>
              </a:rPr>
              <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pemerintahan</a:t>
            </a:r>
            <a:r>
              <a:rPr lang="en-US" sz="2400" dirty="0" smtClean="0">
                <a:solidFill>
                  <a:srgbClr val="00B050"/>
                </a:solidFill>
              </a:rPr>
              <a:t> </a:t>
            </a:r>
            <a:r>
              <a:rPr lang="en-US" sz="2400" dirty="0" err="1" smtClean="0">
                <a:solidFill>
                  <a:srgbClr val="00B050"/>
                </a:solidFill>
              </a:rPr>
              <a:t>dan</a:t>
            </a:r>
            <a:r>
              <a:rPr lang="en-US" sz="2400" dirty="0" smtClean="0">
                <a:solidFill>
                  <a:srgbClr val="00B050"/>
                </a:solidFill>
              </a:rPr>
              <a:t> </a:t>
            </a:r>
            <a:r>
              <a:rPr lang="en-US" sz="2400" dirty="0" err="1" smtClean="0">
                <a:solidFill>
                  <a:srgbClr val="00B050"/>
                </a:solidFill>
              </a:rPr>
              <a:t>sektor</a:t>
            </a:r>
            <a:r>
              <a:rPr lang="en-US" sz="2400" dirty="0" smtClean="0">
                <a:solidFill>
                  <a:srgbClr val="00B050"/>
                </a:solidFill>
              </a:rPr>
              <a:t> </a:t>
            </a:r>
            <a:r>
              <a:rPr lang="en-US" sz="2400" dirty="0" err="1" smtClean="0">
                <a:solidFill>
                  <a:srgbClr val="00B050"/>
                </a:solidFill>
              </a:rPr>
              <a:t>kehidupan</a:t>
            </a:r>
            <a:r>
              <a:rPr lang="en-US" sz="2400" dirty="0" smtClean="0">
                <a:solidFill>
                  <a:srgbClr val="00B050"/>
                </a:solidFill>
              </a:rPr>
              <a:t>.</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Korupsi</a:t>
            </a:r>
            <a:r>
              <a:rPr lang="en-US" sz="2400" dirty="0" smtClean="0">
                <a:solidFill>
                  <a:srgbClr val="00B050"/>
                </a:solidFill>
              </a:rPr>
              <a:t> yang </a:t>
            </a:r>
            <a:r>
              <a:rPr lang="en-US" sz="2400" dirty="0" err="1" smtClean="0">
                <a:solidFill>
                  <a:srgbClr val="00B050"/>
                </a:solidFill>
              </a:rPr>
              <a:t>dilakukan</a:t>
            </a:r>
            <a:r>
              <a:rPr lang="en-US" sz="2400" dirty="0" smtClean="0">
                <a:solidFill>
                  <a:srgbClr val="00B050"/>
                </a:solidFill>
              </a:rPr>
              <a:t> </a:t>
            </a:r>
            <a:r>
              <a:rPr lang="en-US" sz="2400" dirty="0" err="1" smtClean="0">
                <a:solidFill>
                  <a:srgbClr val="00B050"/>
                </a:solidFill>
              </a:rPr>
              <a:t>oknum</a:t>
            </a:r>
            <a:r>
              <a:rPr lang="en-US" sz="2400" dirty="0" smtClean="0">
                <a:solidFill>
                  <a:srgbClr val="00B050"/>
                </a:solidFill>
              </a:rPr>
              <a:t>  </a:t>
            </a:r>
            <a:r>
              <a:rPr lang="en-US" sz="2400" dirty="0" err="1" smtClean="0">
                <a:solidFill>
                  <a:srgbClr val="00B050"/>
                </a:solidFill>
              </a:rPr>
              <a:t>pejabat</a:t>
            </a:r>
            <a:r>
              <a:rPr lang="en-US" sz="2400" dirty="0" smtClean="0">
                <a:solidFill>
                  <a:srgbClr val="00B050"/>
                </a:solidFill>
              </a:rPr>
              <a:t> </a:t>
            </a:r>
            <a:r>
              <a:rPr lang="en-US" sz="2400" dirty="0" err="1" smtClean="0">
                <a:solidFill>
                  <a:srgbClr val="00B050"/>
                </a:solidFill>
              </a:rPr>
              <a:t>lokal</a:t>
            </a:r>
            <a:r>
              <a:rPr lang="en-US" sz="2400" dirty="0" smtClean="0">
                <a:solidFill>
                  <a:srgbClr val="00B050"/>
                </a:solidFill>
              </a:rPr>
              <a:t> </a:t>
            </a:r>
            <a:r>
              <a:rPr lang="en-US" sz="2400" dirty="0" err="1" smtClean="0">
                <a:solidFill>
                  <a:srgbClr val="00B050"/>
                </a:solidFill>
              </a:rPr>
              <a:t>dan</a:t>
            </a:r>
            <a:r>
              <a:rPr lang="en-US" sz="2400" dirty="0" smtClean="0">
                <a:solidFill>
                  <a:srgbClr val="00B050"/>
                </a:solidFill>
              </a:rPr>
              <a:t> </a:t>
            </a:r>
            <a:r>
              <a:rPr lang="en-US" sz="2400" dirty="0" err="1" smtClean="0">
                <a:solidFill>
                  <a:srgbClr val="00B050"/>
                </a:solidFill>
              </a:rPr>
              <a:t>nasional</a:t>
            </a:r>
            <a:r>
              <a:rPr lang="en-US" sz="2400" dirty="0" smtClean="0">
                <a:solidFill>
                  <a:srgbClr val="00B050"/>
                </a:solidFill>
              </a:rPr>
              <a:t>.</a:t>
            </a:r>
            <a:r>
              <a:rPr lang="en-US" sz="2400" dirty="0" smtClean="0"/>
              <a:t/>
            </a:r>
            <a:br>
              <a:rPr lang="en-US" sz="2400" dirty="0" smtClean="0"/>
            </a:br>
            <a:r>
              <a:rPr lang="en-US" sz="2400" dirty="0" smtClean="0"/>
              <a:t>    </a:t>
            </a:r>
            <a:br>
              <a:rPr lang="en-US" sz="2400" dirty="0" smtClean="0"/>
            </a:br>
            <a:r>
              <a:rPr lang="en-US" sz="2400" dirty="0" err="1" smtClean="0">
                <a:solidFill>
                  <a:srgbClr val="0070C0"/>
                </a:solidFill>
              </a:rPr>
              <a:t>Sedangkan</a:t>
            </a:r>
            <a:r>
              <a:rPr lang="en-US" sz="2400" dirty="0" smtClean="0">
                <a:solidFill>
                  <a:srgbClr val="0070C0"/>
                </a:solidFill>
              </a:rPr>
              <a:t> </a:t>
            </a:r>
            <a:r>
              <a:rPr lang="en-US" sz="2400" dirty="0" err="1" smtClean="0">
                <a:solidFill>
                  <a:srgbClr val="0070C0"/>
                </a:solidFill>
              </a:rPr>
              <a:t>persepsi</a:t>
            </a:r>
            <a:r>
              <a:rPr lang="en-US" sz="2400" dirty="0" smtClean="0">
                <a:solidFill>
                  <a:srgbClr val="0070C0"/>
                </a:solidFill>
              </a:rPr>
              <a:t> </a:t>
            </a:r>
            <a:r>
              <a:rPr lang="en-US" sz="2400" dirty="0" err="1" smtClean="0">
                <a:solidFill>
                  <a:srgbClr val="0070C0"/>
                </a:solidFill>
              </a:rPr>
              <a:t>kelompok</a:t>
            </a:r>
            <a:r>
              <a:rPr lang="en-US" sz="2400" dirty="0" smtClean="0">
                <a:solidFill>
                  <a:srgbClr val="0070C0"/>
                </a:solidFill>
              </a:rPr>
              <a:t> </a:t>
            </a:r>
            <a:r>
              <a:rPr lang="en-US" sz="2400" dirty="0" err="1" smtClean="0">
                <a:solidFill>
                  <a:srgbClr val="0070C0"/>
                </a:solidFill>
              </a:rPr>
              <a:t>terpelajar</a:t>
            </a:r>
            <a:r>
              <a:rPr lang="en-US" sz="2400" dirty="0" smtClean="0">
                <a:solidFill>
                  <a:srgbClr val="0070C0"/>
                </a:solidFill>
              </a:rPr>
              <a:t> ( </a:t>
            </a:r>
            <a:r>
              <a:rPr lang="en-US" sz="2400" dirty="0" err="1" smtClean="0">
                <a:solidFill>
                  <a:srgbClr val="0070C0"/>
                </a:solidFill>
              </a:rPr>
              <a:t>mahasiswa</a:t>
            </a:r>
            <a:r>
              <a:rPr lang="en-US" sz="2400" dirty="0" smtClean="0">
                <a:solidFill>
                  <a:srgbClr val="0070C0"/>
                </a:solidFill>
              </a:rPr>
              <a:t>)  </a:t>
            </a:r>
            <a:r>
              <a:rPr lang="en-US" sz="2400" dirty="0" err="1" smtClean="0">
                <a:solidFill>
                  <a:srgbClr val="0070C0"/>
                </a:solidFill>
              </a:rPr>
              <a:t>teridentifikasi</a:t>
            </a:r>
            <a:r>
              <a:rPr lang="en-US" sz="2400" dirty="0" smtClean="0">
                <a:solidFill>
                  <a:srgbClr val="0070C0"/>
                </a:solidFill>
              </a:rPr>
              <a:t> </a:t>
            </a:r>
            <a:r>
              <a:rPr lang="en-US" sz="2400" dirty="0" err="1" smtClean="0">
                <a:solidFill>
                  <a:srgbClr val="0070C0"/>
                </a:solidFill>
              </a:rPr>
              <a:t>sebagai</a:t>
            </a:r>
            <a:r>
              <a:rPr lang="en-US" sz="2400" dirty="0" smtClean="0">
                <a:solidFill>
                  <a:srgbClr val="0070C0"/>
                </a:solidFill>
              </a:rPr>
              <a:t> </a:t>
            </a:r>
            <a:r>
              <a:rPr lang="en-US" sz="2400" dirty="0" err="1" smtClean="0">
                <a:solidFill>
                  <a:srgbClr val="0070C0"/>
                </a:solidFill>
              </a:rPr>
              <a:t>berikut</a:t>
            </a:r>
            <a:r>
              <a:rPr lang="en-US" sz="2400" dirty="0" smtClean="0">
                <a:solidFill>
                  <a:srgbClr val="0070C0"/>
                </a:solidFill>
              </a:rPr>
              <a:t>:</a:t>
            </a:r>
            <a:br>
              <a:rPr lang="en-US" sz="2400" dirty="0" smtClean="0">
                <a:solidFill>
                  <a:srgbClr val="0070C0"/>
                </a:solidFill>
              </a:rPr>
            </a:br>
            <a:r>
              <a:rPr lang="en-US" sz="2400" dirty="0" smtClean="0">
                <a:solidFill>
                  <a:srgbClr val="0070C0"/>
                </a:solidFill>
              </a:rPr>
              <a:t>  </a:t>
            </a:r>
            <a:r>
              <a:rPr lang="en-US" sz="2400" dirty="0" err="1" smtClean="0">
                <a:solidFill>
                  <a:srgbClr val="0070C0"/>
                </a:solidFill>
              </a:rPr>
              <a:t>kelompok</a:t>
            </a:r>
            <a:r>
              <a:rPr lang="en-US" sz="2400" dirty="0" smtClean="0">
                <a:solidFill>
                  <a:srgbClr val="0070C0"/>
                </a:solidFill>
              </a:rPr>
              <a:t> </a:t>
            </a:r>
            <a:r>
              <a:rPr lang="en-US" sz="2400" dirty="0" err="1" smtClean="0">
                <a:solidFill>
                  <a:srgbClr val="0070C0"/>
                </a:solidFill>
              </a:rPr>
              <a:t>mahasiswa</a:t>
            </a:r>
            <a:r>
              <a:rPr lang="en-US" sz="2400" dirty="0" smtClean="0">
                <a:solidFill>
                  <a:srgbClr val="0070C0"/>
                </a:solidFill>
              </a:rPr>
              <a:t> </a:t>
            </a:r>
            <a:r>
              <a:rPr lang="en-US" sz="2400" dirty="0" err="1" smtClean="0">
                <a:solidFill>
                  <a:srgbClr val="0070C0"/>
                </a:solidFill>
              </a:rPr>
              <a:t>sering</a:t>
            </a:r>
            <a:r>
              <a:rPr lang="en-US" sz="2400" dirty="0" smtClean="0">
                <a:solidFill>
                  <a:srgbClr val="0070C0"/>
                </a:solidFill>
              </a:rPr>
              <a:t> </a:t>
            </a:r>
            <a:r>
              <a:rPr lang="en-US" sz="2400" dirty="0" err="1" smtClean="0">
                <a:solidFill>
                  <a:srgbClr val="0070C0"/>
                </a:solidFill>
              </a:rPr>
              <a:t>menangapi</a:t>
            </a:r>
            <a:r>
              <a:rPr lang="en-US" sz="2400" dirty="0" smtClean="0">
                <a:solidFill>
                  <a:srgbClr val="0070C0"/>
                </a:solidFill>
              </a:rPr>
              <a:t> </a:t>
            </a:r>
            <a:r>
              <a:rPr lang="en-US" sz="2400" dirty="0" err="1" smtClean="0">
                <a:solidFill>
                  <a:srgbClr val="0070C0"/>
                </a:solidFill>
              </a:rPr>
              <a:t>masalah</a:t>
            </a:r>
            <a:r>
              <a:rPr lang="en-US" sz="2400" dirty="0" smtClean="0">
                <a:solidFill>
                  <a:srgbClr val="0070C0"/>
                </a:solidFill>
              </a:rPr>
              <a:t>  </a:t>
            </a:r>
            <a:r>
              <a:rPr lang="en-US" sz="2400" dirty="0" err="1" smtClean="0">
                <a:solidFill>
                  <a:srgbClr val="0070C0"/>
                </a:solidFill>
              </a:rPr>
              <a:t>korupsi</a:t>
            </a:r>
            <a:r>
              <a:rPr lang="en-US" sz="2400" dirty="0" smtClean="0">
                <a:solidFill>
                  <a:srgbClr val="0070C0"/>
                </a:solidFill>
              </a:rPr>
              <a:t> </a:t>
            </a:r>
            <a:r>
              <a:rPr lang="en-US" sz="2400" dirty="0" err="1" smtClean="0">
                <a:solidFill>
                  <a:srgbClr val="0070C0"/>
                </a:solidFill>
              </a:rPr>
              <a:t>dengan</a:t>
            </a:r>
            <a:r>
              <a:rPr lang="en-US" sz="2400" dirty="0" smtClean="0">
                <a:solidFill>
                  <a:srgbClr val="0070C0"/>
                </a:solidFill>
              </a:rPr>
              <a:t/>
            </a:r>
            <a:br>
              <a:rPr lang="en-US" sz="2400" dirty="0" smtClean="0">
                <a:solidFill>
                  <a:srgbClr val="0070C0"/>
                </a:solidFill>
              </a:rPr>
            </a:br>
            <a:r>
              <a:rPr lang="en-US" sz="2400" dirty="0" smtClean="0">
                <a:solidFill>
                  <a:srgbClr val="0070C0"/>
                </a:solidFill>
              </a:rPr>
              <a:t>  </a:t>
            </a:r>
            <a:r>
              <a:rPr lang="en-US" sz="2400" dirty="0" err="1" smtClean="0">
                <a:solidFill>
                  <a:srgbClr val="0070C0"/>
                </a:solidFill>
              </a:rPr>
              <a:t>emosi</a:t>
            </a:r>
            <a:r>
              <a:rPr lang="en-US" sz="2400" dirty="0" smtClean="0">
                <a:solidFill>
                  <a:srgbClr val="0070C0"/>
                </a:solidFill>
              </a:rPr>
              <a:t>  yang </a:t>
            </a:r>
            <a:r>
              <a:rPr lang="en-US" sz="2400" dirty="0" err="1" smtClean="0">
                <a:solidFill>
                  <a:srgbClr val="0070C0"/>
                </a:solidFill>
              </a:rPr>
              <a:t>meluap-luap</a:t>
            </a:r>
            <a:r>
              <a:rPr lang="en-US" sz="2400" dirty="0" smtClean="0">
                <a:solidFill>
                  <a:srgbClr val="0070C0"/>
                </a:solidFill>
              </a:rPr>
              <a:t>  </a:t>
            </a:r>
            <a:r>
              <a:rPr lang="en-US" sz="2400" dirty="0" err="1" smtClean="0">
                <a:solidFill>
                  <a:srgbClr val="0070C0"/>
                </a:solidFill>
              </a:rPr>
              <a:t>dan</a:t>
            </a:r>
            <a:r>
              <a:rPr lang="en-US" sz="2400" dirty="0" smtClean="0">
                <a:solidFill>
                  <a:srgbClr val="0070C0"/>
                </a:solidFill>
              </a:rPr>
              <a:t> </a:t>
            </a:r>
            <a:r>
              <a:rPr lang="en-US" sz="2400" dirty="0" err="1" smtClean="0">
                <a:solidFill>
                  <a:srgbClr val="0070C0"/>
                </a:solidFill>
              </a:rPr>
              <a:t>protes-protes</a:t>
            </a:r>
            <a:r>
              <a:rPr lang="en-US" sz="2400" dirty="0" smtClean="0">
                <a:solidFill>
                  <a:srgbClr val="0070C0"/>
                </a:solidFill>
              </a:rPr>
              <a:t> </a:t>
            </a:r>
            <a:r>
              <a:rPr lang="en-US" sz="2400" dirty="0" err="1" smtClean="0">
                <a:solidFill>
                  <a:srgbClr val="0070C0"/>
                </a:solidFill>
              </a:rPr>
              <a:t>terbuka</a:t>
            </a:r>
            <a:r>
              <a:rPr lang="en-US" sz="2400" dirty="0" smtClean="0">
                <a:solidFill>
                  <a:srgbClr val="0070C0"/>
                </a:solidFill>
              </a:rPr>
              <a:t>.</a:t>
            </a:r>
            <a:br>
              <a:rPr lang="en-US" sz="2400" dirty="0" smtClean="0">
                <a:solidFill>
                  <a:srgbClr val="0070C0"/>
                </a:solidFill>
              </a:rPr>
            </a:br>
            <a:r>
              <a:rPr lang="en-US" sz="2400" dirty="0" smtClean="0">
                <a:solidFill>
                  <a:srgbClr val="0070C0"/>
                </a:solidFill>
              </a:rPr>
              <a:t>  </a:t>
            </a:r>
            <a:r>
              <a:rPr lang="en-US" sz="2400" dirty="0" err="1" smtClean="0">
                <a:solidFill>
                  <a:srgbClr val="0070C0"/>
                </a:solidFill>
              </a:rPr>
              <a:t>Berhasil</a:t>
            </a:r>
            <a:r>
              <a:rPr lang="en-US" sz="2400" dirty="0" smtClean="0">
                <a:solidFill>
                  <a:srgbClr val="0070C0"/>
                </a:solidFill>
              </a:rPr>
              <a:t> </a:t>
            </a:r>
            <a:r>
              <a:rPr lang="en-US" sz="2400" dirty="0" err="1" smtClean="0">
                <a:solidFill>
                  <a:srgbClr val="0070C0"/>
                </a:solidFill>
              </a:rPr>
              <a:t>pada</a:t>
            </a:r>
            <a:r>
              <a:rPr lang="en-US" sz="2400" dirty="0" smtClean="0">
                <a:solidFill>
                  <a:srgbClr val="0070C0"/>
                </a:solidFill>
              </a:rPr>
              <a:t>  era </a:t>
            </a:r>
            <a:r>
              <a:rPr lang="en-US" sz="2400" dirty="0" err="1" smtClean="0">
                <a:solidFill>
                  <a:srgbClr val="0070C0"/>
                </a:solidFill>
              </a:rPr>
              <a:t>reformasi</a:t>
            </a:r>
            <a:r>
              <a:rPr lang="en-US" sz="2400" dirty="0" smtClean="0">
                <a:solidFill>
                  <a:srgbClr val="0070C0"/>
                </a:solidFill>
              </a:rPr>
              <a:t> </a:t>
            </a:r>
            <a:r>
              <a:rPr lang="en-US" sz="2400" dirty="0" err="1" smtClean="0">
                <a:solidFill>
                  <a:srgbClr val="0070C0"/>
                </a:solidFill>
              </a:rPr>
              <a:t>tahun</a:t>
            </a:r>
            <a:r>
              <a:rPr lang="en-US" sz="2400" dirty="0" smtClean="0">
                <a:solidFill>
                  <a:srgbClr val="0070C0"/>
                </a:solidFill>
              </a:rPr>
              <a:t> 1998.</a:t>
            </a:r>
            <a:endParaRPr lang="id-ID" sz="24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400" dirty="0" smtClean="0">
                <a:solidFill>
                  <a:srgbClr val="FF0000"/>
                </a:solidFill>
              </a:rPr>
              <a:t>4.FENOMENA KORUPSI  DI INDONESIA</a:t>
            </a:r>
            <a:r>
              <a:rPr lang="en-US" sz="2400" dirty="0" smtClean="0"/>
              <a:t/>
            </a:r>
            <a:br>
              <a:rPr lang="en-US" sz="2400" dirty="0" smtClean="0"/>
            </a:br>
            <a:r>
              <a:rPr lang="en-US" sz="2400" dirty="0" smtClean="0">
                <a:solidFill>
                  <a:srgbClr val="00B050"/>
                </a:solidFill>
              </a:rPr>
              <a:t>    </a:t>
            </a:r>
            <a:r>
              <a:rPr lang="en-US" sz="2400" dirty="0" err="1" smtClean="0">
                <a:solidFill>
                  <a:srgbClr val="00B050"/>
                </a:solidFill>
              </a:rPr>
              <a:t>fenomena</a:t>
            </a:r>
            <a:r>
              <a:rPr lang="en-US" sz="2400" dirty="0" smtClean="0">
                <a:solidFill>
                  <a:srgbClr val="00B050"/>
                </a:solidFill>
              </a:rPr>
              <a:t> </a:t>
            </a:r>
            <a:r>
              <a:rPr lang="en-US" sz="2400" dirty="0" err="1" smtClean="0">
                <a:solidFill>
                  <a:srgbClr val="00B050"/>
                </a:solidFill>
              </a:rPr>
              <a:t>umum</a:t>
            </a:r>
            <a:r>
              <a:rPr lang="en-US" sz="2400" dirty="0" smtClean="0">
                <a:solidFill>
                  <a:srgbClr val="00B050"/>
                </a:solidFill>
              </a:rPr>
              <a:t> </a:t>
            </a:r>
            <a:r>
              <a:rPr lang="en-US" sz="2400" dirty="0" err="1" smtClean="0">
                <a:solidFill>
                  <a:srgbClr val="00B050"/>
                </a:solidFill>
              </a:rPr>
              <a:t>bisanya</a:t>
            </a:r>
            <a:r>
              <a:rPr lang="en-US" sz="2400" dirty="0" smtClean="0">
                <a:solidFill>
                  <a:srgbClr val="00B050"/>
                </a:solidFill>
              </a:rPr>
              <a:t> </a:t>
            </a:r>
            <a:r>
              <a:rPr lang="en-US" sz="2400" dirty="0" err="1" smtClean="0">
                <a:solidFill>
                  <a:srgbClr val="00B050"/>
                </a:solidFill>
              </a:rPr>
              <a:t>terjadi</a:t>
            </a:r>
            <a:r>
              <a:rPr lang="en-US" sz="2400" dirty="0" smtClean="0">
                <a:solidFill>
                  <a:srgbClr val="00B050"/>
                </a:solidFill>
              </a:rPr>
              <a:t> </a:t>
            </a:r>
            <a:r>
              <a:rPr lang="en-US" sz="2400" dirty="0" err="1" smtClean="0">
                <a:solidFill>
                  <a:srgbClr val="00B050"/>
                </a:solidFill>
              </a:rPr>
              <a:t>di</a:t>
            </a:r>
            <a:r>
              <a:rPr lang="en-US" sz="2400" dirty="0" smtClean="0">
                <a:solidFill>
                  <a:srgbClr val="00B050"/>
                </a:solidFill>
              </a:rPr>
              <a:t> </a:t>
            </a:r>
            <a:r>
              <a:rPr lang="en-US" sz="2400" dirty="0" err="1" smtClean="0">
                <a:solidFill>
                  <a:srgbClr val="00B050"/>
                </a:solidFill>
              </a:rPr>
              <a:t>negara</a:t>
            </a:r>
            <a:r>
              <a:rPr lang="en-US" sz="2400" dirty="0" smtClean="0">
                <a:solidFill>
                  <a:srgbClr val="00B050"/>
                </a:solidFill>
              </a:rPr>
              <a:t> </a:t>
            </a:r>
            <a:r>
              <a:rPr lang="en-US" sz="2400" dirty="0" err="1" smtClean="0">
                <a:solidFill>
                  <a:srgbClr val="00B050"/>
                </a:solidFill>
              </a:rPr>
              <a:t>berkembang</a:t>
            </a:r>
            <a:r>
              <a:rPr lang="en-US" sz="2400" dirty="0" smtClean="0">
                <a:solidFill>
                  <a:srgbClr val="00B050"/>
                </a:solidFill>
              </a:rPr>
              <a:t> </a:t>
            </a:r>
            <a:r>
              <a:rPr lang="en-US" sz="2400" dirty="0" err="1" smtClean="0">
                <a:solidFill>
                  <a:srgbClr val="00B050"/>
                </a:solidFill>
              </a:rPr>
              <a:t>ialah</a:t>
            </a:r>
            <a:r>
              <a:rPr lang="en-US" sz="2400" dirty="0" smtClean="0">
                <a:solidFill>
                  <a:srgbClr val="00B050"/>
                </a:solidFill>
              </a:rPr>
              <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termasuk</a:t>
            </a:r>
            <a:r>
              <a:rPr lang="en-US" sz="2400" dirty="0" smtClean="0">
                <a:solidFill>
                  <a:srgbClr val="00B050"/>
                </a:solidFill>
              </a:rPr>
              <a:t> </a:t>
            </a:r>
            <a:r>
              <a:rPr lang="en-US" sz="2400" dirty="0" err="1" smtClean="0">
                <a:solidFill>
                  <a:srgbClr val="00B050"/>
                </a:solidFill>
              </a:rPr>
              <a:t>indonesia</a:t>
            </a:r>
            <a:r>
              <a:rPr lang="en-US" sz="2400" dirty="0" smtClean="0">
                <a:solidFill>
                  <a:srgbClr val="00B050"/>
                </a:solidFill>
              </a:rPr>
              <a:t>,  </a:t>
            </a:r>
            <a:r>
              <a:rPr lang="en-US" sz="2400" dirty="0" err="1" smtClean="0">
                <a:solidFill>
                  <a:srgbClr val="00B050"/>
                </a:solidFill>
              </a:rPr>
              <a:t>proses</a:t>
            </a:r>
            <a:r>
              <a:rPr lang="en-US" sz="2400" dirty="0" smtClean="0">
                <a:solidFill>
                  <a:srgbClr val="00B050"/>
                </a:solidFill>
              </a:rPr>
              <a:t> </a:t>
            </a:r>
            <a:r>
              <a:rPr lang="en-US" sz="2400" dirty="0" err="1" smtClean="0">
                <a:solidFill>
                  <a:srgbClr val="00B050"/>
                </a:solidFill>
              </a:rPr>
              <a:t>modernisasi</a:t>
            </a:r>
            <a:r>
              <a:rPr lang="en-US" sz="2400" dirty="0" smtClean="0">
                <a:solidFill>
                  <a:srgbClr val="00B050"/>
                </a:solidFill>
              </a:rPr>
              <a:t>   </a:t>
            </a:r>
            <a:r>
              <a:rPr lang="en-US" sz="2400" dirty="0" err="1" smtClean="0">
                <a:solidFill>
                  <a:srgbClr val="00B050"/>
                </a:solidFill>
              </a:rPr>
              <a:t>belum</a:t>
            </a:r>
            <a:r>
              <a:rPr lang="en-US" sz="2400" dirty="0" smtClean="0">
                <a:solidFill>
                  <a:srgbClr val="00B050"/>
                </a:solidFill>
              </a:rPr>
              <a:t> </a:t>
            </a:r>
            <a:r>
              <a:rPr lang="en-US" sz="2400" dirty="0" err="1" smtClean="0">
                <a:solidFill>
                  <a:srgbClr val="00B050"/>
                </a:solidFill>
              </a:rPr>
              <a:t>di</a:t>
            </a:r>
            <a:r>
              <a:rPr lang="en-US" sz="2400" dirty="0" smtClean="0">
                <a:solidFill>
                  <a:srgbClr val="00B050"/>
                </a:solidFill>
              </a:rPr>
              <a:t> </a:t>
            </a:r>
            <a:r>
              <a:rPr lang="en-US" sz="2400" dirty="0" err="1" smtClean="0">
                <a:solidFill>
                  <a:srgbClr val="00B050"/>
                </a:solidFill>
              </a:rPr>
              <a:t>tunjang</a:t>
            </a:r>
            <a:r>
              <a:rPr lang="en-US" sz="2400" dirty="0" smtClean="0">
                <a:solidFill>
                  <a:srgbClr val="00B050"/>
                </a:solidFill>
              </a:rPr>
              <a:t/>
            </a:r>
            <a:br>
              <a:rPr lang="en-US" sz="2400" dirty="0" smtClean="0">
                <a:solidFill>
                  <a:srgbClr val="00B050"/>
                </a:solidFill>
              </a:rPr>
            </a:br>
            <a:r>
              <a:rPr lang="en-US" sz="2400" dirty="0" smtClean="0">
                <a:solidFill>
                  <a:srgbClr val="00B050"/>
                </a:solidFill>
              </a:rPr>
              <a:t>    SDM yang </a:t>
            </a:r>
            <a:r>
              <a:rPr lang="en-US" sz="2400" dirty="0" err="1" smtClean="0">
                <a:solidFill>
                  <a:srgbClr val="00B050"/>
                </a:solidFill>
              </a:rPr>
              <a:t>memadai</a:t>
            </a:r>
            <a:r>
              <a:rPr lang="en-US" sz="2400" dirty="0" smtClean="0">
                <a:solidFill>
                  <a:srgbClr val="00B050"/>
                </a:solidFill>
              </a:rPr>
              <a:t>.</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Lemahnya</a:t>
            </a:r>
            <a:r>
              <a:rPr lang="en-US" sz="2400" dirty="0" smtClean="0">
                <a:solidFill>
                  <a:srgbClr val="00B050"/>
                </a:solidFill>
              </a:rPr>
              <a:t> </a:t>
            </a:r>
            <a:r>
              <a:rPr lang="en-US" sz="2400" dirty="0" err="1" smtClean="0">
                <a:solidFill>
                  <a:srgbClr val="00B050"/>
                </a:solidFill>
              </a:rPr>
              <a:t>lembaga</a:t>
            </a:r>
            <a:r>
              <a:rPr lang="en-US" sz="2400" dirty="0" smtClean="0">
                <a:solidFill>
                  <a:srgbClr val="00B050"/>
                </a:solidFill>
              </a:rPr>
              <a:t> –</a:t>
            </a:r>
            <a:r>
              <a:rPr lang="en-US" sz="2400" dirty="0" err="1" smtClean="0">
                <a:solidFill>
                  <a:srgbClr val="00B050"/>
                </a:solidFill>
              </a:rPr>
              <a:t>lembaga</a:t>
            </a:r>
            <a:r>
              <a:rPr lang="en-US" sz="2400" dirty="0" smtClean="0">
                <a:solidFill>
                  <a:srgbClr val="00B050"/>
                </a:solidFill>
              </a:rPr>
              <a:t> </a:t>
            </a:r>
            <a:r>
              <a:rPr lang="en-US" sz="2400" dirty="0" err="1" smtClean="0">
                <a:solidFill>
                  <a:srgbClr val="00B050"/>
                </a:solidFill>
              </a:rPr>
              <a:t>politik</a:t>
            </a:r>
            <a:r>
              <a:rPr lang="en-US" sz="2400" dirty="0" smtClean="0">
                <a:solidFill>
                  <a:srgbClr val="00B050"/>
                </a:solidFill>
              </a:rPr>
              <a:t> </a:t>
            </a:r>
            <a:r>
              <a:rPr lang="en-US" sz="2400" dirty="0" err="1" smtClean="0">
                <a:solidFill>
                  <a:srgbClr val="00B050"/>
                </a:solidFill>
              </a:rPr>
              <a:t>tersebut</a:t>
            </a:r>
            <a:r>
              <a:rPr lang="en-US" sz="2400" dirty="0" smtClean="0">
                <a:solidFill>
                  <a:srgbClr val="00B050"/>
                </a:solidFill>
              </a:rPr>
              <a:t>  </a:t>
            </a:r>
            <a:r>
              <a:rPr lang="en-US" sz="2400" dirty="0" err="1" smtClean="0">
                <a:solidFill>
                  <a:srgbClr val="00B050"/>
                </a:solidFill>
              </a:rPr>
              <a:t>banyak</a:t>
            </a:r>
            <a:r>
              <a:rPr lang="en-US" sz="2400" dirty="0" smtClean="0">
                <a:solidFill>
                  <a:srgbClr val="00B050"/>
                </a:solidFill>
              </a:rPr>
              <a:t> </a:t>
            </a:r>
            <a:r>
              <a:rPr lang="en-US" sz="2400" dirty="0" err="1" smtClean="0">
                <a:solidFill>
                  <a:srgbClr val="00B050"/>
                </a:solidFill>
              </a:rPr>
              <a:t>di</a:t>
            </a:r>
            <a:r>
              <a:rPr lang="en-US" sz="2400" dirty="0" smtClean="0">
                <a:solidFill>
                  <a:srgbClr val="00B050"/>
                </a:solidFill>
              </a:rPr>
              <a:t> </a:t>
            </a:r>
            <a:r>
              <a:rPr lang="en-US" sz="2400" dirty="0" err="1" smtClean="0">
                <a:solidFill>
                  <a:srgbClr val="00B050"/>
                </a:solidFill>
              </a:rPr>
              <a:t>sebab</a:t>
            </a:r>
            <a:r>
              <a:rPr lang="en-US" sz="2400" dirty="0" smtClean="0">
                <a:solidFill>
                  <a:srgbClr val="00B050"/>
                </a:solidFill>
              </a:rPr>
              <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kan</a:t>
            </a:r>
            <a:r>
              <a:rPr lang="en-US" sz="2400" dirty="0" smtClean="0">
                <a:solidFill>
                  <a:srgbClr val="00B050"/>
                </a:solidFill>
              </a:rPr>
              <a:t> </a:t>
            </a:r>
            <a:r>
              <a:rPr lang="en-US" sz="2400" dirty="0" err="1" smtClean="0">
                <a:solidFill>
                  <a:srgbClr val="00B050"/>
                </a:solidFill>
              </a:rPr>
              <a:t>oleh</a:t>
            </a:r>
            <a:r>
              <a:rPr lang="en-US" sz="2400" dirty="0" smtClean="0">
                <a:solidFill>
                  <a:srgbClr val="00B050"/>
                </a:solidFill>
              </a:rPr>
              <a:t> </a:t>
            </a:r>
            <a:r>
              <a:rPr lang="en-US" sz="2400" dirty="0" err="1" smtClean="0">
                <a:solidFill>
                  <a:srgbClr val="00B050"/>
                </a:solidFill>
              </a:rPr>
              <a:t>mudahnya</a:t>
            </a:r>
            <a:r>
              <a:rPr lang="en-US" sz="2400" dirty="0" smtClean="0">
                <a:solidFill>
                  <a:srgbClr val="00B050"/>
                </a:solidFill>
              </a:rPr>
              <a:t> “</a:t>
            </a:r>
            <a:r>
              <a:rPr lang="en-US" sz="2400" dirty="0" err="1" smtClean="0">
                <a:solidFill>
                  <a:srgbClr val="00B050"/>
                </a:solidFill>
              </a:rPr>
              <a:t>oknum</a:t>
            </a:r>
            <a:r>
              <a:rPr lang="en-US" sz="2400" dirty="0" smtClean="0">
                <a:solidFill>
                  <a:srgbClr val="00B050"/>
                </a:solidFill>
              </a:rPr>
              <a:t>”  </a:t>
            </a:r>
            <a:r>
              <a:rPr lang="en-US" sz="2400" dirty="0" err="1" smtClean="0">
                <a:solidFill>
                  <a:srgbClr val="00B050"/>
                </a:solidFill>
              </a:rPr>
              <a:t>lebaga</a:t>
            </a:r>
            <a:r>
              <a:rPr lang="en-US" sz="2400" dirty="0" smtClean="0">
                <a:solidFill>
                  <a:srgbClr val="00B050"/>
                </a:solidFill>
              </a:rPr>
              <a:t> </a:t>
            </a:r>
            <a:r>
              <a:rPr lang="en-US" sz="2400" dirty="0" err="1" smtClean="0">
                <a:solidFill>
                  <a:srgbClr val="00B050"/>
                </a:solidFill>
              </a:rPr>
              <a:t>tersebut</a:t>
            </a:r>
            <a:r>
              <a:rPr lang="en-US" sz="2400" dirty="0" smtClean="0">
                <a:solidFill>
                  <a:srgbClr val="00B050"/>
                </a:solidFill>
              </a:rPr>
              <a:t> </a:t>
            </a:r>
            <a:r>
              <a:rPr lang="en-US" sz="2400" dirty="0" err="1" smtClean="0">
                <a:solidFill>
                  <a:srgbClr val="00B050"/>
                </a:solidFill>
              </a:rPr>
              <a:t>di</a:t>
            </a:r>
            <a:r>
              <a:rPr lang="en-US" sz="2400" dirty="0" smtClean="0">
                <a:solidFill>
                  <a:srgbClr val="00B050"/>
                </a:solidFill>
              </a:rPr>
              <a:t> </a:t>
            </a:r>
            <a:r>
              <a:rPr lang="en-US" sz="2400" dirty="0" err="1" smtClean="0">
                <a:solidFill>
                  <a:srgbClr val="00B050"/>
                </a:solidFill>
              </a:rPr>
              <a:t>pengaruhi</a:t>
            </a:r>
            <a:r>
              <a:rPr lang="en-US" sz="2400" dirty="0" smtClean="0">
                <a:solidFill>
                  <a:srgbClr val="00B050"/>
                </a:solidFill>
              </a:rPr>
              <a:t> </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oleh</a:t>
            </a:r>
            <a:r>
              <a:rPr lang="en-US" sz="2400" dirty="0" smtClean="0">
                <a:solidFill>
                  <a:srgbClr val="00B050"/>
                </a:solidFill>
              </a:rPr>
              <a:t> </a:t>
            </a:r>
            <a:r>
              <a:rPr lang="en-US" sz="2400" dirty="0" err="1" smtClean="0">
                <a:solidFill>
                  <a:srgbClr val="00B050"/>
                </a:solidFill>
              </a:rPr>
              <a:t>kelompok</a:t>
            </a:r>
            <a:r>
              <a:rPr lang="en-US" sz="2400" dirty="0" smtClean="0">
                <a:solidFill>
                  <a:srgbClr val="00B050"/>
                </a:solidFill>
              </a:rPr>
              <a:t> </a:t>
            </a:r>
            <a:r>
              <a:rPr lang="en-US" sz="2400" dirty="0" err="1" smtClean="0">
                <a:solidFill>
                  <a:srgbClr val="00B050"/>
                </a:solidFill>
              </a:rPr>
              <a:t>bisnis</a:t>
            </a:r>
            <a:r>
              <a:rPr lang="en-US" sz="2400" dirty="0" smtClean="0">
                <a:solidFill>
                  <a:srgbClr val="00B050"/>
                </a:solidFill>
              </a:rPr>
              <a:t>/</a:t>
            </a:r>
            <a:r>
              <a:rPr lang="en-US" sz="2400" dirty="0" err="1" smtClean="0">
                <a:solidFill>
                  <a:srgbClr val="00B050"/>
                </a:solidFill>
              </a:rPr>
              <a:t>ekonomi</a:t>
            </a:r>
            <a:r>
              <a:rPr lang="en-US" sz="2400" dirty="0" smtClean="0">
                <a:solidFill>
                  <a:srgbClr val="00B050"/>
                </a:solidFill>
              </a:rPr>
              <a:t>, </a:t>
            </a:r>
            <a:r>
              <a:rPr lang="en-US" sz="2400" dirty="0" err="1" smtClean="0">
                <a:solidFill>
                  <a:srgbClr val="00B050"/>
                </a:solidFill>
              </a:rPr>
              <a:t>sosial</a:t>
            </a:r>
            <a:r>
              <a:rPr lang="en-US" sz="2400" dirty="0" smtClean="0">
                <a:solidFill>
                  <a:srgbClr val="00B050"/>
                </a:solidFill>
              </a:rPr>
              <a:t>, </a:t>
            </a:r>
            <a:r>
              <a:rPr lang="en-US" sz="2400" dirty="0" err="1" smtClean="0">
                <a:solidFill>
                  <a:srgbClr val="00B050"/>
                </a:solidFill>
              </a:rPr>
              <a:t>kegamaan</a:t>
            </a:r>
            <a:r>
              <a:rPr lang="en-US" sz="2400" dirty="0" smtClean="0">
                <a:solidFill>
                  <a:srgbClr val="00B050"/>
                </a:solidFill>
              </a:rPr>
              <a:t>, </a:t>
            </a:r>
            <a:r>
              <a:rPr lang="en-US" sz="2400" dirty="0" err="1" smtClean="0">
                <a:solidFill>
                  <a:srgbClr val="00B050"/>
                </a:solidFill>
              </a:rPr>
              <a:t>kedaerahan</a:t>
            </a:r>
            <a:r>
              <a:rPr lang="en-US" sz="2400" dirty="0" smtClean="0">
                <a:solidFill>
                  <a:srgbClr val="00B050"/>
                </a:solidFill>
              </a:rPr>
              <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kesukuan</a:t>
            </a:r>
            <a:r>
              <a:rPr lang="en-US" sz="2400" dirty="0" smtClean="0">
                <a:solidFill>
                  <a:srgbClr val="00B050"/>
                </a:solidFill>
              </a:rPr>
              <a:t>, </a:t>
            </a:r>
            <a:r>
              <a:rPr lang="en-US" sz="2400" dirty="0" err="1" smtClean="0">
                <a:solidFill>
                  <a:srgbClr val="00B050"/>
                </a:solidFill>
              </a:rPr>
              <a:t>profesi</a:t>
            </a:r>
            <a:r>
              <a:rPr lang="en-US" sz="2400" dirty="0" smtClean="0">
                <a:solidFill>
                  <a:srgbClr val="00B050"/>
                </a:solidFill>
              </a:rPr>
              <a:t>, </a:t>
            </a:r>
            <a:r>
              <a:rPr lang="en-US" sz="2400" dirty="0" err="1" smtClean="0">
                <a:solidFill>
                  <a:srgbClr val="00B050"/>
                </a:solidFill>
              </a:rPr>
              <a:t>dan</a:t>
            </a:r>
            <a:r>
              <a:rPr lang="en-US" sz="2400" dirty="0" smtClean="0">
                <a:solidFill>
                  <a:srgbClr val="00B050"/>
                </a:solidFill>
              </a:rPr>
              <a:t> </a:t>
            </a:r>
            <a:r>
              <a:rPr lang="en-US" sz="2400" dirty="0" err="1" smtClean="0">
                <a:solidFill>
                  <a:srgbClr val="00B050"/>
                </a:solidFill>
              </a:rPr>
              <a:t>kekuatan</a:t>
            </a:r>
            <a:r>
              <a:rPr lang="en-US" sz="2400" dirty="0" smtClean="0">
                <a:solidFill>
                  <a:srgbClr val="00B050"/>
                </a:solidFill>
              </a:rPr>
              <a:t> </a:t>
            </a:r>
            <a:r>
              <a:rPr lang="en-US" sz="2400" dirty="0" err="1" smtClean="0">
                <a:solidFill>
                  <a:srgbClr val="00B050"/>
                </a:solidFill>
              </a:rPr>
              <a:t>asing</a:t>
            </a:r>
            <a:r>
              <a:rPr lang="en-US" sz="2400" dirty="0" smtClean="0">
                <a:solidFill>
                  <a:srgbClr val="00B050"/>
                </a:solidFill>
              </a:rPr>
              <a:t>.</a:t>
            </a:r>
            <a:br>
              <a:rPr lang="en-US" sz="2400" dirty="0" smtClean="0">
                <a:solidFill>
                  <a:srgbClr val="00B050"/>
                </a:solidFill>
              </a:rPr>
            </a:br>
            <a:r>
              <a:rPr lang="en-US" sz="2400" dirty="0" smtClean="0"/>
              <a:t/>
            </a:r>
            <a:br>
              <a:rPr lang="en-US" sz="2400" dirty="0" smtClean="0"/>
            </a:br>
            <a:r>
              <a:rPr lang="en-US" sz="2400" dirty="0" err="1" smtClean="0">
                <a:solidFill>
                  <a:srgbClr val="0070C0"/>
                </a:solidFill>
              </a:rPr>
              <a:t>Sebgai</a:t>
            </a:r>
            <a:r>
              <a:rPr lang="en-US" sz="2400" dirty="0" smtClean="0">
                <a:solidFill>
                  <a:srgbClr val="0070C0"/>
                </a:solidFill>
              </a:rPr>
              <a:t> </a:t>
            </a:r>
            <a:r>
              <a:rPr lang="en-US" sz="2400" dirty="0" err="1" smtClean="0">
                <a:solidFill>
                  <a:srgbClr val="0070C0"/>
                </a:solidFill>
              </a:rPr>
              <a:t>akibat</a:t>
            </a:r>
            <a:r>
              <a:rPr lang="en-US" sz="2400" dirty="0" smtClean="0">
                <a:solidFill>
                  <a:srgbClr val="0070C0"/>
                </a:solidFill>
              </a:rPr>
              <a:t> </a:t>
            </a:r>
            <a:r>
              <a:rPr lang="en-US" sz="2400" dirty="0" err="1" smtClean="0">
                <a:solidFill>
                  <a:srgbClr val="0070C0"/>
                </a:solidFill>
              </a:rPr>
              <a:t>terjadilah</a:t>
            </a:r>
            <a:r>
              <a:rPr lang="en-US" sz="2400" dirty="0" smtClean="0">
                <a:solidFill>
                  <a:srgbClr val="0070C0"/>
                </a:solidFill>
              </a:rPr>
              <a:t> </a:t>
            </a:r>
            <a:r>
              <a:rPr lang="en-US" sz="2400" dirty="0" err="1" smtClean="0">
                <a:solidFill>
                  <a:srgbClr val="0070C0"/>
                </a:solidFill>
              </a:rPr>
              <a:t>runtunan</a:t>
            </a:r>
            <a:r>
              <a:rPr lang="en-US" sz="2400" dirty="0" smtClean="0">
                <a:solidFill>
                  <a:srgbClr val="0070C0"/>
                </a:solidFill>
              </a:rPr>
              <a:t> </a:t>
            </a:r>
            <a:r>
              <a:rPr lang="en-US" sz="2400" dirty="0" err="1" smtClean="0">
                <a:solidFill>
                  <a:srgbClr val="0070C0"/>
                </a:solidFill>
              </a:rPr>
              <a:t>peristiwa</a:t>
            </a:r>
            <a:r>
              <a:rPr lang="en-US" sz="2400" dirty="0" smtClean="0">
                <a:solidFill>
                  <a:srgbClr val="0070C0"/>
                </a:solidFill>
              </a:rPr>
              <a:t> </a:t>
            </a:r>
            <a:r>
              <a:rPr lang="en-US" sz="2400" dirty="0" err="1" smtClean="0">
                <a:solidFill>
                  <a:srgbClr val="0070C0"/>
                </a:solidFill>
              </a:rPr>
              <a:t>sebagai</a:t>
            </a:r>
            <a:r>
              <a:rPr lang="en-US" sz="2400" dirty="0" smtClean="0">
                <a:solidFill>
                  <a:srgbClr val="0070C0"/>
                </a:solidFill>
              </a:rPr>
              <a:t> </a:t>
            </a:r>
            <a:r>
              <a:rPr lang="en-US" sz="2400" dirty="0" err="1" smtClean="0">
                <a:solidFill>
                  <a:srgbClr val="0070C0"/>
                </a:solidFill>
              </a:rPr>
              <a:t>berikut</a:t>
            </a:r>
            <a:r>
              <a:rPr lang="en-US" sz="2400" dirty="0" smtClean="0">
                <a:solidFill>
                  <a:srgbClr val="0070C0"/>
                </a:solidFill>
              </a:rPr>
              <a:t>:</a:t>
            </a:r>
            <a:br>
              <a:rPr lang="en-US" sz="2400" dirty="0" smtClean="0">
                <a:solidFill>
                  <a:srgbClr val="0070C0"/>
                </a:solidFill>
              </a:rPr>
            </a:br>
            <a:r>
              <a:rPr lang="en-US" sz="2400" dirty="0" smtClean="0">
                <a:solidFill>
                  <a:srgbClr val="0070C0"/>
                </a:solidFill>
              </a:rPr>
              <a:t>  1.partai –</a:t>
            </a:r>
            <a:r>
              <a:rPr lang="en-US" sz="2400" dirty="0" err="1" smtClean="0">
                <a:solidFill>
                  <a:srgbClr val="0070C0"/>
                </a:solidFill>
              </a:rPr>
              <a:t>partai</a:t>
            </a:r>
            <a:r>
              <a:rPr lang="en-US" sz="2400" dirty="0" smtClean="0">
                <a:solidFill>
                  <a:srgbClr val="0070C0"/>
                </a:solidFill>
              </a:rPr>
              <a:t> </a:t>
            </a:r>
            <a:r>
              <a:rPr lang="en-US" sz="2400" dirty="0" err="1" smtClean="0">
                <a:solidFill>
                  <a:srgbClr val="0070C0"/>
                </a:solidFill>
              </a:rPr>
              <a:t>politik</a:t>
            </a:r>
            <a:r>
              <a:rPr lang="en-US" sz="2400" dirty="0" smtClean="0">
                <a:solidFill>
                  <a:srgbClr val="0070C0"/>
                </a:solidFill>
              </a:rPr>
              <a:t> yang </a:t>
            </a:r>
            <a:r>
              <a:rPr lang="en-US" sz="2400" dirty="0" err="1" smtClean="0">
                <a:solidFill>
                  <a:srgbClr val="0070C0"/>
                </a:solidFill>
              </a:rPr>
              <a:t>inkonsisten</a:t>
            </a:r>
            <a:r>
              <a:rPr lang="en-US" sz="2400" dirty="0" smtClean="0">
                <a:solidFill>
                  <a:srgbClr val="0070C0"/>
                </a:solidFill>
              </a:rPr>
              <a:t/>
            </a:r>
            <a:br>
              <a:rPr lang="en-US" sz="2400" dirty="0" smtClean="0">
                <a:solidFill>
                  <a:srgbClr val="0070C0"/>
                </a:solidFill>
              </a:rPr>
            </a:br>
            <a:r>
              <a:rPr lang="en-US" sz="2400" dirty="0" smtClean="0">
                <a:solidFill>
                  <a:srgbClr val="0070C0"/>
                </a:solidFill>
              </a:rPr>
              <a:t>  2.muncul </a:t>
            </a:r>
            <a:r>
              <a:rPr lang="en-US" sz="2400" dirty="0" err="1" smtClean="0">
                <a:solidFill>
                  <a:srgbClr val="0070C0"/>
                </a:solidFill>
              </a:rPr>
              <a:t>nya</a:t>
            </a:r>
            <a:r>
              <a:rPr lang="en-US" sz="2400" dirty="0" smtClean="0">
                <a:solidFill>
                  <a:srgbClr val="0070C0"/>
                </a:solidFill>
              </a:rPr>
              <a:t> “</a:t>
            </a:r>
            <a:r>
              <a:rPr lang="en-US" sz="2400" dirty="0" err="1" smtClean="0">
                <a:solidFill>
                  <a:srgbClr val="0070C0"/>
                </a:solidFill>
              </a:rPr>
              <a:t>oknum</a:t>
            </a:r>
            <a:r>
              <a:rPr lang="en-US" sz="2400" dirty="0" smtClean="0">
                <a:solidFill>
                  <a:srgbClr val="0070C0"/>
                </a:solidFill>
              </a:rPr>
              <a:t>” </a:t>
            </a:r>
            <a:r>
              <a:rPr lang="en-US" sz="2400" dirty="0" err="1" smtClean="0">
                <a:solidFill>
                  <a:srgbClr val="0070C0"/>
                </a:solidFill>
              </a:rPr>
              <a:t>pemimpin</a:t>
            </a:r>
            <a:r>
              <a:rPr lang="en-US" sz="2400" dirty="0" smtClean="0">
                <a:solidFill>
                  <a:srgbClr val="0070C0"/>
                </a:solidFill>
              </a:rPr>
              <a:t> </a:t>
            </a:r>
            <a:r>
              <a:rPr lang="en-US" sz="2400" dirty="0" err="1" smtClean="0">
                <a:solidFill>
                  <a:srgbClr val="0070C0"/>
                </a:solidFill>
              </a:rPr>
              <a:t>mengedepankan</a:t>
            </a:r>
            <a:r>
              <a:rPr lang="en-US" sz="2400" dirty="0" smtClean="0">
                <a:solidFill>
                  <a:srgbClr val="0070C0"/>
                </a:solidFill>
              </a:rPr>
              <a:t> </a:t>
            </a:r>
            <a:r>
              <a:rPr lang="en-US" sz="2400" dirty="0" err="1" smtClean="0">
                <a:solidFill>
                  <a:srgbClr val="0070C0"/>
                </a:solidFill>
              </a:rPr>
              <a:t>kepentingan</a:t>
            </a:r>
            <a:r>
              <a:rPr lang="en-US" sz="2400" dirty="0" smtClean="0">
                <a:solidFill>
                  <a:srgbClr val="0070C0"/>
                </a:solidFill>
              </a:rPr>
              <a:t/>
            </a:r>
            <a:br>
              <a:rPr lang="en-US" sz="2400" dirty="0" smtClean="0">
                <a:solidFill>
                  <a:srgbClr val="0070C0"/>
                </a:solidFill>
              </a:rPr>
            </a:br>
            <a:r>
              <a:rPr lang="en-US" sz="2400" dirty="0" smtClean="0">
                <a:solidFill>
                  <a:srgbClr val="0070C0"/>
                </a:solidFill>
              </a:rPr>
              <a:t>      </a:t>
            </a:r>
            <a:r>
              <a:rPr lang="en-US" sz="2400" dirty="0" err="1" smtClean="0">
                <a:solidFill>
                  <a:srgbClr val="0070C0"/>
                </a:solidFill>
              </a:rPr>
              <a:t>pribadi</a:t>
            </a:r>
            <a:r>
              <a:rPr lang="en-US" sz="2400" dirty="0" smtClean="0">
                <a:solidFill>
                  <a:srgbClr val="0070C0"/>
                </a:solidFill>
              </a:rPr>
              <a:t> </a:t>
            </a:r>
            <a:r>
              <a:rPr lang="en-US" sz="2400" dirty="0" err="1" smtClean="0">
                <a:solidFill>
                  <a:srgbClr val="0070C0"/>
                </a:solidFill>
              </a:rPr>
              <a:t>dari</a:t>
            </a:r>
            <a:r>
              <a:rPr lang="en-US" sz="2400" dirty="0" smtClean="0">
                <a:solidFill>
                  <a:srgbClr val="0070C0"/>
                </a:solidFill>
              </a:rPr>
              <a:t> </a:t>
            </a:r>
            <a:r>
              <a:rPr lang="en-US" sz="2400" dirty="0" err="1" smtClean="0">
                <a:solidFill>
                  <a:srgbClr val="0070C0"/>
                </a:solidFill>
              </a:rPr>
              <a:t>pada</a:t>
            </a:r>
            <a:r>
              <a:rPr lang="en-US" sz="2400" dirty="0" smtClean="0">
                <a:solidFill>
                  <a:srgbClr val="0070C0"/>
                </a:solidFill>
              </a:rPr>
              <a:t> </a:t>
            </a:r>
            <a:r>
              <a:rPr lang="en-US" sz="2400" dirty="0" err="1" smtClean="0">
                <a:solidFill>
                  <a:srgbClr val="0070C0"/>
                </a:solidFill>
              </a:rPr>
              <a:t>kepentingan</a:t>
            </a:r>
            <a:r>
              <a:rPr lang="en-US" sz="2400" dirty="0" smtClean="0">
                <a:solidFill>
                  <a:srgbClr val="0070C0"/>
                </a:solidFill>
              </a:rPr>
              <a:t> </a:t>
            </a:r>
            <a:r>
              <a:rPr lang="en-US" sz="2400" dirty="0" err="1" smtClean="0">
                <a:solidFill>
                  <a:srgbClr val="0070C0"/>
                </a:solidFill>
              </a:rPr>
              <a:t>umum</a:t>
            </a:r>
            <a:r>
              <a:rPr lang="en-US" sz="2400" dirty="0" smtClean="0">
                <a:solidFill>
                  <a:srgbClr val="0070C0"/>
                </a:solidFill>
              </a:rPr>
              <a:t>.</a:t>
            </a:r>
            <a:br>
              <a:rPr lang="en-US" sz="2400" dirty="0" smtClean="0">
                <a:solidFill>
                  <a:srgbClr val="0070C0"/>
                </a:solidFill>
              </a:rPr>
            </a:br>
            <a:r>
              <a:rPr lang="en-US" sz="2400" dirty="0" smtClean="0">
                <a:solidFill>
                  <a:srgbClr val="0070C0"/>
                </a:solidFill>
              </a:rPr>
              <a:t>  3.sebagian </a:t>
            </a:r>
            <a:r>
              <a:rPr lang="en-US" sz="2400" dirty="0" err="1" smtClean="0">
                <a:solidFill>
                  <a:srgbClr val="0070C0"/>
                </a:solidFill>
              </a:rPr>
              <a:t>oknum</a:t>
            </a:r>
            <a:r>
              <a:rPr lang="en-US" sz="2400" dirty="0" smtClean="0">
                <a:solidFill>
                  <a:srgbClr val="0070C0"/>
                </a:solidFill>
              </a:rPr>
              <a:t> </a:t>
            </a:r>
            <a:r>
              <a:rPr lang="en-US" sz="2400" dirty="0" err="1" smtClean="0">
                <a:solidFill>
                  <a:srgbClr val="0070C0"/>
                </a:solidFill>
              </a:rPr>
              <a:t>pemimpin</a:t>
            </a:r>
            <a:r>
              <a:rPr lang="en-US" sz="2400" dirty="0" smtClean="0">
                <a:solidFill>
                  <a:srgbClr val="0070C0"/>
                </a:solidFill>
              </a:rPr>
              <a:t> </a:t>
            </a:r>
            <a:r>
              <a:rPr lang="en-US" sz="2400" dirty="0" err="1" smtClean="0">
                <a:solidFill>
                  <a:srgbClr val="0070C0"/>
                </a:solidFill>
              </a:rPr>
              <a:t>politik</a:t>
            </a:r>
            <a:r>
              <a:rPr lang="en-US" sz="2400" dirty="0" smtClean="0">
                <a:solidFill>
                  <a:srgbClr val="0070C0"/>
                </a:solidFill>
              </a:rPr>
              <a:t>, </a:t>
            </a:r>
            <a:r>
              <a:rPr lang="en-US" sz="2400" dirty="0" err="1" smtClean="0">
                <a:solidFill>
                  <a:srgbClr val="0070C0"/>
                </a:solidFill>
              </a:rPr>
              <a:t>kelompok</a:t>
            </a:r>
            <a:r>
              <a:rPr lang="en-US" sz="2400" dirty="0" smtClean="0">
                <a:solidFill>
                  <a:srgbClr val="0070C0"/>
                </a:solidFill>
              </a:rPr>
              <a:t> </a:t>
            </a:r>
            <a:r>
              <a:rPr lang="en-US" sz="2400" dirty="0" err="1" smtClean="0">
                <a:solidFill>
                  <a:srgbClr val="0070C0"/>
                </a:solidFill>
              </a:rPr>
              <a:t>berlomba</a:t>
            </a:r>
            <a:r>
              <a:rPr lang="en-US" sz="2400" dirty="0" smtClean="0">
                <a:solidFill>
                  <a:srgbClr val="0070C0"/>
                </a:solidFill>
              </a:rPr>
              <a:t/>
            </a:r>
            <a:br>
              <a:rPr lang="en-US" sz="2400" dirty="0" smtClean="0">
                <a:solidFill>
                  <a:srgbClr val="0070C0"/>
                </a:solidFill>
              </a:rPr>
            </a:br>
            <a:r>
              <a:rPr lang="en-US" sz="2400" dirty="0" smtClean="0">
                <a:solidFill>
                  <a:srgbClr val="0070C0"/>
                </a:solidFill>
              </a:rPr>
              <a:t>     </a:t>
            </a:r>
            <a:r>
              <a:rPr lang="en-US" sz="2400" dirty="0" err="1" smtClean="0">
                <a:solidFill>
                  <a:srgbClr val="0070C0"/>
                </a:solidFill>
              </a:rPr>
              <a:t>untuk</a:t>
            </a:r>
            <a:r>
              <a:rPr lang="en-US" sz="2400" dirty="0" smtClean="0">
                <a:solidFill>
                  <a:srgbClr val="0070C0"/>
                </a:solidFill>
              </a:rPr>
              <a:t> </a:t>
            </a:r>
            <a:r>
              <a:rPr lang="en-US" sz="2400" dirty="0" err="1" smtClean="0">
                <a:solidFill>
                  <a:srgbClr val="0070C0"/>
                </a:solidFill>
              </a:rPr>
              <a:t>keuntungan</a:t>
            </a:r>
            <a:r>
              <a:rPr lang="en-US" sz="2400" dirty="0" smtClean="0">
                <a:solidFill>
                  <a:srgbClr val="0070C0"/>
                </a:solidFill>
              </a:rPr>
              <a:t>  </a:t>
            </a:r>
            <a:r>
              <a:rPr lang="en-US" sz="2400" dirty="0" err="1" smtClean="0">
                <a:solidFill>
                  <a:srgbClr val="0070C0"/>
                </a:solidFill>
              </a:rPr>
              <a:t>materill</a:t>
            </a:r>
            <a:r>
              <a:rPr lang="en-US" sz="2400" dirty="0" smtClean="0">
                <a:solidFill>
                  <a:srgbClr val="0070C0"/>
                </a:solidFill>
              </a:rPr>
              <a:t> </a:t>
            </a:r>
            <a:r>
              <a:rPr lang="en-US" sz="2400" dirty="0" err="1" smtClean="0">
                <a:solidFill>
                  <a:srgbClr val="0070C0"/>
                </a:solidFill>
              </a:rPr>
              <a:t>mengabaikan</a:t>
            </a:r>
            <a:r>
              <a:rPr lang="en-US" sz="2400" dirty="0" smtClean="0">
                <a:solidFill>
                  <a:srgbClr val="0070C0"/>
                </a:solidFill>
              </a:rPr>
              <a:t> </a:t>
            </a:r>
            <a:r>
              <a:rPr lang="en-US" sz="2400" dirty="0" err="1" smtClean="0">
                <a:solidFill>
                  <a:srgbClr val="0070C0"/>
                </a:solidFill>
              </a:rPr>
              <a:t>kepentingan</a:t>
            </a:r>
            <a:r>
              <a:rPr lang="en-US" sz="2400" dirty="0" smtClean="0">
                <a:solidFill>
                  <a:srgbClr val="0070C0"/>
                </a:solidFill>
              </a:rPr>
              <a:t> </a:t>
            </a:r>
            <a:r>
              <a:rPr lang="en-US" sz="2400" dirty="0" err="1" smtClean="0">
                <a:solidFill>
                  <a:srgbClr val="0070C0"/>
                </a:solidFill>
              </a:rPr>
              <a:t>rakyat</a:t>
            </a:r>
            <a:r>
              <a:rPr lang="en-US" sz="2400" dirty="0" smtClean="0">
                <a:solidFill>
                  <a:srgbClr val="0070C0"/>
                </a:solidFill>
              </a:rPr>
              <a:t/>
            </a:r>
            <a:br>
              <a:rPr lang="en-US" sz="2400" dirty="0" smtClean="0">
                <a:solidFill>
                  <a:srgbClr val="0070C0"/>
                </a:solidFill>
              </a:rPr>
            </a:br>
            <a:r>
              <a:rPr lang="en-US" sz="2400" dirty="0" smtClean="0">
                <a:solidFill>
                  <a:srgbClr val="0070C0"/>
                </a:solidFill>
              </a:rPr>
              <a:t>  4.erosi </a:t>
            </a:r>
            <a:r>
              <a:rPr lang="en-US" sz="2400" dirty="0" err="1" smtClean="0">
                <a:solidFill>
                  <a:srgbClr val="0070C0"/>
                </a:solidFill>
              </a:rPr>
              <a:t>loyalitas</a:t>
            </a:r>
            <a:r>
              <a:rPr lang="en-US" sz="2400" dirty="0" smtClean="0">
                <a:solidFill>
                  <a:srgbClr val="0070C0"/>
                </a:solidFill>
              </a:rPr>
              <a:t> </a:t>
            </a:r>
            <a:r>
              <a:rPr lang="en-US" sz="2400" dirty="0" err="1" smtClean="0">
                <a:solidFill>
                  <a:srgbClr val="0070C0"/>
                </a:solidFill>
              </a:rPr>
              <a:t>kepada</a:t>
            </a:r>
            <a:r>
              <a:rPr lang="en-US" sz="2400" dirty="0" smtClean="0">
                <a:solidFill>
                  <a:srgbClr val="0070C0"/>
                </a:solidFill>
              </a:rPr>
              <a:t> </a:t>
            </a:r>
            <a:r>
              <a:rPr lang="en-US" sz="2400" dirty="0" err="1" smtClean="0">
                <a:solidFill>
                  <a:srgbClr val="0070C0"/>
                </a:solidFill>
              </a:rPr>
              <a:t>bangsa</a:t>
            </a:r>
            <a:r>
              <a:rPr lang="en-US" sz="2400" dirty="0" smtClean="0">
                <a:solidFill>
                  <a:srgbClr val="0070C0"/>
                </a:solidFill>
              </a:rPr>
              <a:t> </a:t>
            </a:r>
            <a:r>
              <a:rPr lang="en-US" sz="2400" dirty="0" err="1" smtClean="0">
                <a:solidFill>
                  <a:srgbClr val="0070C0"/>
                </a:solidFill>
              </a:rPr>
              <a:t>dan</a:t>
            </a:r>
            <a:r>
              <a:rPr lang="en-US" sz="2400" dirty="0" smtClean="0">
                <a:solidFill>
                  <a:srgbClr val="0070C0"/>
                </a:solidFill>
              </a:rPr>
              <a:t> </a:t>
            </a:r>
            <a:r>
              <a:rPr lang="en-US" sz="2400" dirty="0" err="1" smtClean="0">
                <a:solidFill>
                  <a:srgbClr val="0070C0"/>
                </a:solidFill>
              </a:rPr>
              <a:t>negara</a:t>
            </a:r>
            <a:r>
              <a:rPr lang="en-US" sz="2400" dirty="0" smtClean="0">
                <a:solidFill>
                  <a:srgbClr val="0070C0"/>
                </a:solidFill>
              </a:rPr>
              <a:t> </a:t>
            </a:r>
            <a:r>
              <a:rPr lang="en-US" sz="2400" dirty="0" err="1" smtClean="0">
                <a:solidFill>
                  <a:srgbClr val="0070C0"/>
                </a:solidFill>
              </a:rPr>
              <a:t>menonjolkan</a:t>
            </a:r>
            <a:r>
              <a:rPr lang="en-US" sz="2400" dirty="0" smtClean="0">
                <a:solidFill>
                  <a:srgbClr val="0070C0"/>
                </a:solidFill>
              </a:rPr>
              <a:t> </a:t>
            </a:r>
            <a:r>
              <a:rPr lang="en-US" sz="2400" dirty="0" err="1" smtClean="0">
                <a:solidFill>
                  <a:srgbClr val="0070C0"/>
                </a:solidFill>
              </a:rPr>
              <a:t>harta</a:t>
            </a:r>
            <a:r>
              <a:rPr lang="en-US" sz="2400" dirty="0" smtClean="0">
                <a:solidFill>
                  <a:srgbClr val="0070C0"/>
                </a:solidFill>
              </a:rPr>
              <a:t/>
            </a:r>
            <a:br>
              <a:rPr lang="en-US" sz="2400" dirty="0" smtClean="0">
                <a:solidFill>
                  <a:srgbClr val="0070C0"/>
                </a:solidFill>
              </a:rPr>
            </a:br>
            <a:r>
              <a:rPr lang="en-US" sz="2400" dirty="0" smtClean="0">
                <a:solidFill>
                  <a:srgbClr val="0070C0"/>
                </a:solidFill>
              </a:rPr>
              <a:t>      </a:t>
            </a:r>
            <a:r>
              <a:rPr lang="en-US" sz="2400" dirty="0" err="1" smtClean="0">
                <a:solidFill>
                  <a:srgbClr val="0070C0"/>
                </a:solidFill>
              </a:rPr>
              <a:t>dan</a:t>
            </a:r>
            <a:r>
              <a:rPr lang="en-US" sz="2400" dirty="0" smtClean="0">
                <a:solidFill>
                  <a:srgbClr val="0070C0"/>
                </a:solidFill>
              </a:rPr>
              <a:t> </a:t>
            </a:r>
            <a:r>
              <a:rPr lang="en-US" sz="2400" dirty="0" err="1" smtClean="0">
                <a:solidFill>
                  <a:srgbClr val="0070C0"/>
                </a:solidFill>
              </a:rPr>
              <a:t>kekuasaan</a:t>
            </a:r>
            <a:r>
              <a:rPr lang="en-US" sz="2400" dirty="0" smtClean="0">
                <a:solidFill>
                  <a:srgbClr val="0070C0"/>
                </a:solidFill>
              </a:rPr>
              <a:t>   </a:t>
            </a:r>
            <a:endParaRPr lang="id-ID" sz="2400"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0"/>
            <a:ext cx="8643998"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t>Peran serta dalam upaya pemberantasan  korupsi di Indonesia</a:t>
            </a:r>
            <a:br>
              <a:rPr lang="id-ID" sz="2800" dirty="0" smtClean="0"/>
            </a:br>
            <a:r>
              <a:rPr lang="id-ID" sz="2800" dirty="0" smtClean="0"/>
              <a:t>KPK, di tetapkan melalui UU  no 30 tahun 2002 untuk mengatasi,menangulangi, dan memberantas korupsi .</a:t>
            </a:r>
            <a:br>
              <a:rPr lang="id-ID" sz="2800" dirty="0" smtClean="0"/>
            </a:br>
            <a:r>
              <a:rPr lang="id-ID" sz="2800" dirty="0" smtClean="0"/>
              <a:t/>
            </a:r>
            <a:br>
              <a:rPr lang="id-ID" sz="2800" dirty="0" smtClean="0"/>
            </a:br>
            <a:r>
              <a:rPr lang="id-ID" sz="2800" dirty="0" smtClean="0"/>
              <a:t>Beberapa hal yang dapat di lakukan  sebagai upaya untuk </a:t>
            </a:r>
            <a:br>
              <a:rPr lang="id-ID" sz="2800" dirty="0" smtClean="0"/>
            </a:br>
            <a:r>
              <a:rPr lang="id-ID" sz="2800" dirty="0" smtClean="0"/>
              <a:t>pemberantasan tindak pidana KKN:</a:t>
            </a:r>
            <a:br>
              <a:rPr lang="id-ID" sz="2800" dirty="0" smtClean="0"/>
            </a:br>
            <a:r>
              <a:rPr lang="id-ID" b="1" dirty="0" smtClean="0">
                <a:solidFill>
                  <a:srgbClr val="FF0000"/>
                </a:solidFill>
              </a:rPr>
              <a:t>1.Upaya pencegahan (preventif)</a:t>
            </a:r>
            <a:r>
              <a:rPr lang="id-ID" sz="2800" dirty="0" smtClean="0"/>
              <a:t/>
            </a:r>
            <a:br>
              <a:rPr lang="id-ID" sz="2800" dirty="0" smtClean="0"/>
            </a:br>
            <a:r>
              <a:rPr lang="id-ID" sz="2800" dirty="0" smtClean="0"/>
              <a:t> a)Menanamkam aspirasi,semangat dan spirit nasional yang positif dengan mengutakan kepentingan nasional, kejujuran serta pengabdian  pada bangsa melalui pendidikan formal,non-formal,  dan pendidikan agama.</a:t>
            </a:r>
            <a:br>
              <a:rPr lang="id-ID" sz="2800" dirty="0" smtClean="0"/>
            </a:br>
            <a:r>
              <a:rPr lang="id-ID" sz="2800" dirty="0" smtClean="0"/>
              <a:t>b.Demi kelancaran administrasi, para pegawai di berikan kesejahteraan yang memadai</a:t>
            </a:r>
            <a:br>
              <a:rPr lang="id-ID" sz="2800" dirty="0" smtClean="0"/>
            </a:br>
            <a:r>
              <a:rPr lang="id-ID" sz="2800" dirty="0" smtClean="0"/>
              <a:t>c.Sistem Badget di kelola oleh pejabat-pejabat yg bertanggung</a:t>
            </a:r>
            <a:br>
              <a:rPr lang="id-ID" sz="2800" dirty="0" smtClean="0"/>
            </a:br>
            <a:r>
              <a:rPr lang="id-ID" sz="2800" dirty="0" smtClean="0"/>
              <a:t>    jawab. </a:t>
            </a:r>
            <a:br>
              <a:rPr lang="id-ID" sz="2800" dirty="0" smtClean="0"/>
            </a:br>
            <a:endParaRPr lang="id-ID"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800" dirty="0" smtClean="0">
                <a:solidFill>
                  <a:srgbClr val="FF0000"/>
                </a:solidFill>
              </a:rPr>
              <a:t>2.Upaya penindakan (kuratif)</a:t>
            </a:r>
            <a:r>
              <a:rPr lang="id-ID" sz="2800" dirty="0" smtClean="0"/>
              <a:t/>
            </a:r>
            <a:br>
              <a:rPr lang="id-ID" sz="2800" dirty="0" smtClean="0"/>
            </a:br>
            <a:r>
              <a:rPr lang="id-ID" sz="2800" dirty="0" smtClean="0"/>
              <a:t>Upaya penindakan yaitu di lakukan kepada mereka yg terbukti melanggar peringatan,pemecatan tidak hormat, dan di hukum pidana. CTH Penindakan yg dilakukan KPK:</a:t>
            </a:r>
            <a:br>
              <a:rPr lang="id-ID" sz="2800" dirty="0" smtClean="0"/>
            </a:br>
            <a:r>
              <a:rPr lang="id-ID" sz="2800" dirty="0" smtClean="0"/>
              <a:t> 1.Dugaan korupsi helikopter  milik pemda NAD 2004</a:t>
            </a:r>
            <a:br>
              <a:rPr lang="id-ID" sz="2800" dirty="0" smtClean="0"/>
            </a:br>
            <a:r>
              <a:rPr lang="id-ID" sz="2800" dirty="0" smtClean="0"/>
              <a:t> 2.Kasus penyuapan panitera  pengadilan tinggi jakarta</a:t>
            </a:r>
            <a:br>
              <a:rPr lang="id-ID" sz="2800" dirty="0" smtClean="0"/>
            </a:br>
            <a:r>
              <a:rPr lang="id-ID" sz="2800" dirty="0" smtClean="0"/>
              <a:t>    </a:t>
            </a:r>
            <a:r>
              <a:rPr lang="id-ID" sz="2800" dirty="0" smtClean="0"/>
              <a:t>Probosutedjo</a:t>
            </a:r>
            <a:br>
              <a:rPr lang="id-ID" sz="2800" dirty="0" smtClean="0"/>
            </a:br>
            <a:r>
              <a:rPr lang="id-ID" sz="2800" dirty="0" smtClean="0"/>
              <a:t>3.Kasus suap  yang menjerat  di lembaga MK (Akil moctar)</a:t>
            </a:r>
            <a:r>
              <a:rPr lang="id-ID" sz="2800" dirty="0" smtClean="0"/>
              <a:t> </a:t>
            </a:r>
            <a:r>
              <a:rPr lang="id-ID" sz="2800" dirty="0" smtClean="0"/>
              <a:t/>
            </a:r>
            <a:br>
              <a:rPr lang="id-ID" sz="2800" dirty="0" smtClean="0"/>
            </a:br>
            <a:r>
              <a:rPr lang="id-ID" sz="2800" dirty="0" smtClean="0"/>
              <a:t/>
            </a:r>
            <a:br>
              <a:rPr lang="id-ID" sz="2800" dirty="0" smtClean="0"/>
            </a:br>
            <a:r>
              <a:rPr lang="id-ID" sz="4800" b="1" dirty="0" smtClean="0">
                <a:solidFill>
                  <a:srgbClr val="FF0000"/>
                </a:solidFill>
              </a:rPr>
              <a:t>3.Upaya edukasi masy/mahasiswa</a:t>
            </a:r>
            <a:r>
              <a:rPr lang="id-ID" sz="2800" dirty="0" smtClean="0"/>
              <a:t/>
            </a:r>
            <a:br>
              <a:rPr lang="id-ID" sz="2800" dirty="0" smtClean="0"/>
            </a:br>
            <a:r>
              <a:rPr lang="id-ID" sz="2800" dirty="0" smtClean="0"/>
              <a:t> 1.Memiliki rasa tanggung jawab  guna melakukan partisipasi  politik dan kontrol  sosial terkait kepentingan publik </a:t>
            </a:r>
            <a:br>
              <a:rPr lang="id-ID" sz="2800" dirty="0" smtClean="0"/>
            </a:br>
            <a:r>
              <a:rPr lang="id-ID" sz="2800" dirty="0" smtClean="0"/>
              <a:t>2.Melakukan kontrol sosial  setiap kebijakan pemerintah desa,kota,nasional. tidak apatis.</a:t>
            </a:r>
            <a:endParaRPr lang="id-ID"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smtClean="0">
                <a:solidFill>
                  <a:srgbClr val="FF0000"/>
                </a:solidFill>
              </a:rPr>
              <a:t>4.Upaya edukasi LSM (Lemabaga swadaya masy)</a:t>
            </a:r>
            <a:br>
              <a:rPr lang="id-ID" sz="4000" b="1" dirty="0" smtClean="0">
                <a:solidFill>
                  <a:srgbClr val="FF0000"/>
                </a:solidFill>
              </a:rPr>
            </a:br>
            <a:r>
              <a:rPr lang="id-ID" sz="4000" b="1" dirty="0" smtClean="0">
                <a:solidFill>
                  <a:srgbClr val="FF0000"/>
                </a:solidFill>
              </a:rPr>
              <a:t>1.</a:t>
            </a:r>
            <a:r>
              <a:rPr lang="id-ID" sz="2800" b="1" dirty="0" smtClean="0">
                <a:solidFill>
                  <a:srgbClr val="FF0000"/>
                </a:solidFill>
              </a:rPr>
              <a:t>Indonesia Coruption Watch disingkat (ICW)</a:t>
            </a:r>
            <a:r>
              <a:rPr lang="id-ID" sz="2800" dirty="0" smtClean="0"/>
              <a:t/>
            </a:r>
            <a:br>
              <a:rPr lang="id-ID" sz="2800" dirty="0" smtClean="0"/>
            </a:br>
            <a:r>
              <a:rPr lang="id-ID" sz="2800" dirty="0" smtClean="0"/>
              <a:t>Mempunyai misi untuk mengawasi dan melaporkan  kepada publik  mengenai korupsi  yang terjadi di Indonesia.</a:t>
            </a:r>
            <a:br>
              <a:rPr lang="id-ID" sz="2800" dirty="0" smtClean="0"/>
            </a:br>
            <a:r>
              <a:rPr lang="id-ID" sz="2800" dirty="0" smtClean="0"/>
              <a:t>ICW lahir di jakarta  tgl 21 juni 1998 di tenggah-tenggah gerakan reformasi menghendaki pemerintahan pasca-Soeharto  yang demokratis,bersih bebas korupsi</a:t>
            </a:r>
            <a:br>
              <a:rPr lang="id-ID" sz="2800" dirty="0" smtClean="0"/>
            </a:br>
            <a:r>
              <a:rPr lang="id-ID" sz="2800" dirty="0" smtClean="0"/>
              <a:t/>
            </a:r>
            <a:br>
              <a:rPr lang="id-ID" sz="2800" dirty="0" smtClean="0"/>
            </a:br>
            <a:r>
              <a:rPr lang="id-ID" sz="2800" b="1" dirty="0" smtClean="0">
                <a:solidFill>
                  <a:srgbClr val="FF0000"/>
                </a:solidFill>
              </a:rPr>
              <a:t>2.Transparency Internasional (TI)</a:t>
            </a:r>
            <a:r>
              <a:rPr lang="id-ID" sz="2800" dirty="0" smtClean="0"/>
              <a:t/>
            </a:r>
            <a:br>
              <a:rPr lang="id-ID" sz="2800" dirty="0" smtClean="0"/>
            </a:br>
            <a:r>
              <a:rPr lang="id-ID" sz="2800" dirty="0" smtClean="0"/>
              <a:t>Merupakan organisasi internasional yang memerangi korupsi politik.  Organisasi ini didirikan di jerman  kini hampir berdiri di seluruh negara di dunia  termasuk Indonesia.  Mengimformasikan laporan korupsi Global. </a:t>
            </a:r>
            <a:br>
              <a:rPr lang="id-ID" sz="2800" dirty="0" smtClean="0"/>
            </a:br>
            <a:endParaRPr lang="id-ID"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600" b="1" dirty="0" smtClean="0">
                <a:solidFill>
                  <a:srgbClr val="FF0000"/>
                </a:solidFill>
              </a:rPr>
              <a:t>Sikap diri anti korupsi</a:t>
            </a:r>
            <a:r>
              <a:rPr lang="id-ID" sz="2800" dirty="0" smtClean="0"/>
              <a:t/>
            </a:r>
            <a:br>
              <a:rPr lang="id-ID" sz="2800" dirty="0" smtClean="0"/>
            </a:br>
            <a:r>
              <a:rPr lang="id-ID" sz="2800" b="1" dirty="0" smtClean="0">
                <a:solidFill>
                  <a:srgbClr val="FF0000"/>
                </a:solidFill>
              </a:rPr>
              <a:t>Lingkungan keluarga</a:t>
            </a:r>
            <a:r>
              <a:rPr lang="id-ID" sz="2800" dirty="0" smtClean="0"/>
              <a:t/>
            </a:r>
            <a:br>
              <a:rPr lang="id-ID" sz="2800" dirty="0" smtClean="0"/>
            </a:br>
            <a:r>
              <a:rPr lang="id-ID" sz="2800" dirty="0" smtClean="0"/>
              <a:t> 1.jujur meminta uang dalam keperluan prbadi</a:t>
            </a:r>
            <a:br>
              <a:rPr lang="id-ID" sz="2800" dirty="0" smtClean="0"/>
            </a:br>
            <a:r>
              <a:rPr lang="id-ID" sz="2800" dirty="0" smtClean="0"/>
              <a:t> 2.Mengembalikan setiap uang  kembalian kepada orang </a:t>
            </a:r>
            <a:br>
              <a:rPr lang="id-ID" sz="2800" dirty="0" smtClean="0"/>
            </a:br>
            <a:r>
              <a:rPr lang="id-ID" sz="2800" dirty="0" smtClean="0"/>
              <a:t>     tua</a:t>
            </a:r>
            <a:br>
              <a:rPr lang="id-ID" sz="2800" dirty="0" smtClean="0"/>
            </a:br>
            <a:r>
              <a:rPr lang="id-ID" sz="2800" dirty="0" smtClean="0"/>
              <a:t>3.Terbiasa dengan pola hidup yang hemat dan gemar </a:t>
            </a:r>
            <a:br>
              <a:rPr lang="id-ID" sz="2800" dirty="0" smtClean="0"/>
            </a:br>
            <a:r>
              <a:rPr lang="id-ID" sz="2800" dirty="0" smtClean="0"/>
              <a:t>     menabung</a:t>
            </a:r>
            <a:br>
              <a:rPr lang="id-ID" sz="2800" dirty="0" smtClean="0"/>
            </a:br>
            <a:r>
              <a:rPr lang="id-ID" sz="2800" dirty="0" smtClean="0"/>
              <a:t>4.Merasa cukup dengan pemberian yang di berikan orang </a:t>
            </a:r>
            <a:br>
              <a:rPr lang="id-ID" sz="2800" dirty="0" smtClean="0"/>
            </a:br>
            <a:r>
              <a:rPr lang="id-ID" sz="2800" dirty="0" smtClean="0"/>
              <a:t>    tua</a:t>
            </a:r>
            <a:br>
              <a:rPr lang="id-ID" sz="2800" dirty="0" smtClean="0"/>
            </a:br>
            <a:r>
              <a:rPr lang="id-ID" sz="2800" b="1" dirty="0" smtClean="0">
                <a:solidFill>
                  <a:srgbClr val="FF0000"/>
                </a:solidFill>
              </a:rPr>
              <a:t>2.Lingkungan sekolah</a:t>
            </a:r>
            <a:r>
              <a:rPr lang="id-ID" sz="2800" dirty="0" smtClean="0"/>
              <a:t/>
            </a:r>
            <a:br>
              <a:rPr lang="id-ID" sz="2800" dirty="0" smtClean="0"/>
            </a:br>
            <a:r>
              <a:rPr lang="id-ID" sz="2800" dirty="0" smtClean="0"/>
              <a:t>1.Membayarkan uang spp yang di berikan orang tua</a:t>
            </a:r>
            <a:br>
              <a:rPr lang="id-ID" sz="2800" dirty="0" smtClean="0"/>
            </a:br>
            <a:r>
              <a:rPr lang="id-ID" sz="2800" dirty="0" smtClean="0"/>
              <a:t>2.Membayar iuran kelas</a:t>
            </a:r>
            <a:br>
              <a:rPr lang="id-ID" sz="2800" dirty="0" smtClean="0"/>
            </a:br>
            <a:r>
              <a:rPr lang="id-ID" sz="2800" dirty="0" smtClean="0"/>
              <a:t>3.Bersikap jujur dalam mengelola keuangan kelas</a:t>
            </a:r>
            <a:br>
              <a:rPr lang="id-ID" sz="2800" dirty="0" smtClean="0"/>
            </a:br>
            <a:r>
              <a:rPr lang="id-ID" sz="2800" dirty="0" smtClean="0"/>
              <a:t>4.Tidak memanipulasi  harga buku pelajaran</a:t>
            </a:r>
            <a:endParaRPr lang="id-ID"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3200" b="1" dirty="0" smtClean="0">
                <a:solidFill>
                  <a:srgbClr val="FF0000"/>
                </a:solidFill>
              </a:rPr>
              <a:t>Lingkungan masyarakat</a:t>
            </a:r>
            <a:br>
              <a:rPr lang="id-ID" sz="3200" b="1" dirty="0" smtClean="0">
                <a:solidFill>
                  <a:srgbClr val="FF0000"/>
                </a:solidFill>
              </a:rPr>
            </a:br>
            <a:r>
              <a:rPr lang="id-ID" sz="2800" dirty="0" smtClean="0"/>
              <a:t>1.Membayar iuran warga</a:t>
            </a:r>
            <a:br>
              <a:rPr lang="id-ID" sz="2800" dirty="0" smtClean="0"/>
            </a:br>
            <a:r>
              <a:rPr lang="id-ID" sz="2800" dirty="0" smtClean="0"/>
              <a:t>2.Menghindarkan diri dari tindakan pencurian</a:t>
            </a:r>
            <a:br>
              <a:rPr lang="id-ID" sz="2800" dirty="0" smtClean="0"/>
            </a:br>
            <a:r>
              <a:rPr lang="id-ID" sz="2800" dirty="0" smtClean="0"/>
              <a:t>3.Tidak mengunakan fasilitas masyrakat  untuk </a:t>
            </a:r>
            <a:br>
              <a:rPr lang="id-ID" sz="2800" dirty="0" smtClean="0"/>
            </a:br>
            <a:r>
              <a:rPr lang="id-ID" sz="2800" dirty="0" smtClean="0"/>
              <a:t>    kepentingan pribadi</a:t>
            </a:r>
            <a:br>
              <a:rPr lang="id-ID" sz="2800" dirty="0" smtClean="0"/>
            </a:br>
            <a:r>
              <a:rPr lang="id-ID" sz="2800" dirty="0" smtClean="0"/>
              <a:t>4.Bersikap jujur dalam dalam mengelola keuangan masy</a:t>
            </a:r>
            <a:br>
              <a:rPr lang="id-ID" sz="2800" dirty="0" smtClean="0"/>
            </a:br>
            <a:r>
              <a:rPr lang="id-ID" sz="2800" b="1" dirty="0" smtClean="0">
                <a:solidFill>
                  <a:srgbClr val="FF0000"/>
                </a:solidFill>
              </a:rPr>
              <a:t>Lingkungan bangsa dan negara</a:t>
            </a:r>
            <a:r>
              <a:rPr lang="id-ID" sz="2800" dirty="0" smtClean="0"/>
              <a:t/>
            </a:r>
            <a:br>
              <a:rPr lang="id-ID" sz="2800" dirty="0" smtClean="0"/>
            </a:br>
            <a:r>
              <a:rPr lang="id-ID" sz="2800" dirty="0" smtClean="0"/>
              <a:t>1.Membayar pajak</a:t>
            </a:r>
            <a:br>
              <a:rPr lang="id-ID" sz="2800" dirty="0" smtClean="0"/>
            </a:br>
            <a:r>
              <a:rPr lang="id-ID" sz="2800" dirty="0" smtClean="0"/>
              <a:t>2.Membayar restribusi parkir</a:t>
            </a:r>
            <a:br>
              <a:rPr lang="id-ID" sz="2800" dirty="0" smtClean="0"/>
            </a:br>
            <a:r>
              <a:rPr lang="id-ID" sz="2800" dirty="0" smtClean="0"/>
              <a:t>3.Memberikan informasi yang akurat jika terjadi tindak </a:t>
            </a:r>
            <a:br>
              <a:rPr lang="id-ID" sz="2800" dirty="0" smtClean="0"/>
            </a:br>
            <a:r>
              <a:rPr lang="id-ID" sz="2800" dirty="0" smtClean="0"/>
              <a:t>     pidana korupsi di lingkungan sekitar  kepada lembaga</a:t>
            </a:r>
            <a:br>
              <a:rPr lang="id-ID" sz="2800" dirty="0" smtClean="0"/>
            </a:br>
            <a:r>
              <a:rPr lang="id-ID" sz="2800" dirty="0" smtClean="0"/>
              <a:t>     yang berwenang</a:t>
            </a:r>
            <a:br>
              <a:rPr lang="id-ID" sz="2800" dirty="0" smtClean="0"/>
            </a:br>
            <a:r>
              <a:rPr lang="id-ID" sz="2800" dirty="0" smtClean="0"/>
              <a:t>4.Tidak melakukan penyuapan  pada saat tes penerimaan </a:t>
            </a:r>
            <a:r>
              <a:rPr lang="id-ID" sz="2800" dirty="0" smtClean="0"/>
              <a:t>PNS</a:t>
            </a:r>
            <a:br>
              <a:rPr lang="id-ID" sz="2800" dirty="0" smtClean="0"/>
            </a:br>
            <a:r>
              <a:rPr lang="id-ID" sz="2800" dirty="0" smtClean="0"/>
              <a:t/>
            </a:r>
            <a:br>
              <a:rPr lang="id-ID" sz="2800" dirty="0" smtClean="0"/>
            </a:br>
            <a:r>
              <a:rPr lang="id-ID" sz="2800" dirty="0" smtClean="0"/>
              <a:t>KISI-KISI  UTS </a:t>
            </a:r>
            <a:r>
              <a:rPr lang="id-ID" sz="2800" smtClean="0"/>
              <a:t>PPKn = </a:t>
            </a:r>
            <a:r>
              <a:rPr lang="id-ID" sz="2800" dirty="0" smtClean="0"/>
              <a:t>buku teks /</a:t>
            </a:r>
            <a:r>
              <a:rPr lang="id-ID" sz="2800" smtClean="0"/>
              <a:t>buku paket=133-176 atau SLAIDE</a:t>
            </a:r>
            <a:r>
              <a:rPr lang="id-ID" sz="2800" dirty="0" smtClean="0"/>
              <a:t/>
            </a:r>
            <a:br>
              <a:rPr lang="id-ID" sz="2800" dirty="0" smtClean="0"/>
            </a:br>
            <a:r>
              <a:rPr lang="id-ID" sz="2800" dirty="0" smtClean="0"/>
              <a:t> </a:t>
            </a:r>
            <a:r>
              <a:rPr lang="id-ID" sz="2800" dirty="0" smtClean="0"/>
              <a:t>                                    -LKS UH halaman  26 </a:t>
            </a:r>
            <a:br>
              <a:rPr lang="id-ID" sz="2800" dirty="0" smtClean="0"/>
            </a:br>
            <a:r>
              <a:rPr lang="id-ID" sz="2800" dirty="0" smtClean="0"/>
              <a:t>SEJARAH HALAMAN 57 -84            </a:t>
            </a:r>
            <a:r>
              <a:rPr lang="id-ID" sz="2800" dirty="0" smtClean="0"/>
              <a:t>  </a:t>
            </a:r>
            <a:endParaRPr lang="id-ID"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TotalTime>
  <Words>40</Words>
  <Application>Microsoft Office PowerPoint</Application>
  <PresentationFormat>On-screen Show (4:3)</PresentationFormat>
  <Paragraphs>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1.PENGERTIAN KORUPSI     kata “ korupsi” dalam kamus besar bahasa indonesia     berarti penyelewengan atau pengelapan (uang negara     atau perusahaan)  untuk keuntungan pribadi atau      golongan. Sesuai dengan UU no 28  tahun 1999 tentang      penyelengaraan negara  yang bersih dan bebas dari      korupsi.        </vt:lpstr>
      <vt:lpstr>2.GAMBARAN  UMUM  KORUPSI    praktik-praktik korupsi di indonesia, sebenarnya telah berlangung    sejak era orde lama, ( tahun 1960-an).  UU no 24 th 1960” operasi     budhi”  tim pemberantasan korupsi  keputusan presiden  no 228    tahun 1967  yang di pimpin langsung oleh jaksa agung, belum    membuahkan hasil yang nyata.       Pada orde baru  muncul UU no 3 tahun  1971  dengan “operasi     tertib”  kemajuan iptek,  modus operandi  korupsi semakin cangih    untuk memperkuat pemberantasan korupsi di keluarkan UU  no 31    th 1999.        pada era Reformasi tuntutan pemberantasan KKN  ketetapan MPR    nomor/1V  MPR 1999,  dan UU 28  1999, tentang penyelengaraan    yang bersih. Pembentukan KPK tahun 2003. UU RI   no  30 tahun 2002  tentang KPKuntuk mengatasi dan menangulangi masalah korupsi.     </vt:lpstr>
      <vt:lpstr>3.PERSEPSI  MASYARAKAT  TENTANG  KORUPSI    korupsi masih meraja lela bahkan makin subur di sektor    pemerintahan dan sektor kehidupan.    Korupsi yang dilakukan oknum  pejabat lokal dan nasional.      Sedangkan persepsi kelompok terpelajar ( mahasiswa)  teridentifikasi sebagai berikut:   kelompok mahasiswa sering menangapi masalah  korupsi dengan   emosi  yang meluap-luap  dan protes-protes terbuka.   Berhasil pada  era reformasi tahun 1998.</vt:lpstr>
      <vt:lpstr>4.FENOMENA KORUPSI  DI INDONESIA     fenomena umum bisanya terjadi di negara berkembang ialah     termasuk indonesia,  proses modernisasi   belum di tunjang     SDM yang memadai.     Lemahnya lembaga –lembaga politik tersebut  banyak di sebab     kan oleh mudahnya “oknum”  lebaga tersebut di pengaruhi      oleh kelompok bisnis/ekonomi, sosial, kegamaan, kedaerahan     kesukuan, profesi, dan kekuatan asing.  Sebgai akibat terjadilah runtunan peristiwa sebagai berikut:   1.partai –partai politik yang inkonsisten   2.muncul nya “oknum” pemimpin mengedepankan kepentingan       pribadi dari pada kepentingan umum.   3.sebagian oknum pemimpin politik, kelompok berlomba      untuk keuntungan  materill mengabaikan kepentingan rakyat   4.erosi loyalitas kepada bangsa dan negara menonjolkan harta       dan kekuasaan   </vt:lpstr>
      <vt:lpstr>Peran serta dalam upaya pemberantasan  korupsi di Indonesia KPK, di tetapkan melalui UU  no 30 tahun 2002 untuk mengatasi,menangulangi, dan memberantas korupsi .  Beberapa hal yang dapat di lakukan  sebagai upaya untuk  pemberantasan tindak pidana KKN: 1.Upaya pencegahan (preventif)  a)Menanamkam aspirasi,semangat dan spirit nasional yang positif dengan mengutakan kepentingan nasional, kejujuran serta pengabdian  pada bangsa melalui pendidikan formal,non-formal,  dan pendidikan agama. b.Demi kelancaran administrasi, para pegawai di berikan kesejahteraan yang memadai c.Sistem Badget di kelola oleh pejabat-pejabat yg bertanggung     jawab.  </vt:lpstr>
      <vt:lpstr>2.Upaya penindakan (kuratif) Upaya penindakan yaitu di lakukan kepada mereka yg terbukti melanggar peringatan,pemecatan tidak hormat, dan di hukum pidana. CTH Penindakan yg dilakukan KPK:  1.Dugaan korupsi helikopter  milik pemda NAD 2004  2.Kasus penyuapan panitera  pengadilan tinggi jakarta     Probosutedjo 3.Kasus suap  yang menjerat  di lembaga MK (Akil moctar)   3.Upaya edukasi masy/mahasiswa  1.Memiliki rasa tanggung jawab  guna melakukan partisipasi  politik dan kontrol  sosial terkait kepentingan publik  2.Melakukan kontrol sosial  setiap kebijakan pemerintah desa,kota,nasional. tidak apatis.</vt:lpstr>
      <vt:lpstr>4.Upaya edukasi LSM (Lemabaga swadaya masy) 1.Indonesia Coruption Watch disingkat (ICW) Mempunyai misi untuk mengawasi dan melaporkan  kepada publik  mengenai korupsi  yang terjadi di Indonesia. ICW lahir di jakarta  tgl 21 juni 1998 di tenggah-tenggah gerakan reformasi menghendaki pemerintahan pasca-Soeharto  yang demokratis,bersih bebas korupsi  2.Transparency Internasional (TI) Merupakan organisasi internasional yang memerangi korupsi politik.  Organisasi ini didirikan di jerman  kini hampir berdiri di seluruh negara di dunia  termasuk Indonesia.  Mengimformasikan laporan korupsi Global.  </vt:lpstr>
      <vt:lpstr>Sikap diri anti korupsi Lingkungan keluarga  1.jujur meminta uang dalam keperluan prbadi  2.Mengembalikan setiap uang  kembalian kepada orang       tua 3.Terbiasa dengan pola hidup yang hemat dan gemar       menabung 4.Merasa cukup dengan pemberian yang di berikan orang      tua 2.Lingkungan sekolah 1.Membayarkan uang spp yang di berikan orang tua 2.Membayar iuran kelas 3.Bersikap jujur dalam mengelola keuangan kelas 4.Tidak memanipulasi  harga buku pelajaran</vt:lpstr>
      <vt:lpstr>Lingkungan masyarakat 1.Membayar iuran warga 2.Menghindarkan diri dari tindakan pencurian 3.Tidak mengunakan fasilitas masyrakat  untuk      kepentingan pribadi 4.Bersikap jujur dalam dalam mengelola keuangan masy Lingkungan bangsa dan negara 1.Membayar pajak 2.Membayar restribusi parkir 3.Memberikan informasi yang akurat jika terjadi tindak       pidana korupsi di lingkungan sekitar  kepada lembaga      yang berwenang 4.Tidak melakukan penyuapan  pada saat tes penerimaan PNS  KISI-KISI  UTS PPKn = buku teks /buku paket=133-176 atau SLAIDE                                      -LKS UH halaman  26  SEJARAH HALAMAN 57 -84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 MENAMPILKAN SIKAP POSITIF TERHADAP SISTEM         HUKUM  DAN ERADILAN NASIONAL K.D: MENGANALISIS UPAYA PEMBERANTASAN  KORUPSI         DI INDONESIA  INDIKATOR:  1.MENUNJUKKAN CONTOH TINDAK PIDANA KORUPSI    YANG TELAH DI KENAKAN SANKSI  2.MENDESKRIPSIKAN MACAM-MACAM  ATURAN TENTANG     PEMBERANTASAN KORUPSI  3.MENGANALISIS MACAM-MACA PERBUAAN YANG DI      KETEGORIKAN KORUPSI</dc:title>
  <dc:creator>AXIOO</dc:creator>
  <cp:lastModifiedBy>USER</cp:lastModifiedBy>
  <cp:revision>50</cp:revision>
  <dcterms:created xsi:type="dcterms:W3CDTF">2011-11-10T10:43:04Z</dcterms:created>
  <dcterms:modified xsi:type="dcterms:W3CDTF">2016-03-07T02:30:30Z</dcterms:modified>
</cp:coreProperties>
</file>